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56" r:id="rId2"/>
    <p:sldId id="357" r:id="rId3"/>
    <p:sldId id="363" r:id="rId4"/>
    <p:sldId id="365" r:id="rId5"/>
    <p:sldId id="364" r:id="rId6"/>
    <p:sldId id="370" r:id="rId7"/>
    <p:sldId id="367" r:id="rId8"/>
    <p:sldId id="371" r:id="rId9"/>
    <p:sldId id="359" r:id="rId10"/>
    <p:sldId id="373" r:id="rId11"/>
    <p:sldId id="325" r:id="rId12"/>
    <p:sldId id="358" r:id="rId13"/>
    <p:sldId id="372" r:id="rId14"/>
    <p:sldId id="360" r:id="rId15"/>
    <p:sldId id="355" r:id="rId16"/>
    <p:sldId id="378" r:id="rId17"/>
    <p:sldId id="376" r:id="rId18"/>
    <p:sldId id="377" r:id="rId19"/>
    <p:sldId id="379" r:id="rId20"/>
    <p:sldId id="374" r:id="rId21"/>
    <p:sldId id="375" r:id="rId22"/>
    <p:sldId id="380" r:id="rId23"/>
    <p:sldId id="31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7279" autoAdjust="0"/>
    <p:restoredTop sz="88406" autoAdjust="0"/>
  </p:normalViewPr>
  <p:slideViewPr>
    <p:cSldViewPr snapToGrid="0">
      <p:cViewPr>
        <p:scale>
          <a:sx n="75" d="100"/>
          <a:sy n="75" d="100"/>
        </p:scale>
        <p:origin x="43" y="43"/>
      </p:cViewPr>
      <p:guideLst/>
    </p:cSldViewPr>
  </p:slideViewPr>
  <p:outlineViewPr>
    <p:cViewPr>
      <p:scale>
        <a:sx n="33" d="100"/>
        <a:sy n="33" d="100"/>
      </p:scale>
      <p:origin x="0" y="-506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47E1F-CD8F-4390-9643-CDEB3B86DA1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8756E-87FC-4C97-A83B-1DE339C8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few comments on organizing projects first</a:t>
            </a:r>
          </a:p>
          <a:p>
            <a:r>
              <a:rPr lang="en-US" dirty="0"/>
              <a:t>To discover more R datasets type: data()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8756E-87FC-4C97-A83B-1DE339C8D5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07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Ggplot2 is one of the core packages in the </a:t>
            </a:r>
            <a:r>
              <a:rPr lang="en-US" dirty="0" err="1"/>
              <a:t>tidyverse</a:t>
            </a:r>
            <a:r>
              <a:rPr lang="en-US" dirty="0"/>
              <a:t> and embraces the principles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8756E-87FC-4C97-A83B-1DE339C8D5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61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all very conceptual. Let’s make that concept more concrete.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8756E-87FC-4C97-A83B-1DE339C8D5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25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ggplot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is a data frame, as we saw with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dplyr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Additionally, we need to define a mapping from a variable in the data frame to an “aesthetic”, a visual property of the data (e.g. size, shape, color, even position).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also need to specify a “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geom_function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some way to visually display the data (e.g. point, line, bar).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8756E-87FC-4C97-A83B-1DE339C8D5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80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associate a variable, here A, with some visual property, x-position</a:t>
            </a:r>
          </a:p>
          <a:p>
            <a:r>
              <a:rPr lang="en-US" dirty="0"/>
              <a:t>It might be a little strange at first to think about position as an aesthetic.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8756E-87FC-4C97-A83B-1DE339C8D5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51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8756E-87FC-4C97-A83B-1DE339C8D5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60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8756E-87FC-4C97-A83B-1DE339C8D5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38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we use the .data "pronoun" to access (using double brackets, [[]]) the relevant column name, as specified by a character vector (e.g. x = "Species").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8756E-87FC-4C97-A83B-1DE339C8D5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2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CAEE-4C04-4695-9BFC-CECF80160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05CF1-A017-4056-9B12-F3E4D9D4C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4F8E5-CE92-4FE0-B6E7-FF4ACAEC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1E1-A245-4FC6-9AA1-46488D0AAA5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B36C0-470D-42A2-B7F7-61AE7B39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D1227-1290-4FA2-9C25-EFBB51AC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00E8-B322-4141-9A7F-52ECB045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5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972C-8DD0-4E93-9206-B6BA17CE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BD3A1-6A07-4FE1-B0A1-5624E2C9B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91213-4A66-4E45-B7D9-9C65F1F1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1E1-A245-4FC6-9AA1-46488D0AAA5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02677-6C21-4A9C-BFE1-7555CDB6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B8763-0588-4693-A63B-FF40CE4A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00E8-B322-4141-9A7F-52ECB045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1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209A8-35FB-4683-A7D5-DB9DB0A74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83816-2344-486E-9D27-3F11B12E8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14A87-D91A-4769-99D6-DDD77A62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1E1-A245-4FC6-9AA1-46488D0AAA5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F7AAC-800B-4274-9890-B09B23E7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4F024-68D4-458F-BAFE-84AA653F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00E8-B322-4141-9A7F-52ECB045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5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10A0-D6A9-4004-9674-4C274966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050EB-1F05-4551-80F8-7BAEE8546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7C8EB-81D7-4438-85C7-60D811AA2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1E1-A245-4FC6-9AA1-46488D0AAA5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F5DBC-E2F9-4D9C-973D-EED6A9B8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884EE-138B-4823-8AD0-CBB0564ED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00E8-B322-4141-9A7F-52ECB045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6411-AEA7-4F4F-8ABE-D480BEF5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E161A-0092-4097-87F2-E170B5285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13318-49C0-4A0B-93B1-B986326E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1E1-A245-4FC6-9AA1-46488D0AAA5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74663-FEC4-473D-BDC6-144E3C587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F45E4-83A1-49AA-9293-06EC784E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00E8-B322-4141-9A7F-52ECB045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1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10EE-A0B5-4A16-ABC4-75637BF9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E20E3-6624-4FB1-98FE-14F70E3A7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C69E1-E763-4254-B73A-7B0B7AF40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BCC6F-13D9-465C-8921-8FCC6C006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1E1-A245-4FC6-9AA1-46488D0AAA5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006DA-7063-4215-BC5F-BD7467950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311F3-71E4-438A-A553-75C950AE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00E8-B322-4141-9A7F-52ECB045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1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0292B-5CB3-49E9-B998-F94BC244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05EC7-2922-4491-B08B-54B39CC4D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33A5C-D961-436F-89AD-0FD349C45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70409-CFA1-4C8F-ADE4-22AEC3F74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3F87E-2EFD-411F-A413-4BF187A37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6C841-0531-4DC8-86FE-E797B432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1E1-A245-4FC6-9AA1-46488D0AAA5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422F8E-7F3D-4296-A7A2-268D88A7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A6620-5FD9-489D-9148-39D36E34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00E8-B322-4141-9A7F-52ECB045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A815E-DE76-4863-AECA-48468988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5B4B8-387C-4C3E-B999-950A34BA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1E1-A245-4FC6-9AA1-46488D0AAA5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6B364-D17A-4C4E-B593-16FAD4F4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B0EF7-5DED-4575-8B7C-827EB313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00E8-B322-4141-9A7F-52ECB045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C46331-6864-4CA2-B517-796A2DDB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1E1-A245-4FC6-9AA1-46488D0AAA5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CA5F5-492A-4470-8ECA-961F3523F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E2D6E-4CFE-4F18-9FE5-BA6FAF86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00E8-B322-4141-9A7F-52ECB045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D1BA-E094-4A3B-8367-D31DC06FD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6E183-8A7A-4D59-9EA9-F1CB14E87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A5EDA-743F-44C4-98A1-02FC6E88C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CF2BC-E8BB-40B1-BE90-A943E1F2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1E1-A245-4FC6-9AA1-46488D0AAA5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EC12B-941C-47D6-B8BC-ABC1B3C7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B7420-D07F-4540-9020-E51F38FD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00E8-B322-4141-9A7F-52ECB045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5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ADC4-65AA-445F-AECF-136D6131F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AB5E0-9B9D-458D-B297-7C5D161E3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8001E-FD5F-40FB-A17F-C73633681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A4108-C0AC-4034-95AE-1B7A39E0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1E1-A245-4FC6-9AA1-46488D0AAA5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D1577-C2C4-4C54-912C-BFE33179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6FFFA-3040-4F5E-9219-A8CDF427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00E8-B322-4141-9A7F-52ECB045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1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961EB-76D6-41B6-ADCB-477999BBF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E1E3D-E0B9-4B5C-A611-D2F8D49E9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95294-E9EA-4DBF-8B9F-E15249F6C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461E1-A245-4FC6-9AA1-46488D0AAA5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26618-254C-49BA-83FC-1E38FA07A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D3640-CFB4-40A5-9C18-F1B78BB87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500E8-B322-4141-9A7F-52ECB045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7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.tidyverse.org/reference/" TargetMode="External"/><Relationship Id="rId2" Type="http://schemas.openxmlformats.org/officeDocument/2006/relationships/hyperlink" Target="https://ggplot2.tidyverse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studio/cheatsheets/blob/master/data-visualization-2.1.pd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data-visualisation.html#aesthetic-mapping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r-statistics.co/Top50-Ggplot2-Visualizations-MasterList-R-Code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-graph-gallery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graphics-for-communication.html" TargetMode="External"/><Relationship Id="rId2" Type="http://schemas.openxmlformats.org/officeDocument/2006/relationships/hyperlink" Target="https://r4ds.had.co.nz/data-visualisation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r4ds.had.co.nz/data-visualisation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4ds.had.co.nz/function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functions.html#conditional-execution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functions.html#multiple-conditions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transform.html#dplyr-basic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rviews.rstudio.com/2017/06/08/what-is-the-tidyvers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layered-grammar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wcarpentry.github.io/r-novice-gapminder/08-plot-ggplot2/index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gplot2.tidyverse.org/reference/geom_jitter.html" TargetMode="External"/><Relationship Id="rId4" Type="http://schemas.openxmlformats.org/officeDocument/2006/relationships/hyperlink" Target="https://ggplot2.tidyverse.org/reference/geom_point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layered-grammar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4ds.had.co.nz/r-markdown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data-visualisation.html#a-graphing-templat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methodenlehre.github.io/SGSCLM-R-course/graphics-with-ggplot2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D534-7F84-4733-9C40-B349BFE13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Introductory Analysis and Visualization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64A50-55B9-4C67-BDF1-7055E4FAF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510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Week 3: Visualization with ggplot2</a:t>
            </a:r>
          </a:p>
          <a:p>
            <a:r>
              <a:rPr lang="en-US" dirty="0"/>
              <a:t>June 26, 2020</a:t>
            </a:r>
          </a:p>
          <a:p>
            <a:r>
              <a:rPr lang="en-US" dirty="0"/>
              <a:t>Jennine </a:t>
            </a:r>
            <a:r>
              <a:rPr lang="en-US" dirty="0" err="1"/>
              <a:t>Dawicki</a:t>
            </a:r>
            <a:r>
              <a:rPr lang="en-US" dirty="0"/>
              <a:t> McKenna</a:t>
            </a:r>
          </a:p>
          <a:p>
            <a:r>
              <a:rPr lang="en-US" dirty="0"/>
              <a:t>Senior Research Investigator, Black Lab</a:t>
            </a:r>
          </a:p>
        </p:txBody>
      </p:sp>
    </p:spTree>
    <p:extLst>
      <p:ext uri="{BB962C8B-B14F-4D97-AF65-F5344CB8AC3E}">
        <p14:creationId xmlns:p14="http://schemas.microsoft.com/office/powerpoint/2010/main" val="194064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F3A2-E090-4E3D-BF63-38DF1E90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</a:t>
            </a:r>
            <a:r>
              <a:rPr lang="en-US" dirty="0" err="1"/>
              <a:t>geom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02AC-E353-439E-ABBD-FD2109445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variables are you working with?</a:t>
            </a:r>
          </a:p>
          <a:p>
            <a:r>
              <a:rPr lang="en-US" dirty="0"/>
              <a:t>Are the variables continuous or discrete?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23E9B6-9EF3-4905-A95A-677882B139AA}"/>
              </a:ext>
            </a:extLst>
          </p:cNvPr>
          <p:cNvSpPr/>
          <p:nvPr/>
        </p:nvSpPr>
        <p:spPr>
          <a:xfrm>
            <a:off x="3859224" y="5853797"/>
            <a:ext cx="39744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https://ggplot2.tidyverse.org/</a:t>
            </a:r>
            <a:endParaRPr lang="en-US" dirty="0"/>
          </a:p>
          <a:p>
            <a:r>
              <a:rPr lang="en-US" dirty="0">
                <a:hlinkClick r:id="rId3"/>
              </a:rPr>
              <a:t>https://ggplot2.tidyverse.org/reference/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2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9EC4882-8653-42CF-ADA4-FF8239ADB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AutoShape 10" descr="blob:null/c1e062d9-067a-44e4-937e-86ffedeb8d5b">
            <a:extLst>
              <a:ext uri="{FF2B5EF4-FFF2-40B4-BE49-F238E27FC236}">
                <a16:creationId xmlns:a16="http://schemas.microsoft.com/office/drawing/2014/main" id="{4B4B7558-D52A-4A8B-9767-EFB92C2CC1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5763" y="0"/>
            <a:ext cx="8880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89E4A2D-C335-4E62-A8C6-3F57E4CEF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5762" y="235744"/>
            <a:ext cx="8572500" cy="66222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FED6554-7AC6-4C52-A637-E19DC67C28E8}"/>
              </a:ext>
            </a:extLst>
          </p:cNvPr>
          <p:cNvSpPr/>
          <p:nvPr/>
        </p:nvSpPr>
        <p:spPr>
          <a:xfrm>
            <a:off x="2415819" y="6346606"/>
            <a:ext cx="81204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https://github.com/rstudio/cheatsheets/blob/master/data-visualization-2.1.pdf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6B5F52-B38B-4647-9B40-831D2F35E6BD}"/>
              </a:ext>
            </a:extLst>
          </p:cNvPr>
          <p:cNvSpPr/>
          <p:nvPr/>
        </p:nvSpPr>
        <p:spPr>
          <a:xfrm>
            <a:off x="1780342" y="3546872"/>
            <a:ext cx="2022038" cy="43076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5DC578-6FA2-41BD-B395-B960D4EDDC80}"/>
              </a:ext>
            </a:extLst>
          </p:cNvPr>
          <p:cNvSpPr/>
          <p:nvPr/>
        </p:nvSpPr>
        <p:spPr>
          <a:xfrm>
            <a:off x="5942012" y="1259920"/>
            <a:ext cx="1906588" cy="34028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89FE51-0AFB-494D-A885-0A70A95FC869}"/>
              </a:ext>
            </a:extLst>
          </p:cNvPr>
          <p:cNvSpPr/>
          <p:nvPr/>
        </p:nvSpPr>
        <p:spPr>
          <a:xfrm>
            <a:off x="3876992" y="4147234"/>
            <a:ext cx="1906588" cy="29724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A3D6C3-AAFD-47E6-871F-61B9E844626D}"/>
              </a:ext>
            </a:extLst>
          </p:cNvPr>
          <p:cNvSpPr/>
          <p:nvPr/>
        </p:nvSpPr>
        <p:spPr>
          <a:xfrm>
            <a:off x="5942012" y="3549779"/>
            <a:ext cx="1906588" cy="34028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9E907E-C65A-4F90-81B5-2B209D1D1831}"/>
              </a:ext>
            </a:extLst>
          </p:cNvPr>
          <p:cNvSpPr/>
          <p:nvPr/>
        </p:nvSpPr>
        <p:spPr>
          <a:xfrm>
            <a:off x="8085136" y="3474205"/>
            <a:ext cx="2022037" cy="34028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522E86-0479-44B1-AD7D-856FA9D2E0C9}"/>
              </a:ext>
            </a:extLst>
          </p:cNvPr>
          <p:cNvSpPr/>
          <p:nvPr/>
        </p:nvSpPr>
        <p:spPr>
          <a:xfrm>
            <a:off x="3876992" y="1244680"/>
            <a:ext cx="1906588" cy="34028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B7265F-7EBE-4A1F-A2D8-BAF87F15D389}"/>
              </a:ext>
            </a:extLst>
          </p:cNvPr>
          <p:cNvSpPr/>
          <p:nvPr/>
        </p:nvSpPr>
        <p:spPr>
          <a:xfrm>
            <a:off x="3876992" y="5996940"/>
            <a:ext cx="1906588" cy="23834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07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45F2-D17B-4509-971D-D0719DAE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B7F94A-8916-4BC8-A62E-561FB9D08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680" y="104299"/>
            <a:ext cx="8572500" cy="66222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837474-766D-4EE5-ABB6-037C051F4129}"/>
              </a:ext>
            </a:extLst>
          </p:cNvPr>
          <p:cNvSpPr/>
          <p:nvPr/>
        </p:nvSpPr>
        <p:spPr>
          <a:xfrm>
            <a:off x="3876992" y="4342261"/>
            <a:ext cx="1906588" cy="1888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B60227-284C-4B60-9D7E-459EAD098F0B}"/>
              </a:ext>
            </a:extLst>
          </p:cNvPr>
          <p:cNvSpPr/>
          <p:nvPr/>
        </p:nvSpPr>
        <p:spPr>
          <a:xfrm>
            <a:off x="3876992" y="3642360"/>
            <a:ext cx="1906588" cy="17728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187451-7E78-4E2D-B374-5F057265E9EF}"/>
              </a:ext>
            </a:extLst>
          </p:cNvPr>
          <p:cNvSpPr/>
          <p:nvPr/>
        </p:nvSpPr>
        <p:spPr>
          <a:xfrm>
            <a:off x="3876992" y="5539740"/>
            <a:ext cx="1906588" cy="1888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7C8146-8742-457E-B119-467B085DA2BE}"/>
              </a:ext>
            </a:extLst>
          </p:cNvPr>
          <p:cNvSpPr/>
          <p:nvPr/>
        </p:nvSpPr>
        <p:spPr>
          <a:xfrm>
            <a:off x="5935980" y="4848274"/>
            <a:ext cx="1906588" cy="29724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EB34BD-705F-49DF-AE6C-C5AB1E18A2F9}"/>
              </a:ext>
            </a:extLst>
          </p:cNvPr>
          <p:cNvSpPr/>
          <p:nvPr/>
        </p:nvSpPr>
        <p:spPr>
          <a:xfrm>
            <a:off x="8067992" y="5366434"/>
            <a:ext cx="1906588" cy="29724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8A1915-E162-4D7E-A637-BE523E4EC8FB}"/>
              </a:ext>
            </a:extLst>
          </p:cNvPr>
          <p:cNvSpPr/>
          <p:nvPr/>
        </p:nvSpPr>
        <p:spPr>
          <a:xfrm>
            <a:off x="8067992" y="3375660"/>
            <a:ext cx="1906588" cy="23955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55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F3A2-E090-4E3D-BF63-38DF1E90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aesthetics inside vs. outside </a:t>
            </a:r>
            <a:r>
              <a:rPr lang="en-US" dirty="0" err="1"/>
              <a:t>aes</a:t>
            </a:r>
            <a:r>
              <a:rPr lang="en-US" dirty="0"/>
              <a:t>()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8B9817-6D7C-4970-AB15-D14D198F55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1346" y="1825625"/>
            <a:ext cx="4555307" cy="4351338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114E9E-6448-497B-910D-5A604360C4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33195" y="1825625"/>
            <a:ext cx="42596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66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6A1A-FE15-4671-B644-6B693D4A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aesthetics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376A7A-3D12-41EB-8DF7-D6D6CBC82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7267" y="1825625"/>
            <a:ext cx="6457465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B03127-7902-45BC-BC90-F150DDE76483}"/>
              </a:ext>
            </a:extLst>
          </p:cNvPr>
          <p:cNvSpPr/>
          <p:nvPr/>
        </p:nvSpPr>
        <p:spPr>
          <a:xfrm>
            <a:off x="2867268" y="6311900"/>
            <a:ext cx="6457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https://r4ds.had.co.nz/data-visualisation.html#aesthetic-mappings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45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E044-2484-4214-8516-114C7C14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 what other people have done!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B8E375-0C2D-4BAE-86C3-07C59EC22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721" y="1539962"/>
            <a:ext cx="9470558" cy="43513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E8F23D-F51A-4A16-9F74-DA9705C03F39}"/>
              </a:ext>
            </a:extLst>
          </p:cNvPr>
          <p:cNvSpPr/>
          <p:nvPr/>
        </p:nvSpPr>
        <p:spPr>
          <a:xfrm>
            <a:off x="191718" y="6034772"/>
            <a:ext cx="8552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http://r-statistics.co/Top50-Ggplot2-Visualizations-MasterList-R-Code.html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https://www.r-graph-gallery.com/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70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8926-458B-489A-9FC3-B45EB1E4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I’ve just touched on the very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3F033-29D3-43AC-9FEC-636CD31FA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Check out</a:t>
            </a:r>
          </a:p>
          <a:p>
            <a:r>
              <a:rPr lang="en-US" dirty="0"/>
              <a:t>Labels and annotations</a:t>
            </a:r>
          </a:p>
          <a:p>
            <a:r>
              <a:rPr lang="en-US" dirty="0"/>
              <a:t>Color palettes and themes</a:t>
            </a:r>
          </a:p>
          <a:p>
            <a:r>
              <a:rPr lang="en-US" dirty="0"/>
              <a:t>Stats</a:t>
            </a:r>
          </a:p>
          <a:p>
            <a:r>
              <a:rPr lang="en-US" dirty="0"/>
              <a:t>Faceting</a:t>
            </a:r>
          </a:p>
          <a:p>
            <a:r>
              <a:rPr lang="en-US" dirty="0"/>
              <a:t>Coordinate systems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18BE66-4093-4709-98A7-ADE8804826E3}"/>
              </a:ext>
            </a:extLst>
          </p:cNvPr>
          <p:cNvSpPr/>
          <p:nvPr/>
        </p:nvSpPr>
        <p:spPr>
          <a:xfrm>
            <a:off x="2602092" y="5934670"/>
            <a:ext cx="6457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https://r4ds.had.co.nz/data-visualisation.html</a:t>
            </a:r>
            <a:endParaRPr lang="en-US" dirty="0"/>
          </a:p>
          <a:p>
            <a:r>
              <a:rPr lang="en-US" dirty="0">
                <a:hlinkClick r:id="rId3"/>
              </a:rPr>
              <a:t>https://r4ds.had.co.nz/graphics-for-communication.html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29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F3A2-E090-4E3D-BF63-38DF1E90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39701F-C788-4922-A985-7D5B8EB36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7855" y="1443788"/>
            <a:ext cx="6013564" cy="43513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D33DB6-838E-4CAC-96C9-FD8E743B5362}"/>
              </a:ext>
            </a:extLst>
          </p:cNvPr>
          <p:cNvSpPr/>
          <p:nvPr/>
        </p:nvSpPr>
        <p:spPr>
          <a:xfrm>
            <a:off x="3927213" y="6389468"/>
            <a:ext cx="44983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https://r4ds.had.co.nz/data-visualisation.html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804564-FCF0-4DAF-85A6-9471B0C98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1419" y="1443788"/>
            <a:ext cx="5288738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7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F3A2-E090-4E3D-BF63-38DF1E90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your own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02AC-E353-439E-ABBD-FD2109445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When to write a function?</a:t>
            </a:r>
          </a:p>
          <a:p>
            <a:pPr marL="0" indent="0">
              <a:buNone/>
            </a:pPr>
            <a:r>
              <a:rPr lang="en-US" dirty="0"/>
              <a:t>General rule: avoid copying and pasting more than twice</a:t>
            </a:r>
          </a:p>
          <a:p>
            <a:pPr marL="0" indent="0">
              <a:buNone/>
            </a:pPr>
            <a:r>
              <a:rPr lang="en-US" dirty="0"/>
              <a:t>Advantages of a function over copy-and-paste:</a:t>
            </a:r>
          </a:p>
          <a:p>
            <a:r>
              <a:rPr lang="en-US" dirty="0"/>
              <a:t>Easier to understand – you can give your function an informative name.</a:t>
            </a:r>
          </a:p>
          <a:p>
            <a:r>
              <a:rPr lang="en-US" dirty="0"/>
              <a:t>Less maintenance – update code in a single place.</a:t>
            </a:r>
          </a:p>
          <a:p>
            <a:r>
              <a:rPr lang="en-US" dirty="0"/>
              <a:t>Reduce mistakes associated with copying and pasting.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9786FB-904A-4725-9C83-F5E2FF40FC07}"/>
              </a:ext>
            </a:extLst>
          </p:cNvPr>
          <p:cNvSpPr/>
          <p:nvPr/>
        </p:nvSpPr>
        <p:spPr>
          <a:xfrm>
            <a:off x="4056689" y="6311900"/>
            <a:ext cx="3731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https://r4ds.had.co.nz/functions.html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25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FACCB-A5C2-412A-A29B-C2A79484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(+1) key steps to creating a new function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8E2D1D-86FE-4E86-B758-BEA9372A4F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8329" y="2837021"/>
            <a:ext cx="4915152" cy="156218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5FCF06-8332-4228-9CFF-1EC65B75BA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Choose an appropriate name for the function.</a:t>
            </a:r>
          </a:p>
          <a:p>
            <a:pPr marL="342900" indent="-342900">
              <a:buAutoNum type="arabicPeriod"/>
            </a:pPr>
            <a:r>
              <a:rPr lang="en-US" dirty="0"/>
              <a:t>List arguments to the function inside function().</a:t>
            </a:r>
          </a:p>
          <a:p>
            <a:pPr marL="342900" indent="-342900">
              <a:buAutoNum type="arabicPeriod"/>
            </a:pPr>
            <a:r>
              <a:rPr lang="en-US" dirty="0"/>
              <a:t>Place code you have developed in the function body.</a:t>
            </a:r>
          </a:p>
          <a:p>
            <a:pPr marL="342900" indent="-342900">
              <a:buAutoNum type="arabicPeriod"/>
            </a:pPr>
            <a:r>
              <a:rPr lang="en-US" dirty="0"/>
              <a:t>(Testing: check function with different inputs.)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9957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ED1D-7494-4C4B-921C-775CD528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C48DB-53DA-406D-8B2E-B16AC96CA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Brief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ggplot2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Writing your own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Flow control: conditionals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Try it out: </a:t>
            </a:r>
            <a:r>
              <a:rPr lang="en-US" dirty="0">
                <a:highlight>
                  <a:srgbClr val="FFFF00"/>
                </a:highlight>
              </a:rPr>
              <a:t>Create your own plots using your own data or a data set supplied by R.</a:t>
            </a:r>
          </a:p>
        </p:txBody>
      </p:sp>
    </p:spTree>
    <p:extLst>
      <p:ext uri="{BB962C8B-B14F-4D97-AF65-F5344CB8AC3E}">
        <p14:creationId xmlns:p14="http://schemas.microsoft.com/office/powerpoint/2010/main" val="606522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F3A2-E090-4E3D-BF63-38DF1E90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function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477857-3606-4448-AC5A-D70DD929213F}"/>
              </a:ext>
            </a:extLst>
          </p:cNvPr>
          <p:cNvSpPr/>
          <p:nvPr/>
        </p:nvSpPr>
        <p:spPr>
          <a:xfrm>
            <a:off x="2807411" y="1711982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function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4DEB45-8359-4D74-9A07-90F4FB7E58E9}"/>
              </a:ext>
            </a:extLst>
          </p:cNvPr>
          <p:cNvSpPr/>
          <p:nvPr/>
        </p:nvSpPr>
        <p:spPr>
          <a:xfrm>
            <a:off x="5019943" y="1706130"/>
            <a:ext cx="1189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arguments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E88823-9732-444C-BDC0-AA01B7072C12}"/>
              </a:ext>
            </a:extLst>
          </p:cNvPr>
          <p:cNvSpPr/>
          <p:nvPr/>
        </p:nvSpPr>
        <p:spPr>
          <a:xfrm>
            <a:off x="7307628" y="2618136"/>
            <a:ext cx="63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code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0042CB-5696-4E10-AA3E-8C0FD3BC003C}"/>
              </a:ext>
            </a:extLst>
          </p:cNvPr>
          <p:cNvGrpSpPr/>
          <p:nvPr/>
        </p:nvGrpSpPr>
        <p:grpSpPr>
          <a:xfrm>
            <a:off x="2456675" y="6048855"/>
            <a:ext cx="7966999" cy="369332"/>
            <a:chOff x="2476995" y="5398615"/>
            <a:chExt cx="7966999" cy="3693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AC352B0-BCFC-4336-8116-932457D50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6995" y="5398615"/>
              <a:ext cx="4946904" cy="28576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BDD6A5-2B65-479C-AAA9-D3606FCB59BF}"/>
                </a:ext>
              </a:extLst>
            </p:cNvPr>
            <p:cNvSpPr/>
            <p:nvPr/>
          </p:nvSpPr>
          <p:spPr>
            <a:xfrm>
              <a:off x="7967547" y="5398615"/>
              <a:ext cx="24764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Implement the function.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41956D-3677-40D5-9B4B-196AD73D144D}"/>
              </a:ext>
            </a:extLst>
          </p:cNvPr>
          <p:cNvGrpSpPr/>
          <p:nvPr/>
        </p:nvGrpSpPr>
        <p:grpSpPr>
          <a:xfrm>
            <a:off x="2774872" y="4055198"/>
            <a:ext cx="5916195" cy="1675284"/>
            <a:chOff x="1156397" y="3344773"/>
            <a:chExt cx="5916195" cy="167528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758E80E-1660-4F3C-AE35-49D5B3C26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5142" y="3568848"/>
              <a:ext cx="3181514" cy="124466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47649C-A820-42C4-A072-E18351F968D1}"/>
                </a:ext>
              </a:extLst>
            </p:cNvPr>
            <p:cNvSpPr/>
            <p:nvPr/>
          </p:nvSpPr>
          <p:spPr>
            <a:xfrm>
              <a:off x="4628299" y="3641851"/>
              <a:ext cx="244429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It’s usually easiest to get code working on a sample input first.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CA20885-42E2-42B2-A228-8CA1D5DA680E}"/>
                </a:ext>
              </a:extLst>
            </p:cNvPr>
            <p:cNvSpPr/>
            <p:nvPr/>
          </p:nvSpPr>
          <p:spPr>
            <a:xfrm>
              <a:off x="1156397" y="3344773"/>
              <a:ext cx="5774755" cy="1675284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6DF7E0A-3ACC-4742-8AE6-81C1D8B3F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2222" y="2102608"/>
            <a:ext cx="4495809" cy="170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F3A2-E090-4E3D-BF63-38DF1E90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execution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6297E3-64E1-4F98-B65C-F7720FDBC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987" y="1957311"/>
            <a:ext cx="8230023" cy="29433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C66090C-F6AA-4C62-BF9D-1E41A1BE9270}"/>
              </a:ext>
            </a:extLst>
          </p:cNvPr>
          <p:cNvSpPr/>
          <p:nvPr/>
        </p:nvSpPr>
        <p:spPr>
          <a:xfrm>
            <a:off x="3154938" y="6389870"/>
            <a:ext cx="5882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https://r4ds.had.co.nz/functions.html#conditional-execution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8F390-F599-4FAB-9AB3-FF33873B2CA3}"/>
              </a:ext>
            </a:extLst>
          </p:cNvPr>
          <p:cNvSpPr txBox="1"/>
          <p:nvPr/>
        </p:nvSpPr>
        <p:spPr>
          <a:xfrm>
            <a:off x="1980987" y="5322113"/>
            <a:ext cx="6608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condition must evaluate to either TRUE or FALSE.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|| (or) and &amp;&amp; (and) to combine multiple logical expressions.</a:t>
            </a:r>
          </a:p>
        </p:txBody>
      </p:sp>
    </p:spTree>
    <p:extLst>
      <p:ext uri="{BB962C8B-B14F-4D97-AF65-F5344CB8AC3E}">
        <p14:creationId xmlns:p14="http://schemas.microsoft.com/office/powerpoint/2010/main" val="3511964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F3A2-E090-4E3D-BF63-38DF1E90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also chain multiple conditions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2E6768-C11A-4C92-957C-E726951CE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939" y="1883507"/>
            <a:ext cx="5010408" cy="361016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012E335-737A-48E1-9836-2E5F5B8B25FB}"/>
              </a:ext>
            </a:extLst>
          </p:cNvPr>
          <p:cNvSpPr/>
          <p:nvPr/>
        </p:nvSpPr>
        <p:spPr>
          <a:xfrm>
            <a:off x="3259165" y="6311900"/>
            <a:ext cx="5673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https://r4ds.had.co.nz/functions.html#multiple-conditions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E23120-627D-4D23-BC3B-525F5F8A4E22}"/>
              </a:ext>
            </a:extLst>
          </p:cNvPr>
          <p:cNvSpPr/>
          <p:nvPr/>
        </p:nvSpPr>
        <p:spPr>
          <a:xfrm>
            <a:off x="8251820" y="3152001"/>
            <a:ext cx="33859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Also check out switch() function  as an alternative to a long series of chained if statements.</a:t>
            </a:r>
          </a:p>
        </p:txBody>
      </p:sp>
    </p:spTree>
    <p:extLst>
      <p:ext uri="{BB962C8B-B14F-4D97-AF65-F5344CB8AC3E}">
        <p14:creationId xmlns:p14="http://schemas.microsoft.com/office/powerpoint/2010/main" val="3541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69B6-D5EC-46C3-97B7-6D0F9486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week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E24C5-D307-4B4A-B818-286E964A3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Other potential topics – modeling, regular expressions, version control, more detail on a previous topic?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7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F537-CF91-4F1B-8CC0-814C661D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C5B8-E26D-442C-9C7D-010C65B71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8951" y="1825625"/>
            <a:ext cx="4714605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Consider project organization up front (directory structure, R project).</a:t>
            </a:r>
          </a:p>
          <a:p>
            <a:r>
              <a:rPr lang="en-US" sz="2400" dirty="0"/>
              <a:t>Import datasets using </a:t>
            </a:r>
            <a:r>
              <a:rPr lang="en-US" sz="2400" dirty="0" err="1"/>
              <a:t>readr</a:t>
            </a:r>
            <a:r>
              <a:rPr lang="en-US" sz="2400" dirty="0"/>
              <a:t>: GUI can reveal code for reproducibility.</a:t>
            </a:r>
          </a:p>
          <a:p>
            <a:r>
              <a:rPr lang="en-US" sz="2400" dirty="0" err="1"/>
              <a:t>dplyr</a:t>
            </a:r>
            <a:r>
              <a:rPr lang="en-US" sz="2400" dirty="0"/>
              <a:t> “verbs” provide a consistent framework for operating on data frames.</a:t>
            </a:r>
          </a:p>
          <a:p>
            <a:r>
              <a:rPr lang="en-US" sz="2400" dirty="0"/>
              <a:t>Output of one function can be “piped” as input into the next.</a:t>
            </a:r>
          </a:p>
          <a:p>
            <a:r>
              <a:rPr lang="en-US" sz="2400" dirty="0"/>
              <a:t>Tidy data makes working with data easier.</a:t>
            </a:r>
          </a:p>
          <a:p>
            <a:endParaRPr lang="en-US" sz="2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EF92925-5D2D-4367-B0E0-4C35D20E7B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68485" y="1690688"/>
            <a:ext cx="6714564" cy="361447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8D1FEB8-8498-4B3C-AD24-4F31C2E07302}"/>
              </a:ext>
            </a:extLst>
          </p:cNvPr>
          <p:cNvSpPr/>
          <p:nvPr/>
        </p:nvSpPr>
        <p:spPr>
          <a:xfrm>
            <a:off x="7074589" y="5530632"/>
            <a:ext cx="50098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https://r4ds.had.co.nz/transform.html#dplyr-basics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92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F006-A1D9-437A-96DF-2EF517E38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Review: Philosophy of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tidyverse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C65E9A-F477-456D-A594-5777E8F41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75619"/>
            <a:ext cx="5529263" cy="29289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C7F5B0-3CAC-43A7-BF64-4974E71AD7C7}"/>
              </a:ext>
            </a:extLst>
          </p:cNvPr>
          <p:cNvSpPr/>
          <p:nvPr/>
        </p:nvSpPr>
        <p:spPr>
          <a:xfrm>
            <a:off x="2949540" y="6389468"/>
            <a:ext cx="60718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https://rviews.rstudio.com/2017/06/08/what-is-the-tidyverse/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49C19-7D82-4AEB-A09A-D4484BBA4200}"/>
              </a:ext>
            </a:extLst>
          </p:cNvPr>
          <p:cNvSpPr txBox="1"/>
          <p:nvPr/>
        </p:nvSpPr>
        <p:spPr>
          <a:xfrm>
            <a:off x="394930" y="2992427"/>
            <a:ext cx="5109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coherent – designed to work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consistency – apply what you already know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coverage – support throughout analysis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parsimony – minimum set of functions</a:t>
            </a:r>
          </a:p>
        </p:txBody>
      </p:sp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822129F-E4C9-4783-A99F-E35FA025F2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467" y="365125"/>
            <a:ext cx="5715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6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E378E3-5091-4CA9-B514-E611BF6D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grammar analogies: </a:t>
            </a:r>
            <a:br>
              <a:rPr lang="en-US" dirty="0"/>
            </a:br>
            <a:r>
              <a:rPr lang="en-US" dirty="0"/>
              <a:t>“ggplot2- a layered grammar of graphics”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51C9267-E08E-44E0-98B3-000EAEC23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97"/>
            <a:ext cx="10515600" cy="435133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Any graph can be expressed from the same set of components: a </a:t>
            </a:r>
            <a:r>
              <a:rPr lang="en-US" b="1" dirty="0"/>
              <a:t>data</a:t>
            </a:r>
            <a:r>
              <a:rPr lang="en-US" dirty="0"/>
              <a:t> set, a </a:t>
            </a:r>
            <a:r>
              <a:rPr lang="en-US" b="1" dirty="0"/>
              <a:t>coordinate system</a:t>
            </a:r>
            <a:r>
              <a:rPr lang="en-US" dirty="0"/>
              <a:t>, and a set of </a:t>
            </a:r>
            <a:r>
              <a:rPr lang="en-US" b="1" dirty="0" err="1"/>
              <a:t>geoms</a:t>
            </a:r>
            <a:r>
              <a:rPr lang="en-US" dirty="0"/>
              <a:t> – the visual representation of data points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Advantages:</a:t>
            </a:r>
          </a:p>
          <a:p>
            <a:r>
              <a:rPr lang="en-US" dirty="0"/>
              <a:t>Learn one system.</a:t>
            </a:r>
          </a:p>
          <a:p>
            <a:r>
              <a:rPr lang="en-US" dirty="0"/>
              <a:t>A graphs consists of one or more layers. Layers are independent. Change one without changing all.</a:t>
            </a:r>
          </a:p>
          <a:p>
            <a:r>
              <a:rPr lang="en-US" dirty="0"/>
              <a:t>Allows for an unlimited number of combinations.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61A1E4-C57A-4B27-B80F-04C4F5FDC59E}"/>
              </a:ext>
            </a:extLst>
          </p:cNvPr>
          <p:cNvSpPr/>
          <p:nvPr/>
        </p:nvSpPr>
        <p:spPr>
          <a:xfrm>
            <a:off x="4470989" y="5850235"/>
            <a:ext cx="74295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https://r4ds.had.co.nz/data-visualisation.html</a:t>
            </a:r>
          </a:p>
          <a:p>
            <a:r>
              <a:rPr lang="en-US" dirty="0">
                <a:hlinkClick r:id="rId3"/>
              </a:rPr>
              <a:t>http://vita.had.co.nz/papers/layered-grammar.pdf</a:t>
            </a:r>
            <a:endParaRPr lang="en-US" dirty="0"/>
          </a:p>
          <a:p>
            <a:r>
              <a:rPr lang="en-US" dirty="0">
                <a:hlinkClick r:id="rId4"/>
              </a:rPr>
              <a:t>http://swcarpentry.github.io/r-novice-gapminder/08-plot-ggplot2/index.html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F9CA-1643-44D4-B7BC-589A32B5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concrete example: scatterplot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411582-759C-480E-9C2B-649B75B85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49167" y="1509536"/>
            <a:ext cx="5293666" cy="43513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F8B10BD-2FA2-4A6F-BDA2-553F735406B8}"/>
              </a:ext>
            </a:extLst>
          </p:cNvPr>
          <p:cNvSpPr/>
          <p:nvPr/>
        </p:nvSpPr>
        <p:spPr>
          <a:xfrm>
            <a:off x="3143480" y="6176963"/>
            <a:ext cx="55993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https://ggplot2.tidyverse.org/reference/geom_point.html</a:t>
            </a:r>
            <a:endParaRPr lang="en-US" dirty="0"/>
          </a:p>
          <a:p>
            <a:r>
              <a:rPr lang="en-US" dirty="0">
                <a:hlinkClick r:id="rId5"/>
              </a:rPr>
              <a:t>https://ggplot2.tidyverse.org/reference/geom_jitter.html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8098E-613C-435D-B87F-9E226AE39FC4}"/>
              </a:ext>
            </a:extLst>
          </p:cNvPr>
          <p:cNvSpPr txBox="1"/>
          <p:nvPr/>
        </p:nvSpPr>
        <p:spPr>
          <a:xfrm>
            <a:off x="355206" y="1424794"/>
            <a:ext cx="176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call to </a:t>
            </a:r>
            <a:r>
              <a:rPr lang="en-US" dirty="0" err="1"/>
              <a:t>ggplot</a:t>
            </a:r>
            <a:r>
              <a:rPr lang="en-US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93E1CF-4B12-4492-8EE1-7375D62731DE}"/>
              </a:ext>
            </a:extLst>
          </p:cNvPr>
          <p:cNvSpPr txBox="1"/>
          <p:nvPr/>
        </p:nvSpPr>
        <p:spPr>
          <a:xfrm>
            <a:off x="355206" y="1763634"/>
            <a:ext cx="287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define aesthetic mappings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4EA0A-4E2B-42E2-9D37-F49C67B74229}"/>
              </a:ext>
            </a:extLst>
          </p:cNvPr>
          <p:cNvSpPr txBox="1"/>
          <p:nvPr/>
        </p:nvSpPr>
        <p:spPr>
          <a:xfrm>
            <a:off x="355206" y="2102474"/>
            <a:ext cx="383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add layers with &lt;GEOM_FUNCTION&gt;</a:t>
            </a:r>
          </a:p>
        </p:txBody>
      </p:sp>
    </p:spTree>
    <p:extLst>
      <p:ext uri="{BB962C8B-B14F-4D97-AF65-F5344CB8AC3E}">
        <p14:creationId xmlns:p14="http://schemas.microsoft.com/office/powerpoint/2010/main" val="355158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E378E3-5091-4CA9-B514-E611BF6D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 we mean by “mapping to an aesthetic”? Example: scatterplot of A vs. C</a:t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61A1E4-C57A-4B27-B80F-04C4F5FDC59E}"/>
              </a:ext>
            </a:extLst>
          </p:cNvPr>
          <p:cNvSpPr/>
          <p:nvPr/>
        </p:nvSpPr>
        <p:spPr>
          <a:xfrm>
            <a:off x="3737211" y="6311900"/>
            <a:ext cx="4898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http://vita.had.co.nz/papers/layered-grammar.pdf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ADF0EB-DE2D-4A21-9D09-B9641C63C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7501" y="1859888"/>
            <a:ext cx="3962743" cy="267485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AB24291-9779-45E4-A809-187B11847E5D}"/>
              </a:ext>
            </a:extLst>
          </p:cNvPr>
          <p:cNvSpPr/>
          <p:nvPr/>
        </p:nvSpPr>
        <p:spPr>
          <a:xfrm>
            <a:off x="7044268" y="3025423"/>
            <a:ext cx="893523" cy="384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E4188F-5F1E-4B81-927D-E75F300EE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6837" y="2255736"/>
            <a:ext cx="1478408" cy="1539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AF7A48-8A81-4242-A621-7BDCFB5D86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4946" y="2255736"/>
            <a:ext cx="4442845" cy="1524132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EA6C3DBD-4982-4AC1-BC5B-AD75775BC88E}"/>
              </a:ext>
            </a:extLst>
          </p:cNvPr>
          <p:cNvSpPr/>
          <p:nvPr/>
        </p:nvSpPr>
        <p:spPr>
          <a:xfrm>
            <a:off x="3244568" y="3022600"/>
            <a:ext cx="893523" cy="384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67780D-A761-499B-953C-64364BC59D29}"/>
              </a:ext>
            </a:extLst>
          </p:cNvPr>
          <p:cNvSpPr txBox="1"/>
          <p:nvPr/>
        </p:nvSpPr>
        <p:spPr>
          <a:xfrm>
            <a:off x="1580242" y="4222720"/>
            <a:ext cx="460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x-position to A, y-position to C, shape to D</a:t>
            </a:r>
          </a:p>
        </p:txBody>
      </p:sp>
    </p:spTree>
    <p:extLst>
      <p:ext uri="{BB962C8B-B14F-4D97-AF65-F5344CB8AC3E}">
        <p14:creationId xmlns:p14="http://schemas.microsoft.com/office/powerpoint/2010/main" val="369813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F841-A069-4829-A0A7-CB61792B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ggplot2-example.Rmd walkthrough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F19BB0-6269-4837-9DEB-26D9DA631791}"/>
              </a:ext>
            </a:extLst>
          </p:cNvPr>
          <p:cNvSpPr/>
          <p:nvPr/>
        </p:nvSpPr>
        <p:spPr>
          <a:xfrm>
            <a:off x="3826172" y="5969246"/>
            <a:ext cx="4009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 more on R Markdown see: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https://r4ds.had.co.nz/r-markdown.html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38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2121-5405-467D-A20A-DAAC8D20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steps to creating graphics with ggplot2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672955-BD21-47F0-A374-7C8168BC9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7763" y="2341565"/>
            <a:ext cx="7513971" cy="18899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FFAEB7-F346-4AA0-A382-B6BA65F6C561}"/>
              </a:ext>
            </a:extLst>
          </p:cNvPr>
          <p:cNvSpPr/>
          <p:nvPr/>
        </p:nvSpPr>
        <p:spPr>
          <a:xfrm>
            <a:off x="2540183" y="6120943"/>
            <a:ext cx="7588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https://r4ds.had.co.nz/data-visualisation.html#a-graphing-template</a:t>
            </a:r>
            <a:endParaRPr lang="en-US" dirty="0"/>
          </a:p>
          <a:p>
            <a:r>
              <a:rPr lang="en-US" dirty="0">
                <a:hlinkClick r:id="rId4"/>
              </a:rPr>
              <a:t>https://methodenlehre.github.io/SGSCLM-R-course/graphics-with-ggplot2.html</a:t>
            </a:r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0EB3BEFE-C183-4417-BCE7-5364E24179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56" t="894" b="85139"/>
          <a:stretch/>
        </p:blipFill>
        <p:spPr>
          <a:xfrm>
            <a:off x="4325859" y="4523276"/>
            <a:ext cx="7055271" cy="8355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C1D025-A728-4A85-AAAB-EA6DA811954A}"/>
              </a:ext>
            </a:extLst>
          </p:cNvPr>
          <p:cNvSpPr txBox="1"/>
          <p:nvPr/>
        </p:nvSpPr>
        <p:spPr>
          <a:xfrm>
            <a:off x="440266" y="3564468"/>
            <a:ext cx="176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call to </a:t>
            </a:r>
            <a:r>
              <a:rPr lang="en-US" dirty="0" err="1"/>
              <a:t>ggplot</a:t>
            </a:r>
            <a:r>
              <a:rPr lang="en-US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5947B9-D9D7-4D7C-90A8-F152DFD1FD5B}"/>
              </a:ext>
            </a:extLst>
          </p:cNvPr>
          <p:cNvSpPr txBox="1"/>
          <p:nvPr/>
        </p:nvSpPr>
        <p:spPr>
          <a:xfrm>
            <a:off x="440266" y="3903308"/>
            <a:ext cx="287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define aesthetic mappings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FB545F-E5EC-408F-939E-4D119E946A8A}"/>
              </a:ext>
            </a:extLst>
          </p:cNvPr>
          <p:cNvSpPr txBox="1"/>
          <p:nvPr/>
        </p:nvSpPr>
        <p:spPr>
          <a:xfrm>
            <a:off x="440266" y="4242148"/>
            <a:ext cx="383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add layers with &lt;GEOM_FUNCTION&gt;</a:t>
            </a:r>
          </a:p>
        </p:txBody>
      </p:sp>
    </p:spTree>
    <p:extLst>
      <p:ext uri="{BB962C8B-B14F-4D97-AF65-F5344CB8AC3E}">
        <p14:creationId xmlns:p14="http://schemas.microsoft.com/office/powerpoint/2010/main" val="142968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17690</TotalTime>
  <Words>1104</Words>
  <Application>Microsoft Office PowerPoint</Application>
  <PresentationFormat>Widescreen</PresentationFormat>
  <Paragraphs>133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Introductory Analysis and Visualization in R</vt:lpstr>
      <vt:lpstr>Overview</vt:lpstr>
      <vt:lpstr>Review</vt:lpstr>
      <vt:lpstr>Review: Philosophy of the tidyverse</vt:lpstr>
      <vt:lpstr>More grammar analogies:  “ggplot2- a layered grammar of graphics”</vt:lpstr>
      <vt:lpstr>A concrete example: scatterplot </vt:lpstr>
      <vt:lpstr>What do we mean by “mapping to an aesthetic”? Example: scatterplot of A vs. C </vt:lpstr>
      <vt:lpstr>ggplot2-example.Rmd walkthrough</vt:lpstr>
      <vt:lpstr>3 steps to creating graphics with ggplot2</vt:lpstr>
      <vt:lpstr>Choosing a geom function</vt:lpstr>
      <vt:lpstr>PowerPoint Presentation</vt:lpstr>
      <vt:lpstr>PowerPoint Presentation</vt:lpstr>
      <vt:lpstr>Defining aesthetics inside vs. outside aes()</vt:lpstr>
      <vt:lpstr>More aesthetics</vt:lpstr>
      <vt:lpstr>Check out what other people have done! </vt:lpstr>
      <vt:lpstr>I’ve just touched on the very basics</vt:lpstr>
      <vt:lpstr>Exercises </vt:lpstr>
      <vt:lpstr>Writing your own functions</vt:lpstr>
      <vt:lpstr>3 (+1) key steps to creating a new function</vt:lpstr>
      <vt:lpstr>Example function</vt:lpstr>
      <vt:lpstr>Conditional execution</vt:lpstr>
      <vt:lpstr>You can also chain multiple conditions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to setting up R and RStudio</dc:title>
  <dc:creator>Jennine McKenna</dc:creator>
  <cp:lastModifiedBy>Jennine McKenna</cp:lastModifiedBy>
  <cp:revision>313</cp:revision>
  <dcterms:created xsi:type="dcterms:W3CDTF">2020-06-04T14:25:06Z</dcterms:created>
  <dcterms:modified xsi:type="dcterms:W3CDTF">2020-06-25T23:05:39Z</dcterms:modified>
</cp:coreProperties>
</file>