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0" r:id="rId3"/>
    <p:sldId id="271" r:id="rId4"/>
    <p:sldId id="273" r:id="rId5"/>
    <p:sldId id="275" r:id="rId6"/>
    <p:sldId id="282" r:id="rId7"/>
    <p:sldId id="284" r:id="rId8"/>
    <p:sldId id="285" r:id="rId9"/>
    <p:sldId id="286" r:id="rId10"/>
    <p:sldId id="287" r:id="rId11"/>
    <p:sldId id="288" r:id="rId12"/>
    <p:sldId id="289" r:id="rId13"/>
    <p:sldId id="277" r:id="rId14"/>
    <p:sldId id="283" r:id="rId15"/>
    <p:sldId id="291" r:id="rId16"/>
    <p:sldId id="301" r:id="rId17"/>
    <p:sldId id="293" r:id="rId18"/>
    <p:sldId id="290" r:id="rId19"/>
    <p:sldId id="294" r:id="rId20"/>
    <p:sldId id="306" r:id="rId21"/>
    <p:sldId id="295" r:id="rId22"/>
    <p:sldId id="298" r:id="rId23"/>
    <p:sldId id="310" r:id="rId24"/>
    <p:sldId id="296" r:id="rId25"/>
    <p:sldId id="302" r:id="rId26"/>
    <p:sldId id="299" r:id="rId27"/>
    <p:sldId id="280" r:id="rId28"/>
    <p:sldId id="292" r:id="rId29"/>
    <p:sldId id="304" r:id="rId30"/>
    <p:sldId id="311" r:id="rId31"/>
    <p:sldId id="305" r:id="rId32"/>
    <p:sldId id="309" r:id="rId33"/>
    <p:sldId id="31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024" autoAdjust="0"/>
    <p:restoredTop sz="86415" autoAdjust="0"/>
  </p:normalViewPr>
  <p:slideViewPr>
    <p:cSldViewPr snapToGrid="0">
      <p:cViewPr varScale="1">
        <p:scale>
          <a:sx n="74" d="100"/>
          <a:sy n="74" d="100"/>
        </p:scale>
        <p:origin x="2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47E1F-CD8F-4390-9643-CDEB3B86DA1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8756E-87FC-4C97-A83B-1DE339C8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amross.net/archives/2014-04-16-vectorization-in-r-why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8756E-87FC-4C97-A83B-1DE339C8D5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8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You’ve already seen some functions already- sqrt(), c(), seq(), summary()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8756E-87FC-4C97-A83B-1DE339C8D58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29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create a new R script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8756E-87FC-4C97-A83B-1DE339C8D58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1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already seen atomic vectors for homogenous data types.</a:t>
            </a:r>
          </a:p>
          <a:p>
            <a:r>
              <a:rPr lang="en-US" dirty="0"/>
              <a:t>For the remainder of the workshop, I’ll focus on data frames that allow us to work with heterogenous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8756E-87FC-4C97-A83B-1DE339C8D58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01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particular, we’ll be using a specific data frame called a “</a:t>
            </a:r>
            <a:r>
              <a:rPr lang="en-US" dirty="0" err="1"/>
              <a:t>tibble</a:t>
            </a:r>
            <a:r>
              <a:rPr lang="en-US" dirty="0"/>
              <a:t>”.  Compared with older </a:t>
            </a:r>
            <a:r>
              <a:rPr lang="en-US" dirty="0" err="1"/>
              <a:t>data.frame</a:t>
            </a:r>
            <a:r>
              <a:rPr lang="en-US" dirty="0"/>
              <a:t>:</a:t>
            </a:r>
          </a:p>
          <a:p>
            <a:r>
              <a:rPr lang="en-US" dirty="0"/>
              <a:t>It never changes an input’s type.</a:t>
            </a:r>
          </a:p>
          <a:p>
            <a:r>
              <a:rPr lang="en-US" dirty="0"/>
              <a:t>It never adjusts the names of variables.</a:t>
            </a:r>
          </a:p>
          <a:p>
            <a:r>
              <a:rPr lang="en-US" dirty="0"/>
              <a:t>It evaluates its arguments lazily and sequentially. And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8756E-87FC-4C97-A83B-1DE339C8D58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57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Definitely won’t be comprehensive and will necessarily leave a lot out- even some basics. The idea is that if you can convince yourself it’s useful to you and have a few resources to get started, then you can pick these things up. And there are local R communities in Philly ready to help.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8756E-87FC-4C97-A83B-1DE339C8D5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82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particular data set will be centromere protein intensity values, but the concepts introduced will work for many tab-delimited data sets frequently generated in science labs.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8756E-87FC-4C97-A83B-1DE339C8D5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25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directly into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8756E-87FC-4C97-A83B-1DE339C8D5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79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possible to reverse the directionality of assignment, but avoid doing this yourself. Also, the “’=“ for assignment is discouraged.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8756E-87FC-4C97-A83B-1DE339C8D5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1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additional nuances in naming that I don’t include here, such as variables can also start with a period.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8756E-87FC-4C97-A83B-1DE339C8D5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81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to now, we’ve been working with single digits. It’s good to be aware that R is built upon the concept of vectors.</a:t>
            </a:r>
          </a:p>
          <a:p>
            <a:r>
              <a:rPr lang="en-US" dirty="0"/>
              <a:t>For more on vectorization see</a:t>
            </a:r>
          </a:p>
          <a:p>
            <a:r>
              <a:rPr lang="en-US" dirty="0">
                <a:hlinkClick r:id="rId3"/>
              </a:rPr>
              <a:t>https://www.noamross.net/archives/2014-04-16-vectorization-in-r-why/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8756E-87FC-4C97-A83B-1DE339C8D5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7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is vectorized. We’ll get more into this later.</a:t>
            </a:r>
          </a:p>
          <a:p>
            <a:r>
              <a:rPr lang="en-US" dirty="0"/>
              <a:t>Raw vectors store fixed-length sequences of bytes.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8756E-87FC-4C97-A83B-1DE339C8D5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11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Vector of length 10</a:t>
            </a:r>
          </a:p>
          <a:p>
            <a:r>
              <a:rPr lang="en-US" dirty="0"/>
              <a:t>Divide by vector of length 1? Divides each element of first vector by single element in second vector. Doesn’t work in all languages.</a:t>
            </a:r>
          </a:p>
          <a:p>
            <a:r>
              <a:rPr lang="en-US" dirty="0"/>
              <a:t>Divide by vector of length 2, vector gets “recycled” five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8756E-87FC-4C97-A83B-1DE339C8D5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1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CAEE-4C04-4695-9BFC-CECF80160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05CF1-A017-4056-9B12-F3E4D9D4C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4F8E5-CE92-4FE0-B6E7-FF4ACAEC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B36C0-470D-42A2-B7F7-61AE7B39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D1227-1290-4FA2-9C25-EFBB51AC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5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972C-8DD0-4E93-9206-B6BA17CE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BD3A1-6A07-4FE1-B0A1-5624E2C9B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91213-4A66-4E45-B7D9-9C65F1F1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02677-6C21-4A9C-BFE1-7555CDB6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B8763-0588-4693-A63B-FF40CE4A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1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209A8-35FB-4683-A7D5-DB9DB0A74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83816-2344-486E-9D27-3F11B12E8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14A87-D91A-4769-99D6-DDD77A62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7AAC-800B-4274-9890-B09B23E7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4F024-68D4-458F-BAFE-84AA653F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10A0-D6A9-4004-9674-4C274966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50EB-1F05-4551-80F8-7BAEE8546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7C8EB-81D7-4438-85C7-60D811AA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F5DBC-E2F9-4D9C-973D-EED6A9B8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884EE-138B-4823-8AD0-CBB0564E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6411-AEA7-4F4F-8ABE-D480BEF5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E161A-0092-4097-87F2-E170B5285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13318-49C0-4A0B-93B1-B986326E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74663-FEC4-473D-BDC6-144E3C58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F45E4-83A1-49AA-9293-06EC784E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1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10EE-A0B5-4A16-ABC4-75637BF9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E20E3-6624-4FB1-98FE-14F70E3A7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C69E1-E763-4254-B73A-7B0B7AF40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BCC6F-13D9-465C-8921-8FCC6C00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006DA-7063-4215-BC5F-BD746795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311F3-71E4-438A-A553-75C950AE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1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292B-5CB3-49E9-B998-F94BC244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05EC7-2922-4491-B08B-54B39CC4D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33A5C-D961-436F-89AD-0FD349C45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70409-CFA1-4C8F-ADE4-22AEC3F74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3F87E-2EFD-411F-A413-4BF187A37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6C841-0531-4DC8-86FE-E797B432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22F8E-7F3D-4296-A7A2-268D88A7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A6620-5FD9-489D-9148-39D36E34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815E-DE76-4863-AECA-48468988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5B4B8-387C-4C3E-B999-950A34BA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6B364-D17A-4C4E-B593-16FAD4F4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B0EF7-5DED-4575-8B7C-827EB313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C46331-6864-4CA2-B517-796A2DDB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CA5F5-492A-4470-8ECA-961F3523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E2D6E-4CFE-4F18-9FE5-BA6FAF86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D1BA-E094-4A3B-8367-D31DC06F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6E183-8A7A-4D59-9EA9-F1CB14E87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A5EDA-743F-44C4-98A1-02FC6E88C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CF2BC-E8BB-40B1-BE90-A943E1F2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EC12B-941C-47D6-B8BC-ABC1B3C7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B7420-D07F-4540-9020-E51F38FD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5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ADC4-65AA-445F-AECF-136D6131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AB5E0-9B9D-458D-B297-7C5D161E3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8001E-FD5F-40FB-A17F-C7363368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A4108-C0AC-4034-95AE-1B7A39E0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D1577-C2C4-4C54-912C-BFE33179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6FFFA-3040-4F5E-9219-A8CDF427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1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961EB-76D6-41B6-ADCB-477999BB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E1E3D-E0B9-4B5C-A611-D2F8D49E9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95294-E9EA-4DBF-8B9F-E15249F6C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461E1-A245-4FC6-9AA1-46488D0AAA5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26618-254C-49BA-83FC-1E38FA07A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D3640-CFB4-40A5-9C18-F1B78BB87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it.chass.ncsu.edu/tutorials/r-project/section2.php" TargetMode="Externa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Styl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r4ds.had.co.nz/vectors.html" TargetMode="Externa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wcarpentry.github.io/r-novice-gapminder/06-data-subsetting/index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hyperlink" Target="https://it.chass.ncsu.edu/tutorials/r-project/section2.php" TargetMode="External"/><Relationship Id="rId4" Type="http://schemas.openxmlformats.org/officeDocument/2006/relationships/hyperlink" Target="https://methodenlehre.github.io/SGSCLM-R-course/the-r-language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enlehre.github.io/SGSCLM-R-course/the-r-language.html#function-call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swcarpentry.github.io/r-novice-gapminder/01-rstudio-intro/index.html" TargetMode="Externa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adv-r.had.co.nz/Data-structures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D534-7F84-4733-9C40-B349BFE13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Introductory Analysis and Visualization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64A50-55B9-4C67-BDF1-7055E4FAF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510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Week 1: Getting started</a:t>
            </a:r>
          </a:p>
          <a:p>
            <a:r>
              <a:rPr lang="en-US" dirty="0"/>
              <a:t>June 12, 2020</a:t>
            </a:r>
          </a:p>
          <a:p>
            <a:r>
              <a:rPr lang="en-US" dirty="0"/>
              <a:t>Jennine </a:t>
            </a:r>
            <a:r>
              <a:rPr lang="en-US" dirty="0" err="1"/>
              <a:t>Dawicki</a:t>
            </a:r>
            <a:r>
              <a:rPr lang="en-US" dirty="0"/>
              <a:t> McKenna</a:t>
            </a:r>
          </a:p>
          <a:p>
            <a:r>
              <a:rPr lang="en-US" dirty="0"/>
              <a:t>Senior Research Investigator, Black Lab</a:t>
            </a:r>
          </a:p>
        </p:txBody>
      </p:sp>
    </p:spTree>
    <p:extLst>
      <p:ext uri="{BB962C8B-B14F-4D97-AF65-F5344CB8AC3E}">
        <p14:creationId xmlns:p14="http://schemas.microsoft.com/office/powerpoint/2010/main" val="111036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6332-EBCB-4DDD-A059-42FFFF78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analysis: Visualizing data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EB902-D77A-43DA-AE2E-299EBFDF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7" y="1401264"/>
            <a:ext cx="5883150" cy="4625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D0B7D8-90A8-47CA-B787-838465D58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439" y="1416505"/>
            <a:ext cx="5776461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3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6332-EBCB-4DDD-A059-42FFFF78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analysis: Summarizing data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626A8-FBD7-457A-A4FC-AFA51DC1A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15" y="1428576"/>
            <a:ext cx="7734970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76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6332-EBCB-4DDD-A059-42FFFF78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analysis: Writing data to file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9CF9AF-6C91-486A-864D-5DFFA6EE5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135" y="1362393"/>
            <a:ext cx="7719729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A73F-25D1-4DC2-B6E6-3B375654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RStudio provides an interactive development environment (IDE)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BA415-AAC2-4AA4-A560-6F723A99A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839" y="1356852"/>
            <a:ext cx="6864310" cy="5366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2D1800-1532-4507-BFB9-BBEF13DBCDB3}"/>
              </a:ext>
            </a:extLst>
          </p:cNvPr>
          <p:cNvSpPr/>
          <p:nvPr/>
        </p:nvSpPr>
        <p:spPr>
          <a:xfrm>
            <a:off x="2319839" y="1863623"/>
            <a:ext cx="3677838" cy="26788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37CECA-55FC-4576-8185-D8223B385036}"/>
              </a:ext>
            </a:extLst>
          </p:cNvPr>
          <p:cNvSpPr/>
          <p:nvPr/>
        </p:nvSpPr>
        <p:spPr>
          <a:xfrm>
            <a:off x="5997677" y="1863623"/>
            <a:ext cx="3186472" cy="18391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02BBBE-F586-4E9F-8138-72F3833F8AD6}"/>
              </a:ext>
            </a:extLst>
          </p:cNvPr>
          <p:cNvSpPr/>
          <p:nvPr/>
        </p:nvSpPr>
        <p:spPr>
          <a:xfrm>
            <a:off x="5997677" y="3702738"/>
            <a:ext cx="3186472" cy="250141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91CD2-CB18-4AF9-9D28-E74BA179674F}"/>
              </a:ext>
            </a:extLst>
          </p:cNvPr>
          <p:cNvSpPr txBox="1"/>
          <p:nvPr/>
        </p:nvSpPr>
        <p:spPr>
          <a:xfrm>
            <a:off x="393291" y="2300748"/>
            <a:ext cx="1809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 expressions directly into the Console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98028-EA9D-4AB8-9394-0E971EABCCEC}"/>
              </a:ext>
            </a:extLst>
          </p:cNvPr>
          <p:cNvSpPr txBox="1"/>
          <p:nvPr/>
        </p:nvSpPr>
        <p:spPr>
          <a:xfrm>
            <a:off x="9566844" y="2151921"/>
            <a:ext cx="2421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Environment allows you to view your objects in your workspace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History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44842-FBFE-4DCD-AE80-92967745838B}"/>
              </a:ext>
            </a:extLst>
          </p:cNvPr>
          <p:cNvSpPr txBox="1"/>
          <p:nvPr/>
        </p:nvSpPr>
        <p:spPr>
          <a:xfrm>
            <a:off x="9761220" y="4491781"/>
            <a:ext cx="1809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Files provides directory access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Plots</a:t>
            </a:r>
          </a:p>
        </p:txBody>
      </p:sp>
    </p:spTree>
    <p:extLst>
      <p:ext uri="{BB962C8B-B14F-4D97-AF65-F5344CB8AC3E}">
        <p14:creationId xmlns:p14="http://schemas.microsoft.com/office/powerpoint/2010/main" val="4207330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6332-EBCB-4DDD-A059-42FFFF78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can be used as a calculator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E01F4-8C97-47D5-8F71-48EBE5EF5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734" y="2110385"/>
            <a:ext cx="4983912" cy="2499577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30BA16-812C-4A5E-9676-2A8515C3D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448" y="1864577"/>
            <a:ext cx="4073584" cy="34303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25F128-452C-4053-B24A-E9BD147EC8E2}"/>
              </a:ext>
            </a:extLst>
          </p:cNvPr>
          <p:cNvSpPr/>
          <p:nvPr/>
        </p:nvSpPr>
        <p:spPr>
          <a:xfrm>
            <a:off x="7853789" y="5193548"/>
            <a:ext cx="35000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https://it.chass.ncsu.edu/tutorials/r-project/section2.php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99651-7B9A-4978-86A0-ACF76C28AF07}"/>
              </a:ext>
            </a:extLst>
          </p:cNvPr>
          <p:cNvSpPr txBox="1"/>
          <p:nvPr/>
        </p:nvSpPr>
        <p:spPr>
          <a:xfrm flipH="1">
            <a:off x="665709" y="5886045"/>
            <a:ext cx="416606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Work along with the examples.</a:t>
            </a:r>
          </a:p>
        </p:txBody>
      </p:sp>
    </p:spTree>
    <p:extLst>
      <p:ext uri="{BB962C8B-B14F-4D97-AF65-F5344CB8AC3E}">
        <p14:creationId xmlns:p14="http://schemas.microsoft.com/office/powerpoint/2010/main" val="105722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6332-EBCB-4DDD-A059-42FFFF78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value using an assignment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14580-C872-49AF-9CA4-988F4A3990DD}"/>
              </a:ext>
            </a:extLst>
          </p:cNvPr>
          <p:cNvSpPr txBox="1"/>
          <p:nvPr/>
        </p:nvSpPr>
        <p:spPr>
          <a:xfrm>
            <a:off x="7313716" y="3711849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Variable name on the left</a:t>
            </a:r>
          </a:p>
          <a:p>
            <a:pPr marL="342900" indent="-342900">
              <a:buAutoNum type="arabicPeriod"/>
            </a:pPr>
            <a:r>
              <a:rPr lang="en-US" dirty="0"/>
              <a:t>Assignment does not print a value</a:t>
            </a:r>
          </a:p>
          <a:p>
            <a:pPr marL="342900" indent="-342900">
              <a:buAutoNum type="arabicPeriod"/>
            </a:pPr>
            <a:r>
              <a:rPr lang="en-US" dirty="0"/>
              <a:t>Stored variable can be returned and used</a:t>
            </a:r>
          </a:p>
          <a:p>
            <a:pPr marL="342900" indent="-342900">
              <a:buAutoNum type="arabicPeriod"/>
            </a:pPr>
            <a:r>
              <a:rPr lang="en-US" dirty="0"/>
              <a:t>Variable appears in Environment tab</a:t>
            </a:r>
          </a:p>
          <a:p>
            <a:pPr marL="342900" indent="-342900">
              <a:buAutoNum type="arabicPeriod"/>
            </a:pPr>
            <a:r>
              <a:rPr lang="en-US" dirty="0"/>
              <a:t>Variables can be reassigned</a:t>
            </a:r>
          </a:p>
          <a:p>
            <a:pPr marL="342900" indent="-342900">
              <a:buAutoNum type="arabicPeriod"/>
            </a:pPr>
            <a:r>
              <a:rPr lang="en-US" dirty="0"/>
              <a:t>Right side of assignment is fully evaluated before assignment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885908-F32A-499C-A84F-F13DD70EB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3509534"/>
            <a:ext cx="5303980" cy="271295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9F0635B-2440-44BE-A1CF-5679483588F9}"/>
              </a:ext>
            </a:extLst>
          </p:cNvPr>
          <p:cNvGrpSpPr/>
          <p:nvPr/>
        </p:nvGrpSpPr>
        <p:grpSpPr>
          <a:xfrm>
            <a:off x="5391398" y="1325895"/>
            <a:ext cx="4873336" cy="1849582"/>
            <a:chOff x="488373" y="2400300"/>
            <a:chExt cx="4873336" cy="18495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8E4D4A-B55A-41E4-92C1-50E0B9F02991}"/>
                </a:ext>
              </a:extLst>
            </p:cNvPr>
            <p:cNvSpPr txBox="1"/>
            <p:nvPr/>
          </p:nvSpPr>
          <p:spPr>
            <a:xfrm>
              <a:off x="2220192" y="2782669"/>
              <a:ext cx="1197764" cy="64633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x &lt;- 2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745CBF-24D8-4F9F-B518-CBF9AAA0ACA2}"/>
                </a:ext>
              </a:extLst>
            </p:cNvPr>
            <p:cNvSpPr txBox="1"/>
            <p:nvPr/>
          </p:nvSpPr>
          <p:spPr>
            <a:xfrm>
              <a:off x="635977" y="2782668"/>
              <a:ext cx="1522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Left-hand side</a:t>
              </a:r>
            </a:p>
            <a:p>
              <a:pPr algn="ctr"/>
              <a:r>
                <a:rPr lang="en-US" dirty="0"/>
                <a:t>Variable name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C1A0E1-5E4B-47E4-8491-013D69839250}"/>
                </a:ext>
              </a:extLst>
            </p:cNvPr>
            <p:cNvSpPr txBox="1"/>
            <p:nvPr/>
          </p:nvSpPr>
          <p:spPr>
            <a:xfrm>
              <a:off x="3417956" y="2782668"/>
              <a:ext cx="1647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Right-hand side</a:t>
              </a:r>
            </a:p>
            <a:p>
              <a:pPr algn="ctr"/>
              <a:r>
                <a:rPr lang="en-US" dirty="0"/>
                <a:t>Value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92A4F8D-1E7B-4496-B0BC-0D6CBC3BB098}"/>
                </a:ext>
              </a:extLst>
            </p:cNvPr>
            <p:cNvSpPr txBox="1"/>
            <p:nvPr/>
          </p:nvSpPr>
          <p:spPr>
            <a:xfrm>
              <a:off x="1526162" y="3430713"/>
              <a:ext cx="2555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&lt; -</a:t>
              </a:r>
            </a:p>
            <a:p>
              <a:pPr algn="ctr"/>
              <a:r>
                <a:rPr lang="en-US" dirty="0"/>
                <a:t>Assignment operator in R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CC8F7DF-79F8-43C4-8E40-365F7BEBD198}"/>
                </a:ext>
              </a:extLst>
            </p:cNvPr>
            <p:cNvSpPr/>
            <p:nvPr/>
          </p:nvSpPr>
          <p:spPr>
            <a:xfrm>
              <a:off x="488373" y="2400300"/>
              <a:ext cx="4873336" cy="1849582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7911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6332-EBCB-4DDD-A059-42FFFF78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F6411-64F0-4D6C-B0B2-3CB88C89CA5B}"/>
              </a:ext>
            </a:extLst>
          </p:cNvPr>
          <p:cNvSpPr txBox="1"/>
          <p:nvPr/>
        </p:nvSpPr>
        <p:spPr>
          <a:xfrm>
            <a:off x="838200" y="1755470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for variable naming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name must start with a letter- never a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use a combination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Letters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Digits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Period (.)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Underscore (_)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not: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Contain spaces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 a “reserved”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2C64D5-5A6B-4B4E-8474-321E6871B55E}"/>
              </a:ext>
            </a:extLst>
          </p:cNvPr>
          <p:cNvGrpSpPr/>
          <p:nvPr/>
        </p:nvGrpSpPr>
        <p:grpSpPr>
          <a:xfrm>
            <a:off x="5791200" y="1755469"/>
            <a:ext cx="5731445" cy="4922072"/>
            <a:chOff x="5791200" y="1755469"/>
            <a:chExt cx="5731445" cy="49220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B50837-4D20-4210-983F-F1FBCBEB7E53}"/>
                </a:ext>
              </a:extLst>
            </p:cNvPr>
            <p:cNvSpPr txBox="1"/>
            <p:nvPr/>
          </p:nvSpPr>
          <p:spPr>
            <a:xfrm>
              <a:off x="5791200" y="1755469"/>
              <a:ext cx="55626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 rules, but these will make your life easier</a:t>
              </a:r>
            </a:p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Variable names should be concise and meaningful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 convention is to use an underscore to separate words within a 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Avoid using names of existing functions and variables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0186D3-8608-415C-BE20-253C1CECE8EE}"/>
                </a:ext>
              </a:extLst>
            </p:cNvPr>
            <p:cNvSpPr/>
            <p:nvPr/>
          </p:nvSpPr>
          <p:spPr>
            <a:xfrm>
              <a:off x="7806499" y="6308209"/>
              <a:ext cx="3716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See </a:t>
              </a:r>
              <a:r>
                <a:rPr lang="en-US" dirty="0">
                  <a:hlinkClick r:id="rId3"/>
                </a:rPr>
                <a:t>http://adv-r.had.co.nz/Style.html</a:t>
              </a: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87757C2-1E39-40B4-A914-9BC8A4B50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44668" y="3727799"/>
              <a:ext cx="2057579" cy="23624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9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6332-EBCB-4DDD-A059-42FFFF78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is vectorized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4CB29-C383-49C3-9978-A5287344D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14" y="2122056"/>
            <a:ext cx="9137172" cy="2613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8CA37A-79F5-4229-8557-D9A207C1F45C}"/>
              </a:ext>
            </a:extLst>
          </p:cNvPr>
          <p:cNvSpPr txBox="1"/>
          <p:nvPr/>
        </p:nvSpPr>
        <p:spPr>
          <a:xfrm>
            <a:off x="2622962" y="5336474"/>
            <a:ext cx="6965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vectors: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colon (:) operator for consecutive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c() function creates a vector, in which all elements are the same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seq() function allows you to specify step size (or vector length).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F9E31-CB44-425B-9F89-07E6A0DB0275}"/>
              </a:ext>
            </a:extLst>
          </p:cNvPr>
          <p:cNvSpPr txBox="1"/>
          <p:nvPr/>
        </p:nvSpPr>
        <p:spPr>
          <a:xfrm>
            <a:off x="5113317" y="706043"/>
            <a:ext cx="650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is vectorized: everything is a vector, e.g. “6” is a vector of length 1</a:t>
            </a:r>
          </a:p>
          <a:p>
            <a:r>
              <a:rPr lang="en-US" dirty="0"/>
              <a:t>A vector is a sequence of data elements of the same basic type.</a:t>
            </a:r>
          </a:p>
        </p:txBody>
      </p:sp>
    </p:spTree>
    <p:extLst>
      <p:ext uri="{BB962C8B-B14F-4D97-AF65-F5344CB8AC3E}">
        <p14:creationId xmlns:p14="http://schemas.microsoft.com/office/powerpoint/2010/main" val="3302779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6332-EBCB-4DDD-A059-42FFFF78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vectors in 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D1829F-BD1A-4151-849A-7F59BFA2C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8284"/>
            <a:ext cx="4907705" cy="307874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BC8776-24A5-4D73-B94E-680446672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27" y="1889626"/>
            <a:ext cx="4127000" cy="34899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5C4D73-104C-4BCD-B528-1CD03303B205}"/>
              </a:ext>
            </a:extLst>
          </p:cNvPr>
          <p:cNvSpPr/>
          <p:nvPr/>
        </p:nvSpPr>
        <p:spPr>
          <a:xfrm>
            <a:off x="378557" y="5578531"/>
            <a:ext cx="4380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20.1: The hierarchy of R’s vector types</a:t>
            </a:r>
          </a:p>
          <a:p>
            <a:r>
              <a:rPr lang="en-US" dirty="0">
                <a:hlinkClick r:id="rId5"/>
              </a:rPr>
              <a:t>https://r4ds.had.co.nz/vectors.html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31C90B-6E67-4252-99E0-B73B3976D3FC}"/>
              </a:ext>
            </a:extLst>
          </p:cNvPr>
          <p:cNvSpPr txBox="1"/>
          <p:nvPr/>
        </p:nvSpPr>
        <p:spPr>
          <a:xfrm>
            <a:off x="6734547" y="5578531"/>
            <a:ext cx="3630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 vectors are homogenous </a:t>
            </a:r>
          </a:p>
          <a:p>
            <a:r>
              <a:rPr lang="en-US" dirty="0"/>
              <a:t>vs. lists, which can contain other lists</a:t>
            </a:r>
          </a:p>
        </p:txBody>
      </p:sp>
    </p:spTree>
    <p:extLst>
      <p:ext uri="{BB962C8B-B14F-4D97-AF65-F5344CB8AC3E}">
        <p14:creationId xmlns:p14="http://schemas.microsoft.com/office/powerpoint/2010/main" val="465630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35EBE6-C66C-403A-AD46-E41A3E5C8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224" y="1768523"/>
            <a:ext cx="9129551" cy="4107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096332-EBCB-4DDD-A059-42FFFF78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Operations on vectors- be aware of “recycling”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2C740-F1DE-4092-8775-0A70FFD2CA38}"/>
              </a:ext>
            </a:extLst>
          </p:cNvPr>
          <p:cNvSpPr/>
          <p:nvPr/>
        </p:nvSpPr>
        <p:spPr>
          <a:xfrm>
            <a:off x="523568" y="7035392"/>
            <a:ext cx="314632" cy="2064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5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ED1D-7494-4C4B-921C-775CD528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C48DB-53DA-406D-8B2E-B16AC96C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Concrete example of analysis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Basics: Getting started in R</a:t>
            </a:r>
          </a:p>
          <a:p>
            <a:pPr lvl="1"/>
            <a:r>
              <a:rPr lang="en-US" dirty="0"/>
              <a:t>Variable assignment</a:t>
            </a:r>
          </a:p>
          <a:p>
            <a:pPr lvl="1"/>
            <a:r>
              <a:rPr lang="en-US" dirty="0"/>
              <a:t>Types of vectors</a:t>
            </a:r>
          </a:p>
          <a:p>
            <a:pPr lvl="1"/>
            <a:r>
              <a:rPr lang="en-US" dirty="0" err="1"/>
              <a:t>Subsetting</a:t>
            </a:r>
            <a:endParaRPr lang="en-US" dirty="0"/>
          </a:p>
          <a:p>
            <a:pPr lvl="1"/>
            <a:r>
              <a:rPr lang="en-US" dirty="0"/>
              <a:t>Operators (Arithmetic, Logical, Comparison)</a:t>
            </a:r>
          </a:p>
          <a:p>
            <a:pPr lvl="1"/>
            <a:r>
              <a:rPr lang="en-US" dirty="0"/>
              <a:t>Function calls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Knowing how to get help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Walkthrough introductory R 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structures in R: focus on data frames</a:t>
            </a:r>
          </a:p>
        </p:txBody>
      </p:sp>
    </p:spTree>
    <p:extLst>
      <p:ext uri="{BB962C8B-B14F-4D97-AF65-F5344CB8AC3E}">
        <p14:creationId xmlns:p14="http://schemas.microsoft.com/office/powerpoint/2010/main" val="2802169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C075-6B65-4F02-9DCA-E98407C5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0037C-4BA8-431B-84E0-E5E26603D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75" y="1873706"/>
            <a:ext cx="11545301" cy="5829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5FFB29-7EC5-4F71-84BD-32F4F497C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75" y="2639705"/>
            <a:ext cx="11522439" cy="571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40D5C4-1F06-4F98-8A4D-15F9EFF883D6}"/>
              </a:ext>
            </a:extLst>
          </p:cNvPr>
          <p:cNvSpPr txBox="1"/>
          <p:nvPr/>
        </p:nvSpPr>
        <p:spPr>
          <a:xfrm>
            <a:off x="7606146" y="1980530"/>
            <a:ext cx="411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 vector indicating path to txt file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3F0CE-F2CC-473C-B594-65821406D557}"/>
              </a:ext>
            </a:extLst>
          </p:cNvPr>
          <p:cNvSpPr txBox="1"/>
          <p:nvPr/>
        </p:nvSpPr>
        <p:spPr>
          <a:xfrm>
            <a:off x="7719836" y="2740814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file_in</a:t>
            </a:r>
            <a:r>
              <a:rPr lang="en-US" dirty="0"/>
              <a:t> variable is used in function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ED64F-D4E1-4098-9AF7-679234B0AFC0}"/>
              </a:ext>
            </a:extLst>
          </p:cNvPr>
          <p:cNvSpPr txBox="1"/>
          <p:nvPr/>
        </p:nvSpPr>
        <p:spPr>
          <a:xfrm>
            <a:off x="6639791" y="3524151"/>
            <a:ext cx="5196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bother creating a variable?</a:t>
            </a:r>
          </a:p>
          <a:p>
            <a:r>
              <a:rPr lang="en-US" dirty="0"/>
              <a:t>Here, maybe doesn’t matter so much, but we might want to process other files the same way. Creating a variable gives us the flexibility to do so and separates out the process of identifying the file from what action we’re performing using the file name.</a:t>
            </a:r>
          </a:p>
        </p:txBody>
      </p:sp>
    </p:spTree>
    <p:extLst>
      <p:ext uri="{BB962C8B-B14F-4D97-AF65-F5344CB8AC3E}">
        <p14:creationId xmlns:p14="http://schemas.microsoft.com/office/powerpoint/2010/main" val="3630296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6332-EBCB-4DDD-A059-42FFFF78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vectors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0D774E-4972-458C-B3A0-8299EA139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517"/>
          <a:stretch/>
        </p:blipFill>
        <p:spPr>
          <a:xfrm>
            <a:off x="1405617" y="1261753"/>
            <a:ext cx="5073841" cy="5121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19662E-3E7C-4767-BE4F-498131DD7A5C}"/>
              </a:ext>
            </a:extLst>
          </p:cNvPr>
          <p:cNvSpPr txBox="1"/>
          <p:nvPr/>
        </p:nvSpPr>
        <p:spPr>
          <a:xfrm>
            <a:off x="7000569" y="1229031"/>
            <a:ext cx="49554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four ways to access elements of a vector: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Using integers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Positive integers keeps the elements at those positions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Negative integers drops the elements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Logical indexing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Indexing by element name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Indexing by nothing, y[]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Returns entire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useful in a matrix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[1, ] selects first row, all columns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[ ,-1 ] selects all rows, all columns except the first</a:t>
            </a:r>
          </a:p>
        </p:txBody>
      </p:sp>
    </p:spTree>
    <p:extLst>
      <p:ext uri="{BB962C8B-B14F-4D97-AF65-F5344CB8AC3E}">
        <p14:creationId xmlns:p14="http://schemas.microsoft.com/office/powerpoint/2010/main" val="1973157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6332-EBCB-4DDD-A059-42FFFF78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out: What will this print?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5B162-C14B-4DF2-B936-BE9170049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770" y="1120309"/>
            <a:ext cx="4016088" cy="53725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C4A406-6303-4E8E-8A7F-041B63D9BF0C}"/>
              </a:ext>
            </a:extLst>
          </p:cNvPr>
          <p:cNvSpPr/>
          <p:nvPr/>
        </p:nvSpPr>
        <p:spPr>
          <a:xfrm>
            <a:off x="3762477" y="1524000"/>
            <a:ext cx="3188656" cy="42346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67A291-6935-4B0C-B533-F6271DAF998B}"/>
              </a:ext>
            </a:extLst>
          </p:cNvPr>
          <p:cNvSpPr/>
          <p:nvPr/>
        </p:nvSpPr>
        <p:spPr>
          <a:xfrm>
            <a:off x="3649133" y="2182368"/>
            <a:ext cx="3302000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CE45A2-2385-4757-922D-B4732746043F}"/>
              </a:ext>
            </a:extLst>
          </p:cNvPr>
          <p:cNvSpPr/>
          <p:nvPr/>
        </p:nvSpPr>
        <p:spPr>
          <a:xfrm>
            <a:off x="3649133" y="2702647"/>
            <a:ext cx="3302000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53A3B3-798F-41DA-83A3-49339944DE0B}"/>
              </a:ext>
            </a:extLst>
          </p:cNvPr>
          <p:cNvSpPr/>
          <p:nvPr/>
        </p:nvSpPr>
        <p:spPr>
          <a:xfrm>
            <a:off x="3649133" y="3205847"/>
            <a:ext cx="3302000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045A88-4F6B-4A6F-AC22-2FDBB87158A7}"/>
              </a:ext>
            </a:extLst>
          </p:cNvPr>
          <p:cNvSpPr/>
          <p:nvPr/>
        </p:nvSpPr>
        <p:spPr>
          <a:xfrm>
            <a:off x="3649133" y="3733795"/>
            <a:ext cx="3302000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884D65-547D-447D-93C0-F41C13A2E48F}"/>
              </a:ext>
            </a:extLst>
          </p:cNvPr>
          <p:cNvSpPr/>
          <p:nvPr/>
        </p:nvSpPr>
        <p:spPr>
          <a:xfrm>
            <a:off x="3649132" y="4261743"/>
            <a:ext cx="3403939" cy="224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7619BF-6CCA-477A-8D47-3FCF4852A4B8}"/>
              </a:ext>
            </a:extLst>
          </p:cNvPr>
          <p:cNvSpPr/>
          <p:nvPr/>
        </p:nvSpPr>
        <p:spPr>
          <a:xfrm>
            <a:off x="3649133" y="4634649"/>
            <a:ext cx="3302000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A5E079-C8E9-41D8-9133-E8CA1AD43D45}"/>
              </a:ext>
            </a:extLst>
          </p:cNvPr>
          <p:cNvSpPr/>
          <p:nvPr/>
        </p:nvSpPr>
        <p:spPr>
          <a:xfrm>
            <a:off x="3655229" y="5162597"/>
            <a:ext cx="3302000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5D4BB7-A921-4E12-BF32-6CD195868B7A}"/>
              </a:ext>
            </a:extLst>
          </p:cNvPr>
          <p:cNvSpPr/>
          <p:nvPr/>
        </p:nvSpPr>
        <p:spPr>
          <a:xfrm>
            <a:off x="3649132" y="5681444"/>
            <a:ext cx="3403939" cy="224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BFD938-FDE3-45ED-B318-4AAAC5DB4C29}"/>
              </a:ext>
            </a:extLst>
          </p:cNvPr>
          <p:cNvSpPr/>
          <p:nvPr/>
        </p:nvSpPr>
        <p:spPr>
          <a:xfrm>
            <a:off x="3649133" y="6057148"/>
            <a:ext cx="3302000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9FDFB6-838D-402C-9CB1-1EA0557BB535}"/>
              </a:ext>
            </a:extLst>
          </p:cNvPr>
          <p:cNvSpPr txBox="1"/>
          <p:nvPr/>
        </p:nvSpPr>
        <p:spPr>
          <a:xfrm>
            <a:off x="2455971" y="4374199"/>
            <a:ext cx="95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“slicing”</a:t>
            </a:r>
          </a:p>
        </p:txBody>
      </p:sp>
    </p:spTree>
    <p:extLst>
      <p:ext uri="{BB962C8B-B14F-4D97-AF65-F5344CB8AC3E}">
        <p14:creationId xmlns:p14="http://schemas.microsoft.com/office/powerpoint/2010/main" val="284024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1687-2893-41D7-A286-3B3D8B58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out:</a:t>
            </a:r>
            <a:br>
              <a:rPr lang="en-US" dirty="0"/>
            </a:br>
            <a:r>
              <a:rPr lang="en-US" dirty="0"/>
              <a:t>Produce the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88ED1-4EA2-4E2C-8F82-14C28C794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02" y="1927360"/>
            <a:ext cx="5128704" cy="41608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6A2CE1-A748-49A3-9B5C-B5754DA7EAC4}"/>
              </a:ext>
            </a:extLst>
          </p:cNvPr>
          <p:cNvSpPr/>
          <p:nvPr/>
        </p:nvSpPr>
        <p:spPr>
          <a:xfrm>
            <a:off x="2026227" y="6285453"/>
            <a:ext cx="7876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http://swcarpentry.github.io/r-novice-gapminder/06-data-subsetting/index.html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076D8-C77F-4A09-86AA-FFAC1AB6E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992" y="365125"/>
            <a:ext cx="2804403" cy="57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5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6332-EBCB-4DDD-A059-42FFFF78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and indexing are very useful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C75DE5-535E-41D0-88A9-E58D5197E8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2273" y="1671972"/>
            <a:ext cx="3668608" cy="4216516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581DB0F-89C1-4D8F-83D7-1FBA7DD5C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2610"/>
            <a:ext cx="4343609" cy="20076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DDEF5F-D683-4FF6-84DF-2792444D84E1}"/>
              </a:ext>
            </a:extLst>
          </p:cNvPr>
          <p:cNvSpPr/>
          <p:nvPr/>
        </p:nvSpPr>
        <p:spPr>
          <a:xfrm>
            <a:off x="235973" y="6112711"/>
            <a:ext cx="7403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https://methodenlehre.github.io/SGSCLM-R-course/the-r-language.html</a:t>
            </a:r>
            <a:endParaRPr lang="en-US" dirty="0"/>
          </a:p>
          <a:p>
            <a:r>
              <a:rPr lang="en-US" dirty="0">
                <a:hlinkClick r:id="rId5"/>
              </a:rPr>
              <a:t>https://it.chass.ncsu.edu/tutorials/r-project/section2.php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35A582-3BD7-47DD-8055-4932EF98FE0A}"/>
              </a:ext>
            </a:extLst>
          </p:cNvPr>
          <p:cNvGrpSpPr/>
          <p:nvPr/>
        </p:nvGrpSpPr>
        <p:grpSpPr>
          <a:xfrm>
            <a:off x="6514969" y="4189081"/>
            <a:ext cx="3924640" cy="1699407"/>
            <a:chOff x="1633279" y="4198735"/>
            <a:chExt cx="3924640" cy="16994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B847E9F-1893-4CBA-A651-BC6E2ED57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33279" y="4198735"/>
              <a:ext cx="3924640" cy="1699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E14869-9A66-4858-9F3C-18873BDDEAF9}"/>
                </a:ext>
              </a:extLst>
            </p:cNvPr>
            <p:cNvSpPr txBox="1"/>
            <p:nvPr/>
          </p:nvSpPr>
          <p:spPr>
            <a:xfrm>
              <a:off x="3047999" y="4586773"/>
              <a:ext cx="2320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Watch:</a:t>
              </a:r>
            </a:p>
            <a:p>
              <a:r>
                <a:rPr lang="en-US" dirty="0"/>
                <a:t>“=“ and “==“ are not equivalent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599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319E2F-001A-4BA8-A430-4EA12D954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18" y="1348559"/>
            <a:ext cx="3970364" cy="41608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096332-EBCB-4DDD-A059-42FFFF78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out: Logical operators and indexing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AAED91-7939-447F-861A-7ACB2A439E02}"/>
              </a:ext>
            </a:extLst>
          </p:cNvPr>
          <p:cNvSpPr/>
          <p:nvPr/>
        </p:nvSpPr>
        <p:spPr>
          <a:xfrm>
            <a:off x="4258732" y="2665384"/>
            <a:ext cx="3457787" cy="388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8C6AE4-005A-495C-9230-F1642B2EB951}"/>
              </a:ext>
            </a:extLst>
          </p:cNvPr>
          <p:cNvSpPr/>
          <p:nvPr/>
        </p:nvSpPr>
        <p:spPr>
          <a:xfrm>
            <a:off x="4172373" y="3424007"/>
            <a:ext cx="3302000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E2FFF-BEBE-4DF3-BF37-42D31A195DA0}"/>
              </a:ext>
            </a:extLst>
          </p:cNvPr>
          <p:cNvSpPr/>
          <p:nvPr/>
        </p:nvSpPr>
        <p:spPr>
          <a:xfrm>
            <a:off x="4172373" y="4059287"/>
            <a:ext cx="3302000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B35B7-8979-45B1-9E3B-12BD2693D9A2}"/>
              </a:ext>
            </a:extLst>
          </p:cNvPr>
          <p:cNvSpPr/>
          <p:nvPr/>
        </p:nvSpPr>
        <p:spPr>
          <a:xfrm>
            <a:off x="4172373" y="4444995"/>
            <a:ext cx="3302000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6886DB-089E-4656-A9BB-F227A94F233D}"/>
              </a:ext>
            </a:extLst>
          </p:cNvPr>
          <p:cNvSpPr/>
          <p:nvPr/>
        </p:nvSpPr>
        <p:spPr>
          <a:xfrm>
            <a:off x="4172373" y="5081689"/>
            <a:ext cx="3302000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E2694-7623-42E0-A0FB-0D0C442C790E}"/>
              </a:ext>
            </a:extLst>
          </p:cNvPr>
          <p:cNvSpPr txBox="1"/>
          <p:nvPr/>
        </p:nvSpPr>
        <p:spPr>
          <a:xfrm>
            <a:off x="2223654" y="4178619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</a:t>
            </a:r>
          </a:p>
          <a:p>
            <a:r>
              <a:rPr lang="en-US" dirty="0"/>
              <a:t>help("%in%")</a:t>
            </a:r>
          </a:p>
        </p:txBody>
      </p:sp>
    </p:spTree>
    <p:extLst>
      <p:ext uri="{BB962C8B-B14F-4D97-AF65-F5344CB8AC3E}">
        <p14:creationId xmlns:p14="http://schemas.microsoft.com/office/powerpoint/2010/main" val="81755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6332-EBCB-4DDD-A059-42FFFF78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695AE-E273-45C6-AA6C-C1FECA5EC9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87" b="58765"/>
          <a:stretch/>
        </p:blipFill>
        <p:spPr>
          <a:xfrm>
            <a:off x="1876313" y="1913914"/>
            <a:ext cx="7130036" cy="4199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F2DA38-5940-4F20-A691-F4DEC96E7882}"/>
              </a:ext>
            </a:extLst>
          </p:cNvPr>
          <p:cNvSpPr txBox="1"/>
          <p:nvPr/>
        </p:nvSpPr>
        <p:spPr>
          <a:xfrm>
            <a:off x="7128162" y="990584"/>
            <a:ext cx="4914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I’m using a function called summary() to summarize the data, but I only want the data associated with the “wout20min” condition.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6C3442-AF55-4747-9EE9-0E72925D5A58}"/>
              </a:ext>
            </a:extLst>
          </p:cNvPr>
          <p:cNvSpPr/>
          <p:nvPr/>
        </p:nvSpPr>
        <p:spPr>
          <a:xfrm>
            <a:off x="4689764" y="4944087"/>
            <a:ext cx="65428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Don’t worry about the details yet- I haven’t introduced data frames, but you might recognize the square brackets [] as </a:t>
            </a:r>
            <a:r>
              <a:rPr lang="en-US" dirty="0" err="1"/>
              <a:t>subsetting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57285D-635F-44B4-93E8-7E06EEC4ABF9}"/>
              </a:ext>
            </a:extLst>
          </p:cNvPr>
          <p:cNvSpPr/>
          <p:nvPr/>
        </p:nvSpPr>
        <p:spPr>
          <a:xfrm>
            <a:off x="4417104" y="2086725"/>
            <a:ext cx="2420114" cy="31357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A2A6C3-3CB9-41DB-8A74-955D3951379E}"/>
              </a:ext>
            </a:extLst>
          </p:cNvPr>
          <p:cNvSpPr/>
          <p:nvPr/>
        </p:nvSpPr>
        <p:spPr>
          <a:xfrm>
            <a:off x="2314677" y="2810624"/>
            <a:ext cx="1561132" cy="69111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69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8BDB-89A9-47E5-A1FC-53EDC70B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19B4F-D5CE-4042-A058-06412E5227D5}"/>
              </a:ext>
            </a:extLst>
          </p:cNvPr>
          <p:cNvSpPr txBox="1"/>
          <p:nvPr/>
        </p:nvSpPr>
        <p:spPr>
          <a:xfrm>
            <a:off x="457199" y="1742633"/>
            <a:ext cx="48109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function allows you to perform some task without having to rewrite the code to do it.</a:t>
            </a:r>
          </a:p>
          <a:p>
            <a:endParaRPr lang="en-US" dirty="0"/>
          </a:p>
          <a:p>
            <a:r>
              <a:rPr lang="en-US" dirty="0"/>
              <a:t>The functions we’ve seen accept </a:t>
            </a:r>
            <a:r>
              <a:rPr lang="en-US" u="sng" dirty="0"/>
              <a:t>arguments</a:t>
            </a:r>
            <a:r>
              <a:rPr lang="en-US" dirty="0"/>
              <a:t> and return a </a:t>
            </a:r>
            <a:r>
              <a:rPr lang="en-US" u="sng" dirty="0"/>
              <a:t>value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Arguments with no default value are required.</a:t>
            </a:r>
          </a:p>
          <a:p>
            <a:endParaRPr lang="en-US" dirty="0"/>
          </a:p>
          <a:p>
            <a:r>
              <a:rPr lang="en-US" dirty="0"/>
              <a:t>Later we’ll talk about how and why to create our own functions.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89F09E-A3B5-414B-B345-769C0E4E840F}"/>
              </a:ext>
            </a:extLst>
          </p:cNvPr>
          <p:cNvSpPr/>
          <p:nvPr/>
        </p:nvSpPr>
        <p:spPr>
          <a:xfrm>
            <a:off x="1780309" y="6211669"/>
            <a:ext cx="8475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https://methodenlehre.github.io/SGSCLM-R-course/the-r-language.html#function-calls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09F84-FE44-47F3-BDF9-C82ABBDAA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0" y="1417592"/>
            <a:ext cx="4195173" cy="697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BD5A0C-032A-494C-9652-26420A52C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93727"/>
            <a:ext cx="5418290" cy="29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33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6332-EBCB-4DDD-A059-42FFFF78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69536-ADA1-4FD5-BF1F-1733EB948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8" y="1347150"/>
            <a:ext cx="10882303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51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2AD3-1D35-4773-8905-8BB7BC9C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Editor panel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A144F9-80ED-4A53-A5EC-630BA266D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572"/>
          <a:stretch/>
        </p:blipFill>
        <p:spPr>
          <a:xfrm>
            <a:off x="2219179" y="1462086"/>
            <a:ext cx="7753641" cy="46239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99AF08-1CC8-48EE-8A90-CF2040D6CF74}"/>
              </a:ext>
            </a:extLst>
          </p:cNvPr>
          <p:cNvSpPr/>
          <p:nvPr/>
        </p:nvSpPr>
        <p:spPr>
          <a:xfrm>
            <a:off x="2219179" y="2029875"/>
            <a:ext cx="4192012" cy="29889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E14F-26E6-45A2-8EFD-E8332B9B32D3}"/>
              </a:ext>
            </a:extLst>
          </p:cNvPr>
          <p:cNvSpPr txBox="1"/>
          <p:nvPr/>
        </p:nvSpPr>
        <p:spPr>
          <a:xfrm>
            <a:off x="393291" y="2072146"/>
            <a:ext cx="1809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Code Editor allows you to save and edit your code.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F37A5-9E7E-4A2E-9B0A-1E87C9F88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45" y="4347140"/>
            <a:ext cx="10790855" cy="1790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1DA7A3-220F-434F-AB77-8AE0D86222BE}"/>
              </a:ext>
            </a:extLst>
          </p:cNvPr>
          <p:cNvSpPr/>
          <p:nvPr/>
        </p:nvSpPr>
        <p:spPr>
          <a:xfrm>
            <a:off x="2434936" y="6296491"/>
            <a:ext cx="7716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http://swcarpentry.github.io/r-novice-gapminder/01-rstudio-intro/index.html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4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7A7267-71DD-4E9D-B08E-4B566239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I’m trying out a new approach: work through a concrete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E4EC0F-9AFE-4766-BF3B-C1A3075D8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7119"/>
            <a:ext cx="10515600" cy="3819843"/>
          </a:xfrm>
        </p:spPr>
        <p:txBody>
          <a:bodyPr/>
          <a:lstStyle/>
          <a:p>
            <a:r>
              <a:rPr lang="en-US" dirty="0"/>
              <a:t>Take a concrete, tab-delimited data set generated in the lab</a:t>
            </a:r>
          </a:p>
          <a:p>
            <a:r>
              <a:rPr lang="en-US" dirty="0"/>
              <a:t>Walk through analysis step-by-step</a:t>
            </a:r>
          </a:p>
          <a:p>
            <a:r>
              <a:rPr lang="en-US" dirty="0"/>
              <a:t>Interact with the data visually (plotting)</a:t>
            </a:r>
          </a:p>
          <a:p>
            <a:r>
              <a:rPr lang="en-US" dirty="0"/>
              <a:t>Introduce coding concepts in relation to the example</a:t>
            </a:r>
          </a:p>
          <a:p>
            <a:r>
              <a:rPr lang="en-US" dirty="0"/>
              <a:t>Focus on reproducibility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 But I want to touch on some basics this week before diving in.</a:t>
            </a:r>
          </a:p>
        </p:txBody>
      </p:sp>
    </p:spTree>
    <p:extLst>
      <p:ext uri="{BB962C8B-B14F-4D97-AF65-F5344CB8AC3E}">
        <p14:creationId xmlns:p14="http://schemas.microsoft.com/office/powerpoint/2010/main" val="90529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C8C5-BF89-4E1E-B480-17BDE24A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through introductory R script</a:t>
            </a:r>
          </a:p>
        </p:txBody>
      </p:sp>
    </p:spTree>
    <p:extLst>
      <p:ext uri="{BB962C8B-B14F-4D97-AF65-F5344CB8AC3E}">
        <p14:creationId xmlns:p14="http://schemas.microsoft.com/office/powerpoint/2010/main" val="2357574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8BDB-89A9-47E5-A1FC-53EDC70B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5B5B0D-2D92-4E30-9BDA-67F8D92C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411" y="1817260"/>
            <a:ext cx="8695173" cy="25376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2486EC-A53D-40B1-8F25-AE3B379DFC2E}"/>
              </a:ext>
            </a:extLst>
          </p:cNvPr>
          <p:cNvSpPr/>
          <p:nvPr/>
        </p:nvSpPr>
        <p:spPr>
          <a:xfrm>
            <a:off x="3961055" y="6211669"/>
            <a:ext cx="4269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http://adv-r.had.co.nz/Data-structures.html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25476-DEF4-4DCD-ACB4-E1C50DAEED4F}"/>
              </a:ext>
            </a:extLst>
          </p:cNvPr>
          <p:cNvSpPr/>
          <p:nvPr/>
        </p:nvSpPr>
        <p:spPr>
          <a:xfrm>
            <a:off x="1748411" y="3115424"/>
            <a:ext cx="2420114" cy="31357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F99B79-6E53-414B-BBE5-14E6BA3BF205}"/>
              </a:ext>
            </a:extLst>
          </p:cNvPr>
          <p:cNvSpPr/>
          <p:nvPr/>
        </p:nvSpPr>
        <p:spPr>
          <a:xfrm>
            <a:off x="6358511" y="3547417"/>
            <a:ext cx="2420114" cy="31357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0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47A-CD4C-414E-9FAD-BA11F749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tibble</a:t>
            </a:r>
            <a:r>
              <a:rPr lang="en-US" dirty="0"/>
              <a:t>” data 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DA7F11-15F5-4556-BFC7-4DEE8580D755}"/>
              </a:ext>
            </a:extLst>
          </p:cNvPr>
          <p:cNvSpPr/>
          <p:nvPr/>
        </p:nvSpPr>
        <p:spPr>
          <a:xfrm>
            <a:off x="209179" y="6008316"/>
            <a:ext cx="2792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more information, type:</a:t>
            </a:r>
          </a:p>
          <a:p>
            <a:r>
              <a:rPr lang="en-US" dirty="0"/>
              <a:t>vignette("</a:t>
            </a:r>
            <a:r>
              <a:rPr lang="en-US" dirty="0" err="1"/>
              <a:t>tibble</a:t>
            </a:r>
            <a:r>
              <a:rPr lang="en-US" dirty="0"/>
              <a:t>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0DDC7-BC65-481C-BD52-6BDAB7B3D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184" y="1965833"/>
            <a:ext cx="6355631" cy="29263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5960EE-CB94-4A63-AB9D-5BAC5625F302}"/>
              </a:ext>
            </a:extLst>
          </p:cNvPr>
          <p:cNvSpPr/>
          <p:nvPr/>
        </p:nvSpPr>
        <p:spPr>
          <a:xfrm>
            <a:off x="8258277" y="2291078"/>
            <a:ext cx="833768" cy="250952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F3D0E0-B7F6-4B88-885E-6642BD3647EB}"/>
              </a:ext>
            </a:extLst>
          </p:cNvPr>
          <p:cNvSpPr/>
          <p:nvPr/>
        </p:nvSpPr>
        <p:spPr>
          <a:xfrm>
            <a:off x="2925111" y="3545839"/>
            <a:ext cx="6166934" cy="19488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028A6D-125D-4F39-BD32-8B277B756C57}"/>
              </a:ext>
            </a:extLst>
          </p:cNvPr>
          <p:cNvSpPr txBox="1"/>
          <p:nvPr/>
        </p:nvSpPr>
        <p:spPr>
          <a:xfrm>
            <a:off x="8177645" y="1781167"/>
            <a:ext cx="343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Each column has a name and type.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68DCA-B63B-4750-8943-BFA5CBDEF90F}"/>
              </a:ext>
            </a:extLst>
          </p:cNvPr>
          <p:cNvSpPr txBox="1"/>
          <p:nvPr/>
        </p:nvSpPr>
        <p:spPr>
          <a:xfrm>
            <a:off x="90055" y="3446992"/>
            <a:ext cx="283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Each row contains one set of values from each column.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43C6FB-444D-4132-BD45-13DD7916844F}"/>
              </a:ext>
            </a:extLst>
          </p:cNvPr>
          <p:cNvSpPr/>
          <p:nvPr/>
        </p:nvSpPr>
        <p:spPr>
          <a:xfrm>
            <a:off x="5257800" y="540815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$ operator to extract a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functions for understanding data frame structure: str(), </a:t>
            </a:r>
            <a:r>
              <a:rPr lang="en-US" dirty="0" err="1"/>
              <a:t>colnames</a:t>
            </a:r>
            <a:r>
              <a:rPr lang="en-US" dirty="0"/>
              <a:t>(), </a:t>
            </a:r>
            <a:r>
              <a:rPr lang="en-US" dirty="0" err="1"/>
              <a:t>nrow</a:t>
            </a:r>
            <a:r>
              <a:rPr lang="en-US" dirty="0"/>
              <a:t>(), </a:t>
            </a:r>
            <a:r>
              <a:rPr lang="en-US" dirty="0" err="1"/>
              <a:t>ncol</a:t>
            </a:r>
            <a:r>
              <a:rPr lang="en-US" dirty="0"/>
              <a:t>(), dim()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summary()</a:t>
            </a:r>
          </a:p>
        </p:txBody>
      </p:sp>
    </p:spTree>
    <p:extLst>
      <p:ext uri="{BB962C8B-B14F-4D97-AF65-F5344CB8AC3E}">
        <p14:creationId xmlns:p14="http://schemas.microsoft.com/office/powerpoint/2010/main" val="2915836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69B6-D5EC-46C3-97B7-6D0F9486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week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E24C5-D307-4B4A-B818-286E964A3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Directories and files: reading in/writing out</a:t>
            </a:r>
          </a:p>
          <a:p>
            <a:pPr lvl="1"/>
            <a:r>
              <a:rPr lang="en-US" dirty="0"/>
              <a:t>Is there a tab-delimited or csv file you’d like to work with?</a:t>
            </a:r>
          </a:p>
          <a:p>
            <a:r>
              <a:rPr lang="en-US" dirty="0"/>
              <a:t>Using “verbs” to manipulate data frames</a:t>
            </a:r>
          </a:p>
          <a:p>
            <a:r>
              <a:rPr lang="en-US" dirty="0"/>
              <a:t>Piping</a:t>
            </a:r>
          </a:p>
          <a:p>
            <a:r>
              <a:rPr lang="en-US" dirty="0"/>
              <a:t>Creating visualizations in ggplot2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7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39F3-29CB-48BF-A448-A0EFBA7D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example: centromere protein intensity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61167-08E8-40EB-9DFA-43BE21D53DD6}"/>
              </a:ext>
            </a:extLst>
          </p:cNvPr>
          <p:cNvSpPr txBox="1"/>
          <p:nvPr/>
        </p:nvSpPr>
        <p:spPr>
          <a:xfrm>
            <a:off x="190515" y="6218551"/>
            <a:ext cx="255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Allu et al., </a:t>
            </a:r>
            <a:r>
              <a:rPr lang="en-US" dirty="0" err="1"/>
              <a:t>Curr</a:t>
            </a:r>
            <a:r>
              <a:rPr lang="en-US" dirty="0"/>
              <a:t> Biol 2019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CA524-0E8C-4D83-9145-43C89012C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7" y="1690688"/>
            <a:ext cx="12154953" cy="43590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B50050-1AA4-4BCC-8D74-C34C21665F7B}"/>
              </a:ext>
            </a:extLst>
          </p:cNvPr>
          <p:cNvSpPr txBox="1"/>
          <p:nvPr/>
        </p:nvSpPr>
        <p:spPr>
          <a:xfrm>
            <a:off x="6086163" y="6123543"/>
            <a:ext cx="911019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nowout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B26DB-227A-4821-9713-C46A40322B93}"/>
              </a:ext>
            </a:extLst>
          </p:cNvPr>
          <p:cNvSpPr txBox="1"/>
          <p:nvPr/>
        </p:nvSpPr>
        <p:spPr>
          <a:xfrm>
            <a:off x="7205178" y="6123543"/>
            <a:ext cx="1261371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wout20min</a:t>
            </a:r>
          </a:p>
        </p:txBody>
      </p:sp>
    </p:spTree>
    <p:extLst>
      <p:ext uri="{BB962C8B-B14F-4D97-AF65-F5344CB8AC3E}">
        <p14:creationId xmlns:p14="http://schemas.microsoft.com/office/powerpoint/2010/main" val="73261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6332-EBCB-4DDD-A059-42FFFF78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raw data: Tab-delimited text file with header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14F3E-23AE-439E-88ED-7567D779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19" y="1563015"/>
            <a:ext cx="8321761" cy="3993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512DA1-AFFB-49C8-9A84-9FF0BEF4E809}"/>
              </a:ext>
            </a:extLst>
          </p:cNvPr>
          <p:cNvSpPr txBox="1"/>
          <p:nvPr/>
        </p:nvSpPr>
        <p:spPr>
          <a:xfrm>
            <a:off x="617121" y="5846544"/>
            <a:ext cx="11270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 columns, header line, 2054 rows of data.</a:t>
            </a:r>
          </a:p>
          <a:p>
            <a:r>
              <a:rPr lang="en-US" dirty="0"/>
              <a:t>Each row holds statistics associated with a single centromere (</a:t>
            </a:r>
            <a:r>
              <a:rPr lang="en-US" dirty="0" err="1"/>
              <a:t>cellID</a:t>
            </a:r>
            <a:r>
              <a:rPr lang="en-US" dirty="0"/>
              <a:t>, count), for a single centromere protein (channel).</a:t>
            </a:r>
          </a:p>
          <a:p>
            <a:r>
              <a:rPr lang="en-US" dirty="0"/>
              <a:t>The statistic we’re interested in here is a background-subtracted intensity.</a:t>
            </a:r>
          </a:p>
        </p:txBody>
      </p:sp>
    </p:spTree>
    <p:extLst>
      <p:ext uri="{BB962C8B-B14F-4D97-AF65-F5344CB8AC3E}">
        <p14:creationId xmlns:p14="http://schemas.microsoft.com/office/powerpoint/2010/main" val="195180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6332-EBCB-4DDD-A059-42FFFF78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analysis: Get data into R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42AAD4-553B-4267-B130-2C875CDA5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905" y="1435101"/>
            <a:ext cx="5829806" cy="52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1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6332-EBCB-4DDD-A059-42FFFF78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analysis: Pre-processing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60B363-E2A9-468F-8DF4-272067797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239" y="1445551"/>
            <a:ext cx="5835521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9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6332-EBCB-4DDD-A059-42FFFF78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analysis: “Tidying” data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AFD98-2BC5-422A-AA3F-6DE5793D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25" y="2099195"/>
            <a:ext cx="7727350" cy="26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4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6332-EBCB-4DDD-A059-42FFFF78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analysis: Exploratory data analysis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828C0-5343-4E4B-AA66-308E4DEBB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062" y="1400369"/>
            <a:ext cx="5795513" cy="509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9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8385</TotalTime>
  <Words>1479</Words>
  <Application>Microsoft Office PowerPoint</Application>
  <PresentationFormat>Widescreen</PresentationFormat>
  <Paragraphs>196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Introductory Analysis and Visualization in R</vt:lpstr>
      <vt:lpstr>Overview</vt:lpstr>
      <vt:lpstr>I’m trying out a new approach: work through a concrete example</vt:lpstr>
      <vt:lpstr>The example: centromere protein intensity</vt:lpstr>
      <vt:lpstr>The raw data: Tab-delimited text file with header </vt:lpstr>
      <vt:lpstr>Overview of analysis: Get data into R </vt:lpstr>
      <vt:lpstr>Overview of analysis: Pre-processing </vt:lpstr>
      <vt:lpstr>Overview of analysis: “Tidying” data </vt:lpstr>
      <vt:lpstr>Overview of analysis: Exploratory data analysis </vt:lpstr>
      <vt:lpstr>Overview of analysis: Visualizing data </vt:lpstr>
      <vt:lpstr>Overview of analysis: Summarizing data  </vt:lpstr>
      <vt:lpstr>Overview of analysis: Writing data to file </vt:lpstr>
      <vt:lpstr>RStudio provides an interactive development environment (IDE) </vt:lpstr>
      <vt:lpstr>R can be used as a calculator</vt:lpstr>
      <vt:lpstr>Store value using an assignment statement </vt:lpstr>
      <vt:lpstr>Variable naming </vt:lpstr>
      <vt:lpstr>R is vectorized</vt:lpstr>
      <vt:lpstr>Types of vectors in R</vt:lpstr>
      <vt:lpstr>Operations on vectors- be aware of “recycling” </vt:lpstr>
      <vt:lpstr>Back to example</vt:lpstr>
      <vt:lpstr>Subsetting vectors </vt:lpstr>
      <vt:lpstr>Try it out: What will this print? </vt:lpstr>
      <vt:lpstr>Try it out: Produce the output</vt:lpstr>
      <vt:lpstr>Logical operators and indexing are very useful  </vt:lpstr>
      <vt:lpstr>Try it out: Logical operators and indexing </vt:lpstr>
      <vt:lpstr>Back to example</vt:lpstr>
      <vt:lpstr>Function calls</vt:lpstr>
      <vt:lpstr>Getting help </vt:lpstr>
      <vt:lpstr>RStudio Editor panel</vt:lpstr>
      <vt:lpstr>Work through introductory R script</vt:lpstr>
      <vt:lpstr>Data structures in R</vt:lpstr>
      <vt:lpstr>The “tibble” data frame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setting up R and RStudio</dc:title>
  <dc:creator>Jennine McKenna</dc:creator>
  <cp:lastModifiedBy>Jennine McKenna</cp:lastModifiedBy>
  <cp:revision>130</cp:revision>
  <dcterms:created xsi:type="dcterms:W3CDTF">2020-06-04T14:25:06Z</dcterms:created>
  <dcterms:modified xsi:type="dcterms:W3CDTF">2020-06-11T20:31:01Z</dcterms:modified>
</cp:coreProperties>
</file>