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35" r:id="rId2"/>
    <p:sldId id="317" r:id="rId3"/>
    <p:sldId id="318" r:id="rId4"/>
    <p:sldId id="328" r:id="rId5"/>
    <p:sldId id="329" r:id="rId6"/>
    <p:sldId id="322" r:id="rId7"/>
    <p:sldId id="330" r:id="rId8"/>
    <p:sldId id="331" r:id="rId9"/>
    <p:sldId id="325" r:id="rId10"/>
    <p:sldId id="324" r:id="rId11"/>
    <p:sldId id="332" r:id="rId12"/>
    <p:sldId id="319" r:id="rId13"/>
    <p:sldId id="320" r:id="rId14"/>
    <p:sldId id="333" r:id="rId15"/>
    <p:sldId id="334" r:id="rId16"/>
    <p:sldId id="297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CC00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191" autoAdjust="0"/>
    <p:restoredTop sz="94660"/>
  </p:normalViewPr>
  <p:slideViewPr>
    <p:cSldViewPr>
      <p:cViewPr varScale="1">
        <p:scale>
          <a:sx n="118" d="100"/>
          <a:sy n="118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C9C0A59-0172-44B4-983E-20C4765E96A8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US" noProof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B44D396-7B67-4864-98C5-C6CBE178A6B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C97589-88E6-46EB-8888-9672F47176ED}" type="slidenum">
              <a:rPr lang="fr-FR" smtClean="0"/>
              <a:pPr>
                <a:defRPr/>
              </a:pPr>
              <a:t>1</a:t>
            </a:fld>
            <a:endParaRPr lang="fr-FR" smtClean="0"/>
          </a:p>
        </p:txBody>
      </p:sp>
      <p:sp>
        <p:nvSpPr>
          <p:cNvPr id="20483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2"/>
          <p:cNvSpPr>
            <a:spLocks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01AC40-70FA-424C-8D5D-8E8BF1211529}" type="slidenum">
              <a:rPr lang="fr-FR" smtClean="0"/>
              <a:pPr>
                <a:defRPr/>
              </a:pPr>
              <a:t>2</a:t>
            </a:fld>
            <a:endParaRPr lang="fr-FR" smtClean="0"/>
          </a:p>
        </p:txBody>
      </p:sp>
      <p:sp>
        <p:nvSpPr>
          <p:cNvPr id="15363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Rectangle 2"/>
          <p:cNvSpPr>
            <a:spLocks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E228EB-4450-4551-8682-41A450335DD0}" type="slidenum">
              <a:rPr lang="fr-FR" smtClean="0"/>
              <a:pPr>
                <a:defRPr/>
              </a:pPr>
              <a:t>3</a:t>
            </a:fld>
            <a:endParaRPr lang="fr-FR" smtClean="0"/>
          </a:p>
        </p:txBody>
      </p:sp>
      <p:sp>
        <p:nvSpPr>
          <p:cNvPr id="16387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Rectangle 2"/>
          <p:cNvSpPr>
            <a:spLocks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E228EB-4450-4551-8682-41A450335DD0}" type="slidenum">
              <a:rPr lang="fr-FR" smtClean="0"/>
              <a:pPr>
                <a:defRPr/>
              </a:pPr>
              <a:t>4</a:t>
            </a:fld>
            <a:endParaRPr lang="fr-FR" smtClean="0"/>
          </a:p>
        </p:txBody>
      </p:sp>
      <p:sp>
        <p:nvSpPr>
          <p:cNvPr id="16387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Rectangle 2"/>
          <p:cNvSpPr>
            <a:spLocks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E228EB-4450-4551-8682-41A450335DD0}" type="slidenum">
              <a:rPr lang="fr-FR" smtClean="0"/>
              <a:pPr>
                <a:defRPr/>
              </a:pPr>
              <a:t>5</a:t>
            </a:fld>
            <a:endParaRPr lang="fr-FR" smtClean="0"/>
          </a:p>
        </p:txBody>
      </p:sp>
      <p:sp>
        <p:nvSpPr>
          <p:cNvPr id="16387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Rectangle 2"/>
          <p:cNvSpPr>
            <a:spLocks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415587-DA09-425A-9645-F92986ED7EE2}" type="slidenum">
              <a:rPr lang="fr-FR" smtClean="0"/>
              <a:pPr>
                <a:defRPr/>
              </a:pPr>
              <a:t>12</a:t>
            </a:fld>
            <a:endParaRPr lang="fr-FR" smtClean="0"/>
          </a:p>
        </p:txBody>
      </p:sp>
      <p:sp>
        <p:nvSpPr>
          <p:cNvPr id="19459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2"/>
          <p:cNvSpPr>
            <a:spLocks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C97589-88E6-46EB-8888-9672F47176ED}" type="slidenum">
              <a:rPr lang="fr-FR" smtClean="0"/>
              <a:pPr>
                <a:defRPr/>
              </a:pPr>
              <a:t>13</a:t>
            </a:fld>
            <a:endParaRPr lang="fr-FR" smtClean="0"/>
          </a:p>
        </p:txBody>
      </p:sp>
      <p:sp>
        <p:nvSpPr>
          <p:cNvPr id="20483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2"/>
          <p:cNvSpPr>
            <a:spLocks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415587-DA09-425A-9645-F92986ED7EE2}" type="slidenum">
              <a:rPr lang="fr-FR" smtClean="0"/>
              <a:pPr>
                <a:defRPr/>
              </a:pPr>
              <a:t>15</a:t>
            </a:fld>
            <a:endParaRPr lang="fr-FR" smtClean="0"/>
          </a:p>
        </p:txBody>
      </p:sp>
      <p:sp>
        <p:nvSpPr>
          <p:cNvPr id="19459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2"/>
          <p:cNvSpPr>
            <a:spLocks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FB4D08-2AB3-4D51-B2DB-927D3CB75D5A}" type="slidenum">
              <a:rPr lang="fr-F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fr-FR" smtClean="0"/>
          </a:p>
        </p:txBody>
      </p:sp>
      <p:sp>
        <p:nvSpPr>
          <p:cNvPr id="2253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270000" y="620713"/>
            <a:ext cx="4086225" cy="30638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61988" y="3879850"/>
            <a:ext cx="5300662" cy="367665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563B5-2F55-4F0C-BF2D-577D629F8D5E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7917B-D56C-4EA3-B8B7-963E7ECDC6B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63E80-482C-49A5-9B9C-FD920252667E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84ED7-AA97-41EF-BCC5-A6245130E06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DD4FB-1C37-49C1-9C6F-9108AE369849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35306-5F01-4028-951C-7118A45812C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5E835-6676-409B-B864-04CB0AE61475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A1F97-DCA7-4EF3-B03B-5DF0DA8E81E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F202B-ED32-4E26-9356-9397EA400B4D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E61FC-3B8D-48A1-A3ED-3FEE8E121DB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045AE-8CEF-48D4-87D2-23642B8E8171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D236B-F952-4C25-AD06-CC2989EC0C3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2F47C-B1C2-424A-9132-D32587F1F01E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36439-CC7A-4908-B94B-921F584FD57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F7F9B-CF2D-4C36-96BB-7EBA7C0721A5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A8EDF-FC9F-4352-B8BB-E278D277307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5BB01-4E1D-4DD4-97C2-67EA03A2C634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4FC84-0B62-4A07-BB3A-CCB89CDD675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7B356-1017-43FF-AF2F-52A7EB59C522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E4496-4B76-4944-9D2F-83C6969BD2C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A900B-1735-45A7-9B36-72872D5C33C7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16567-89EF-4F6B-BBF8-1939412307F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CB88EB9-63A6-4EFB-9955-1C0562B2F4AF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A7320DF-A42A-46A4-B1F7-0C13AA65D41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parna.f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0237/peace.-love.-community.-by-clipartele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google.com/d/forum/skos-play-discus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hyperlink" Target="https://bitbucket.org/tfrancart/sparna/src" TargetMode="External"/><Relationship Id="rId4" Type="http://schemas.openxmlformats.org/officeDocument/2006/relationships/hyperlink" Target="https://bitbucket.org/tfrancart/sparna/wiki/Hom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abs.sparna.fr/skos-pla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eegle.info/glossary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data.culture.fr/thesaurus/page/ark:/67717/T6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data.culture.fr/thesaurus/page/ark:/67717/T96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hyperlink" Target="http://www.heritagedata.org/blog/vocabularies-provided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85750" y="571500"/>
            <a:ext cx="8602663" cy="4945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9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7200" b="1" dirty="0" smtClean="0">
                <a:solidFill>
                  <a:srgbClr val="000000"/>
                </a:solidFill>
                <a:latin typeface="Century Gothic" pitchFamily="34" charset="0"/>
              </a:rPr>
              <a:t>Thomas </a:t>
            </a:r>
            <a:r>
              <a:rPr lang="en-US" sz="7200" b="1" dirty="0" err="1" smtClean="0">
                <a:solidFill>
                  <a:srgbClr val="000000"/>
                </a:solidFill>
                <a:latin typeface="Century Gothic" pitchFamily="34" charset="0"/>
              </a:rPr>
              <a:t>Francart</a:t>
            </a:r>
            <a:endParaRPr lang="en-US" sz="3600" dirty="0">
              <a:solidFill>
                <a:srgbClr val="000000"/>
              </a:solidFill>
              <a:latin typeface="Century Gothic" pitchFamily="34" charset="0"/>
            </a:endParaRPr>
          </a:p>
          <a:p>
            <a:pPr>
              <a:spcBef>
                <a:spcPts val="9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fr-FR" sz="4400" dirty="0" smtClean="0">
                <a:solidFill>
                  <a:srgbClr val="000000"/>
                </a:solidFill>
                <a:latin typeface="Century Gothic" pitchFamily="34" charset="0"/>
              </a:rPr>
              <a:t>Indépendant, spécialisé depuis 10 ans sur</a:t>
            </a:r>
          </a:p>
          <a:p>
            <a:pPr lvl="1">
              <a:spcBef>
                <a:spcPts val="9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fr-FR" sz="2800" dirty="0">
                <a:solidFill>
                  <a:srgbClr val="000000"/>
                </a:solidFill>
                <a:latin typeface="Century Gothic" pitchFamily="34" charset="0"/>
              </a:rPr>
              <a:t>l</a:t>
            </a:r>
            <a:r>
              <a:rPr lang="fr-FR" sz="2800" dirty="0" smtClean="0">
                <a:solidFill>
                  <a:srgbClr val="000000"/>
                </a:solidFill>
                <a:latin typeface="Century Gothic" pitchFamily="34" charset="0"/>
              </a:rPr>
              <a:t>es technologies du web de données;</a:t>
            </a:r>
            <a:endParaRPr lang="fr-FR" sz="2800" dirty="0" smtClean="0">
              <a:solidFill>
                <a:srgbClr val="000000"/>
              </a:solidFill>
              <a:latin typeface="Century Gothic" pitchFamily="34" charset="0"/>
            </a:endParaRPr>
          </a:p>
          <a:p>
            <a:pPr lvl="1">
              <a:spcBef>
                <a:spcPts val="9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fr-FR" sz="2800" dirty="0">
                <a:solidFill>
                  <a:srgbClr val="000000"/>
                </a:solidFill>
                <a:latin typeface="Century Gothic" pitchFamily="34" charset="0"/>
              </a:rPr>
              <a:t>l</a:t>
            </a:r>
            <a:r>
              <a:rPr lang="fr-FR" sz="2800" dirty="0" smtClean="0">
                <a:solidFill>
                  <a:srgbClr val="000000"/>
                </a:solidFill>
                <a:latin typeface="Century Gothic" pitchFamily="34" charset="0"/>
              </a:rPr>
              <a:t>es systèmes d’organisation des connaissances;</a:t>
            </a:r>
          </a:p>
          <a:p>
            <a:pPr lvl="1">
              <a:spcBef>
                <a:spcPts val="9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fr-FR" sz="2800" dirty="0" smtClean="0">
                <a:solidFill>
                  <a:srgbClr val="000000"/>
                </a:solidFill>
                <a:latin typeface="Century Gothic" pitchFamily="34" charset="0"/>
              </a:rPr>
              <a:t>les architectures d’accès à l’information.</a:t>
            </a:r>
          </a:p>
          <a:p>
            <a:pPr>
              <a:spcBef>
                <a:spcPts val="9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fr-FR" sz="2800" dirty="0" smtClean="0">
              <a:solidFill>
                <a:srgbClr val="000000"/>
              </a:solidFill>
              <a:latin typeface="Century Gothic" pitchFamily="34" charset="0"/>
            </a:endParaRPr>
          </a:p>
          <a:p>
            <a:pPr algn="ctr">
              <a:spcBef>
                <a:spcPts val="9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fr-FR" sz="3200" b="1" i="1" dirty="0" smtClean="0">
                <a:solidFill>
                  <a:srgbClr val="000000"/>
                </a:solidFill>
                <a:latin typeface="Century Gothic" pitchFamily="34" charset="0"/>
                <a:hlinkClick r:id="rId3"/>
              </a:rPr>
              <a:t>http://blog.sparna.fr</a:t>
            </a:r>
            <a:r>
              <a:rPr lang="fr-FR" sz="3200" b="1" i="1" dirty="0" smtClean="0">
                <a:solidFill>
                  <a:srgbClr val="000000"/>
                </a:solidFill>
                <a:latin typeface="Century Gothic" pitchFamily="34" charset="0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5643563"/>
            <a:ext cx="9144000" cy="1158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spcBef>
                <a:spcPts val="9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fr-FR" sz="3600" dirty="0" err="1">
                <a:solidFill>
                  <a:srgbClr val="000000"/>
                </a:solidFill>
                <a:latin typeface="Century Gothic" pitchFamily="34" charset="0"/>
              </a:rPr>
              <a:t>Eurovoc</a:t>
            </a:r>
            <a:r>
              <a:rPr lang="fr-FR" sz="3600" dirty="0">
                <a:solidFill>
                  <a:srgbClr val="000000"/>
                </a:solidFill>
                <a:latin typeface="Century Gothic" pitchFamily="34" charset="0"/>
              </a:rPr>
              <a:t> </a:t>
            </a:r>
            <a:r>
              <a:rPr lang="fr-FR" sz="3600" dirty="0" smtClean="0">
                <a:solidFill>
                  <a:srgbClr val="000000"/>
                </a:solidFill>
                <a:latin typeface="Century Gothic" pitchFamily="34" charset="0"/>
              </a:rPr>
              <a:t>: </a:t>
            </a:r>
            <a:r>
              <a:rPr lang="fr-FR" sz="3600" dirty="0">
                <a:solidFill>
                  <a:srgbClr val="000000"/>
                </a:solidFill>
                <a:latin typeface="Century Gothic" pitchFamily="34" charset="0"/>
              </a:rPr>
              <a:t>visualisation « </a:t>
            </a:r>
            <a:r>
              <a:rPr lang="fr-FR" sz="3600" dirty="0" smtClean="0">
                <a:solidFill>
                  <a:srgbClr val="000000"/>
                </a:solidFill>
                <a:latin typeface="Century Gothic" pitchFamily="34" charset="0"/>
              </a:rPr>
              <a:t>en carré</a:t>
            </a:r>
            <a:r>
              <a:rPr lang="fr-FR" sz="3600" dirty="0">
                <a:solidFill>
                  <a:srgbClr val="000000"/>
                </a:solidFill>
                <a:latin typeface="Century Gothic" pitchFamily="34" charset="0"/>
              </a:rPr>
              <a:t> »</a:t>
            </a:r>
            <a:endParaRPr lang="en-US" sz="2400" dirty="0">
              <a:latin typeface="Freestyle Script" pitchFamily="66" charset="0"/>
            </a:endParaRPr>
          </a:p>
        </p:txBody>
      </p:sp>
      <p:pic>
        <p:nvPicPr>
          <p:cNvPr id="6147" name="Picture 2" descr="S:\Slides\SKOS\skos-play-eurovoc-fr-partition-layou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142875"/>
            <a:ext cx="8872538" cy="478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5929313"/>
            <a:ext cx="9144000" cy="873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spcBef>
                <a:spcPts val="9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fr-FR" sz="3600" dirty="0" err="1">
                <a:solidFill>
                  <a:srgbClr val="000000"/>
                </a:solidFill>
                <a:latin typeface="Century Gothic" pitchFamily="34" charset="0"/>
              </a:rPr>
              <a:t>Eurovoc</a:t>
            </a:r>
            <a:r>
              <a:rPr lang="fr-FR" sz="3600" dirty="0">
                <a:solidFill>
                  <a:srgbClr val="000000"/>
                </a:solidFill>
                <a:latin typeface="Century Gothic" pitchFamily="34" charset="0"/>
              </a:rPr>
              <a:t> </a:t>
            </a:r>
            <a:r>
              <a:rPr lang="fr-FR" sz="3600" dirty="0" smtClean="0">
                <a:solidFill>
                  <a:srgbClr val="000000"/>
                </a:solidFill>
                <a:latin typeface="Century Gothic" pitchFamily="34" charset="0"/>
              </a:rPr>
              <a:t>: </a:t>
            </a:r>
            <a:r>
              <a:rPr lang="fr-FR" sz="3600" dirty="0">
                <a:solidFill>
                  <a:srgbClr val="000000"/>
                </a:solidFill>
                <a:latin typeface="Century Gothic" pitchFamily="34" charset="0"/>
              </a:rPr>
              <a:t>visualisation </a:t>
            </a:r>
            <a:r>
              <a:rPr lang="fr-FR" sz="3600" dirty="0" smtClean="0">
                <a:solidFill>
                  <a:srgbClr val="000000"/>
                </a:solidFill>
                <a:latin typeface="Century Gothic" pitchFamily="34" charset="0"/>
              </a:rPr>
              <a:t>« en cercle »</a:t>
            </a:r>
            <a:endParaRPr lang="en-US" sz="2400" dirty="0">
              <a:latin typeface="Freestyle Script" pitchFamily="66" charset="0"/>
            </a:endParaRPr>
          </a:p>
        </p:txBody>
      </p:sp>
      <p:pic>
        <p:nvPicPr>
          <p:cNvPr id="37890" name="Picture 2" descr="Z:\sources\sparna\fr.sparna\rdf\skos\skos-play\src\site\screenshot-sunbur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05730"/>
            <a:ext cx="6786610" cy="57521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85750" y="571500"/>
            <a:ext cx="8602663" cy="4945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9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7200" b="1" dirty="0">
                <a:solidFill>
                  <a:srgbClr val="000000"/>
                </a:solidFill>
                <a:latin typeface="Century Gothic" pitchFamily="34" charset="0"/>
              </a:rPr>
              <a:t>SKOS Play! </a:t>
            </a:r>
            <a:endParaRPr lang="en-US" sz="3600" dirty="0">
              <a:solidFill>
                <a:srgbClr val="000000"/>
              </a:solidFill>
              <a:latin typeface="Century Gothic" pitchFamily="34" charset="0"/>
            </a:endParaRPr>
          </a:p>
          <a:p>
            <a:pPr>
              <a:spcBef>
                <a:spcPts val="9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fr-FR" sz="4400" dirty="0">
              <a:solidFill>
                <a:srgbClr val="000000"/>
              </a:solidFill>
              <a:latin typeface="Century Gothic" pitchFamily="34" charset="0"/>
            </a:endParaRPr>
          </a:p>
          <a:p>
            <a:pPr>
              <a:spcBef>
                <a:spcPts val="9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fr-FR" sz="4400" dirty="0">
                <a:solidFill>
                  <a:srgbClr val="000000"/>
                </a:solidFill>
                <a:latin typeface="Century Gothic" pitchFamily="34" charset="0"/>
              </a:rPr>
              <a:t>est écrit en </a:t>
            </a:r>
            <a:r>
              <a:rPr lang="fr-FR" sz="4400" b="1" dirty="0" smtClean="0">
                <a:solidFill>
                  <a:srgbClr val="000000"/>
                </a:solidFill>
                <a:latin typeface="Century Gothic" pitchFamily="34" charset="0"/>
              </a:rPr>
              <a:t>Java</a:t>
            </a:r>
            <a:r>
              <a:rPr lang="fr-FR" sz="4400" dirty="0" smtClean="0">
                <a:solidFill>
                  <a:srgbClr val="000000"/>
                </a:solidFill>
                <a:latin typeface="Century Gothic" pitchFamily="34" charset="0"/>
              </a:rPr>
              <a:t>,</a:t>
            </a:r>
          </a:p>
          <a:p>
            <a:pPr>
              <a:spcBef>
                <a:spcPts val="9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fr-FR" sz="4400" dirty="0" smtClean="0">
                <a:solidFill>
                  <a:srgbClr val="000000"/>
                </a:solidFill>
                <a:latin typeface="Century Gothic" pitchFamily="34" charset="0"/>
              </a:rPr>
              <a:t>utilise </a:t>
            </a:r>
            <a:r>
              <a:rPr lang="fr-FR" sz="4400" dirty="0">
                <a:solidFill>
                  <a:srgbClr val="000000"/>
                </a:solidFill>
                <a:latin typeface="Century Gothic" pitchFamily="34" charset="0"/>
              </a:rPr>
              <a:t>une base </a:t>
            </a:r>
            <a:r>
              <a:rPr lang="fr-FR" sz="4400" b="1" dirty="0">
                <a:solidFill>
                  <a:srgbClr val="000000"/>
                </a:solidFill>
                <a:latin typeface="Century Gothic" pitchFamily="34" charset="0"/>
              </a:rPr>
              <a:t>RDF </a:t>
            </a:r>
            <a:r>
              <a:rPr lang="fr-FR" sz="4400" b="1" dirty="0" err="1" smtClean="0">
                <a:solidFill>
                  <a:srgbClr val="000000"/>
                </a:solidFill>
                <a:latin typeface="Century Gothic" pitchFamily="34" charset="0"/>
              </a:rPr>
              <a:t>Sesame</a:t>
            </a:r>
            <a:r>
              <a:rPr lang="fr-FR" sz="4400" dirty="0" smtClean="0">
                <a:solidFill>
                  <a:srgbClr val="000000"/>
                </a:solidFill>
                <a:latin typeface="Century Gothic" pitchFamily="34" charset="0"/>
              </a:rPr>
              <a:t>,</a:t>
            </a:r>
          </a:p>
          <a:p>
            <a:pPr>
              <a:spcBef>
                <a:spcPts val="9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fr-FR" sz="4400" dirty="0" smtClean="0">
                <a:solidFill>
                  <a:srgbClr val="000000"/>
                </a:solidFill>
                <a:latin typeface="Century Gothic" pitchFamily="34" charset="0"/>
              </a:rPr>
              <a:t>lit le SKOS avec du </a:t>
            </a:r>
            <a:r>
              <a:rPr lang="fr-FR" sz="4400" b="1" dirty="0" smtClean="0">
                <a:solidFill>
                  <a:srgbClr val="000000"/>
                </a:solidFill>
                <a:latin typeface="Century Gothic" pitchFamily="34" charset="0"/>
              </a:rPr>
              <a:t>SPARQL</a:t>
            </a:r>
            <a:r>
              <a:rPr lang="fr-FR" sz="4400" dirty="0" smtClean="0">
                <a:solidFill>
                  <a:srgbClr val="000000"/>
                </a:solidFill>
                <a:latin typeface="Century Gothic" pitchFamily="34" charset="0"/>
              </a:rPr>
              <a:t>,</a:t>
            </a:r>
          </a:p>
          <a:p>
            <a:pPr>
              <a:spcBef>
                <a:spcPts val="9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fr-FR" sz="4400" dirty="0" smtClean="0">
                <a:solidFill>
                  <a:srgbClr val="000000"/>
                </a:solidFill>
                <a:latin typeface="Century Gothic" pitchFamily="34" charset="0"/>
              </a:rPr>
              <a:t>créé les PDF avec </a:t>
            </a:r>
            <a:r>
              <a:rPr lang="fr-FR" sz="4400" b="1" dirty="0" smtClean="0">
                <a:solidFill>
                  <a:srgbClr val="000000"/>
                </a:solidFill>
                <a:latin typeface="Century Gothic" pitchFamily="34" charset="0"/>
              </a:rPr>
              <a:t>FOP,</a:t>
            </a:r>
          </a:p>
          <a:p>
            <a:pPr>
              <a:spcBef>
                <a:spcPts val="9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fr-FR" sz="4400" dirty="0" smtClean="0">
                <a:solidFill>
                  <a:srgbClr val="000000"/>
                </a:solidFill>
                <a:latin typeface="Century Gothic" pitchFamily="34" charset="0"/>
              </a:rPr>
              <a:t>et </a:t>
            </a:r>
            <a:r>
              <a:rPr lang="fr-FR" sz="4400" dirty="0">
                <a:solidFill>
                  <a:srgbClr val="000000"/>
                </a:solidFill>
                <a:latin typeface="Century Gothic" pitchFamily="34" charset="0"/>
              </a:rPr>
              <a:t>les </a:t>
            </a:r>
            <a:r>
              <a:rPr lang="fr-FR" sz="4400" dirty="0" smtClean="0">
                <a:solidFill>
                  <a:srgbClr val="000000"/>
                </a:solidFill>
                <a:latin typeface="Century Gothic" pitchFamily="34" charset="0"/>
              </a:rPr>
              <a:t>visualisations </a:t>
            </a:r>
            <a:r>
              <a:rPr lang="fr-FR" sz="4400" dirty="0">
                <a:solidFill>
                  <a:srgbClr val="000000"/>
                </a:solidFill>
                <a:latin typeface="Century Gothic" pitchFamily="34" charset="0"/>
              </a:rPr>
              <a:t>avec </a:t>
            </a:r>
            <a:r>
              <a:rPr lang="fr-FR" sz="4400" b="1" dirty="0" smtClean="0">
                <a:solidFill>
                  <a:srgbClr val="000000"/>
                </a:solidFill>
                <a:latin typeface="Century Gothic" pitchFamily="34" charset="0"/>
              </a:rPr>
              <a:t>d3js</a:t>
            </a:r>
            <a:r>
              <a:rPr lang="fr-FR" sz="4400" dirty="0" smtClean="0">
                <a:solidFill>
                  <a:srgbClr val="000000"/>
                </a:solidFill>
                <a:latin typeface="Century Gothic" pitchFamily="34" charset="0"/>
              </a:rPr>
              <a:t>.</a:t>
            </a:r>
            <a:endParaRPr lang="en-US" sz="5400" dirty="0">
              <a:latin typeface="Freestyle Script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85750" y="571500"/>
            <a:ext cx="8602663" cy="4945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9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7200" b="1" dirty="0" err="1">
                <a:solidFill>
                  <a:srgbClr val="000000"/>
                </a:solidFill>
                <a:latin typeface="Century Gothic" pitchFamily="34" charset="0"/>
              </a:rPr>
              <a:t>Demain</a:t>
            </a:r>
            <a:r>
              <a:rPr lang="en-US" sz="7200" b="1" dirty="0">
                <a:solidFill>
                  <a:srgbClr val="000000"/>
                </a:solidFill>
                <a:latin typeface="Century Gothic" pitchFamily="34" charset="0"/>
              </a:rPr>
              <a:t>,</a:t>
            </a:r>
            <a:endParaRPr lang="en-US" sz="3600" dirty="0">
              <a:solidFill>
                <a:srgbClr val="000000"/>
              </a:solidFill>
              <a:latin typeface="Century Gothic" pitchFamily="34" charset="0"/>
            </a:endParaRPr>
          </a:p>
          <a:p>
            <a:pPr>
              <a:spcBef>
                <a:spcPts val="9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fr-FR" sz="4400" dirty="0">
              <a:solidFill>
                <a:srgbClr val="000000"/>
              </a:solidFill>
              <a:latin typeface="Century Gothic" pitchFamily="34" charset="0"/>
            </a:endParaRPr>
          </a:p>
          <a:p>
            <a:pPr>
              <a:spcBef>
                <a:spcPts val="9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fr-FR" sz="4400" dirty="0">
                <a:solidFill>
                  <a:srgbClr val="000000"/>
                </a:solidFill>
                <a:latin typeface="Century Gothic" pitchFamily="34" charset="0"/>
              </a:rPr>
              <a:t>SKOS Play! </a:t>
            </a:r>
            <a:r>
              <a:rPr lang="fr-FR" sz="4400" dirty="0" smtClean="0">
                <a:solidFill>
                  <a:srgbClr val="000000"/>
                </a:solidFill>
                <a:latin typeface="Century Gothic" pitchFamily="34" charset="0"/>
              </a:rPr>
              <a:t>pourr</a:t>
            </a:r>
            <a:r>
              <a:rPr lang="fr-FR" sz="4400" u="sng" dirty="0" smtClean="0">
                <a:solidFill>
                  <a:srgbClr val="000000"/>
                </a:solidFill>
                <a:latin typeface="Century Gothic" pitchFamily="34" charset="0"/>
              </a:rPr>
              <a:t>ait</a:t>
            </a:r>
            <a:r>
              <a:rPr lang="fr-FR" sz="4400" dirty="0" smtClean="0">
                <a:solidFill>
                  <a:srgbClr val="000000"/>
                </a:solidFill>
                <a:latin typeface="Century Gothic" pitchFamily="34" charset="0"/>
              </a:rPr>
              <a:t> </a:t>
            </a:r>
            <a:r>
              <a:rPr lang="fr-FR" sz="4400" dirty="0">
                <a:solidFill>
                  <a:srgbClr val="000000"/>
                </a:solidFill>
                <a:latin typeface="Century Gothic" pitchFamily="34" charset="0"/>
              </a:rPr>
              <a:t>:</a:t>
            </a:r>
          </a:p>
          <a:p>
            <a:pPr lvl="1">
              <a:spcBef>
                <a:spcPts val="900"/>
              </a:spcBef>
              <a:buFont typeface="Arial" charset="0"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fr-FR" sz="2400" dirty="0" smtClean="0">
                <a:solidFill>
                  <a:srgbClr val="000000"/>
                </a:solidFill>
                <a:latin typeface="Century Gothic" pitchFamily="34" charset="0"/>
              </a:rPr>
              <a:t> visualiser/imprimer les </a:t>
            </a:r>
            <a:r>
              <a:rPr lang="fr-FR" sz="2400" i="1" dirty="0" smtClean="0">
                <a:solidFill>
                  <a:srgbClr val="000000"/>
                </a:solidFill>
                <a:latin typeface="Century Gothic" pitchFamily="34" charset="0"/>
              </a:rPr>
              <a:t>alignements</a:t>
            </a:r>
            <a:r>
              <a:rPr lang="fr-FR" sz="2400" dirty="0" smtClean="0">
                <a:solidFill>
                  <a:srgbClr val="000000"/>
                </a:solidFill>
                <a:latin typeface="Century Gothic" pitchFamily="34" charset="0"/>
              </a:rPr>
              <a:t> SKOS ;</a:t>
            </a:r>
            <a:endParaRPr lang="fr-FR" sz="2400" dirty="0">
              <a:solidFill>
                <a:srgbClr val="000000"/>
              </a:solidFill>
              <a:latin typeface="Century Gothic" pitchFamily="34" charset="0"/>
            </a:endParaRPr>
          </a:p>
          <a:p>
            <a:pPr lvl="1">
              <a:spcBef>
                <a:spcPts val="900"/>
              </a:spcBef>
              <a:buFont typeface="Arial" charset="0"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fr-FR" sz="2400" dirty="0">
                <a:solidFill>
                  <a:srgbClr val="000000"/>
                </a:solidFill>
                <a:latin typeface="Century Gothic" pitchFamily="34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entury Gothic" pitchFamily="34" charset="0"/>
              </a:rPr>
              <a:t>proposer de nouvelles visualisations ;</a:t>
            </a:r>
          </a:p>
          <a:p>
            <a:pPr lvl="1">
              <a:spcBef>
                <a:spcPts val="900"/>
              </a:spcBef>
              <a:buFont typeface="Arial" charset="0"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fr-FR" sz="2400" dirty="0" smtClean="0">
                <a:solidFill>
                  <a:srgbClr val="000000"/>
                </a:solidFill>
                <a:latin typeface="Century Gothic" pitchFamily="34" charset="0"/>
              </a:rPr>
              <a:t> contrôler l’intégrité des thesaurus avec des règles ;</a:t>
            </a:r>
          </a:p>
          <a:p>
            <a:pPr lvl="1">
              <a:spcBef>
                <a:spcPts val="900"/>
              </a:spcBef>
              <a:buFont typeface="Arial" charset="0"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fr-FR" sz="2400" dirty="0">
                <a:solidFill>
                  <a:srgbClr val="000000"/>
                </a:solidFill>
                <a:latin typeface="Century Gothic" pitchFamily="34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entury Gothic" pitchFamily="34" charset="0"/>
              </a:rPr>
              <a:t>avoir une API ;</a:t>
            </a:r>
          </a:p>
          <a:p>
            <a:pPr lvl="1">
              <a:spcBef>
                <a:spcPts val="900"/>
              </a:spcBef>
              <a:buFont typeface="Arial" charset="0"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fr-FR" sz="2400" dirty="0">
                <a:solidFill>
                  <a:srgbClr val="000000"/>
                </a:solidFill>
                <a:latin typeface="Century Gothic" pitchFamily="34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entury Gothic" pitchFamily="34" charset="0"/>
              </a:rPr>
              <a:t>aligner automatiquement les thesaurus avec </a:t>
            </a:r>
            <a:r>
              <a:rPr lang="fr-FR" sz="2400" dirty="0" err="1" smtClean="0">
                <a:solidFill>
                  <a:srgbClr val="000000"/>
                </a:solidFill>
                <a:latin typeface="Century Gothic" pitchFamily="34" charset="0"/>
              </a:rPr>
              <a:t>DBPedia</a:t>
            </a:r>
            <a:r>
              <a:rPr lang="fr-FR" sz="2400" dirty="0" smtClean="0">
                <a:solidFill>
                  <a:srgbClr val="000000"/>
                </a:solidFill>
                <a:latin typeface="Century Gothic" pitchFamily="34" charset="0"/>
              </a:rPr>
              <a:t> ;</a:t>
            </a:r>
          </a:p>
          <a:p>
            <a:pPr lvl="1">
              <a:spcBef>
                <a:spcPts val="900"/>
              </a:spcBef>
              <a:buFont typeface="Arial" charset="0"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fr-FR" sz="2400" dirty="0" smtClean="0">
                <a:solidFill>
                  <a:srgbClr val="000000"/>
                </a:solidFill>
                <a:latin typeface="Century Gothic" pitchFamily="34" charset="0"/>
              </a:rPr>
              <a:t> …</a:t>
            </a:r>
            <a:endParaRPr lang="en-US" sz="3200" dirty="0">
              <a:latin typeface="Freestyle Script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Z:\01-Projets\semweb.pro\peace-love-communit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852" y="785794"/>
            <a:ext cx="9145884" cy="4786346"/>
          </a:xfrm>
          <a:prstGeom prst="rect">
            <a:avLst/>
          </a:prstGeom>
          <a:noFill/>
        </p:spPr>
      </p:pic>
      <p:sp>
        <p:nvSpPr>
          <p:cNvPr id="3" name="ZoneTexte 2"/>
          <p:cNvSpPr txBox="1"/>
          <p:nvPr/>
        </p:nvSpPr>
        <p:spPr>
          <a:xfrm>
            <a:off x="0" y="6572272"/>
            <a:ext cx="7286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hlinkClick r:id="rId3"/>
              </a:rPr>
              <a:t>https://openclipart.org/detail/160237/peace.-love.-community.-by-cliparteles</a:t>
            </a:r>
            <a:r>
              <a:rPr lang="en-US" sz="1200" i="1" dirty="0" smtClean="0"/>
              <a:t> </a:t>
            </a:r>
            <a:endParaRPr lang="en-US" sz="1200" i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85750" y="571500"/>
            <a:ext cx="8602663" cy="4945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9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7200" b="1" dirty="0" smtClean="0">
                <a:solidFill>
                  <a:srgbClr val="000000"/>
                </a:solidFill>
                <a:latin typeface="Century Gothic" pitchFamily="34" charset="0"/>
              </a:rPr>
              <a:t>Open Source</a:t>
            </a:r>
            <a:endParaRPr lang="en-US" sz="3600" dirty="0">
              <a:solidFill>
                <a:srgbClr val="000000"/>
              </a:solidFill>
              <a:latin typeface="Century Gothic" pitchFamily="34" charset="0"/>
            </a:endParaRPr>
          </a:p>
          <a:p>
            <a:pPr>
              <a:spcBef>
                <a:spcPts val="9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fr-FR" sz="4400" dirty="0">
              <a:solidFill>
                <a:srgbClr val="000000"/>
              </a:solidFill>
              <a:latin typeface="Century Gothic" pitchFamily="34" charset="0"/>
            </a:endParaRPr>
          </a:p>
          <a:p>
            <a:pPr>
              <a:spcBef>
                <a:spcPts val="9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fr-FR" sz="4400" dirty="0" smtClean="0">
                <a:solidFill>
                  <a:srgbClr val="000000"/>
                </a:solidFill>
                <a:latin typeface="Century Gothic" pitchFamily="34" charset="0"/>
              </a:rPr>
              <a:t>Mailing-</a:t>
            </a:r>
            <a:r>
              <a:rPr lang="fr-FR" sz="4400" dirty="0" err="1" smtClean="0">
                <a:solidFill>
                  <a:srgbClr val="000000"/>
                </a:solidFill>
                <a:latin typeface="Century Gothic" pitchFamily="34" charset="0"/>
              </a:rPr>
              <a:t>list</a:t>
            </a:r>
            <a:r>
              <a:rPr lang="fr-FR" sz="4400" dirty="0" smtClean="0">
                <a:solidFill>
                  <a:srgbClr val="000000"/>
                </a:solidFill>
                <a:latin typeface="Century Gothic" pitchFamily="34" charset="0"/>
              </a:rPr>
              <a:t> / Google Group</a:t>
            </a:r>
          </a:p>
          <a:p>
            <a:pPr lvl="1">
              <a:spcBef>
                <a:spcPts val="9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fr-FR" sz="2400" dirty="0" smtClean="0">
                <a:solidFill>
                  <a:srgbClr val="000000"/>
                </a:solidFill>
                <a:latin typeface="Century Gothic" pitchFamily="34" charset="0"/>
                <a:hlinkClick r:id="rId3"/>
              </a:rPr>
              <a:t>https://groups.google.com/d/forum/skos-play-discuss</a:t>
            </a:r>
            <a:r>
              <a:rPr lang="fr-FR" sz="2400" dirty="0" smtClean="0">
                <a:solidFill>
                  <a:srgbClr val="000000"/>
                </a:solidFill>
                <a:latin typeface="Century Gothic" pitchFamily="34" charset="0"/>
              </a:rPr>
              <a:t> </a:t>
            </a:r>
          </a:p>
          <a:p>
            <a:pPr>
              <a:spcBef>
                <a:spcPts val="9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fr-FR" sz="4400" dirty="0" smtClean="0">
                <a:solidFill>
                  <a:srgbClr val="000000"/>
                </a:solidFill>
                <a:latin typeface="Century Gothic" pitchFamily="34" charset="0"/>
              </a:rPr>
              <a:t>Wiki &amp; documentation</a:t>
            </a:r>
          </a:p>
          <a:p>
            <a:pPr lvl="1">
              <a:spcBef>
                <a:spcPts val="9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fr-FR" sz="2400" dirty="0">
                <a:solidFill>
                  <a:srgbClr val="000000"/>
                </a:solidFill>
                <a:latin typeface="Century Gothic" pitchFamily="34" charset="0"/>
                <a:hlinkClick r:id="rId4"/>
              </a:rPr>
              <a:t>https://bitbucket.org/tfrancart/sparna/wiki/Home</a:t>
            </a:r>
            <a:r>
              <a:rPr lang="fr-FR" sz="2400" dirty="0">
                <a:solidFill>
                  <a:srgbClr val="000000"/>
                </a:solidFill>
                <a:latin typeface="Century Gothic" pitchFamily="34" charset="0"/>
                <a:hlinkClick r:id="rId3"/>
              </a:rPr>
              <a:t> </a:t>
            </a:r>
          </a:p>
          <a:p>
            <a:pPr>
              <a:spcBef>
                <a:spcPts val="9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fr-FR" sz="4400" dirty="0" smtClean="0">
                <a:solidFill>
                  <a:srgbClr val="000000"/>
                </a:solidFill>
                <a:latin typeface="Century Gothic" pitchFamily="34" charset="0"/>
              </a:rPr>
              <a:t>Code Source</a:t>
            </a:r>
          </a:p>
          <a:p>
            <a:pPr lvl="1">
              <a:spcBef>
                <a:spcPts val="9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400" dirty="0">
                <a:solidFill>
                  <a:srgbClr val="000000"/>
                </a:solidFill>
                <a:latin typeface="Century Gothic" pitchFamily="34" charset="0"/>
                <a:hlinkClick r:id="rId5"/>
              </a:rPr>
              <a:t>https://bitbucket.org/tfrancart/sparna/src</a:t>
            </a:r>
            <a:r>
              <a:rPr lang="en-US" sz="2400" dirty="0">
                <a:solidFill>
                  <a:srgbClr val="000000"/>
                </a:solidFill>
                <a:latin typeface="Century Gothic" pitchFamily="34" charset="0"/>
                <a:hlinkClick r:id="rId4"/>
              </a:rPr>
              <a:t> </a:t>
            </a:r>
          </a:p>
        </p:txBody>
      </p:sp>
      <p:pic>
        <p:nvPicPr>
          <p:cNvPr id="39938" name="Picture 2" descr="Z:\sources\sparna\fr.sparna\rdf\skos\skos-play\src\site\200px-New_icon_shiny_badge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19806239">
            <a:off x="7262881" y="2048621"/>
            <a:ext cx="1046952" cy="104695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26988"/>
            <a:ext cx="9144000" cy="6884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315" name="ZoneTexte 3"/>
          <p:cNvSpPr txBox="1">
            <a:spLocks noChangeArrowheads="1"/>
          </p:cNvSpPr>
          <p:nvPr/>
        </p:nvSpPr>
        <p:spPr bwMode="auto">
          <a:xfrm>
            <a:off x="1643063" y="2371725"/>
            <a:ext cx="6858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3600">
                <a:latin typeface="Tempus Sans ITC" pitchFamily="82" charset="0"/>
              </a:rPr>
              <a:t>Thomas FRANCART</a:t>
            </a:r>
          </a:p>
          <a:p>
            <a:r>
              <a:rPr lang="en-US" sz="3600" i="1">
                <a:solidFill>
                  <a:srgbClr val="000000"/>
                </a:solidFill>
                <a:latin typeface="Century Gothic" pitchFamily="34" charset="0"/>
              </a:rPr>
              <a:t>http://labs.sparna.fr/skos-play</a:t>
            </a:r>
            <a:endParaRPr lang="fr-FR" sz="3600">
              <a:latin typeface="Tempus Sans ITC" pitchFamily="8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85750" y="571500"/>
            <a:ext cx="8572530" cy="57864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9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7200" b="1" dirty="0">
                <a:solidFill>
                  <a:srgbClr val="000000"/>
                </a:solidFill>
                <a:latin typeface="Century Gothic" pitchFamily="34" charset="0"/>
              </a:rPr>
              <a:t>SKOS Play! </a:t>
            </a:r>
            <a:r>
              <a:rPr lang="en-US" sz="2800" i="1" dirty="0">
                <a:solidFill>
                  <a:srgbClr val="000000"/>
                </a:solidFill>
                <a:latin typeface="Century Gothic" pitchFamily="34" charset="0"/>
              </a:rPr>
              <a:t>(</a:t>
            </a:r>
            <a:r>
              <a:rPr lang="en-US" sz="2800" i="1" dirty="0" smtClean="0">
                <a:solidFill>
                  <a:srgbClr val="000000"/>
                </a:solidFill>
                <a:latin typeface="Century Gothic" pitchFamily="34" charset="0"/>
                <a:hlinkClick r:id="rId3"/>
              </a:rPr>
              <a:t>http</a:t>
            </a:r>
            <a:r>
              <a:rPr lang="en-US" sz="2800" i="1" dirty="0">
                <a:solidFill>
                  <a:srgbClr val="000000"/>
                </a:solidFill>
                <a:latin typeface="Century Gothic" pitchFamily="34" charset="0"/>
                <a:hlinkClick r:id="rId3"/>
              </a:rPr>
              <a:t>://</a:t>
            </a:r>
            <a:r>
              <a:rPr lang="en-US" sz="2800" i="1" dirty="0" smtClean="0">
                <a:solidFill>
                  <a:srgbClr val="000000"/>
                </a:solidFill>
                <a:latin typeface="Century Gothic" pitchFamily="34" charset="0"/>
                <a:hlinkClick r:id="rId3"/>
              </a:rPr>
              <a:t>labs.sparna.fr/skos-play</a:t>
            </a:r>
            <a:r>
              <a:rPr lang="en-US" sz="2800" i="1" dirty="0" smtClean="0">
                <a:solidFill>
                  <a:srgbClr val="000000"/>
                </a:solidFill>
                <a:latin typeface="Century Gothic" pitchFamily="34" charset="0"/>
              </a:rPr>
              <a:t>)</a:t>
            </a:r>
            <a:endParaRPr lang="en-US" sz="3600" i="1" dirty="0">
              <a:solidFill>
                <a:srgbClr val="000000"/>
              </a:solidFill>
              <a:latin typeface="Century Gothic" pitchFamily="34" charset="0"/>
            </a:endParaRPr>
          </a:p>
          <a:p>
            <a:pPr>
              <a:spcBef>
                <a:spcPts val="9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fr-FR" sz="4400" dirty="0" smtClean="0">
                <a:solidFill>
                  <a:srgbClr val="000000"/>
                </a:solidFill>
                <a:latin typeface="Century Gothic" pitchFamily="34" charset="0"/>
              </a:rPr>
              <a:t>est </a:t>
            </a:r>
            <a:r>
              <a:rPr lang="fr-FR" sz="4400" dirty="0">
                <a:solidFill>
                  <a:srgbClr val="000000"/>
                </a:solidFill>
                <a:latin typeface="Century Gothic" pitchFamily="34" charset="0"/>
              </a:rPr>
              <a:t>une application open-source de visualisation de thesaurus, taxonomies ou vocabulaires contrôlés exprimés en SKOS.</a:t>
            </a:r>
            <a:endParaRPr lang="en-US" sz="5400" dirty="0">
              <a:latin typeface="Freestyle Script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85750" y="571500"/>
            <a:ext cx="8572500" cy="6072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9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7200" b="1" dirty="0">
                <a:solidFill>
                  <a:srgbClr val="000000"/>
                </a:solidFill>
                <a:latin typeface="Century Gothic" pitchFamily="34" charset="0"/>
              </a:rPr>
              <a:t>SKOS Play! </a:t>
            </a:r>
            <a:endParaRPr lang="en-US" sz="3600" dirty="0">
              <a:solidFill>
                <a:srgbClr val="000000"/>
              </a:solidFill>
              <a:latin typeface="Century Gothic" pitchFamily="34" charset="0"/>
            </a:endParaRPr>
          </a:p>
          <a:p>
            <a:pPr>
              <a:spcBef>
                <a:spcPts val="9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fr-FR" sz="4400" dirty="0" smtClean="0">
                <a:solidFill>
                  <a:srgbClr val="000000"/>
                </a:solidFill>
                <a:latin typeface="Century Gothic" pitchFamily="34" charset="0"/>
              </a:rPr>
              <a:t>peut faire à partir du SKOS :</a:t>
            </a:r>
          </a:p>
          <a:p>
            <a:pPr lvl="1">
              <a:spcBef>
                <a:spcPts val="900"/>
              </a:spcBef>
              <a:buFont typeface="Arial" pitchFamily="34" charset="0"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fr-FR" sz="3600" dirty="0">
                <a:solidFill>
                  <a:srgbClr val="000000"/>
                </a:solidFill>
                <a:latin typeface="Century Gothic" pitchFamily="34" charset="0"/>
              </a:rPr>
              <a:t> </a:t>
            </a:r>
            <a:r>
              <a:rPr lang="fr-FR" sz="3600" dirty="0" smtClean="0">
                <a:solidFill>
                  <a:srgbClr val="000000"/>
                </a:solidFill>
                <a:latin typeface="Century Gothic" pitchFamily="34" charset="0"/>
              </a:rPr>
              <a:t>des index alphabétiques…</a:t>
            </a:r>
          </a:p>
          <a:p>
            <a:pPr lvl="1">
              <a:spcBef>
                <a:spcPts val="900"/>
              </a:spcBef>
              <a:buFont typeface="Arial" pitchFamily="34" charset="0"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fr-FR" sz="3600" dirty="0">
                <a:solidFill>
                  <a:srgbClr val="000000"/>
                </a:solidFill>
                <a:latin typeface="Century Gothic" pitchFamily="34" charset="0"/>
              </a:rPr>
              <a:t> </a:t>
            </a:r>
            <a:r>
              <a:rPr lang="fr-FR" sz="3600" dirty="0" smtClean="0">
                <a:solidFill>
                  <a:srgbClr val="000000"/>
                </a:solidFill>
                <a:latin typeface="Century Gothic" pitchFamily="34" charset="0"/>
              </a:rPr>
              <a:t>des arbres hiérarchiques…</a:t>
            </a:r>
          </a:p>
          <a:p>
            <a:pPr lvl="1">
              <a:spcBef>
                <a:spcPts val="900"/>
              </a:spcBef>
              <a:buFont typeface="Arial" pitchFamily="34" charset="0"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fr-FR" sz="3600" dirty="0">
                <a:solidFill>
                  <a:srgbClr val="000000"/>
                </a:solidFill>
                <a:latin typeface="Century Gothic" pitchFamily="34" charset="0"/>
              </a:rPr>
              <a:t> </a:t>
            </a:r>
            <a:r>
              <a:rPr lang="fr-FR" sz="3600" dirty="0" smtClean="0">
                <a:solidFill>
                  <a:srgbClr val="000000"/>
                </a:solidFill>
                <a:latin typeface="Century Gothic" pitchFamily="34" charset="0"/>
              </a:rPr>
              <a:t>des tables de traduction…</a:t>
            </a:r>
          </a:p>
          <a:p>
            <a:pPr lvl="1">
              <a:spcBef>
                <a:spcPts val="900"/>
              </a:spcBef>
              <a:buFont typeface="Arial" pitchFamily="34" charset="0"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fr-FR" sz="3600" dirty="0">
                <a:solidFill>
                  <a:srgbClr val="000000"/>
                </a:solidFill>
                <a:latin typeface="Century Gothic" pitchFamily="34" charset="0"/>
              </a:rPr>
              <a:t> </a:t>
            </a:r>
            <a:r>
              <a:rPr lang="fr-FR" sz="3600" dirty="0" smtClean="0">
                <a:solidFill>
                  <a:srgbClr val="000000"/>
                </a:solidFill>
                <a:latin typeface="Century Gothic" pitchFamily="34" charset="0"/>
              </a:rPr>
              <a:t>des index permutés…</a:t>
            </a:r>
          </a:p>
          <a:p>
            <a:pPr>
              <a:spcBef>
                <a:spcPts val="9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fr-FR" sz="4400" dirty="0" smtClean="0">
                <a:solidFill>
                  <a:srgbClr val="000000"/>
                </a:solidFill>
                <a:latin typeface="Century Gothic" pitchFamily="34" charset="0"/>
              </a:rPr>
              <a:t>en </a:t>
            </a:r>
            <a:r>
              <a:rPr lang="fr-FR" sz="4400" dirty="0">
                <a:solidFill>
                  <a:srgbClr val="000000"/>
                </a:solidFill>
                <a:latin typeface="Century Gothic" pitchFamily="34" charset="0"/>
              </a:rPr>
              <a:t>HTML ou </a:t>
            </a:r>
            <a:r>
              <a:rPr lang="fr-FR" sz="4400" dirty="0" smtClean="0">
                <a:solidFill>
                  <a:srgbClr val="000000"/>
                </a:solidFill>
                <a:latin typeface="Century Gothic" pitchFamily="34" charset="0"/>
              </a:rPr>
              <a:t>PDF cliquable, et des visualisations graphiques.</a:t>
            </a:r>
            <a:endParaRPr lang="en-US" sz="5400" dirty="0">
              <a:latin typeface="Freestyle Script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85750" y="571500"/>
            <a:ext cx="8643968" cy="4945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9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7200" b="1" dirty="0">
                <a:solidFill>
                  <a:srgbClr val="000000"/>
                </a:solidFill>
                <a:latin typeface="Century Gothic" pitchFamily="34" charset="0"/>
              </a:rPr>
              <a:t>SKOS Play</a:t>
            </a:r>
            <a:r>
              <a:rPr lang="en-US" sz="7200" b="1" dirty="0" smtClean="0">
                <a:solidFill>
                  <a:srgbClr val="000000"/>
                </a:solidFill>
                <a:latin typeface="Century Gothic" pitchFamily="34" charset="0"/>
              </a:rPr>
              <a:t>!</a:t>
            </a:r>
          </a:p>
          <a:p>
            <a:pPr>
              <a:spcBef>
                <a:spcPts val="9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fr-FR" sz="4400" dirty="0" smtClean="0">
                <a:solidFill>
                  <a:srgbClr val="000000"/>
                </a:solidFill>
                <a:latin typeface="Century Gothic" pitchFamily="34" charset="0"/>
              </a:rPr>
              <a:t>est utile pour vos thesaurus pour :</a:t>
            </a:r>
          </a:p>
          <a:p>
            <a:pPr lvl="1">
              <a:spcBef>
                <a:spcPts val="900"/>
              </a:spcBef>
              <a:buFont typeface="Arial" pitchFamily="34" charset="0"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fr-FR" sz="3200" dirty="0" smtClean="0">
                <a:solidFill>
                  <a:srgbClr val="000000"/>
                </a:solidFill>
                <a:latin typeface="Century Gothic" pitchFamily="34" charset="0"/>
              </a:rPr>
              <a:t> les </a:t>
            </a:r>
            <a:r>
              <a:rPr lang="fr-FR" sz="3200" u="sng" dirty="0" smtClean="0">
                <a:solidFill>
                  <a:srgbClr val="000000"/>
                </a:solidFill>
                <a:latin typeface="Century Gothic" pitchFamily="34" charset="0"/>
              </a:rPr>
              <a:t>vérifier</a:t>
            </a:r>
            <a:r>
              <a:rPr lang="fr-FR" sz="3200" dirty="0" smtClean="0">
                <a:solidFill>
                  <a:srgbClr val="000000"/>
                </a:solidFill>
                <a:latin typeface="Century Gothic" pitchFamily="34" charset="0"/>
              </a:rPr>
              <a:t> en phase de </a:t>
            </a:r>
            <a:r>
              <a:rPr lang="fr-FR" sz="3200" u="sng" dirty="0" smtClean="0">
                <a:solidFill>
                  <a:srgbClr val="000000"/>
                </a:solidFill>
                <a:latin typeface="Century Gothic" pitchFamily="34" charset="0"/>
              </a:rPr>
              <a:t>création</a:t>
            </a:r>
            <a:r>
              <a:rPr lang="fr-FR" sz="3200" dirty="0" smtClean="0">
                <a:solidFill>
                  <a:srgbClr val="000000"/>
                </a:solidFill>
                <a:latin typeface="Century Gothic" pitchFamily="34" charset="0"/>
              </a:rPr>
              <a:t> ;</a:t>
            </a:r>
          </a:p>
          <a:p>
            <a:pPr lvl="1">
              <a:spcBef>
                <a:spcPts val="900"/>
              </a:spcBef>
              <a:buFont typeface="Arial" pitchFamily="34" charset="0"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fr-FR" sz="3200" dirty="0">
                <a:solidFill>
                  <a:srgbClr val="000000"/>
                </a:solidFill>
                <a:latin typeface="Century Gothic" pitchFamily="34" charset="0"/>
              </a:rPr>
              <a:t> </a:t>
            </a:r>
            <a:r>
              <a:rPr lang="fr-FR" sz="3200" dirty="0" smtClean="0">
                <a:solidFill>
                  <a:srgbClr val="000000"/>
                </a:solidFill>
                <a:latin typeface="Century Gothic" pitchFamily="34" charset="0"/>
              </a:rPr>
              <a:t>les </a:t>
            </a:r>
            <a:r>
              <a:rPr lang="fr-FR" sz="3200" u="sng" dirty="0" smtClean="0">
                <a:solidFill>
                  <a:srgbClr val="000000"/>
                </a:solidFill>
                <a:latin typeface="Century Gothic" pitchFamily="34" charset="0"/>
              </a:rPr>
              <a:t>faire valider</a:t>
            </a:r>
            <a:r>
              <a:rPr lang="fr-FR" sz="3200" dirty="0" smtClean="0">
                <a:solidFill>
                  <a:srgbClr val="000000"/>
                </a:solidFill>
                <a:latin typeface="Century Gothic" pitchFamily="34" charset="0"/>
              </a:rPr>
              <a:t> par les gens du métier en phase de </a:t>
            </a:r>
            <a:r>
              <a:rPr lang="fr-FR" sz="3200" u="sng" dirty="0" smtClean="0">
                <a:solidFill>
                  <a:srgbClr val="000000"/>
                </a:solidFill>
                <a:latin typeface="Century Gothic" pitchFamily="34" charset="0"/>
              </a:rPr>
              <a:t>validation</a:t>
            </a:r>
            <a:r>
              <a:rPr lang="fr-FR" sz="3200" dirty="0" smtClean="0">
                <a:solidFill>
                  <a:srgbClr val="000000"/>
                </a:solidFill>
                <a:latin typeface="Century Gothic" pitchFamily="34" charset="0"/>
              </a:rPr>
              <a:t>;</a:t>
            </a:r>
          </a:p>
          <a:p>
            <a:pPr lvl="1">
              <a:spcBef>
                <a:spcPts val="900"/>
              </a:spcBef>
              <a:buFont typeface="Arial" pitchFamily="34" charset="0"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fr-FR" sz="3200" dirty="0">
                <a:solidFill>
                  <a:srgbClr val="000000"/>
                </a:solidFill>
                <a:latin typeface="Century Gothic" pitchFamily="34" charset="0"/>
              </a:rPr>
              <a:t> </a:t>
            </a:r>
            <a:r>
              <a:rPr lang="fr-FR" sz="3200" dirty="0" smtClean="0">
                <a:solidFill>
                  <a:srgbClr val="000000"/>
                </a:solidFill>
                <a:latin typeface="Century Gothic" pitchFamily="34" charset="0"/>
              </a:rPr>
              <a:t>les </a:t>
            </a:r>
            <a:r>
              <a:rPr lang="fr-FR" sz="3200" u="sng" dirty="0" smtClean="0">
                <a:solidFill>
                  <a:srgbClr val="000000"/>
                </a:solidFill>
                <a:latin typeface="Century Gothic" pitchFamily="34" charset="0"/>
              </a:rPr>
              <a:t>publier</a:t>
            </a:r>
            <a:r>
              <a:rPr lang="fr-FR" sz="3200" dirty="0" smtClean="0">
                <a:solidFill>
                  <a:srgbClr val="000000"/>
                </a:solidFill>
                <a:latin typeface="Century Gothic" pitchFamily="34" charset="0"/>
              </a:rPr>
              <a:t> sous différentes formes en phase de </a:t>
            </a:r>
            <a:r>
              <a:rPr lang="fr-FR" sz="3200" u="sng" dirty="0" smtClean="0">
                <a:solidFill>
                  <a:srgbClr val="000000"/>
                </a:solidFill>
                <a:latin typeface="Century Gothic" pitchFamily="34" charset="0"/>
              </a:rPr>
              <a:t>diffusion</a:t>
            </a:r>
            <a:r>
              <a:rPr lang="fr-FR" sz="3200" dirty="0" smtClean="0">
                <a:solidFill>
                  <a:srgbClr val="000000"/>
                </a:solidFill>
                <a:latin typeface="Century Gothic" pitchFamily="34" charset="0"/>
              </a:rPr>
              <a:t> ;</a:t>
            </a:r>
          </a:p>
          <a:p>
            <a:pPr>
              <a:spcBef>
                <a:spcPts val="900"/>
              </a:spcBef>
              <a:buFont typeface="Arial" pitchFamily="34" charset="0"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en-US" sz="5400" dirty="0">
              <a:latin typeface="Freestyle Script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85750" y="571500"/>
            <a:ext cx="8572500" cy="4945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9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7200" b="1" dirty="0">
                <a:solidFill>
                  <a:srgbClr val="000000"/>
                </a:solidFill>
                <a:latin typeface="Century Gothic" pitchFamily="34" charset="0"/>
              </a:rPr>
              <a:t>SKOS Play! </a:t>
            </a:r>
            <a:endParaRPr lang="en-US" sz="3600" dirty="0">
              <a:solidFill>
                <a:srgbClr val="000000"/>
              </a:solidFill>
              <a:latin typeface="Century Gothic" pitchFamily="34" charset="0"/>
            </a:endParaRPr>
          </a:p>
          <a:p>
            <a:pPr>
              <a:spcBef>
                <a:spcPts val="9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fr-FR" sz="4400" dirty="0" smtClean="0">
                <a:solidFill>
                  <a:srgbClr val="000000"/>
                </a:solidFill>
                <a:latin typeface="Century Gothic" pitchFamily="34" charset="0"/>
              </a:rPr>
              <a:t>est utilisé par :</a:t>
            </a:r>
            <a:endParaRPr lang="en-US" sz="5400" dirty="0">
              <a:latin typeface="Freestyle Script" pitchFamily="66" charset="0"/>
            </a:endParaRPr>
          </a:p>
        </p:txBody>
      </p:sp>
      <p:pic>
        <p:nvPicPr>
          <p:cNvPr id="34818" name="Picture 2" descr="Z:\sources\sparna\fr.sparna\rdf\skos\skos-play\src\site\20120623205522!Logo_ministere_culture_et_communic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2857496"/>
            <a:ext cx="814684" cy="1071570"/>
          </a:xfrm>
          <a:prstGeom prst="rect">
            <a:avLst/>
          </a:prstGeom>
          <a:noFill/>
        </p:spPr>
      </p:pic>
      <p:pic>
        <p:nvPicPr>
          <p:cNvPr id="34819" name="Picture 3" descr="Z:\sources\sparna\fr.sparna\rdf\skos\skos-play\src\site\Reegle_log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357694"/>
            <a:ext cx="1773639" cy="552445"/>
          </a:xfrm>
          <a:prstGeom prst="rect">
            <a:avLst/>
          </a:prstGeom>
          <a:noFill/>
        </p:spPr>
      </p:pic>
      <p:pic>
        <p:nvPicPr>
          <p:cNvPr id="34820" name="Picture 4" descr="Z:\sources\sparna\fr.sparna\rdf\skos\skos-play\src\site\seneschal-logo160px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786" y="5357826"/>
            <a:ext cx="958828" cy="958828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2500298" y="2643182"/>
            <a:ext cx="635798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Ministère de la Culture et de la Communication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hlinkClick r:id="rId6"/>
              </a:rPr>
              <a:t> http://data.culture.fr/thesaurus/page/ark:/67717/T96</a:t>
            </a:r>
            <a:r>
              <a:rPr lang="en-US" sz="1400" dirty="0" smtClean="0"/>
              <a:t> (lien “En </a:t>
            </a:r>
            <a:r>
              <a:rPr lang="en-US" sz="1400" dirty="0"/>
              <a:t>s</a:t>
            </a:r>
            <a:r>
              <a:rPr lang="en-US" sz="1400" dirty="0" smtClean="0"/>
              <a:t>avoir plus”)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hlinkClick r:id="rId7"/>
              </a:rPr>
              <a:t> http://data.culture.fr/thesaurus/page/ark:/67717/T69</a:t>
            </a:r>
            <a:r>
              <a:rPr lang="en-US" sz="1400" dirty="0" smtClean="0"/>
              <a:t> (lien “En savoir plus”)</a:t>
            </a:r>
          </a:p>
          <a:p>
            <a:pPr>
              <a:buFont typeface="Arial" pitchFamily="34" charset="0"/>
              <a:buChar char="•"/>
            </a:pPr>
            <a:endParaRPr lang="fr-FR" sz="1200" i="1" dirty="0" smtClean="0"/>
          </a:p>
          <a:p>
            <a:r>
              <a:rPr lang="fr-FR" sz="1200" i="1" dirty="0" smtClean="0"/>
              <a:t>(génération de PDF cliquables de qualité professionnelle avec l’index alphabétique, l’arbre hiérarchique et les tables de correspondance des langues)</a:t>
            </a:r>
            <a:endParaRPr lang="en-US" sz="1200" i="1" dirty="0"/>
          </a:p>
        </p:txBody>
      </p:sp>
      <p:sp>
        <p:nvSpPr>
          <p:cNvPr id="7" name="ZoneTexte 6"/>
          <p:cNvSpPr txBox="1"/>
          <p:nvPr/>
        </p:nvSpPr>
        <p:spPr>
          <a:xfrm>
            <a:off x="2500298" y="4189405"/>
            <a:ext cx="6357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Clean </a:t>
            </a:r>
            <a:r>
              <a:rPr lang="fr-FR" b="1" dirty="0" err="1" smtClean="0"/>
              <a:t>Energy</a:t>
            </a:r>
            <a:r>
              <a:rPr lang="fr-FR" b="1" dirty="0" smtClean="0"/>
              <a:t> Info Portal </a:t>
            </a:r>
            <a:r>
              <a:rPr lang="fr-FR" sz="1400" i="1" dirty="0" smtClean="0"/>
              <a:t>(Autriche)</a:t>
            </a:r>
            <a:endParaRPr lang="fr-FR" i="1" dirty="0" smtClean="0"/>
          </a:p>
          <a:p>
            <a:r>
              <a:rPr lang="fr-FR" sz="1400" dirty="0" smtClean="0">
                <a:hlinkClick r:id="rId8"/>
              </a:rPr>
              <a:t>http://www.reegle.info/glossary</a:t>
            </a:r>
            <a:r>
              <a:rPr lang="fr-FR" sz="1400" dirty="0" smtClean="0"/>
              <a:t> (lien « </a:t>
            </a:r>
            <a:r>
              <a:rPr lang="fr-FR" sz="1400" dirty="0" err="1" smtClean="0"/>
              <a:t>Launch</a:t>
            </a:r>
            <a:r>
              <a:rPr lang="fr-FR" sz="1400" dirty="0" smtClean="0"/>
              <a:t> </a:t>
            </a:r>
            <a:r>
              <a:rPr lang="fr-FR" sz="1400" dirty="0" err="1" smtClean="0"/>
              <a:t>tree</a:t>
            </a:r>
            <a:r>
              <a:rPr lang="fr-FR" sz="1400" dirty="0" smtClean="0"/>
              <a:t> </a:t>
            </a:r>
            <a:r>
              <a:rPr lang="fr-FR" sz="1400" dirty="0" err="1" smtClean="0"/>
              <a:t>view</a:t>
            </a:r>
            <a:r>
              <a:rPr lang="fr-FR" sz="1400" dirty="0" smtClean="0"/>
              <a:t> »)</a:t>
            </a:r>
          </a:p>
          <a:p>
            <a:endParaRPr lang="fr-FR" sz="1200" i="1" dirty="0" smtClean="0"/>
          </a:p>
          <a:p>
            <a:r>
              <a:rPr lang="fr-FR" sz="1200" i="1" dirty="0" smtClean="0"/>
              <a:t>(adaptation de la visualisation arborescente du thesaurus)</a:t>
            </a:r>
            <a:endParaRPr lang="en-US" sz="1200" i="1" dirty="0"/>
          </a:p>
        </p:txBody>
      </p:sp>
      <p:sp>
        <p:nvSpPr>
          <p:cNvPr id="8" name="ZoneTexte 7"/>
          <p:cNvSpPr txBox="1"/>
          <p:nvPr/>
        </p:nvSpPr>
        <p:spPr>
          <a:xfrm>
            <a:off x="2500298" y="5332413"/>
            <a:ext cx="63579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UK </a:t>
            </a:r>
            <a:r>
              <a:rPr lang="fr-FR" b="1" dirty="0" err="1" smtClean="0"/>
              <a:t>Heritage</a:t>
            </a:r>
            <a:r>
              <a:rPr lang="fr-FR" b="1" dirty="0" smtClean="0"/>
              <a:t> data </a:t>
            </a:r>
            <a:r>
              <a:rPr lang="fr-FR" sz="1400" i="1" dirty="0" smtClean="0"/>
              <a:t>(Royaume-Uni)</a:t>
            </a:r>
            <a:endParaRPr lang="fr-FR" i="1" dirty="0" smtClean="0"/>
          </a:p>
          <a:p>
            <a:r>
              <a:rPr lang="fr-FR" sz="1400" dirty="0" smtClean="0">
                <a:hlinkClick r:id="rId9"/>
              </a:rPr>
              <a:t>http://www.heritagedata.org/blog/vocabularies-provided/</a:t>
            </a:r>
            <a:r>
              <a:rPr lang="fr-FR" sz="1400" dirty="0" smtClean="0"/>
              <a:t> (liens « </a:t>
            </a:r>
            <a:r>
              <a:rPr lang="fr-FR" sz="1400" dirty="0" err="1" smtClean="0"/>
              <a:t>Download</a:t>
            </a:r>
            <a:r>
              <a:rPr lang="fr-FR" sz="1400" dirty="0" smtClean="0"/>
              <a:t> </a:t>
            </a:r>
            <a:r>
              <a:rPr lang="fr-FR" sz="1400" dirty="0" err="1" smtClean="0"/>
              <a:t>alphabetical</a:t>
            </a:r>
            <a:r>
              <a:rPr lang="fr-FR" sz="1400" dirty="0" smtClean="0"/>
              <a:t> » et « </a:t>
            </a:r>
            <a:r>
              <a:rPr lang="fr-FR" sz="1400" dirty="0" err="1" smtClean="0"/>
              <a:t>Download</a:t>
            </a:r>
            <a:r>
              <a:rPr lang="fr-FR" sz="1400" dirty="0" smtClean="0"/>
              <a:t> </a:t>
            </a:r>
            <a:r>
              <a:rPr lang="fr-FR" sz="1400" dirty="0" err="1" smtClean="0"/>
              <a:t>hierarchical</a:t>
            </a:r>
            <a:r>
              <a:rPr lang="fr-FR" sz="1400" dirty="0" smtClean="0"/>
              <a:t> »)</a:t>
            </a:r>
          </a:p>
          <a:p>
            <a:endParaRPr lang="fr-FR" sz="1200" i="1" dirty="0" smtClean="0"/>
          </a:p>
          <a:p>
            <a:r>
              <a:rPr lang="fr-FR" sz="1200" i="1" dirty="0" smtClean="0"/>
              <a:t>(génération de documents PDF téléchargeables pour chaque vocabulaires publié)</a:t>
            </a:r>
            <a:endParaRPr lang="en-US" sz="1200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0" y="5643563"/>
            <a:ext cx="9144000" cy="1158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spcBef>
                <a:spcPts val="9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fr-FR" sz="3600" dirty="0" smtClean="0">
                <a:solidFill>
                  <a:srgbClr val="000000"/>
                </a:solidFill>
                <a:latin typeface="Century Gothic" pitchFamily="34" charset="0"/>
              </a:rPr>
              <a:t>Thesaurus de la désignation des œuvres architecturales : index alphabétique</a:t>
            </a:r>
            <a:endParaRPr lang="en-US" sz="2400" dirty="0">
              <a:latin typeface="Freestyle Script" pitchFamily="66" charset="0"/>
            </a:endParaRPr>
          </a:p>
        </p:txBody>
      </p:sp>
      <p:pic>
        <p:nvPicPr>
          <p:cNvPr id="4102" name="Picture 6" descr="Z:\sources\sparna\fr.sparna\rdf\skos\skos-play\src\site\screenshot-index-alph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1414"/>
            <a:ext cx="8056563" cy="55721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0" y="5643563"/>
            <a:ext cx="9144000" cy="1158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spcBef>
                <a:spcPts val="9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fr-FR" sz="3600" dirty="0" smtClean="0">
                <a:solidFill>
                  <a:srgbClr val="000000"/>
                </a:solidFill>
                <a:latin typeface="Century Gothic" pitchFamily="34" charset="0"/>
              </a:rPr>
              <a:t>Thesaurus de la désignation des œuvres architecturales : hiérarchie</a:t>
            </a:r>
            <a:endParaRPr lang="en-US" sz="2400" dirty="0">
              <a:latin typeface="Freestyle Script" pitchFamily="66" charset="0"/>
            </a:endParaRPr>
          </a:p>
        </p:txBody>
      </p:sp>
      <p:pic>
        <p:nvPicPr>
          <p:cNvPr id="35842" name="Picture 2" descr="Z:\sources\sparna\fr.sparna\rdf\skos\skos-play\src\site\screenshot-hiérarchi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290"/>
            <a:ext cx="7875588" cy="5362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0" y="5643563"/>
            <a:ext cx="9144000" cy="1158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spcBef>
                <a:spcPts val="9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fr-FR" sz="3600" dirty="0" smtClean="0">
                <a:solidFill>
                  <a:srgbClr val="000000"/>
                </a:solidFill>
                <a:latin typeface="Century Gothic" pitchFamily="34" charset="0"/>
              </a:rPr>
              <a:t>Thesaurus de la désignation des œuvres architecturales : traductions</a:t>
            </a:r>
            <a:endParaRPr lang="en-US" sz="2400" dirty="0">
              <a:latin typeface="Freestyle Script" pitchFamily="66" charset="0"/>
            </a:endParaRPr>
          </a:p>
        </p:txBody>
      </p:sp>
      <p:pic>
        <p:nvPicPr>
          <p:cNvPr id="36866" name="Picture 2" descr="Z:\sources\sparna\fr.sparna\rdf\skos\skos-play\src\site\screenshot-traduc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00042"/>
            <a:ext cx="8094663" cy="4772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5929313"/>
            <a:ext cx="9144000" cy="873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spcBef>
                <a:spcPts val="9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fr-FR" sz="3600" dirty="0" err="1">
                <a:solidFill>
                  <a:srgbClr val="000000"/>
                </a:solidFill>
                <a:latin typeface="Century Gothic" pitchFamily="34" charset="0"/>
              </a:rPr>
              <a:t>Eurovoc</a:t>
            </a:r>
            <a:r>
              <a:rPr lang="fr-FR" sz="3600" dirty="0">
                <a:solidFill>
                  <a:srgbClr val="000000"/>
                </a:solidFill>
                <a:latin typeface="Century Gothic" pitchFamily="34" charset="0"/>
              </a:rPr>
              <a:t> </a:t>
            </a:r>
            <a:r>
              <a:rPr lang="fr-FR" sz="3600" dirty="0" smtClean="0">
                <a:solidFill>
                  <a:srgbClr val="000000"/>
                </a:solidFill>
                <a:latin typeface="Century Gothic" pitchFamily="34" charset="0"/>
              </a:rPr>
              <a:t>: </a:t>
            </a:r>
            <a:r>
              <a:rPr lang="fr-FR" sz="3600" dirty="0">
                <a:solidFill>
                  <a:srgbClr val="000000"/>
                </a:solidFill>
                <a:latin typeface="Century Gothic" pitchFamily="34" charset="0"/>
              </a:rPr>
              <a:t>visualisation </a:t>
            </a:r>
            <a:r>
              <a:rPr lang="fr-FR" sz="3600" dirty="0" smtClean="0">
                <a:solidFill>
                  <a:srgbClr val="000000"/>
                </a:solidFill>
                <a:latin typeface="Century Gothic" pitchFamily="34" charset="0"/>
              </a:rPr>
              <a:t>« en arbre »</a:t>
            </a:r>
            <a:endParaRPr lang="en-US" sz="2400" dirty="0">
              <a:latin typeface="Freestyle Script" pitchFamily="66" charset="0"/>
            </a:endParaRPr>
          </a:p>
        </p:txBody>
      </p:sp>
      <p:pic>
        <p:nvPicPr>
          <p:cNvPr id="7171" name="Picture 2" descr="S:\Slides\SKOS\skos-play-eurovoc-fr-tree-layou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206375"/>
            <a:ext cx="8001000" cy="543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</TotalTime>
  <Words>389</Words>
  <Application>Microsoft Office PowerPoint</Application>
  <PresentationFormat>Affichage à l'écran (4:3)</PresentationFormat>
  <Paragraphs>78</Paragraphs>
  <Slides>16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Freestyle Script</vt:lpstr>
      <vt:lpstr>Tempus Sans ITC</vt:lpstr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</vt:vector>
  </TitlesOfParts>
  <Company>Sparna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of Data</dc:title>
  <dc:creator>Thomas Francart</dc:creator>
  <cp:lastModifiedBy>Thomas Francart</cp:lastModifiedBy>
  <cp:revision>759</cp:revision>
  <dcterms:created xsi:type="dcterms:W3CDTF">2012-11-20T17:46:54Z</dcterms:created>
  <dcterms:modified xsi:type="dcterms:W3CDTF">2014-09-10T17:35:45Z</dcterms:modified>
</cp:coreProperties>
</file>