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acifico"/>
      <p:regular r:id="rId23"/>
    </p:embeddedFont>
    <p:embeddedFont>
      <p:font typeface="Spectral"/>
      <p:regular r:id="rId24"/>
      <p:bold r:id="rId25"/>
      <p:italic r:id="rId26"/>
      <p:boldItalic r:id="rId27"/>
    </p:embeddedFont>
    <p:embeddedFont>
      <p:font typeface="Spectral SemiBold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  <p:embeddedFont>
      <p:font typeface="Spectral ExtraBold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pectral-regular.fntdata"/><Relationship Id="rId23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italic.fntdata"/><Relationship Id="rId25" Type="http://schemas.openxmlformats.org/officeDocument/2006/relationships/font" Target="fonts/Spectral-bold.fntdata"/><Relationship Id="rId28" Type="http://schemas.openxmlformats.org/officeDocument/2006/relationships/font" Target="fonts/SpectralSemiBold-regular.fntdata"/><Relationship Id="rId27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SemiBold-boldItalic.fntdata"/><Relationship Id="rId30" Type="http://schemas.openxmlformats.org/officeDocument/2006/relationships/font" Target="fonts/SpectralSemiBold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37" Type="http://schemas.openxmlformats.org/officeDocument/2006/relationships/font" Target="fonts/Spectral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Spectral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b75579f3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b75579f3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56b69d5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56b69d5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b75579f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b75579f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75579f3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b75579f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6b69d5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6b69d5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b75579f3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b75579f3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56b69d56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56b69d56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b75579f3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b75579f3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75579f3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75579f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7dc330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7dc330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75579f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75579f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b75579f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b75579f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07dc330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07dc330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7dc330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7dc330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b75579f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b75579f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b75579f3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b75579f3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gif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jpg"/><Relationship Id="rId10" Type="http://schemas.openxmlformats.org/officeDocument/2006/relationships/image" Target="../media/image3.jpg"/><Relationship Id="rId13" Type="http://schemas.openxmlformats.org/officeDocument/2006/relationships/image" Target="../media/image15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5" Type="http://schemas.openxmlformats.org/officeDocument/2006/relationships/image" Target="../media/image2.png"/><Relationship Id="rId14" Type="http://schemas.openxmlformats.org/officeDocument/2006/relationships/image" Target="../media/image18.png"/><Relationship Id="rId17" Type="http://schemas.openxmlformats.org/officeDocument/2006/relationships/image" Target="../media/image16.png"/><Relationship Id="rId16" Type="http://schemas.openxmlformats.org/officeDocument/2006/relationships/image" Target="../media/image8.png"/><Relationship Id="rId5" Type="http://schemas.openxmlformats.org/officeDocument/2006/relationships/image" Target="../media/image10.png"/><Relationship Id="rId19" Type="http://schemas.openxmlformats.org/officeDocument/2006/relationships/image" Target="../media/image25.png"/><Relationship Id="rId6" Type="http://schemas.openxmlformats.org/officeDocument/2006/relationships/image" Target="../media/image5.png"/><Relationship Id="rId18" Type="http://schemas.openxmlformats.org/officeDocument/2006/relationships/image" Target="../media/image24.png"/><Relationship Id="rId7" Type="http://schemas.openxmlformats.org/officeDocument/2006/relationships/image" Target="../media/image17.png"/><Relationship Id="rId8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latin typeface="Pacifico"/>
                <a:ea typeface="Pacifico"/>
                <a:cs typeface="Pacifico"/>
                <a:sym typeface="Pacifico"/>
              </a:rPr>
              <a:t>       </a:t>
            </a:r>
            <a:r>
              <a:rPr lang="fr" sz="8000">
                <a:solidFill>
                  <a:srgbClr val="6FA8DC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jeu de carte </a:t>
            </a:r>
            <a:endParaRPr sz="8000">
              <a:solidFill>
                <a:srgbClr val="6FA8DC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0">
                <a:solidFill>
                  <a:srgbClr val="6FA8DC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       belote</a:t>
            </a:r>
            <a:endParaRPr sz="8000">
              <a:solidFill>
                <a:srgbClr val="6FA8DC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                                                                    </a:t>
            </a:r>
            <a:r>
              <a:rPr lang="fr" sz="2000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fr" sz="2000">
                <a:solidFill>
                  <a:srgbClr val="38761D"/>
                </a:solidFill>
                <a:latin typeface="Pacifico"/>
                <a:ea typeface="Pacifico"/>
                <a:cs typeface="Pacifico"/>
                <a:sym typeface="Pacifico"/>
              </a:rPr>
              <a:t>ce projet est </a:t>
            </a:r>
            <a:r>
              <a:rPr lang="fr" sz="2000">
                <a:solidFill>
                  <a:srgbClr val="38761D"/>
                </a:solidFill>
                <a:latin typeface="Pacifico"/>
                <a:ea typeface="Pacifico"/>
                <a:cs typeface="Pacifico"/>
                <a:sym typeface="Pacifico"/>
              </a:rPr>
              <a:t>réalisée</a:t>
            </a:r>
            <a:r>
              <a:rPr lang="fr" sz="2000">
                <a:solidFill>
                  <a:srgbClr val="38761D"/>
                </a:solidFill>
                <a:latin typeface="Pacifico"/>
                <a:ea typeface="Pacifico"/>
                <a:cs typeface="Pacifico"/>
                <a:sym typeface="Pacifico"/>
              </a:rPr>
              <a:t> par :</a:t>
            </a:r>
            <a:endParaRPr sz="2000">
              <a:solidFill>
                <a:srgbClr val="38761D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38761D"/>
                </a:solidFill>
                <a:latin typeface="Pacifico"/>
                <a:ea typeface="Pacifico"/>
                <a:cs typeface="Pacifico"/>
                <a:sym typeface="Pacifico"/>
              </a:rPr>
              <a:t>                                                                  </a:t>
            </a:r>
            <a:r>
              <a:rPr lang="fr" sz="2000">
                <a:solidFill>
                  <a:srgbClr val="B7B7B7"/>
                </a:solidFill>
                <a:latin typeface="Pacifico"/>
                <a:ea typeface="Pacifico"/>
                <a:cs typeface="Pacifico"/>
                <a:sym typeface="Pacifico"/>
              </a:rPr>
              <a:t>Issam Hedhli</a:t>
            </a:r>
            <a:endParaRPr sz="2000">
              <a:solidFill>
                <a:srgbClr val="B7B7B7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B7B7B7"/>
                </a:solidFill>
                <a:latin typeface="Pacifico"/>
                <a:ea typeface="Pacifico"/>
                <a:cs typeface="Pacifico"/>
                <a:sym typeface="Pacifico"/>
              </a:rPr>
              <a:t>                                                                 Firas Jaadari</a:t>
            </a:r>
            <a:endParaRPr sz="2000">
              <a:solidFill>
                <a:srgbClr val="B7B7B7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B7B7B7"/>
                </a:solidFill>
                <a:latin typeface="Pacifico"/>
                <a:ea typeface="Pacifico"/>
                <a:cs typeface="Pacifico"/>
                <a:sym typeface="Pacifico"/>
              </a:rPr>
              <a:t>                                                                                     Issa Taleb</a:t>
            </a:r>
            <a:endParaRPr sz="2000">
              <a:solidFill>
                <a:srgbClr val="B7B7B7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</a:t>
            </a:r>
            <a:r>
              <a:rPr b="1" lang="fr" sz="3355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déroulement d’une manche :</a:t>
            </a:r>
            <a:endParaRPr b="1" sz="3355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002175" y="1248525"/>
            <a:ext cx="59718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400">
                <a:solidFill>
                  <a:srgbClr val="564B3C"/>
                </a:solidFill>
              </a:rPr>
              <a:t>Seconde étape : Minimax alpha beta</a:t>
            </a:r>
            <a:endParaRPr sz="24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Prunage des résultats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Deux plis quand 8 cartes en main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Déroulement complet à partir de 6 cartes en main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64B3C"/>
              </a:solidFill>
            </a:endParaRPr>
          </a:p>
          <a:p>
            <a:pPr indent="45720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</a:t>
            </a:r>
            <a:r>
              <a:rPr b="1" lang="fr" sz="3355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déroulement</a:t>
            </a:r>
            <a:r>
              <a:rPr b="1" lang="fr" sz="3355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 d’une manche :</a:t>
            </a:r>
            <a:endParaRPr b="1" sz="3355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089500" y="1266000"/>
            <a:ext cx="59718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CF543F"/>
                </a:solidFill>
              </a:rPr>
              <a:t>•</a:t>
            </a:r>
            <a:r>
              <a:rPr lang="fr" sz="1942">
                <a:solidFill>
                  <a:srgbClr val="564B3C"/>
                </a:solidFill>
              </a:rPr>
              <a:t>4 joueur avec 4 mains aleatoires</a:t>
            </a:r>
            <a:endParaRPr sz="1942">
              <a:solidFill>
                <a:srgbClr val="564B3C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rgbClr val="564B3C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CF543F"/>
                </a:solidFill>
              </a:rPr>
              <a:t>•</a:t>
            </a:r>
            <a:r>
              <a:rPr lang="fr" sz="1942">
                <a:solidFill>
                  <a:srgbClr val="564B3C"/>
                </a:solidFill>
              </a:rPr>
              <a:t>choix du premier joueur </a:t>
            </a:r>
            <a:endParaRPr sz="1942">
              <a:solidFill>
                <a:srgbClr val="564B3C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rgbClr val="564B3C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CF543F"/>
                </a:solidFill>
              </a:rPr>
              <a:t>•</a:t>
            </a:r>
            <a:r>
              <a:rPr lang="fr" sz="1942">
                <a:solidFill>
                  <a:srgbClr val="564B3C"/>
                </a:solidFill>
              </a:rPr>
              <a:t>l’utilisateur joue les carte des joueur 1 , 2 </a:t>
            </a:r>
            <a:endParaRPr sz="1942">
              <a:solidFill>
                <a:srgbClr val="564B3C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42">
                <a:solidFill>
                  <a:srgbClr val="564B3C"/>
                </a:solidFill>
              </a:rPr>
              <a:t>et 3</a:t>
            </a:r>
            <a:endParaRPr sz="1942">
              <a:solidFill>
                <a:srgbClr val="564B3C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rgbClr val="564B3C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CF543F"/>
                </a:solidFill>
              </a:rPr>
              <a:t>•</a:t>
            </a:r>
            <a:r>
              <a:rPr lang="fr" sz="1942">
                <a:solidFill>
                  <a:srgbClr val="564B3C"/>
                </a:solidFill>
              </a:rPr>
              <a:t>le joueur 0 est le PC</a:t>
            </a:r>
            <a:endParaRPr sz="1942">
              <a:solidFill>
                <a:srgbClr val="564B3C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</a:t>
            </a:r>
            <a:r>
              <a:rPr b="1" lang="fr" sz="3355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Ajout de la prise :</a:t>
            </a:r>
            <a:endParaRPr b="1" sz="3355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975975" y="1266000"/>
            <a:ext cx="59718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42">
                <a:solidFill>
                  <a:srgbClr val="564B3C"/>
                </a:solidFill>
              </a:rPr>
              <a:t>1-</a:t>
            </a:r>
            <a:r>
              <a:rPr lang="fr" sz="2042">
                <a:solidFill>
                  <a:srgbClr val="564B3C"/>
                </a:solidFill>
              </a:rPr>
              <a:t>Lance minimax alpha beta</a:t>
            </a:r>
            <a:endParaRPr sz="2042">
              <a:solidFill>
                <a:srgbClr val="564B3C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42">
              <a:solidFill>
                <a:srgbClr val="564B3C"/>
              </a:solidFill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42">
                <a:solidFill>
                  <a:srgbClr val="564B3C"/>
                </a:solidFill>
              </a:rPr>
              <a:t>sur la main complete du joueur </a:t>
            </a:r>
            <a:endParaRPr sz="2042">
              <a:solidFill>
                <a:srgbClr val="564B3C"/>
              </a:solidFill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42">
              <a:solidFill>
                <a:srgbClr val="564B3C"/>
              </a:solidFill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42">
                <a:solidFill>
                  <a:srgbClr val="564B3C"/>
                </a:solidFill>
              </a:rPr>
              <a:t>teste si le score est superieure a 130 .</a:t>
            </a:r>
            <a:endParaRPr sz="2042">
              <a:solidFill>
                <a:srgbClr val="564B3C"/>
              </a:solidFill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42"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42">
                <a:solidFill>
                  <a:srgbClr val="564B3C"/>
                </a:solidFill>
              </a:rPr>
              <a:t>	2-Teste de la meilleure couleur</a:t>
            </a:r>
            <a:endParaRPr sz="2042"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42"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42">
              <a:solidFill>
                <a:srgbClr val="564B3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3442525" y="802950"/>
            <a:ext cx="5440500" cy="95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0">
                <a:solidFill>
                  <a:srgbClr val="A64D79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Calcul du score</a:t>
            </a:r>
            <a:endParaRPr i="1" sz="5000">
              <a:solidFill>
                <a:srgbClr val="A64D79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471025" y="94000"/>
            <a:ext cx="63612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</a:t>
            </a:r>
            <a:r>
              <a:rPr b="1" lang="fr" sz="4133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calcul du score</a:t>
            </a:r>
            <a:r>
              <a:rPr lang="fr" sz="3800"/>
              <a:t> :</a:t>
            </a:r>
            <a:endParaRPr sz="3800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2927625" y="899800"/>
            <a:ext cx="59046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 </a:t>
            </a:r>
            <a:r>
              <a:rPr lang="fr">
                <a:solidFill>
                  <a:srgbClr val="564B3C"/>
                </a:solidFill>
              </a:rPr>
              <a:t>L’équipe qui obtient le dernier pli gagne 10 points de plus : </a:t>
            </a:r>
            <a:r>
              <a:rPr lang="fr" u="sng">
                <a:solidFill>
                  <a:srgbClr val="564B3C"/>
                </a:solidFill>
              </a:rPr>
              <a:t>10 de der</a:t>
            </a:r>
            <a:r>
              <a:rPr lang="fr">
                <a:solidFill>
                  <a:srgbClr val="564B3C"/>
                </a:solidFill>
              </a:rPr>
              <a:t> </a:t>
            </a:r>
            <a:endParaRPr>
              <a:solidFill>
                <a:srgbClr val="564B3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>
                <a:solidFill>
                  <a:srgbClr val="564B3C"/>
                </a:solidFill>
              </a:rPr>
              <a:t>Si l’équipe preneuse réalise au moins 82 points , chaque team marque ses  points sinon elle marque 0 points et l’équipe adverse remporte 162 points.</a:t>
            </a:r>
            <a:endParaRPr>
              <a:solidFill>
                <a:srgbClr val="564B3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>
                <a:solidFill>
                  <a:srgbClr val="564B3C"/>
                </a:solidFill>
              </a:rPr>
              <a:t>+20 points au joueur qui possède le roi et la dame de l’atout.</a:t>
            </a:r>
            <a:endParaRPr>
              <a:solidFill>
                <a:srgbClr val="564B3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>
                <a:solidFill>
                  <a:srgbClr val="564B3C"/>
                </a:solidFill>
              </a:rPr>
              <a:t>au cas d’égalité , l’équipe qui attaque ne gagne rien mais l’équipe adverse</a:t>
            </a:r>
            <a:r>
              <a:rPr lang="fr" sz="2000">
                <a:solidFill>
                  <a:srgbClr val="564B3C"/>
                </a:solidFill>
              </a:rPr>
              <a:t> +81 pts</a:t>
            </a:r>
            <a:endParaRPr sz="2000">
              <a:solidFill>
                <a:srgbClr val="564B3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>
                <a:solidFill>
                  <a:srgbClr val="564B3C"/>
                </a:solidFill>
              </a:rPr>
              <a:t>+90 points à l’équipe qui remporte tous les plis : </a:t>
            </a:r>
            <a:r>
              <a:rPr lang="fr" u="sng">
                <a:solidFill>
                  <a:srgbClr val="564B3C"/>
                </a:solidFill>
              </a:rPr>
              <a:t>CAPOT</a:t>
            </a:r>
            <a:endParaRPr b="1" sz="20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3442525" y="802950"/>
            <a:ext cx="5440500" cy="1723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0">
                <a:solidFill>
                  <a:srgbClr val="A64D79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Architectures du  			 programme</a:t>
            </a:r>
            <a:endParaRPr i="1" sz="5000">
              <a:solidFill>
                <a:srgbClr val="A64D79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818225" y="0"/>
            <a:ext cx="61464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Analyse </a:t>
            </a:r>
            <a:r>
              <a:rPr lang="fr" sz="25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préliminaire</a:t>
            </a:r>
            <a:r>
              <a:rPr lang="fr" sz="25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 du code :</a:t>
            </a:r>
            <a:endParaRPr sz="2500">
              <a:solidFill>
                <a:srgbClr val="274E1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225" y="690575"/>
            <a:ext cx="5834400" cy="42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19125" y="0"/>
            <a:ext cx="8520600" cy="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"/>
              <a:t>i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537175"/>
            <a:ext cx="8520600" cy="4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"/>
              <a:t>      i</a:t>
            </a:r>
            <a:endParaRPr sz="100"/>
          </a:p>
        </p:txBody>
      </p:sp>
      <p:sp>
        <p:nvSpPr>
          <p:cNvPr id="173" name="Google Shape;173;p29"/>
          <p:cNvSpPr txBox="1"/>
          <p:nvPr/>
        </p:nvSpPr>
        <p:spPr>
          <a:xfrm>
            <a:off x="1860000" y="4070000"/>
            <a:ext cx="6191400" cy="70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6D9EEB"/>
                </a:solidFill>
                <a:latin typeface="Spectral"/>
                <a:ea typeface="Spectral"/>
                <a:cs typeface="Spectral"/>
                <a:sym typeface="Spectral"/>
              </a:rPr>
              <a:t>Merci pour votre attention </a:t>
            </a:r>
            <a:endParaRPr sz="3400">
              <a:solidFill>
                <a:srgbClr val="6D9EEB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442525" y="802950"/>
            <a:ext cx="5440500" cy="95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0">
                <a:solidFill>
                  <a:srgbClr val="A64D79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Introduction du jeu</a:t>
            </a:r>
            <a:endParaRPr i="1" sz="5000">
              <a:solidFill>
                <a:srgbClr val="A64D79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20"/>
              <a:t>                         </a:t>
            </a:r>
            <a:r>
              <a:rPr lang="fr" sz="362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PRINCIPE DU JEU :</a:t>
            </a:r>
            <a:endParaRPr sz="362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61150" y="1312275"/>
            <a:ext cx="86709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          </a:t>
            </a:r>
            <a:r>
              <a:rPr lang="fr" sz="2300"/>
              <a:t>  </a:t>
            </a:r>
            <a:r>
              <a:rPr b="1" lang="fr" sz="25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LES BASES DE LA BELOTE :</a:t>
            </a:r>
            <a:endParaRPr b="1" sz="25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</a:t>
            </a:r>
            <a:r>
              <a:rPr lang="fr" sz="1700">
                <a:solidFill>
                  <a:srgbClr val="CF543F"/>
                </a:solidFill>
              </a:rPr>
              <a:t>• </a:t>
            </a:r>
            <a:r>
              <a:rPr lang="fr" sz="2000">
                <a:solidFill>
                  <a:srgbClr val="564B3C"/>
                </a:solidFill>
              </a:rPr>
              <a:t>Un jeu de 32 cartes et 2 équipes de deux.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564B3C"/>
                </a:solidFill>
              </a:rPr>
              <a:t>                                     </a:t>
            </a:r>
            <a:r>
              <a:rPr lang="fr" sz="1500">
                <a:solidFill>
                  <a:srgbClr val="CF543F"/>
                </a:solidFill>
              </a:rPr>
              <a:t>• </a:t>
            </a:r>
            <a:r>
              <a:rPr lang="fr" sz="2200">
                <a:solidFill>
                  <a:srgbClr val="564B3C"/>
                </a:solidFill>
              </a:rPr>
              <a:t>Une partie se divise en manches                                                                                                                                                     </a:t>
            </a:r>
            <a:endParaRPr sz="22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564B3C"/>
                </a:solidFill>
              </a:rPr>
              <a:t>                                    </a:t>
            </a:r>
            <a:r>
              <a:rPr lang="fr" sz="2100">
                <a:solidFill>
                  <a:srgbClr val="564B3C"/>
                </a:solidFill>
              </a:rPr>
              <a:t>composées de 8 plis chacune  .</a:t>
            </a:r>
            <a:r>
              <a:rPr lang="fr" sz="2300">
                <a:solidFill>
                  <a:srgbClr val="564B3C"/>
                </a:solidFill>
              </a:rPr>
              <a:t>  </a:t>
            </a:r>
            <a:endParaRPr sz="23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564B3C"/>
                </a:solidFill>
              </a:rPr>
              <a:t>                                   </a:t>
            </a:r>
            <a:r>
              <a:rPr lang="fr" sz="1500">
                <a:solidFill>
                  <a:srgbClr val="CF543F"/>
                </a:solidFill>
              </a:rPr>
              <a:t>•   </a:t>
            </a:r>
            <a:r>
              <a:rPr lang="fr" sz="2100">
                <a:solidFill>
                  <a:srgbClr val="564B3C"/>
                </a:solidFill>
              </a:rPr>
              <a:t>l'équipe</a:t>
            </a:r>
            <a:r>
              <a:rPr lang="fr" sz="2100">
                <a:solidFill>
                  <a:srgbClr val="564B3C"/>
                </a:solidFill>
              </a:rPr>
              <a:t> gagnante est celle à</a:t>
            </a:r>
            <a:r>
              <a:rPr lang="fr" sz="2300">
                <a:solidFill>
                  <a:srgbClr val="564B3C"/>
                </a:solidFill>
              </a:rPr>
              <a:t>   </a:t>
            </a:r>
            <a:endParaRPr sz="23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300">
                <a:solidFill>
                  <a:srgbClr val="564B3C"/>
                </a:solidFill>
              </a:rPr>
              <a:t>                                     </a:t>
            </a:r>
            <a:r>
              <a:rPr lang="fr" sz="2100">
                <a:solidFill>
                  <a:srgbClr val="564B3C"/>
                </a:solidFill>
              </a:rPr>
              <a:t>atteindre la première 501 points.</a:t>
            </a:r>
            <a:r>
              <a:rPr lang="fr" sz="2100">
                <a:solidFill>
                  <a:srgbClr val="564B3C"/>
                </a:solidFill>
              </a:rPr>
              <a:t> </a:t>
            </a:r>
            <a:r>
              <a:rPr b="1" lang="fr" sz="2500">
                <a:solidFill>
                  <a:srgbClr val="564B3C"/>
                </a:solidFill>
              </a:rPr>
              <a:t>     </a:t>
            </a:r>
            <a:r>
              <a:rPr b="1" lang="fr" sz="250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b="1" lang="fr" sz="250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</a:t>
            </a:r>
            <a:endParaRPr b="1"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092125" y="1448000"/>
            <a:ext cx="362100" cy="331800"/>
          </a:xfrm>
          <a:prstGeom prst="star5">
            <a:avLst>
              <a:gd fmla="val 12987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20"/>
              <a:t>                         </a:t>
            </a:r>
            <a:r>
              <a:rPr lang="fr" sz="362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Règles :</a:t>
            </a:r>
            <a:endParaRPr sz="362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7450"/>
            <a:ext cx="86709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</a:t>
            </a:r>
            <a:r>
              <a:rPr b="1" lang="fr" sz="24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	</a:t>
            </a:r>
            <a:endParaRPr b="1" sz="24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2286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Quatre couleurs, choix d’un atout</a:t>
            </a:r>
            <a:endParaRPr sz="1700">
              <a:solidFill>
                <a:srgbClr val="564B3C"/>
              </a:solidFill>
            </a:endParaRPr>
          </a:p>
          <a:p>
            <a:pPr indent="457200" lvl="0" marL="2743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Obligation de jouer la couleur demandée, sinon      </a:t>
            </a:r>
            <a:endParaRPr sz="1700">
              <a:solidFill>
                <a:srgbClr val="564B3C"/>
              </a:solidFill>
            </a:endParaRPr>
          </a:p>
          <a:p>
            <a:pPr indent="457200" lvl="0" marL="27432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564B3C"/>
                </a:solidFill>
              </a:rPr>
              <a:t> obligation de couper</a:t>
            </a:r>
            <a:endParaRPr sz="1700">
              <a:solidFill>
                <a:srgbClr val="564B3C"/>
              </a:solidFill>
            </a:endParaRPr>
          </a:p>
          <a:p>
            <a:pPr indent="457200" lvl="0" marL="27432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Obligation de monter si atout demandé</a:t>
            </a:r>
            <a:endParaRPr sz="1700">
              <a:solidFill>
                <a:srgbClr val="564B3C"/>
              </a:solidFill>
            </a:endParaRPr>
          </a:p>
          <a:p>
            <a:pPr indent="457200" lvl="0" marL="27432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Si le partenaire est maître, la coupe n’est pas</a:t>
            </a:r>
            <a:endParaRPr sz="1700">
              <a:solidFill>
                <a:srgbClr val="564B3C"/>
              </a:solidFill>
            </a:endParaRPr>
          </a:p>
          <a:p>
            <a:pPr indent="457200" lvl="0" marL="27432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564B3C"/>
                </a:solidFill>
              </a:rPr>
              <a:t> obligatoire</a:t>
            </a:r>
            <a:endParaRPr sz="1700">
              <a:solidFill>
                <a:srgbClr val="564B3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3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fr" sz="250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1"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20"/>
              <a:t>                         </a:t>
            </a:r>
            <a:r>
              <a:rPr lang="fr" sz="362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Règles :</a:t>
            </a:r>
            <a:endParaRPr sz="362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95600"/>
            <a:ext cx="86709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							4 Joueurs</a:t>
            </a:r>
            <a:endParaRPr b="1" sz="25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</a:t>
            </a:r>
            <a:r>
              <a:rPr b="1" lang="fr" sz="24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Chacun son tour</a:t>
            </a:r>
            <a:endParaRPr sz="1700">
              <a:solidFill>
                <a:srgbClr val="564B3C"/>
              </a:solidFill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 •</a:t>
            </a:r>
            <a:r>
              <a:rPr lang="fr" sz="1700">
                <a:solidFill>
                  <a:srgbClr val="564B3C"/>
                </a:solidFill>
              </a:rPr>
              <a:t>4 cartes par pli</a:t>
            </a:r>
            <a:endParaRPr sz="1700">
              <a:solidFill>
                <a:srgbClr val="564B3C"/>
              </a:solidFill>
            </a:endParaRPr>
          </a:p>
          <a:p>
            <a:pPr indent="457200" lvl="0" marL="3200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 •</a:t>
            </a:r>
            <a:r>
              <a:rPr lang="fr" sz="1700">
                <a:solidFill>
                  <a:srgbClr val="564B3C"/>
                </a:solidFill>
              </a:rPr>
              <a:t>8 tours</a:t>
            </a:r>
            <a:endParaRPr sz="1700">
              <a:solidFill>
                <a:srgbClr val="564B3C"/>
              </a:solidFill>
            </a:endParaRPr>
          </a:p>
          <a:p>
            <a:pPr indent="457200" lvl="0" marL="3200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 •</a:t>
            </a:r>
            <a:r>
              <a:rPr lang="fr" sz="1700">
                <a:solidFill>
                  <a:srgbClr val="564B3C"/>
                </a:solidFill>
              </a:rPr>
              <a:t>Quand une équipe prend, elle doit faire plus de</a:t>
            </a:r>
            <a:endParaRPr sz="1700">
              <a:solidFill>
                <a:srgbClr val="564B3C"/>
              </a:solidFill>
            </a:endParaRPr>
          </a:p>
          <a:p>
            <a:pPr indent="457200" lvl="0" marL="3200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564B3C"/>
                </a:solidFill>
              </a:rPr>
              <a:t>  81 / 162  points</a:t>
            </a:r>
            <a:endParaRPr sz="1700">
              <a:solidFill>
                <a:srgbClr val="564B3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F543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3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fr" sz="250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1"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3179450" y="1648850"/>
            <a:ext cx="362100" cy="331800"/>
          </a:xfrm>
          <a:prstGeom prst="star5">
            <a:avLst>
              <a:gd fmla="val 12987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346925"/>
            <a:ext cx="85206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52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</a:t>
            </a:r>
            <a:r>
              <a:rPr b="1" lang="fr" sz="252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La distribution des cartes :</a:t>
            </a:r>
            <a:endParaRPr b="1" sz="302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10925" y="1599100"/>
            <a:ext cx="85206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8200"/>
              <a:t>                   chaque joueur prendra 8 cartes</a:t>
            </a:r>
            <a:endParaRPr sz="8200"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00"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00"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00"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00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                                                       </a:t>
            </a:r>
            <a:endParaRPr b="1" sz="2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318375" y="346925"/>
            <a:ext cx="482700" cy="482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318375" y="1804938"/>
            <a:ext cx="482700" cy="482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083200" y="2849900"/>
            <a:ext cx="6749100" cy="18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00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8200"/>
              <a:t>  le couleur d’atout est pique par defaut si le joueur humain prend , sinon le pc choisi aleatoirement le couleur d’atout</a:t>
            </a:r>
            <a:endParaRPr sz="8200"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00"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00"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00"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                                                       </a:t>
            </a:r>
            <a:endParaRPr b="1" sz="2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3318375" y="3383438"/>
            <a:ext cx="482700" cy="482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0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</a:t>
            </a:r>
            <a:r>
              <a:rPr b="1" lang="fr" sz="30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ATOUT VS NON ATOUT :</a:t>
            </a:r>
            <a:endParaRPr b="1" sz="30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615325"/>
            <a:ext cx="8520600" cy="4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                          </a:t>
            </a:r>
            <a:r>
              <a:rPr lang="fr" sz="8600"/>
              <a:t>                                        </a:t>
            </a:r>
            <a:r>
              <a:rPr b="1" lang="fr" sz="9400" u="sng">
                <a:solidFill>
                  <a:srgbClr val="38761D"/>
                </a:solidFill>
              </a:rPr>
              <a:t>valeur des cartes</a:t>
            </a:r>
            <a:r>
              <a:rPr b="1" lang="fr" sz="9400" u="sng">
                <a:solidFill>
                  <a:srgbClr val="38761D"/>
                </a:solidFill>
              </a:rPr>
              <a:t> </a:t>
            </a:r>
            <a:r>
              <a:rPr lang="fr" sz="8600">
                <a:solidFill>
                  <a:srgbClr val="38761D"/>
                </a:solidFill>
              </a:rPr>
              <a:t> </a:t>
            </a:r>
            <a:r>
              <a:rPr lang="fr" sz="8600"/>
              <a:t>                                                     </a:t>
            </a:r>
            <a:endParaRPr b="1" sz="9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100">
                <a:solidFill>
                  <a:schemeClr val="dk1"/>
                </a:solidFill>
              </a:rPr>
              <a:t>                                    </a:t>
            </a:r>
            <a:r>
              <a:rPr b="1" lang="fr" sz="9100">
                <a:solidFill>
                  <a:srgbClr val="000000"/>
                </a:solidFill>
              </a:rPr>
              <a:t> </a:t>
            </a:r>
            <a:r>
              <a:rPr b="1" lang="fr" sz="9100" u="sng">
                <a:solidFill>
                  <a:srgbClr val="6AA84F"/>
                </a:solidFill>
              </a:rPr>
              <a:t>HORS ATOUT</a:t>
            </a:r>
            <a:r>
              <a:rPr b="1" lang="fr" sz="9100">
                <a:solidFill>
                  <a:srgbClr val="6AA84F"/>
                </a:solidFill>
              </a:rPr>
              <a:t>              </a:t>
            </a:r>
            <a:r>
              <a:rPr b="1" lang="fr" sz="9100" u="sng">
                <a:solidFill>
                  <a:srgbClr val="6AA84F"/>
                </a:solidFill>
              </a:rPr>
              <a:t>ATOUT  </a:t>
            </a:r>
            <a:r>
              <a:rPr b="1" lang="fr" sz="9100" u="sng">
                <a:solidFill>
                  <a:schemeClr val="dk1"/>
                </a:solidFill>
              </a:rPr>
              <a:t>  </a:t>
            </a:r>
            <a:r>
              <a:rPr b="1" lang="fr" sz="2300" u="sng">
                <a:solidFill>
                  <a:schemeClr val="dk1"/>
                </a:solidFill>
              </a:rPr>
              <a:t> </a:t>
            </a:r>
            <a:endParaRPr b="1" sz="2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                                        </a:t>
            </a:r>
            <a:r>
              <a:rPr b="1" lang="fr" sz="20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</a:t>
            </a:r>
            <a:r>
              <a:rPr b="1" lang="fr" sz="9315">
                <a:solidFill>
                  <a:schemeClr val="dk1"/>
                </a:solidFill>
              </a:rPr>
              <a:t>11 points</a:t>
            </a:r>
            <a:r>
              <a:rPr b="1" lang="fr" sz="9615">
                <a:solidFill>
                  <a:schemeClr val="dk1"/>
                </a:solidFill>
              </a:rPr>
              <a:t>                         20 points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10 points                         14 points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 4 points                          11 points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 3 points                          10 points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 2 points                           4 points 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 0 points                           3 points 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                                          0 points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                                 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                                     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3419750" y="137250"/>
            <a:ext cx="482700" cy="482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3801075" y="619950"/>
            <a:ext cx="482700" cy="482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825" y="1572275"/>
            <a:ext cx="354650" cy="48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625" y="2598625"/>
            <a:ext cx="354650" cy="48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1825" y="2054975"/>
            <a:ext cx="354650" cy="482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2625" y="3073300"/>
            <a:ext cx="354647" cy="48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>
            <a:off x="5687838" y="1673800"/>
            <a:ext cx="0" cy="32817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2625" y="3556000"/>
            <a:ext cx="354650" cy="48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31824" y="2537672"/>
            <a:ext cx="354650" cy="48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1825" y="3007300"/>
            <a:ext cx="354650" cy="529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42625" y="4072050"/>
            <a:ext cx="354650" cy="4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49676" y="4153250"/>
            <a:ext cx="354650" cy="48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42626" y="2074550"/>
            <a:ext cx="354650" cy="48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flipH="1" rot="10800000">
            <a:off x="3412676" y="4129625"/>
            <a:ext cx="389374" cy="52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35901" y="4564450"/>
            <a:ext cx="389368" cy="52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58037" y="4153255"/>
            <a:ext cx="354650" cy="48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625275" y="4588075"/>
            <a:ext cx="354650" cy="48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 flipH="1">
            <a:off x="3252825" y="3632852"/>
            <a:ext cx="354650" cy="481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625274" y="1594900"/>
            <a:ext cx="354650" cy="481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3442525" y="802950"/>
            <a:ext cx="5440500" cy="95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0">
                <a:solidFill>
                  <a:srgbClr val="A64D79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Déroulement</a:t>
            </a:r>
            <a:r>
              <a:rPr i="1" lang="fr" sz="5000">
                <a:solidFill>
                  <a:srgbClr val="A64D79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 du jeu </a:t>
            </a:r>
            <a:endParaRPr i="1" sz="5000">
              <a:solidFill>
                <a:srgbClr val="A64D79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</a:t>
            </a:r>
            <a:r>
              <a:rPr b="1" lang="fr" sz="3355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déroulement d’une manche :</a:t>
            </a:r>
            <a:endParaRPr b="1" sz="3355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72200" y="1248525"/>
            <a:ext cx="59718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400">
                <a:solidFill>
                  <a:srgbClr val="564B3C"/>
                </a:solidFill>
              </a:rPr>
              <a:t>Première étape : Minimax simple</a:t>
            </a:r>
            <a:endParaRPr sz="24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Génération aléatoire des mains des 3 autres joueurs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Premier pli toutes les possibilités sont développées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>
                <a:solidFill>
                  <a:srgbClr val="564B3C"/>
                </a:solidFill>
              </a:rPr>
              <a:t>Respect des règles</a:t>
            </a:r>
            <a:endParaRPr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Ensuite règles simplifiées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>
                <a:solidFill>
                  <a:srgbClr val="564B3C"/>
                </a:solidFill>
              </a:rPr>
              <a:t>Carte aléatoire pour le premier joueur</a:t>
            </a:r>
            <a:endParaRPr>
              <a:solidFill>
                <a:srgbClr val="564B3C"/>
              </a:solidFill>
            </a:endParaRPr>
          </a:p>
          <a:p>
            <a:pPr indent="45720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