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omfortaa Regular"/>
      <p:regular r:id="rId29"/>
      <p:bold r:id="rId30"/>
    </p:embeddedFont>
    <p:embeddedFont>
      <p:font typeface="Pacifico"/>
      <p:regular r:id="rId31"/>
    </p:embeddedFont>
    <p:embeddedFont>
      <p:font typeface="Spectral"/>
      <p:regular r:id="rId32"/>
      <p:bold r:id="rId33"/>
      <p:italic r:id="rId34"/>
      <p:boldItalic r:id="rId35"/>
    </p:embeddedFont>
    <p:embeddedFont>
      <p:font typeface="Spectral SemiBold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  <p:embeddedFont>
      <p:font typeface="Spectral ExtraBold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E95C57-4CC0-4CC9-8C80-551FC59A134D}">
  <a:tblStyle styleId="{F8E95C57-4CC0-4CC9-8C80-551FC59A1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4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6.xml"/><Relationship Id="rId44" Type="http://schemas.openxmlformats.org/officeDocument/2006/relationships/font" Target="fonts/SpectralExtraBold-bold.fntdata"/><Relationship Id="rId21" Type="http://schemas.openxmlformats.org/officeDocument/2006/relationships/slide" Target="slides/slide15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Spectral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Regula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acifico-regular.fntdata"/><Relationship Id="rId30" Type="http://schemas.openxmlformats.org/officeDocument/2006/relationships/font" Target="fonts/ComfortaaRegular-bold.fntdata"/><Relationship Id="rId11" Type="http://schemas.openxmlformats.org/officeDocument/2006/relationships/slide" Target="slides/slide5.xml"/><Relationship Id="rId33" Type="http://schemas.openxmlformats.org/officeDocument/2006/relationships/font" Target="fonts/Spectral-bold.fntdata"/><Relationship Id="rId10" Type="http://schemas.openxmlformats.org/officeDocument/2006/relationships/slide" Target="slides/slide4.xml"/><Relationship Id="rId32" Type="http://schemas.openxmlformats.org/officeDocument/2006/relationships/font" Target="fonts/Spectral-regular.fntdata"/><Relationship Id="rId13" Type="http://schemas.openxmlformats.org/officeDocument/2006/relationships/slide" Target="slides/slide7.xml"/><Relationship Id="rId35" Type="http://schemas.openxmlformats.org/officeDocument/2006/relationships/font" Target="fonts/Spectral-boldItalic.fntdata"/><Relationship Id="rId12" Type="http://schemas.openxmlformats.org/officeDocument/2006/relationships/slide" Target="slides/slide6.xml"/><Relationship Id="rId34" Type="http://schemas.openxmlformats.org/officeDocument/2006/relationships/font" Target="fonts/Spectral-italic.fntdata"/><Relationship Id="rId15" Type="http://schemas.openxmlformats.org/officeDocument/2006/relationships/slide" Target="slides/slide9.xml"/><Relationship Id="rId37" Type="http://schemas.openxmlformats.org/officeDocument/2006/relationships/font" Target="fonts/SpectralSemiBold-bold.fntdata"/><Relationship Id="rId14" Type="http://schemas.openxmlformats.org/officeDocument/2006/relationships/slide" Target="slides/slide8.xml"/><Relationship Id="rId36" Type="http://schemas.openxmlformats.org/officeDocument/2006/relationships/font" Target="fonts/Spectral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Spectral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Spectral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b75579f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b75579f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56b69d5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56b69d5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75579f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75579f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75579f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75579f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b75579f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b75579f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56b69d5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56b69d5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75579f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75579f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56b69d56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56b69d5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b08914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b08914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5b0891435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5b0891435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75579f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75579f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75579f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75579f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75579f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b75579f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b75579f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b75579f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7dc330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7dc33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75579f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75579f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75579f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75579f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7dc330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7dc330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7dc330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7dc330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75579f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75579f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b75579f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b75579f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10.jpg"/><Relationship Id="rId13" Type="http://schemas.openxmlformats.org/officeDocument/2006/relationships/image" Target="../media/image20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5" Type="http://schemas.openxmlformats.org/officeDocument/2006/relationships/image" Target="../media/image4.png"/><Relationship Id="rId14" Type="http://schemas.openxmlformats.org/officeDocument/2006/relationships/image" Target="../media/image12.png"/><Relationship Id="rId17" Type="http://schemas.openxmlformats.org/officeDocument/2006/relationships/image" Target="../media/image14.png"/><Relationship Id="rId16" Type="http://schemas.openxmlformats.org/officeDocument/2006/relationships/image" Target="../media/image9.png"/><Relationship Id="rId5" Type="http://schemas.openxmlformats.org/officeDocument/2006/relationships/image" Target="../media/image2.png"/><Relationship Id="rId19" Type="http://schemas.openxmlformats.org/officeDocument/2006/relationships/image" Target="../media/image23.png"/><Relationship Id="rId6" Type="http://schemas.openxmlformats.org/officeDocument/2006/relationships/image" Target="../media/image5.png"/><Relationship Id="rId18" Type="http://schemas.openxmlformats.org/officeDocument/2006/relationships/image" Target="../media/image22.png"/><Relationship Id="rId7" Type="http://schemas.openxmlformats.org/officeDocument/2006/relationships/image" Target="../media/image3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latin typeface="Pacifico"/>
                <a:ea typeface="Pacifico"/>
                <a:cs typeface="Pacifico"/>
                <a:sym typeface="Pacifico"/>
              </a:rPr>
              <a:t>       </a:t>
            </a:r>
            <a:r>
              <a:rPr lang="fr" sz="8000">
                <a:solidFill>
                  <a:srgbClr val="6FA8DC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jeu de carte </a:t>
            </a:r>
            <a:endParaRPr sz="8000">
              <a:solidFill>
                <a:srgbClr val="6FA8DC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>
                <a:solidFill>
                  <a:srgbClr val="6FA8DC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       belote</a:t>
            </a:r>
            <a:endParaRPr sz="8000">
              <a:solidFill>
                <a:srgbClr val="6FA8DC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                                                                    </a:t>
            </a:r>
            <a:r>
              <a:rPr lang="fr" sz="2000"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ce projet est </a:t>
            </a: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réalisée</a:t>
            </a: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 par :</a:t>
            </a:r>
            <a:endParaRPr sz="2000">
              <a:solidFill>
                <a:srgbClr val="38761D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38761D"/>
                </a:solidFill>
                <a:latin typeface="Pacifico"/>
                <a:ea typeface="Pacifico"/>
                <a:cs typeface="Pacifico"/>
                <a:sym typeface="Pacifico"/>
              </a:rPr>
              <a:t>                                                                  </a:t>
            </a:r>
            <a:r>
              <a:rPr lang="fr" sz="2000">
                <a:solidFill>
                  <a:srgbClr val="B7B7B7"/>
                </a:solidFill>
                <a:latin typeface="Pacifico"/>
                <a:ea typeface="Pacifico"/>
                <a:cs typeface="Pacifico"/>
                <a:sym typeface="Pacifico"/>
              </a:rPr>
              <a:t>Issam Hedhli</a:t>
            </a:r>
            <a:endParaRPr sz="2000">
              <a:solidFill>
                <a:srgbClr val="B7B7B7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B7B7B7"/>
                </a:solidFill>
                <a:latin typeface="Pacifico"/>
                <a:ea typeface="Pacifico"/>
                <a:cs typeface="Pacifico"/>
                <a:sym typeface="Pacifico"/>
              </a:rPr>
              <a:t>                                                                 Firas Jaadari</a:t>
            </a:r>
            <a:endParaRPr sz="2000">
              <a:solidFill>
                <a:srgbClr val="B7B7B7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B7B7B7"/>
                </a:solidFill>
                <a:latin typeface="Pacifico"/>
                <a:ea typeface="Pacifico"/>
                <a:cs typeface="Pacifico"/>
                <a:sym typeface="Pacifico"/>
              </a:rPr>
              <a:t>                                                                                     Issa Taleb</a:t>
            </a:r>
            <a:endParaRPr sz="2000">
              <a:solidFill>
                <a:srgbClr val="B7B7B7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déroulement d’une manche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941050" y="1152475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3A299"/>
                </a:solidFill>
              </a:rPr>
              <a:t>•</a:t>
            </a:r>
            <a:r>
              <a:rPr lang="fr" sz="2400">
                <a:solidFill>
                  <a:srgbClr val="564B3C"/>
                </a:solidFill>
              </a:rPr>
              <a:t>Seconde étape : Minimax alpha beta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Prunage des résultats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Deux plis quand 8 cartes en main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Déroulement complet à partir de 6 cartes en main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64B3C"/>
              </a:solidFill>
            </a:endParaRPr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déroulement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 d’une manche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941050" y="1152475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29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2"/>
              <a:buFont typeface="Merriweather"/>
              <a:buChar char="●"/>
            </a:pPr>
            <a:r>
              <a:rPr b="1" lang="fr" sz="2042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 joueur avec 4 mains aleatoires</a:t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29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2"/>
              <a:buFont typeface="Merriweather"/>
              <a:buChar char="●"/>
            </a:pPr>
            <a:r>
              <a:rPr b="1" lang="fr" sz="2042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choix du premier joueur </a:t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29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2"/>
              <a:buFont typeface="Merriweather"/>
              <a:buChar char="●"/>
            </a:pPr>
            <a:r>
              <a:rPr b="1" lang="fr" sz="2042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l’utilisateur joue les carte des joueur 1 , 2 et 3</a:t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829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2"/>
              <a:buFont typeface="Merriweather"/>
              <a:buChar char="●"/>
            </a:pPr>
            <a:r>
              <a:rPr b="1" lang="fr" sz="2042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 joueur 0 est le PC</a:t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Ajout de la prise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941050" y="1152475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42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Lance minimax alpha beta</a:t>
            </a:r>
            <a:endParaRPr b="1" sz="2042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42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*sur la main complete du joueur </a:t>
            </a:r>
            <a:endParaRPr b="1" sz="2042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42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*teste si le score est superieure a 130 </a:t>
            </a:r>
            <a:r>
              <a:rPr b="1" lang="fr" sz="2042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42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Teste de la meilleure couleur</a:t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Ajout de la prise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941050" y="1152475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3A299"/>
                </a:solidFill>
              </a:rPr>
              <a:t>•</a:t>
            </a:r>
            <a:r>
              <a:rPr lang="fr" sz="2400">
                <a:solidFill>
                  <a:srgbClr val="564B3C"/>
                </a:solidFill>
              </a:rPr>
              <a:t>Parallélisation difficile en release </a:t>
            </a:r>
            <a:endParaRPr sz="2400">
              <a:solidFill>
                <a:srgbClr val="564B3C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avec des mains de 5 cartes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Adapter le code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442525" y="802950"/>
            <a:ext cx="5440500" cy="95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Calcul du score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471025" y="94000"/>
            <a:ext cx="6361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r>
              <a:rPr b="1" lang="fr" sz="4133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calcul du score</a:t>
            </a:r>
            <a:r>
              <a:rPr lang="fr" sz="3800"/>
              <a:t> :</a:t>
            </a:r>
            <a:endParaRPr sz="3800"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2927625" y="899800"/>
            <a:ext cx="59046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 Regular"/>
              <a:buChar char="●"/>
            </a:pPr>
            <a:r>
              <a:rPr b="1" lang="fr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L’équipe qui obtient le dernier pli gagne 10 points de plus : </a:t>
            </a:r>
            <a:r>
              <a:rPr b="1" lang="fr" sz="20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10 de der</a:t>
            </a:r>
            <a:r>
              <a:rPr b="1" lang="fr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fr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 l’équipe preneuse réalise au moins 82 points , chaque team marque ses  points sinon elle marque 0 points et l’équipe adverse remporte 162 points.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fr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+20 points au joueur qui possède le roi et la dame de l’atout.</a:t>
            </a:r>
            <a:endParaRPr b="1"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●"/>
            </a:pPr>
            <a:r>
              <a:rPr b="1" lang="fr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 cas d’égalité , l’équipe qui attaque ne gagne rien mais l’équipe adverse</a:t>
            </a:r>
            <a:r>
              <a:rPr b="1" lang="fr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+81 pts</a:t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</a:pPr>
            <a:r>
              <a:rPr b="1" lang="fr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+90 points à l’équipe qui remporte tous les plis : </a:t>
            </a:r>
            <a:r>
              <a:rPr b="1" lang="fr" sz="20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CAPOT</a:t>
            </a:r>
            <a:endParaRPr b="1" sz="20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3442525" y="802950"/>
            <a:ext cx="5440500" cy="1723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	Les Classes et les 		  </a:t>
            </a: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méthodes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2818225" y="0"/>
            <a:ext cx="61464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Analyse </a:t>
            </a:r>
            <a:r>
              <a:rPr lang="fr" sz="25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préliminaire</a:t>
            </a:r>
            <a:r>
              <a:rPr lang="fr" sz="25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 du code :</a:t>
            </a:r>
            <a:endParaRPr sz="2500">
              <a:solidFill>
                <a:srgbClr val="274E1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207125"/>
            <a:ext cx="8520600" cy="4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3598100" y="3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{F8E95C57-4CC0-4CC9-8C80-551FC59A134D}</a:tableStyleId>
              </a:tblPr>
              <a:tblGrid>
                <a:gridCol w="4996300"/>
              </a:tblGrid>
              <a:tr h="51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u="sng">
                          <a:solidFill>
                            <a:srgbClr val="38761D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CLASS CARDS</a:t>
                      </a:r>
                      <a:endParaRPr sz="2100" u="sng">
                        <a:solidFill>
                          <a:srgbClr val="38761D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1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 u="sng"/>
                        <a:t>MÉTHODES</a:t>
                      </a:r>
                      <a:r>
                        <a:rPr b="1" lang="fr" sz="1600" u="sng"/>
                        <a:t>:</a:t>
                      </a:r>
                      <a:r>
                        <a:rPr b="1" lang="fr" sz="1600" u="sng"/>
                        <a:t> </a:t>
                      </a:r>
                      <a:r>
                        <a:rPr lang="fr" sz="1600"/>
                        <a:t> </a:t>
                      </a:r>
                      <a:r>
                        <a:rPr lang="fr"/>
                        <a:t>                        </a:t>
                      </a:r>
                      <a:r>
                        <a:rPr b="1" lang="fr" sz="1600" u="sng"/>
                        <a:t>ATTRIBUTS:</a:t>
                      </a:r>
                      <a:endParaRPr b="1" sz="16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shuffle()                               </a:t>
                      </a:r>
                      <a:r>
                        <a:rPr lang="fr" sz="12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vector&lt;card&gt;carte_totales(32)</a:t>
                      </a:r>
                      <a:r>
                        <a:rPr lang="fr" sz="13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:</a:t>
                      </a:r>
                      <a:endParaRPr sz="1300"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setatout()                                     typ_c{typecard:color}</a:t>
                      </a:r>
                      <a:endParaRPr sz="1300"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distribuer()                                   struct carte {</a:t>
                      </a:r>
                      <a:endParaRPr sz="1300"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                string name;</a:t>
                      </a:r>
                      <a:endParaRPr sz="1300"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                int valeur[2]</a:t>
                      </a:r>
                      <a:endParaRPr sz="1300"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                typ_c card_c};</a:t>
                      </a:r>
                      <a:endParaRPr sz="1300"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8" name="Google Shape;178;p30"/>
          <p:cNvCxnSpPr/>
          <p:nvPr/>
        </p:nvCxnSpPr>
        <p:spPr>
          <a:xfrm>
            <a:off x="5694100" y="899775"/>
            <a:ext cx="13500" cy="18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0"/>
          <p:cNvSpPr/>
          <p:nvPr/>
        </p:nvSpPr>
        <p:spPr>
          <a:xfrm>
            <a:off x="5988850" y="1477250"/>
            <a:ext cx="214800" cy="104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3598100" y="296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{F8E95C57-4CC0-4CC9-8C80-551FC59A134D}</a:tableStyleId>
              </a:tblPr>
              <a:tblGrid>
                <a:gridCol w="5056725"/>
              </a:tblGrid>
              <a:tr h="4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 u="sng">
                          <a:solidFill>
                            <a:srgbClr val="38761D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CLASS JOUEUR</a:t>
                      </a:r>
                      <a:endParaRPr sz="2000" u="sng">
                        <a:solidFill>
                          <a:srgbClr val="38761D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/>
                </a:tc>
              </a:tr>
              <a:tr h="140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 u="sng"/>
                        <a:t>MÉTHODES</a:t>
                      </a:r>
                      <a:r>
                        <a:rPr b="1" lang="fr" sz="1800" u="sng"/>
                        <a:t>: </a:t>
                      </a:r>
                      <a:r>
                        <a:rPr b="1" lang="fr" sz="1800"/>
                        <a:t>               </a:t>
                      </a:r>
                      <a:r>
                        <a:rPr b="1" lang="fr" sz="1800" u="sng"/>
                        <a:t>ATTRIBUTS:</a:t>
                      </a:r>
                      <a:endParaRPr b="1" sz="18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bool </a:t>
                      </a: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choix atout</a:t>
                      </a: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()                    string nom   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poser_cards()                            card[8] kaff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int score_pli_joueur()               int scorepart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           int position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1" name="Google Shape;181;p30"/>
          <p:cNvCxnSpPr/>
          <p:nvPr/>
        </p:nvCxnSpPr>
        <p:spPr>
          <a:xfrm>
            <a:off x="5908975" y="3384225"/>
            <a:ext cx="13500" cy="15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19125" y="0"/>
            <a:ext cx="8520600" cy="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"/>
              <a:t>i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537175"/>
            <a:ext cx="85206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"/>
              <a:t>      i</a:t>
            </a:r>
            <a:endParaRPr sz="100"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4048000" y="88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{F8E95C57-4CC0-4CC9-8C80-551FC59A134D}</a:tableStyleId>
              </a:tblPr>
              <a:tblGrid>
                <a:gridCol w="4143500"/>
              </a:tblGrid>
              <a:tr h="62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>
                          <a:solidFill>
                            <a:srgbClr val="38761D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CLASS TEAM</a:t>
                      </a:r>
                      <a:endParaRPr sz="2300">
                        <a:solidFill>
                          <a:srgbClr val="38761D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/>
                </a:tc>
              </a:tr>
              <a:tr h="202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 u="sng"/>
                        <a:t>METHODES </a:t>
                      </a:r>
                      <a:r>
                        <a:rPr lang="fr" sz="1500"/>
                        <a:t>:                   </a:t>
                      </a:r>
                      <a:r>
                        <a:rPr b="1" lang="fr" sz="1700" u="sng"/>
                        <a:t>ATTRIBUTS:</a:t>
                      </a:r>
                      <a:endParaRPr b="1" sz="17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void setfinalscore()           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   joueur[2] m_team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void setcurrentscore()       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 int m_currentscore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  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                                         int m_scorefinale</a:t>
                      </a:r>
                      <a:endParaRPr>
                        <a:latin typeface="Comfortaa Regular"/>
                        <a:ea typeface="Comfortaa Regular"/>
                        <a:cs typeface="Comfortaa Regular"/>
                        <a:sym typeface="Comfortaa Regula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9" name="Google Shape;189;p31"/>
          <p:cNvCxnSpPr/>
          <p:nvPr/>
        </p:nvCxnSpPr>
        <p:spPr>
          <a:xfrm flipH="1">
            <a:off x="6193625" y="1557825"/>
            <a:ext cx="10800" cy="20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42525" y="802950"/>
            <a:ext cx="5440500" cy="95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Introduction du jeu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19125" y="0"/>
            <a:ext cx="8520600" cy="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"/>
              <a:t>i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537175"/>
            <a:ext cx="85206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"/>
              <a:t>      i</a:t>
            </a:r>
            <a:endParaRPr sz="100"/>
          </a:p>
        </p:txBody>
      </p:sp>
      <p:sp>
        <p:nvSpPr>
          <p:cNvPr id="196" name="Google Shape;196;p32"/>
          <p:cNvSpPr txBox="1"/>
          <p:nvPr/>
        </p:nvSpPr>
        <p:spPr>
          <a:xfrm>
            <a:off x="3053775" y="615100"/>
            <a:ext cx="5874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6B7D72"/>
                </a:solidFill>
              </a:rPr>
              <a:t>Point faible</a:t>
            </a:r>
            <a:endParaRPr sz="3500">
              <a:solidFill>
                <a:srgbClr val="6B7D72"/>
              </a:solidFill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3136750" y="1428275"/>
            <a:ext cx="550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 non complet 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on n’a pas implementer le calcul des point de bonus dans le score tel que dix de der et le capot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interface graphique manquante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l’atout est generé par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419125" y="0"/>
            <a:ext cx="8520600" cy="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"/>
              <a:t>i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537175"/>
            <a:ext cx="85206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"/>
              <a:t>      i</a:t>
            </a:r>
            <a:endParaRPr sz="100"/>
          </a:p>
        </p:txBody>
      </p:sp>
      <p:sp>
        <p:nvSpPr>
          <p:cNvPr id="204" name="Google Shape;204;p33"/>
          <p:cNvSpPr txBox="1"/>
          <p:nvPr/>
        </p:nvSpPr>
        <p:spPr>
          <a:xfrm>
            <a:off x="3053775" y="615100"/>
            <a:ext cx="5874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6B7D72"/>
                </a:solidFill>
              </a:rPr>
              <a:t>Point fort</a:t>
            </a:r>
            <a:endParaRPr sz="3500">
              <a:solidFill>
                <a:srgbClr val="6B7D72"/>
              </a:solidFill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136750" y="1428275"/>
            <a:ext cx="55095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3A299"/>
                </a:solidFill>
              </a:rPr>
              <a:t>•</a:t>
            </a:r>
            <a:r>
              <a:rPr lang="fr" sz="2400">
                <a:solidFill>
                  <a:srgbClr val="564B3C"/>
                </a:solidFill>
              </a:rPr>
              <a:t>A partir du 3è tour, une partie est entièrement déroulée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564B3C"/>
                </a:solidFill>
              </a:rPr>
              <a:t>le PC</a:t>
            </a:r>
            <a:r>
              <a:rPr lang="fr" sz="2400">
                <a:solidFill>
                  <a:srgbClr val="93A299"/>
                </a:solidFill>
              </a:rPr>
              <a:t> </a:t>
            </a:r>
            <a:r>
              <a:rPr lang="fr" sz="2400">
                <a:solidFill>
                  <a:srgbClr val="564B3C"/>
                </a:solidFill>
              </a:rPr>
              <a:t>est capable de choisir une carte « forte » sur plusieurs parties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3A299"/>
                </a:solidFill>
              </a:rPr>
              <a:t>•</a:t>
            </a:r>
            <a:r>
              <a:rPr lang="fr" sz="2400">
                <a:solidFill>
                  <a:srgbClr val="564B3C"/>
                </a:solidFill>
              </a:rPr>
              <a:t>Le joueur peut encore gagner 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564B3C"/>
                </a:solidFill>
              </a:rPr>
              <a:t> 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19125" y="0"/>
            <a:ext cx="8520600" cy="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"/>
              <a:t>i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537175"/>
            <a:ext cx="85206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"/>
              <a:t>      i</a:t>
            </a:r>
            <a:endParaRPr sz="100"/>
          </a:p>
        </p:txBody>
      </p:sp>
      <p:sp>
        <p:nvSpPr>
          <p:cNvPr id="212" name="Google Shape;212;p34"/>
          <p:cNvSpPr txBox="1"/>
          <p:nvPr/>
        </p:nvSpPr>
        <p:spPr>
          <a:xfrm>
            <a:off x="1860000" y="4070000"/>
            <a:ext cx="6191400" cy="70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6D9EEB"/>
                </a:solidFill>
                <a:latin typeface="Spectral"/>
                <a:ea typeface="Spectral"/>
                <a:cs typeface="Spectral"/>
                <a:sym typeface="Spectral"/>
              </a:rPr>
              <a:t>Merci pour votre attention </a:t>
            </a:r>
            <a:endParaRPr sz="3400">
              <a:solidFill>
                <a:srgbClr val="6D9EEB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                         </a:t>
            </a:r>
            <a:r>
              <a:rPr lang="fr" sz="362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PRINCIPE DU JEU :</a:t>
            </a:r>
            <a:endParaRPr sz="362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61150" y="1312275"/>
            <a:ext cx="86709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</a:t>
            </a:r>
            <a:r>
              <a:rPr lang="fr" sz="2300"/>
              <a:t>  </a:t>
            </a: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LES BASES DE LA BELOTE :</a:t>
            </a:r>
            <a:endParaRPr b="1" sz="25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</a:t>
            </a:r>
            <a:r>
              <a:rPr b="1" lang="fr" sz="24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fr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*Un jeu de 32 cartes et 2 équipes de deux.</a:t>
            </a:r>
            <a:endParaRPr b="1"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* Une partie se divise en manches                                                                                                                                                     </a:t>
            </a:r>
            <a:endParaRPr b="1" sz="24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</a:t>
            </a:r>
            <a:r>
              <a:rPr b="1" lang="fr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composées de 8 plis chacune  .</a:t>
            </a:r>
            <a:r>
              <a:rPr b="1" lang="fr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b="1"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</a:t>
            </a:r>
            <a:r>
              <a:rPr b="1" lang="fr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fr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*</a:t>
            </a:r>
            <a:r>
              <a:rPr b="1" lang="fr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l'équipe</a:t>
            </a:r>
            <a:r>
              <a:rPr b="1" lang="fr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gagnante est celle à</a:t>
            </a:r>
            <a:r>
              <a:rPr b="1" lang="fr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endParaRPr b="1"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</a:t>
            </a:r>
            <a:r>
              <a:rPr b="1" lang="fr" sz="2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atteindre la première 501 points.</a:t>
            </a:r>
            <a:r>
              <a:rPr b="1" lang="fr" sz="23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</a:t>
            </a:r>
            <a:endParaRPr b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3092125" y="1448000"/>
            <a:ext cx="362100" cy="331800"/>
          </a:xfrm>
          <a:prstGeom prst="star5">
            <a:avLst>
              <a:gd fmla="val 12987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                         </a:t>
            </a:r>
            <a:r>
              <a:rPr lang="fr" sz="362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Règles :</a:t>
            </a:r>
            <a:endParaRPr sz="362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56075" y="1448000"/>
            <a:ext cx="86709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</a:t>
            </a:r>
            <a:r>
              <a:rPr b="1" lang="fr" sz="24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Quatre couleurs, choix d’un atout</a:t>
            </a:r>
            <a:endParaRPr sz="1700">
              <a:solidFill>
                <a:srgbClr val="564B3C"/>
              </a:solidFill>
            </a:endParaRPr>
          </a:p>
          <a:p>
            <a:pPr indent="0" lvl="0" marL="22860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Obligation de jouer la couleur demandée, sinon obligation de couper</a:t>
            </a:r>
            <a:endParaRPr sz="1700">
              <a:solidFill>
                <a:srgbClr val="564B3C"/>
              </a:solidFill>
            </a:endParaRPr>
          </a:p>
          <a:p>
            <a:pPr indent="0" lvl="0" marL="22860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Obligation de monter si atout demandé</a:t>
            </a:r>
            <a:endParaRPr sz="1700">
              <a:solidFill>
                <a:srgbClr val="564B3C"/>
              </a:solidFill>
            </a:endParaRPr>
          </a:p>
          <a:p>
            <a:pPr indent="0" lvl="0" marL="22860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Si le partenaire est maître, la coupe n’est pas obligatoire</a:t>
            </a:r>
            <a:endParaRPr sz="1700">
              <a:solidFill>
                <a:srgbClr val="564B3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3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092125" y="1448000"/>
            <a:ext cx="362100" cy="331800"/>
          </a:xfrm>
          <a:prstGeom prst="star5">
            <a:avLst>
              <a:gd fmla="val 12987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                         </a:t>
            </a:r>
            <a:r>
              <a:rPr lang="fr" sz="3620">
                <a:solidFill>
                  <a:srgbClr val="073763"/>
                </a:solidFill>
                <a:latin typeface="Impact"/>
                <a:ea typeface="Impact"/>
                <a:cs typeface="Impact"/>
                <a:sym typeface="Impact"/>
              </a:rPr>
              <a:t>Règles :</a:t>
            </a:r>
            <a:endParaRPr sz="3620">
              <a:solidFill>
                <a:srgbClr val="07376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6075" y="1448000"/>
            <a:ext cx="86709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							4 Joueurs</a:t>
            </a:r>
            <a:endParaRPr b="1" sz="25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</a:t>
            </a:r>
            <a:r>
              <a:rPr b="1" lang="fr" sz="24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Chacun son tour</a:t>
            </a:r>
            <a:endParaRPr sz="1700">
              <a:solidFill>
                <a:srgbClr val="564B3C"/>
              </a:solidFill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4 cartes par pli</a:t>
            </a:r>
            <a:endParaRPr sz="1700">
              <a:solidFill>
                <a:srgbClr val="564B3C"/>
              </a:solidFill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8 tours</a:t>
            </a:r>
            <a:endParaRPr sz="1700">
              <a:solidFill>
                <a:srgbClr val="564B3C"/>
              </a:solidFill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CF543F"/>
                </a:solidFill>
              </a:rPr>
              <a:t>•</a:t>
            </a:r>
            <a:r>
              <a:rPr lang="fr" sz="1700">
                <a:solidFill>
                  <a:srgbClr val="564B3C"/>
                </a:solidFill>
              </a:rPr>
              <a:t>Quand une équipe prend, elle doit faire plus de 81 / 162  points</a:t>
            </a:r>
            <a:endParaRPr sz="1700">
              <a:solidFill>
                <a:srgbClr val="564B3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F543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3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fr" sz="250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1" sz="2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092125" y="1448000"/>
            <a:ext cx="362100" cy="331800"/>
          </a:xfrm>
          <a:prstGeom prst="star5">
            <a:avLst>
              <a:gd fmla="val 12987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46925"/>
            <a:ext cx="85206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520"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</a:t>
            </a:r>
            <a:r>
              <a:rPr b="1" lang="fr" sz="252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La distribution des cartes :</a:t>
            </a:r>
            <a:endParaRPr b="1" sz="302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523450"/>
            <a:ext cx="85206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       chaque joueur prendra 8 cartes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	  le couleur d’atout est pique par defaut si le joueur humain prend , sinon le pc choisi aleatoirement le couleur d’atout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                                                      </a:t>
            </a:r>
            <a:endParaRPr b="1" sz="2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318375" y="346925"/>
            <a:ext cx="482700" cy="48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352250" y="1599100"/>
            <a:ext cx="482700" cy="48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103500" y="3712450"/>
            <a:ext cx="482700" cy="48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</a:t>
            </a:r>
            <a:r>
              <a:rPr b="1" lang="fr" sz="30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ATOUT VS NON ATOUT :</a:t>
            </a:r>
            <a:endParaRPr b="1" sz="30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15325"/>
            <a:ext cx="8520600" cy="4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                </a:t>
            </a:r>
            <a:r>
              <a:rPr lang="fr" sz="8600"/>
              <a:t>                                        </a:t>
            </a:r>
            <a:r>
              <a:rPr b="1" lang="fr" sz="9400" u="sng">
                <a:solidFill>
                  <a:srgbClr val="38761D"/>
                </a:solidFill>
              </a:rPr>
              <a:t>valeur des cartes</a:t>
            </a:r>
            <a:r>
              <a:rPr b="1" lang="fr" sz="9400" u="sng">
                <a:solidFill>
                  <a:srgbClr val="38761D"/>
                </a:solidFill>
              </a:rPr>
              <a:t> </a:t>
            </a:r>
            <a:r>
              <a:rPr lang="fr" sz="8600">
                <a:solidFill>
                  <a:srgbClr val="38761D"/>
                </a:solidFill>
              </a:rPr>
              <a:t> </a:t>
            </a:r>
            <a:r>
              <a:rPr lang="fr" sz="8600"/>
              <a:t>                                                     </a:t>
            </a:r>
            <a:endParaRPr b="1" sz="9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100">
                <a:solidFill>
                  <a:schemeClr val="dk1"/>
                </a:solidFill>
              </a:rPr>
              <a:t>                                    </a:t>
            </a:r>
            <a:r>
              <a:rPr b="1" lang="fr" sz="9100">
                <a:solidFill>
                  <a:srgbClr val="000000"/>
                </a:solidFill>
              </a:rPr>
              <a:t> </a:t>
            </a:r>
            <a:r>
              <a:rPr b="1" lang="fr" sz="9100" u="sng">
                <a:solidFill>
                  <a:srgbClr val="6AA84F"/>
                </a:solidFill>
              </a:rPr>
              <a:t>HORS ATOUT</a:t>
            </a:r>
            <a:r>
              <a:rPr b="1" lang="fr" sz="9100">
                <a:solidFill>
                  <a:srgbClr val="6AA84F"/>
                </a:solidFill>
              </a:rPr>
              <a:t>              </a:t>
            </a:r>
            <a:r>
              <a:rPr b="1" lang="fr" sz="9100" u="sng">
                <a:solidFill>
                  <a:srgbClr val="6AA84F"/>
                </a:solidFill>
              </a:rPr>
              <a:t>ATOUT  </a:t>
            </a:r>
            <a:r>
              <a:rPr b="1" lang="fr" sz="9100" u="sng">
                <a:solidFill>
                  <a:schemeClr val="dk1"/>
                </a:solidFill>
              </a:rPr>
              <a:t>  </a:t>
            </a:r>
            <a:r>
              <a:rPr b="1" lang="fr" sz="2300" u="sng">
                <a:solidFill>
                  <a:schemeClr val="dk1"/>
                </a:solidFill>
              </a:rPr>
              <a:t> </a:t>
            </a:r>
            <a:endParaRPr b="1" sz="2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                                        </a:t>
            </a:r>
            <a:r>
              <a:rPr b="1" lang="fr" sz="20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</a:t>
            </a:r>
            <a:r>
              <a:rPr b="1" lang="fr" sz="9315">
                <a:solidFill>
                  <a:schemeClr val="dk1"/>
                </a:solidFill>
              </a:rPr>
              <a:t>11 points</a:t>
            </a:r>
            <a:r>
              <a:rPr b="1" lang="fr" sz="9615">
                <a:solidFill>
                  <a:schemeClr val="dk1"/>
                </a:solidFill>
              </a:rPr>
              <a:t>                         20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10 points                         14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4 points                          11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3 points                          10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2 points                           4 points 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0 points                           3 points 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                                                      0 points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9615">
                <a:solidFill>
                  <a:schemeClr val="dk1"/>
                </a:solidFill>
              </a:rPr>
              <a:t>                            </a:t>
            </a:r>
            <a:endParaRPr b="1" sz="9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                                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                                    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419750" y="137250"/>
            <a:ext cx="482700" cy="482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801075" y="619950"/>
            <a:ext cx="482700" cy="48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825" y="1572275"/>
            <a:ext cx="354650" cy="48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625" y="2598625"/>
            <a:ext cx="354650" cy="48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825" y="2054975"/>
            <a:ext cx="354650" cy="48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2625" y="3073300"/>
            <a:ext cx="354647" cy="48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5687838" y="1673800"/>
            <a:ext cx="0" cy="3281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2625" y="3556000"/>
            <a:ext cx="354650" cy="48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1824" y="2537672"/>
            <a:ext cx="354650" cy="48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31825" y="3007300"/>
            <a:ext cx="354650" cy="529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42625" y="4072050"/>
            <a:ext cx="354650" cy="4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49676" y="4153250"/>
            <a:ext cx="354650" cy="48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42626" y="2074550"/>
            <a:ext cx="354650" cy="48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 rot="10800000">
            <a:off x="3412676" y="4129625"/>
            <a:ext cx="389374" cy="52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35901" y="4564450"/>
            <a:ext cx="389368" cy="5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58037" y="4153255"/>
            <a:ext cx="354650" cy="48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25275" y="4588075"/>
            <a:ext cx="354650" cy="48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flipH="1">
            <a:off x="3252825" y="3632852"/>
            <a:ext cx="354650" cy="481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625274" y="1594900"/>
            <a:ext cx="354650" cy="481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3442525" y="802950"/>
            <a:ext cx="5440500" cy="954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Déroulement</a:t>
            </a:r>
            <a:r>
              <a:rPr i="1" lang="fr" sz="5000">
                <a:solidFill>
                  <a:srgbClr val="A64D79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 du jeu </a:t>
            </a:r>
            <a:endParaRPr i="1" sz="5000">
              <a:solidFill>
                <a:srgbClr val="A64D79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</a:t>
            </a:r>
            <a:r>
              <a:rPr b="1" lang="fr" sz="3355">
                <a:solidFill>
                  <a:srgbClr val="38761D"/>
                </a:solidFill>
                <a:latin typeface="Merriweather"/>
                <a:ea typeface="Merriweather"/>
                <a:cs typeface="Merriweather"/>
                <a:sym typeface="Merriweather"/>
              </a:rPr>
              <a:t>déroulement d’une manche :</a:t>
            </a:r>
            <a:endParaRPr b="1" sz="3355">
              <a:solidFill>
                <a:srgbClr val="38761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941050" y="1152475"/>
            <a:ext cx="59718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3A299"/>
                </a:solidFill>
              </a:rPr>
              <a:t>•</a:t>
            </a:r>
            <a:r>
              <a:rPr lang="fr" sz="2400">
                <a:solidFill>
                  <a:srgbClr val="564B3C"/>
                </a:solidFill>
              </a:rPr>
              <a:t>Première étape : Minimax simple</a:t>
            </a:r>
            <a:endParaRPr sz="24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Génération aléatoire des mains des 3 autres joueurs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Premier pli toutes les possibilités sont développées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B5AE53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Respect des règles</a:t>
            </a:r>
            <a:endParaRPr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CF543F"/>
                </a:solidFill>
              </a:rPr>
              <a:t>•</a:t>
            </a:r>
            <a:r>
              <a:rPr lang="fr" sz="2000">
                <a:solidFill>
                  <a:srgbClr val="564B3C"/>
                </a:solidFill>
              </a:rPr>
              <a:t>Ensuite règles simplifiées</a:t>
            </a:r>
            <a:endParaRPr sz="2000">
              <a:solidFill>
                <a:srgbClr val="564B3C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B5AE53"/>
                </a:solidFill>
              </a:rPr>
              <a:t>•</a:t>
            </a:r>
            <a:r>
              <a:rPr lang="fr">
                <a:solidFill>
                  <a:srgbClr val="564B3C"/>
                </a:solidFill>
              </a:rPr>
              <a:t>Carte aléatoire pour le premier joueur</a:t>
            </a:r>
            <a:endParaRPr>
              <a:solidFill>
                <a:srgbClr val="564B3C"/>
              </a:solidFill>
            </a:endParaRPr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4B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42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