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7" r:id="rId2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95B8097-662C-4859-BDB6-F4BF7AFB354D}" type="datetimeFigureOut">
              <a:rPr lang="ru-RU" smtClean="0"/>
              <a:t>01.11.2021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A37C1CA-476F-47D1-9333-292D8F1B59A2}" type="slidenum">
              <a:rPr lang="ru-RU" smtClean="0"/>
              <a:t>‹#›</a:t>
            </a:fld>
            <a:endParaRPr lang="ru-RU"/>
          </a:p>
        </p:txBody>
      </p:sp>
    </p:spTree>
    <p:extLst>
      <p:ext uri="{BB962C8B-B14F-4D97-AF65-F5344CB8AC3E}">
        <p14:creationId xmlns:p14="http://schemas.microsoft.com/office/powerpoint/2010/main" val="148881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95B8097-662C-4859-BDB6-F4BF7AFB354D}" type="datetimeFigureOut">
              <a:rPr lang="ru-RU" smtClean="0"/>
              <a:t>01.11.2021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A37C1CA-476F-47D1-9333-292D8F1B59A2}" type="slidenum">
              <a:rPr lang="ru-RU" smtClean="0"/>
              <a:t>‹#›</a:t>
            </a:fld>
            <a:endParaRPr lang="ru-RU"/>
          </a:p>
        </p:txBody>
      </p:sp>
    </p:spTree>
    <p:extLst>
      <p:ext uri="{BB962C8B-B14F-4D97-AF65-F5344CB8AC3E}">
        <p14:creationId xmlns:p14="http://schemas.microsoft.com/office/powerpoint/2010/main" val="3223530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95B8097-662C-4859-BDB6-F4BF7AFB354D}" type="datetimeFigureOut">
              <a:rPr lang="ru-RU" smtClean="0"/>
              <a:t>01.11.2021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A37C1CA-476F-47D1-9333-292D8F1B59A2}" type="slidenum">
              <a:rPr lang="ru-RU" smtClean="0"/>
              <a:t>‹#›</a:t>
            </a:fld>
            <a:endParaRPr lang="ru-RU"/>
          </a:p>
        </p:txBody>
      </p:sp>
    </p:spTree>
    <p:extLst>
      <p:ext uri="{BB962C8B-B14F-4D97-AF65-F5344CB8AC3E}">
        <p14:creationId xmlns:p14="http://schemas.microsoft.com/office/powerpoint/2010/main" val="2660447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95B8097-662C-4859-BDB6-F4BF7AFB354D}" type="datetimeFigureOut">
              <a:rPr lang="ru-RU" smtClean="0"/>
              <a:t>01.11.2021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A37C1CA-476F-47D1-9333-292D8F1B59A2}" type="slidenum">
              <a:rPr lang="ru-RU" smtClean="0"/>
              <a:t>‹#›</a:t>
            </a:fld>
            <a:endParaRPr lang="ru-RU"/>
          </a:p>
        </p:txBody>
      </p:sp>
    </p:spTree>
    <p:extLst>
      <p:ext uri="{BB962C8B-B14F-4D97-AF65-F5344CB8AC3E}">
        <p14:creationId xmlns:p14="http://schemas.microsoft.com/office/powerpoint/2010/main" val="2809479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95B8097-662C-4859-BDB6-F4BF7AFB354D}" type="datetimeFigureOut">
              <a:rPr lang="ru-RU" smtClean="0"/>
              <a:t>01.11.2021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A37C1CA-476F-47D1-9333-292D8F1B59A2}" type="slidenum">
              <a:rPr lang="ru-RU" smtClean="0"/>
              <a:t>‹#›</a:t>
            </a:fld>
            <a:endParaRPr lang="ru-RU"/>
          </a:p>
        </p:txBody>
      </p:sp>
    </p:spTree>
    <p:extLst>
      <p:ext uri="{BB962C8B-B14F-4D97-AF65-F5344CB8AC3E}">
        <p14:creationId xmlns:p14="http://schemas.microsoft.com/office/powerpoint/2010/main" val="385071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95B8097-662C-4859-BDB6-F4BF7AFB354D}" type="datetimeFigureOut">
              <a:rPr lang="ru-RU" smtClean="0"/>
              <a:t>01.11.2021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A37C1CA-476F-47D1-9333-292D8F1B59A2}" type="slidenum">
              <a:rPr lang="ru-RU" smtClean="0"/>
              <a:t>‹#›</a:t>
            </a:fld>
            <a:endParaRPr lang="ru-RU"/>
          </a:p>
        </p:txBody>
      </p:sp>
    </p:spTree>
    <p:extLst>
      <p:ext uri="{BB962C8B-B14F-4D97-AF65-F5344CB8AC3E}">
        <p14:creationId xmlns:p14="http://schemas.microsoft.com/office/powerpoint/2010/main" val="554973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95B8097-662C-4859-BDB6-F4BF7AFB354D}" type="datetimeFigureOut">
              <a:rPr lang="ru-RU" smtClean="0"/>
              <a:t>01.11.2021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A37C1CA-476F-47D1-9333-292D8F1B59A2}" type="slidenum">
              <a:rPr lang="ru-RU" smtClean="0"/>
              <a:t>‹#›</a:t>
            </a:fld>
            <a:endParaRPr lang="ru-RU"/>
          </a:p>
        </p:txBody>
      </p:sp>
    </p:spTree>
    <p:extLst>
      <p:ext uri="{BB962C8B-B14F-4D97-AF65-F5344CB8AC3E}">
        <p14:creationId xmlns:p14="http://schemas.microsoft.com/office/powerpoint/2010/main" val="464800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95B8097-662C-4859-BDB6-F4BF7AFB354D}" type="datetimeFigureOut">
              <a:rPr lang="ru-RU" smtClean="0"/>
              <a:t>01.11.2021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A37C1CA-476F-47D1-9333-292D8F1B59A2}" type="slidenum">
              <a:rPr lang="ru-RU" smtClean="0"/>
              <a:t>‹#›</a:t>
            </a:fld>
            <a:endParaRPr lang="ru-RU"/>
          </a:p>
        </p:txBody>
      </p:sp>
    </p:spTree>
    <p:extLst>
      <p:ext uri="{BB962C8B-B14F-4D97-AF65-F5344CB8AC3E}">
        <p14:creationId xmlns:p14="http://schemas.microsoft.com/office/powerpoint/2010/main" val="357659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95B8097-662C-4859-BDB6-F4BF7AFB354D}" type="datetimeFigureOut">
              <a:rPr lang="ru-RU" smtClean="0"/>
              <a:t>01.11.2021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A37C1CA-476F-47D1-9333-292D8F1B59A2}" type="slidenum">
              <a:rPr lang="ru-RU" smtClean="0"/>
              <a:t>‹#›</a:t>
            </a:fld>
            <a:endParaRPr lang="ru-RU"/>
          </a:p>
        </p:txBody>
      </p:sp>
    </p:spTree>
    <p:extLst>
      <p:ext uri="{BB962C8B-B14F-4D97-AF65-F5344CB8AC3E}">
        <p14:creationId xmlns:p14="http://schemas.microsoft.com/office/powerpoint/2010/main" val="282872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95B8097-662C-4859-BDB6-F4BF7AFB354D}" type="datetimeFigureOut">
              <a:rPr lang="ru-RU" smtClean="0"/>
              <a:t>01.11.2021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A37C1CA-476F-47D1-9333-292D8F1B59A2}" type="slidenum">
              <a:rPr lang="ru-RU" smtClean="0"/>
              <a:t>‹#›</a:t>
            </a:fld>
            <a:endParaRPr lang="ru-RU"/>
          </a:p>
        </p:txBody>
      </p:sp>
    </p:spTree>
    <p:extLst>
      <p:ext uri="{BB962C8B-B14F-4D97-AF65-F5344CB8AC3E}">
        <p14:creationId xmlns:p14="http://schemas.microsoft.com/office/powerpoint/2010/main" val="3880745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95B8097-662C-4859-BDB6-F4BF7AFB354D}" type="datetimeFigureOut">
              <a:rPr lang="ru-RU" smtClean="0"/>
              <a:t>01.11.2021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A37C1CA-476F-47D1-9333-292D8F1B59A2}" type="slidenum">
              <a:rPr lang="ru-RU" smtClean="0"/>
              <a:t>‹#›</a:t>
            </a:fld>
            <a:endParaRPr lang="ru-RU"/>
          </a:p>
        </p:txBody>
      </p:sp>
    </p:spTree>
    <p:extLst>
      <p:ext uri="{BB962C8B-B14F-4D97-AF65-F5344CB8AC3E}">
        <p14:creationId xmlns:p14="http://schemas.microsoft.com/office/powerpoint/2010/main" val="291737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4000">
              <a:schemeClr val="accent5">
                <a:lumMod val="60000"/>
                <a:lumOff val="40000"/>
              </a:schemeClr>
            </a:gs>
            <a:gs pos="91000">
              <a:schemeClr val="accent1">
                <a:lumMod val="40000"/>
                <a:lumOff val="60000"/>
              </a:schemeClr>
            </a:gs>
            <a:gs pos="85000">
              <a:schemeClr val="accent1">
                <a:lumMod val="40000"/>
                <a:lumOff val="60000"/>
              </a:schemeClr>
            </a:gs>
            <a:gs pos="97000">
              <a:srgbClr val="C4D6EB"/>
            </a:gs>
            <a:gs pos="7000">
              <a:srgbClr val="FFEBFA"/>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B8097-662C-4859-BDB6-F4BF7AFB354D}" type="datetimeFigureOut">
              <a:rPr lang="ru-RU" smtClean="0"/>
              <a:t>01.11.2021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37C1CA-476F-47D1-9333-292D8F1B59A2}" type="slidenum">
              <a:rPr lang="ru-RU" smtClean="0"/>
              <a:t>‹#›</a:t>
            </a:fld>
            <a:endParaRPr lang="ru-RU"/>
          </a:p>
        </p:txBody>
      </p:sp>
    </p:spTree>
    <p:extLst>
      <p:ext uri="{BB962C8B-B14F-4D97-AF65-F5344CB8AC3E}">
        <p14:creationId xmlns:p14="http://schemas.microsoft.com/office/powerpoint/2010/main" val="40611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31640" y="908720"/>
            <a:ext cx="7052320" cy="1470025"/>
          </a:xfrm>
        </p:spPr>
        <p:txBody>
          <a:bodyPr/>
          <a:lstStyle/>
          <a:p>
            <a:r>
              <a:rPr lang="ru-RU" b="1" i="1" dirty="0" smtClean="0"/>
              <a:t>Методы оптимизации</a:t>
            </a:r>
            <a:endParaRPr lang="ru-RU" b="1" i="1" dirty="0"/>
          </a:p>
        </p:txBody>
      </p:sp>
      <p:sp>
        <p:nvSpPr>
          <p:cNvPr id="3" name="Подзаголовок 2"/>
          <p:cNvSpPr>
            <a:spLocks noGrp="1"/>
          </p:cNvSpPr>
          <p:nvPr>
            <p:ph type="subTitle" idx="1"/>
          </p:nvPr>
        </p:nvSpPr>
        <p:spPr>
          <a:xfrm>
            <a:off x="1110258" y="2348880"/>
            <a:ext cx="7494190" cy="4104456"/>
          </a:xfrm>
        </p:spPr>
        <p:txBody>
          <a:bodyPr>
            <a:noAutofit/>
          </a:bodyPr>
          <a:lstStyle/>
          <a:p>
            <a:r>
              <a:rPr lang="ru-RU" i="1" smtClean="0">
                <a:solidFill>
                  <a:schemeClr val="tx1"/>
                </a:solidFill>
              </a:rPr>
              <a:t>Лекция </a:t>
            </a:r>
            <a:r>
              <a:rPr lang="ru-RU" i="1" dirty="0">
                <a:solidFill>
                  <a:schemeClr val="tx1"/>
                </a:solidFill>
              </a:rPr>
              <a:t>4</a:t>
            </a:r>
            <a:r>
              <a:rPr lang="ru-RU" i="1" smtClean="0">
                <a:solidFill>
                  <a:schemeClr val="tx1"/>
                </a:solidFill>
              </a:rPr>
              <a:t>. </a:t>
            </a:r>
            <a:r>
              <a:rPr lang="ru-RU" b="1" i="1" dirty="0" smtClean="0">
                <a:solidFill>
                  <a:srgbClr val="FF0000"/>
                </a:solidFill>
              </a:rPr>
              <a:t>ОСНОВЫ </a:t>
            </a:r>
            <a:r>
              <a:rPr lang="ru-RU" b="1" i="1" dirty="0">
                <a:solidFill>
                  <a:srgbClr val="FF0000"/>
                </a:solidFill>
              </a:rPr>
              <a:t>ЛИНЕЙНОГО ПРОГРАММИРОВАНИЯ</a:t>
            </a:r>
          </a:p>
          <a:p>
            <a:endParaRPr lang="ru-RU" sz="2400" i="1" dirty="0" smtClean="0">
              <a:solidFill>
                <a:schemeClr val="tx1"/>
              </a:solidFill>
            </a:endParaRPr>
          </a:p>
          <a:p>
            <a:pPr marL="4749800" algn="l"/>
            <a:r>
              <a:rPr lang="ru-RU" sz="2400" i="1" dirty="0" smtClean="0">
                <a:solidFill>
                  <a:schemeClr val="tx1"/>
                </a:solidFill>
              </a:rPr>
              <a:t>Селина Елена Георгиевна</a:t>
            </a:r>
          </a:p>
          <a:p>
            <a:pPr marL="4749800" algn="l"/>
            <a:r>
              <a:rPr lang="ru-RU" sz="2400" i="1" dirty="0" smtClean="0">
                <a:solidFill>
                  <a:schemeClr val="tx1"/>
                </a:solidFill>
              </a:rPr>
              <a:t>Ауд. 302</a:t>
            </a:r>
            <a:endParaRPr lang="ru-RU" sz="2400" i="1"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22415"/>
            <a:ext cx="29337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8596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107504" y="0"/>
                <a:ext cx="9036496" cy="6741368"/>
              </a:xfrm>
            </p:spPr>
            <p:txBody>
              <a:bodyPr>
                <a:normAutofit/>
              </a:bodyPr>
              <a:lstStyle/>
              <a:p>
                <a:pPr marL="0" indent="0">
                  <a:buNone/>
                </a:pPr>
                <a:r>
                  <a:rPr lang="ru-RU" sz="2700" b="1" i="1" dirty="0" smtClean="0"/>
                  <a:t>3) Транспортная задача (ТЗ)</a:t>
                </a:r>
                <a:endParaRPr lang="ru-RU" sz="2700" dirty="0"/>
              </a:p>
              <a:p>
                <a:pPr marL="0" indent="0">
                  <a:spcBef>
                    <a:spcPts val="0"/>
                  </a:spcBef>
                  <a:buNone/>
                </a:pPr>
                <a:r>
                  <a:rPr lang="ru-RU" sz="2700" dirty="0"/>
                  <a:t>Пусть имеется некоторый однородный продукт, который надо доставить от пункта производителя в пункт потребителя. Имеется </a:t>
                </a:r>
                <a:r>
                  <a:rPr lang="ru-RU" sz="2700" i="1" dirty="0"/>
                  <a:t>m</a:t>
                </a:r>
                <a:r>
                  <a:rPr lang="ru-RU" sz="2700" dirty="0"/>
                  <a:t> пунктов отправления («поставщиков») и </a:t>
                </a:r>
                <a:r>
                  <a:rPr lang="ru-RU" sz="2700" i="1" dirty="0"/>
                  <a:t>n</a:t>
                </a:r>
                <a:r>
                  <a:rPr lang="ru-RU" sz="2700" dirty="0"/>
                  <a:t> пунктов потребления («потребителей») некоторого одинакового товара. </a:t>
                </a:r>
              </a:p>
              <a:p>
                <a:pPr marL="0" indent="0">
                  <a:spcBef>
                    <a:spcPts val="0"/>
                  </a:spcBef>
                  <a:buNone/>
                </a:pPr>
                <a:r>
                  <a:rPr lang="ru-RU" sz="2700" dirty="0"/>
                  <a:t>Есть матрица </a:t>
                </a:r>
                <a:r>
                  <a:rPr lang="en-US" sz="2700" i="1" dirty="0"/>
                  <a:t>C</a:t>
                </a:r>
                <a:r>
                  <a:rPr lang="ru-RU" sz="2700" dirty="0"/>
                  <a:t>, в которой </a:t>
                </a:r>
                <a14:m>
                  <m:oMath xmlns:m="http://schemas.openxmlformats.org/officeDocument/2006/math">
                    <m:sSub>
                      <m:sSubPr>
                        <m:ctrlPr>
                          <a:rPr lang="ru-RU" sz="2700" i="1">
                            <a:latin typeface="Cambria Math" panose="02040503050406030204" pitchFamily="18" charset="0"/>
                          </a:rPr>
                        </m:ctrlPr>
                      </m:sSubPr>
                      <m:e>
                        <m:r>
                          <a:rPr lang="ru-RU" sz="2700" i="1">
                            <a:latin typeface="Cambria Math" panose="02040503050406030204" pitchFamily="18" charset="0"/>
                          </a:rPr>
                          <m:t>𝑐</m:t>
                        </m:r>
                      </m:e>
                      <m:sub>
                        <m:r>
                          <a:rPr lang="ru-RU" sz="2700" i="1">
                            <a:latin typeface="Cambria Math" panose="02040503050406030204" pitchFamily="18" charset="0"/>
                          </a:rPr>
                          <m:t>𝑖𝑗</m:t>
                        </m:r>
                      </m:sub>
                    </m:sSub>
                  </m:oMath>
                </a14:m>
                <a:r>
                  <a:rPr lang="ru-RU" sz="2700" dirty="0"/>
                  <a:t> – затраты на перевозку единицы продукции из пункта  </a:t>
                </a:r>
                <a:r>
                  <a:rPr lang="en-US" sz="2700" i="1" dirty="0" err="1"/>
                  <a:t>i</a:t>
                </a:r>
                <a:r>
                  <a:rPr lang="ru-RU" sz="2700" dirty="0"/>
                  <a:t> в пункт </a:t>
                </a:r>
                <a:r>
                  <a:rPr lang="en-US" sz="2700" i="1" dirty="0"/>
                  <a:t>j</a:t>
                </a:r>
                <a:r>
                  <a:rPr lang="ru-RU" sz="2700" dirty="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107504" y="0"/>
                <a:ext cx="9036496" cy="6741368"/>
              </a:xfrm>
              <a:blipFill rotWithShape="1">
                <a:blip r:embed="rId2"/>
                <a:stretch>
                  <a:fillRect l="-1282" t="-723" r="-2092"/>
                </a:stretch>
              </a:blipFill>
            </p:spPr>
            <p:txBody>
              <a:bodyPr/>
              <a:lstStyle/>
              <a:p>
                <a:r>
                  <a:rPr lang="ru-RU">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485173"/>
            <a:ext cx="5184576" cy="3218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9100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251520" y="332656"/>
                <a:ext cx="8712968" cy="6336704"/>
              </a:xfrm>
            </p:spPr>
            <p:txBody>
              <a:bodyPr>
                <a:normAutofit fontScale="70000" lnSpcReduction="20000"/>
              </a:bodyPr>
              <a:lstStyle/>
              <a:p>
                <a:pPr marL="0" indent="0">
                  <a:buNone/>
                </a:pPr>
                <a14:m>
                  <m:oMath xmlns:m="http://schemas.openxmlformats.org/officeDocument/2006/math">
                    <m:sSub>
                      <m:sSubPr>
                        <m:ctrlPr>
                          <a:rPr lang="ru-RU" sz="3900" i="1">
                            <a:latin typeface="Cambria Math" panose="02040503050406030204" pitchFamily="18" charset="0"/>
                          </a:rPr>
                        </m:ctrlPr>
                      </m:sSubPr>
                      <m:e>
                        <m:r>
                          <a:rPr lang="en-US" sz="3900" i="1">
                            <a:latin typeface="Cambria Math" panose="02040503050406030204" pitchFamily="18" charset="0"/>
                          </a:rPr>
                          <m:t>𝑎</m:t>
                        </m:r>
                      </m:e>
                      <m:sub>
                        <m:r>
                          <a:rPr lang="ru-RU" sz="3900" i="1">
                            <a:latin typeface="Cambria Math" panose="02040503050406030204" pitchFamily="18" charset="0"/>
                          </a:rPr>
                          <m:t>𝑖</m:t>
                        </m:r>
                        <m:r>
                          <a:rPr lang="ru-RU" sz="3900" i="1">
                            <a:latin typeface="Cambria Math" panose="02040503050406030204" pitchFamily="18" charset="0"/>
                          </a:rPr>
                          <m:t> </m:t>
                        </m:r>
                      </m:sub>
                    </m:sSub>
                  </m:oMath>
                </a14:m>
                <a:r>
                  <a:rPr lang="ru-RU" sz="3900" dirty="0"/>
                  <a:t>– количество </a:t>
                </a:r>
                <a:r>
                  <a:rPr lang="en-US" sz="3900" i="1" dirty="0" err="1"/>
                  <a:t>i</a:t>
                </a:r>
                <a:r>
                  <a:rPr lang="ru-RU" sz="3900" dirty="0"/>
                  <a:t>-го продукта у </a:t>
                </a:r>
                <a:r>
                  <a:rPr lang="en-US" sz="3900" i="1" dirty="0"/>
                  <a:t>j</a:t>
                </a:r>
                <a:r>
                  <a:rPr lang="ru-RU" sz="3900" dirty="0"/>
                  <a:t>-го производителя.</a:t>
                </a:r>
              </a:p>
              <a:p>
                <a:pPr marL="0" indent="0">
                  <a:buNone/>
                </a:pPr>
                <a14:m>
                  <m:oMath xmlns:m="http://schemas.openxmlformats.org/officeDocument/2006/math">
                    <m:sSub>
                      <m:sSubPr>
                        <m:ctrlPr>
                          <a:rPr lang="ru-RU" sz="3900" i="1">
                            <a:latin typeface="Cambria Math" panose="02040503050406030204" pitchFamily="18" charset="0"/>
                          </a:rPr>
                        </m:ctrlPr>
                      </m:sSubPr>
                      <m:e>
                        <m:r>
                          <a:rPr lang="ru-RU" sz="3900" i="1">
                            <a:latin typeface="Cambria Math" panose="02040503050406030204" pitchFamily="18" charset="0"/>
                          </a:rPr>
                          <m:t>𝑏</m:t>
                        </m:r>
                      </m:e>
                      <m:sub>
                        <m:r>
                          <a:rPr lang="ru-RU" sz="3900" i="1">
                            <a:latin typeface="Cambria Math" panose="02040503050406030204" pitchFamily="18" charset="0"/>
                          </a:rPr>
                          <m:t>𝑗</m:t>
                        </m:r>
                      </m:sub>
                    </m:sSub>
                  </m:oMath>
                </a14:m>
                <a:r>
                  <a:rPr lang="ru-RU" sz="3900" dirty="0"/>
                  <a:t> – количество однородного продукта, который нужно поставить потребителю.</a:t>
                </a:r>
              </a:p>
              <a:p>
                <a:pPr marL="0" indent="0">
                  <a:buNone/>
                </a:pPr>
                <a:r>
                  <a:rPr lang="ru-RU" sz="3900" dirty="0"/>
                  <a:t>Требуется найти </a:t>
                </a:r>
                <a14:m>
                  <m:oMath xmlns:m="http://schemas.openxmlformats.org/officeDocument/2006/math">
                    <m:sSub>
                      <m:sSubPr>
                        <m:ctrlPr>
                          <a:rPr lang="ru-RU" sz="3900" i="1">
                            <a:latin typeface="Cambria Math" panose="02040503050406030204" pitchFamily="18" charset="0"/>
                          </a:rPr>
                        </m:ctrlPr>
                      </m:sSubPr>
                      <m:e>
                        <m:r>
                          <a:rPr lang="ru-RU" sz="3900" i="1">
                            <a:latin typeface="Cambria Math" panose="02040503050406030204" pitchFamily="18" charset="0"/>
                          </a:rPr>
                          <m:t>𝑥</m:t>
                        </m:r>
                      </m:e>
                      <m:sub>
                        <m:r>
                          <a:rPr lang="ru-RU" sz="3900" i="1">
                            <a:latin typeface="Cambria Math" panose="02040503050406030204" pitchFamily="18" charset="0"/>
                          </a:rPr>
                          <m:t>𝑖𝑗</m:t>
                        </m:r>
                        <m:r>
                          <a:rPr lang="ru-RU" sz="3900" i="1">
                            <a:latin typeface="Cambria Math" panose="02040503050406030204" pitchFamily="18" charset="0"/>
                          </a:rPr>
                          <m:t> </m:t>
                        </m:r>
                      </m:sub>
                    </m:sSub>
                  </m:oMath>
                </a14:m>
                <a:r>
                  <a:rPr lang="ru-RU" sz="3900" dirty="0"/>
                  <a:t>– количество продукта, перевозимого от </a:t>
                </a:r>
                <a:r>
                  <a:rPr lang="en-US" sz="3900" i="1" dirty="0" err="1"/>
                  <a:t>i</a:t>
                </a:r>
                <a:r>
                  <a:rPr lang="ru-RU" sz="3900" dirty="0"/>
                  <a:t>-го производителя к </a:t>
                </a:r>
                <a:r>
                  <a:rPr lang="en-US" sz="3900" i="1" dirty="0"/>
                  <a:t>j</a:t>
                </a:r>
                <a:r>
                  <a:rPr lang="ru-RU" sz="3900" dirty="0"/>
                  <a:t>-му потребителю так, чтобы затраты были минимальны.</a:t>
                </a:r>
              </a:p>
              <a:p>
                <a:pPr marL="0" indent="0">
                  <a:buNone/>
                </a:pPr>
                <a:r>
                  <a:rPr lang="ru-RU" sz="3900" dirty="0"/>
                  <a:t>Математическая постановка задачи</a:t>
                </a:r>
                <a:r>
                  <a:rPr lang="ru-RU" sz="3900" dirty="0" smtClean="0"/>
                  <a:t>:</a:t>
                </a:r>
                <a:r>
                  <a:rPr lang="ru-RU" sz="3900" dirty="0"/>
                  <a:t> </a:t>
                </a:r>
                <a:endParaRPr lang="ru-RU" sz="3900" dirty="0" smtClean="0"/>
              </a:p>
              <a:p>
                <a:pPr marL="0" indent="0">
                  <a:buNone/>
                </a:pPr>
                <a14:m>
                  <m:oMathPara xmlns:m="http://schemas.openxmlformats.org/officeDocument/2006/math">
                    <m:oMathParaPr>
                      <m:jc m:val="centerGroup"/>
                    </m:oMathParaPr>
                    <m:oMath xmlns:m="http://schemas.openxmlformats.org/officeDocument/2006/math">
                      <m:r>
                        <a:rPr lang="ru-RU" sz="3400" i="1">
                          <a:latin typeface="Cambria Math" panose="02040503050406030204" pitchFamily="18" charset="0"/>
                        </a:rPr>
                        <m:t>𝑓</m:t>
                      </m:r>
                      <m:d>
                        <m:dPr>
                          <m:ctrlPr>
                            <a:rPr lang="ru-RU" sz="3400" i="1">
                              <a:latin typeface="Cambria Math" panose="02040503050406030204" pitchFamily="18" charset="0"/>
                            </a:rPr>
                          </m:ctrlPr>
                        </m:dPr>
                        <m:e>
                          <m:r>
                            <a:rPr lang="ru-RU" sz="3400" b="1" i="1">
                              <a:latin typeface="Cambria Math" panose="02040503050406030204" pitchFamily="18" charset="0"/>
                            </a:rPr>
                            <m:t>𝐱</m:t>
                          </m:r>
                        </m:e>
                      </m:d>
                      <m:r>
                        <a:rPr lang="ru-RU" sz="3400" i="1">
                          <a:latin typeface="Cambria Math" panose="02040503050406030204" pitchFamily="18" charset="0"/>
                        </a:rPr>
                        <m:t>=</m:t>
                      </m:r>
                      <m:nary>
                        <m:naryPr>
                          <m:chr m:val="∑"/>
                          <m:limLoc m:val="undOvr"/>
                          <m:ctrlPr>
                            <a:rPr lang="ru-RU" sz="3400" i="1">
                              <a:latin typeface="Cambria Math" panose="02040503050406030204" pitchFamily="18" charset="0"/>
                            </a:rPr>
                          </m:ctrlPr>
                        </m:naryPr>
                        <m:sub>
                          <m:r>
                            <a:rPr lang="ru-RU" sz="3400" i="1">
                              <a:latin typeface="Cambria Math" panose="02040503050406030204" pitchFamily="18" charset="0"/>
                            </a:rPr>
                            <m:t>𝑖</m:t>
                          </m:r>
                          <m:r>
                            <a:rPr lang="ru-RU" sz="3400" i="1">
                              <a:latin typeface="Cambria Math" panose="02040503050406030204" pitchFamily="18" charset="0"/>
                            </a:rPr>
                            <m:t>=1</m:t>
                          </m:r>
                        </m:sub>
                        <m:sup>
                          <m:r>
                            <a:rPr lang="ru-RU" sz="3400" i="1">
                              <a:latin typeface="Cambria Math" panose="02040503050406030204" pitchFamily="18" charset="0"/>
                            </a:rPr>
                            <m:t>𝑚</m:t>
                          </m:r>
                        </m:sup>
                        <m:e>
                          <m:nary>
                            <m:naryPr>
                              <m:chr m:val="∑"/>
                              <m:limLoc m:val="undOvr"/>
                              <m:ctrlPr>
                                <a:rPr lang="ru-RU" sz="3400" i="1">
                                  <a:latin typeface="Cambria Math" panose="02040503050406030204" pitchFamily="18" charset="0"/>
                                </a:rPr>
                              </m:ctrlPr>
                            </m:naryPr>
                            <m:sub>
                              <m:r>
                                <a:rPr lang="ru-RU" sz="3400" i="1">
                                  <a:latin typeface="Cambria Math" panose="02040503050406030204" pitchFamily="18" charset="0"/>
                                </a:rPr>
                                <m:t>𝑗</m:t>
                              </m:r>
                              <m:r>
                                <a:rPr lang="ru-RU" sz="3400" i="1">
                                  <a:latin typeface="Cambria Math" panose="02040503050406030204" pitchFamily="18" charset="0"/>
                                </a:rPr>
                                <m:t>=1</m:t>
                              </m:r>
                            </m:sub>
                            <m:sup>
                              <m:r>
                                <a:rPr lang="ru-RU" sz="3400" i="1">
                                  <a:latin typeface="Cambria Math" panose="02040503050406030204" pitchFamily="18" charset="0"/>
                                </a:rPr>
                                <m:t>𝑛</m:t>
                              </m:r>
                            </m:sup>
                            <m:e>
                              <m:sSub>
                                <m:sSubPr>
                                  <m:ctrlPr>
                                    <a:rPr lang="ru-RU" sz="3400" i="1">
                                      <a:latin typeface="Cambria Math" panose="02040503050406030204" pitchFamily="18" charset="0"/>
                                    </a:rPr>
                                  </m:ctrlPr>
                                </m:sSubPr>
                                <m:e>
                                  <m:r>
                                    <a:rPr lang="ru-RU" sz="3400" i="1">
                                      <a:latin typeface="Cambria Math" panose="02040503050406030204" pitchFamily="18" charset="0"/>
                                    </a:rPr>
                                    <m:t>𝑐</m:t>
                                  </m:r>
                                </m:e>
                                <m:sub>
                                  <m:r>
                                    <a:rPr lang="ru-RU" sz="3400" i="1">
                                      <a:latin typeface="Cambria Math" panose="02040503050406030204" pitchFamily="18" charset="0"/>
                                    </a:rPr>
                                    <m:t>𝑖𝑗</m:t>
                                  </m:r>
                                </m:sub>
                              </m:sSub>
                              <m:sSub>
                                <m:sSubPr>
                                  <m:ctrlPr>
                                    <a:rPr lang="ru-RU" sz="3400" i="1">
                                      <a:latin typeface="Cambria Math" panose="02040503050406030204" pitchFamily="18" charset="0"/>
                                    </a:rPr>
                                  </m:ctrlPr>
                                </m:sSubPr>
                                <m:e>
                                  <m:r>
                                    <a:rPr lang="ru-RU" sz="3400" i="1">
                                      <a:latin typeface="Cambria Math" panose="02040503050406030204" pitchFamily="18" charset="0"/>
                                    </a:rPr>
                                    <m:t>𝑥</m:t>
                                  </m:r>
                                </m:e>
                                <m:sub>
                                  <m:r>
                                    <a:rPr lang="ru-RU" sz="3400" i="1">
                                      <a:latin typeface="Cambria Math" panose="02040503050406030204" pitchFamily="18" charset="0"/>
                                    </a:rPr>
                                    <m:t>𝑖𝑗</m:t>
                                  </m:r>
                                </m:sub>
                              </m:sSub>
                              <m:r>
                                <a:rPr lang="ru-RU" sz="3400" i="1">
                                  <a:latin typeface="Cambria Math" panose="02040503050406030204" pitchFamily="18" charset="0"/>
                                </a:rPr>
                                <m:t>→</m:t>
                              </m:r>
                              <m:r>
                                <m:rPr>
                                  <m:sty m:val="p"/>
                                </m:rPr>
                                <a:rPr lang="ru-RU" sz="3400">
                                  <a:latin typeface="Cambria Math" panose="02040503050406030204" pitchFamily="18" charset="0"/>
                                </a:rPr>
                                <m:t>min</m:t>
                              </m:r>
                              <m:r>
                                <a:rPr lang="ru-RU" sz="3400">
                                  <a:latin typeface="Cambria Math" panose="02040503050406030204" pitchFamily="18" charset="0"/>
                                </a:rPr>
                                <m:t>.</m:t>
                              </m:r>
                            </m:e>
                          </m:nary>
                        </m:e>
                      </m:nary>
                    </m:oMath>
                  </m:oMathPara>
                </a14:m>
                <a:endParaRPr lang="ru-RU" sz="3400" dirty="0"/>
              </a:p>
              <a:p>
                <a:pPr marL="0" indent="0">
                  <a:buNone/>
                </a:pPr>
                <a14:m>
                  <m:oMathPara xmlns:m="http://schemas.openxmlformats.org/officeDocument/2006/math">
                    <m:oMathParaPr>
                      <m:jc m:val="centerGroup"/>
                    </m:oMathParaPr>
                    <m:oMath xmlns:m="http://schemas.openxmlformats.org/officeDocument/2006/math">
                      <m:sSub>
                        <m:sSubPr>
                          <m:ctrlPr>
                            <a:rPr lang="ru-RU" sz="3400" i="1">
                              <a:latin typeface="Cambria Math" panose="02040503050406030204" pitchFamily="18" charset="0"/>
                            </a:rPr>
                          </m:ctrlPr>
                        </m:sSubPr>
                        <m:e>
                          <m:r>
                            <a:rPr lang="en-US" sz="3400" i="1">
                              <a:latin typeface="Cambria Math" panose="02040503050406030204" pitchFamily="18" charset="0"/>
                            </a:rPr>
                            <m:t>𝑥</m:t>
                          </m:r>
                        </m:e>
                        <m:sub>
                          <m:r>
                            <a:rPr lang="en-US" sz="3400" i="1">
                              <a:latin typeface="Cambria Math" panose="02040503050406030204" pitchFamily="18" charset="0"/>
                            </a:rPr>
                            <m:t>𝑖𝑗</m:t>
                          </m:r>
                        </m:sub>
                      </m:sSub>
                      <m:r>
                        <a:rPr lang="en-US" sz="3400" i="1">
                          <a:latin typeface="Cambria Math" panose="02040503050406030204" pitchFamily="18" charset="0"/>
                        </a:rPr>
                        <m:t>≥0,</m:t>
                      </m:r>
                    </m:oMath>
                  </m:oMathPara>
                </a14:m>
                <a:endParaRPr lang="ru-RU" sz="3400" dirty="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ru-RU" sz="3400" i="1">
                              <a:latin typeface="Cambria Math" panose="02040503050406030204" pitchFamily="18" charset="0"/>
                            </a:rPr>
                          </m:ctrlPr>
                        </m:naryPr>
                        <m:sub>
                          <m:r>
                            <a:rPr lang="en-US" sz="3400" i="1">
                              <a:latin typeface="Cambria Math" panose="02040503050406030204" pitchFamily="18" charset="0"/>
                            </a:rPr>
                            <m:t>𝑗</m:t>
                          </m:r>
                          <m:r>
                            <a:rPr lang="en-US" sz="3400" i="1">
                              <a:latin typeface="Cambria Math" panose="02040503050406030204" pitchFamily="18" charset="0"/>
                            </a:rPr>
                            <m:t>=1</m:t>
                          </m:r>
                        </m:sub>
                        <m:sup>
                          <m:r>
                            <a:rPr lang="en-US" sz="3400" i="1">
                              <a:latin typeface="Cambria Math" panose="02040503050406030204" pitchFamily="18" charset="0"/>
                            </a:rPr>
                            <m:t>𝑛</m:t>
                          </m:r>
                        </m:sup>
                        <m:e>
                          <m:sSub>
                            <m:sSubPr>
                              <m:ctrlPr>
                                <a:rPr lang="ru-RU" sz="3400" i="1">
                                  <a:latin typeface="Cambria Math" panose="02040503050406030204" pitchFamily="18" charset="0"/>
                                </a:rPr>
                              </m:ctrlPr>
                            </m:sSubPr>
                            <m:e>
                              <m:r>
                                <a:rPr lang="en-US" sz="3400" i="1">
                                  <a:latin typeface="Cambria Math" panose="02040503050406030204" pitchFamily="18" charset="0"/>
                                </a:rPr>
                                <m:t>𝑥</m:t>
                              </m:r>
                            </m:e>
                            <m:sub>
                              <m:r>
                                <a:rPr lang="en-US" sz="3400" i="1">
                                  <a:latin typeface="Cambria Math" panose="02040503050406030204" pitchFamily="18" charset="0"/>
                                </a:rPr>
                                <m:t>𝑖𝑗</m:t>
                              </m:r>
                            </m:sub>
                          </m:sSub>
                          <m:r>
                            <a:rPr lang="en-US" sz="3400" i="1">
                              <a:latin typeface="Cambria Math" panose="02040503050406030204" pitchFamily="18" charset="0"/>
                            </a:rPr>
                            <m:t>=</m:t>
                          </m:r>
                          <m:sSub>
                            <m:sSubPr>
                              <m:ctrlPr>
                                <a:rPr lang="ru-RU" sz="3400" i="1">
                                  <a:latin typeface="Cambria Math" panose="02040503050406030204" pitchFamily="18" charset="0"/>
                                </a:rPr>
                              </m:ctrlPr>
                            </m:sSubPr>
                            <m:e>
                              <m:r>
                                <a:rPr lang="en-US" sz="3400" i="1">
                                  <a:latin typeface="Cambria Math" panose="02040503050406030204" pitchFamily="18" charset="0"/>
                                </a:rPr>
                                <m:t>𝑎</m:t>
                              </m:r>
                            </m:e>
                            <m:sub>
                              <m:r>
                                <a:rPr lang="en-US" sz="3400" i="1">
                                  <a:latin typeface="Cambria Math" panose="02040503050406030204" pitchFamily="18" charset="0"/>
                                </a:rPr>
                                <m:t>𝑖</m:t>
                              </m:r>
                            </m:sub>
                          </m:sSub>
                          <m:r>
                            <a:rPr lang="en-US" sz="3400" i="1">
                              <a:latin typeface="Cambria Math" panose="02040503050406030204" pitchFamily="18" charset="0"/>
                            </a:rPr>
                            <m:t>,   </m:t>
                          </m:r>
                          <m:r>
                            <a:rPr lang="en-US" sz="3400" i="1">
                              <a:latin typeface="Cambria Math" panose="02040503050406030204" pitchFamily="18" charset="0"/>
                            </a:rPr>
                            <m:t>𝑖</m:t>
                          </m:r>
                          <m:r>
                            <a:rPr lang="en-US" sz="3400" i="1">
                              <a:latin typeface="Cambria Math" panose="02040503050406030204" pitchFamily="18" charset="0"/>
                            </a:rPr>
                            <m:t>=</m:t>
                          </m:r>
                          <m:acc>
                            <m:accPr>
                              <m:chr m:val="̅"/>
                              <m:ctrlPr>
                                <a:rPr lang="ru-RU" sz="3400" i="1">
                                  <a:latin typeface="Cambria Math" panose="02040503050406030204" pitchFamily="18" charset="0"/>
                                </a:rPr>
                              </m:ctrlPr>
                            </m:accPr>
                            <m:e>
                              <m:r>
                                <a:rPr lang="en-US" sz="3400" i="1">
                                  <a:latin typeface="Cambria Math" panose="02040503050406030204" pitchFamily="18" charset="0"/>
                                </a:rPr>
                                <m:t>1,</m:t>
                              </m:r>
                              <m:r>
                                <a:rPr lang="en-US" sz="3400" i="1">
                                  <a:latin typeface="Cambria Math" panose="02040503050406030204" pitchFamily="18" charset="0"/>
                                </a:rPr>
                                <m:t>𝑚</m:t>
                              </m:r>
                              <m:r>
                                <a:rPr lang="en-US" sz="3400" i="1">
                                  <a:latin typeface="Cambria Math" panose="02040503050406030204" pitchFamily="18" charset="0"/>
                                </a:rPr>
                                <m:t>,</m:t>
                              </m:r>
                            </m:e>
                          </m:acc>
                        </m:e>
                      </m:nary>
                    </m:oMath>
                  </m:oMathPara>
                </a14:m>
                <a:endParaRPr lang="ru-RU" sz="3400" dirty="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ru-RU" sz="3400" i="1">
                              <a:latin typeface="Cambria Math" panose="02040503050406030204" pitchFamily="18" charset="0"/>
                            </a:rPr>
                          </m:ctrlPr>
                        </m:naryPr>
                        <m:sub>
                          <m:r>
                            <a:rPr lang="en-US" sz="3400" i="1">
                              <a:latin typeface="Cambria Math" panose="02040503050406030204" pitchFamily="18" charset="0"/>
                            </a:rPr>
                            <m:t>𝑖</m:t>
                          </m:r>
                          <m:r>
                            <a:rPr lang="en-US" sz="3400" i="1">
                              <a:latin typeface="Cambria Math" panose="02040503050406030204" pitchFamily="18" charset="0"/>
                            </a:rPr>
                            <m:t>=1</m:t>
                          </m:r>
                        </m:sub>
                        <m:sup>
                          <m:r>
                            <a:rPr lang="en-US" sz="3400" i="1">
                              <a:latin typeface="Cambria Math" panose="02040503050406030204" pitchFamily="18" charset="0"/>
                            </a:rPr>
                            <m:t>𝑚</m:t>
                          </m:r>
                        </m:sup>
                        <m:e>
                          <m:sSub>
                            <m:sSubPr>
                              <m:ctrlPr>
                                <a:rPr lang="ru-RU" sz="3400" i="1">
                                  <a:latin typeface="Cambria Math" panose="02040503050406030204" pitchFamily="18" charset="0"/>
                                </a:rPr>
                              </m:ctrlPr>
                            </m:sSubPr>
                            <m:e>
                              <m:r>
                                <a:rPr lang="en-US" sz="3400" i="1">
                                  <a:latin typeface="Cambria Math" panose="02040503050406030204" pitchFamily="18" charset="0"/>
                                </a:rPr>
                                <m:t>𝑥</m:t>
                              </m:r>
                            </m:e>
                            <m:sub>
                              <m:r>
                                <a:rPr lang="en-US" sz="3400" i="1">
                                  <a:latin typeface="Cambria Math" panose="02040503050406030204" pitchFamily="18" charset="0"/>
                                </a:rPr>
                                <m:t>𝑖𝑗</m:t>
                              </m:r>
                            </m:sub>
                          </m:sSub>
                        </m:e>
                      </m:nary>
                      <m:r>
                        <a:rPr lang="en-US" sz="3400" i="1">
                          <a:latin typeface="Cambria Math" panose="02040503050406030204" pitchFamily="18" charset="0"/>
                        </a:rPr>
                        <m:t>=</m:t>
                      </m:r>
                      <m:sSub>
                        <m:sSubPr>
                          <m:ctrlPr>
                            <a:rPr lang="ru-RU" sz="3400" i="1">
                              <a:latin typeface="Cambria Math" panose="02040503050406030204" pitchFamily="18" charset="0"/>
                            </a:rPr>
                          </m:ctrlPr>
                        </m:sSubPr>
                        <m:e>
                          <m:r>
                            <a:rPr lang="en-US" sz="3400" i="1">
                              <a:latin typeface="Cambria Math" panose="02040503050406030204" pitchFamily="18" charset="0"/>
                            </a:rPr>
                            <m:t>𝑏</m:t>
                          </m:r>
                        </m:e>
                        <m:sub>
                          <m:r>
                            <a:rPr lang="en-US" sz="3400" i="1">
                              <a:latin typeface="Cambria Math" panose="02040503050406030204" pitchFamily="18" charset="0"/>
                            </a:rPr>
                            <m:t>𝑗</m:t>
                          </m:r>
                        </m:sub>
                      </m:sSub>
                      <m:r>
                        <a:rPr lang="en-US" sz="3400" i="1">
                          <a:latin typeface="Cambria Math" panose="02040503050406030204" pitchFamily="18" charset="0"/>
                        </a:rPr>
                        <m:t>,     </m:t>
                      </m:r>
                      <m:r>
                        <a:rPr lang="en-US" sz="3400" i="1">
                          <a:latin typeface="Cambria Math" panose="02040503050406030204" pitchFamily="18" charset="0"/>
                        </a:rPr>
                        <m:t>𝑗</m:t>
                      </m:r>
                      <m:r>
                        <a:rPr lang="en-US" sz="3400" i="1">
                          <a:latin typeface="Cambria Math" panose="02040503050406030204" pitchFamily="18" charset="0"/>
                        </a:rPr>
                        <m:t>=</m:t>
                      </m:r>
                      <m:acc>
                        <m:accPr>
                          <m:chr m:val="̅"/>
                          <m:ctrlPr>
                            <a:rPr lang="ru-RU" sz="3400" i="1">
                              <a:latin typeface="Cambria Math" panose="02040503050406030204" pitchFamily="18" charset="0"/>
                            </a:rPr>
                          </m:ctrlPr>
                        </m:accPr>
                        <m:e>
                          <m:r>
                            <a:rPr lang="en-US" sz="3400" i="1">
                              <a:latin typeface="Cambria Math" panose="02040503050406030204" pitchFamily="18" charset="0"/>
                            </a:rPr>
                            <m:t>1,</m:t>
                          </m:r>
                          <m:r>
                            <a:rPr lang="en-US" sz="3400" i="1">
                              <a:latin typeface="Cambria Math" panose="02040503050406030204" pitchFamily="18" charset="0"/>
                            </a:rPr>
                            <m:t>𝑛</m:t>
                          </m:r>
                          <m:r>
                            <a:rPr lang="en-US" sz="3400" i="1">
                              <a:latin typeface="Cambria Math" panose="02040503050406030204" pitchFamily="18" charset="0"/>
                            </a:rPr>
                            <m:t>.</m:t>
                          </m:r>
                        </m:e>
                      </m:acc>
                    </m:oMath>
                  </m:oMathPara>
                </a14:m>
                <a:endParaRPr lang="ru-RU" sz="34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51520" y="332656"/>
                <a:ext cx="8712968" cy="6336704"/>
              </a:xfrm>
              <a:blipFill rotWithShape="1">
                <a:blip r:embed="rId2"/>
                <a:stretch>
                  <a:fillRect l="-1259" t="-1925" r="-699"/>
                </a:stretch>
              </a:blipFill>
            </p:spPr>
            <p:txBody>
              <a:bodyPr/>
              <a:lstStyle/>
              <a:p>
                <a:r>
                  <a:rPr lang="ru-RU">
                    <a:noFill/>
                  </a:rPr>
                  <a:t> </a:t>
                </a:r>
              </a:p>
            </p:txBody>
          </p:sp>
        </mc:Fallback>
      </mc:AlternateContent>
    </p:spTree>
    <p:extLst>
      <p:ext uri="{BB962C8B-B14F-4D97-AF65-F5344CB8AC3E}">
        <p14:creationId xmlns:p14="http://schemas.microsoft.com/office/powerpoint/2010/main" val="3052526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1143000"/>
          </a:xfrm>
        </p:spPr>
        <p:txBody>
          <a:bodyPr>
            <a:noAutofit/>
          </a:bodyPr>
          <a:lstStyle/>
          <a:p>
            <a:r>
              <a:rPr lang="ru-RU" sz="3600" b="1" i="1" dirty="0">
                <a:solidFill>
                  <a:srgbClr val="FF0000"/>
                </a:solidFill>
              </a:rPr>
              <a:t>Графический метод решения задачи ﻿линейного программирования</a:t>
            </a:r>
            <a:endParaRPr lang="ru-RU" sz="3600" dirty="0">
              <a:solidFill>
                <a:srgbClr val="FF0000"/>
              </a:solidFill>
            </a:endParaRP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179512" y="1124744"/>
                <a:ext cx="8712968" cy="5544616"/>
              </a:xfrm>
            </p:spPr>
            <p:txBody>
              <a:bodyPr>
                <a:normAutofit fontScale="77500" lnSpcReduction="20000"/>
              </a:bodyPr>
              <a:lstStyle/>
              <a:p>
                <a:pPr marL="0" indent="0">
                  <a:buNone/>
                </a:pPr>
                <a:r>
                  <a:rPr lang="ru-RU" dirty="0"/>
                  <a:t>Если задача линейного программирования содержит только две переменные, и в ее условии нет ограничений - равенств, то такую задачу можно исследовать и решить графически.</a:t>
                </a:r>
              </a:p>
              <a:p>
                <a:pPr marL="0" indent="0">
                  <a:buNone/>
                </a:pPr>
                <a:r>
                  <a:rPr lang="ru-RU" dirty="0"/>
                  <a:t>Рассматривается задача линейного программирования:</a:t>
                </a:r>
              </a:p>
              <a:p>
                <a:pPr marL="0" indent="0">
                  <a:buNone/>
                </a:pPr>
                <a14:m>
                  <m:oMath xmlns:m="http://schemas.openxmlformats.org/officeDocument/2006/math">
                    <m:r>
                      <a:rPr lang="ru-RU" i="1">
                        <a:latin typeface="Cambria Math" panose="02040503050406030204" pitchFamily="18" charset="0"/>
                      </a:rPr>
                      <m:t>𝑓</m:t>
                    </m:r>
                    <m:d>
                      <m:dPr>
                        <m:ctrlPr>
                          <a:rPr lang="ru-RU" i="1">
                            <a:latin typeface="Cambria Math" panose="02040503050406030204" pitchFamily="18" charset="0"/>
                          </a:rPr>
                        </m:ctrlPr>
                      </m:dPr>
                      <m:e>
                        <m:r>
                          <a:rPr lang="ru-RU" b="1" i="1">
                            <a:latin typeface="Cambria Math" panose="02040503050406030204" pitchFamily="18" charset="0"/>
                          </a:rPr>
                          <m:t>𝐱</m:t>
                        </m:r>
                      </m:e>
                    </m:d>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𝑐</m:t>
                        </m:r>
                      </m:e>
                      <m:sub>
                        <m:r>
                          <a:rPr lang="ru-RU" i="1">
                            <a:latin typeface="Cambria Math" panose="02040503050406030204" pitchFamily="18" charset="0"/>
                          </a:rPr>
                          <m:t>1</m:t>
                        </m:r>
                      </m:sub>
                    </m:sSub>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1</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𝑐</m:t>
                        </m:r>
                      </m:e>
                      <m:sub>
                        <m:r>
                          <a:rPr lang="ru-RU" i="1">
                            <a:latin typeface="Cambria Math" panose="02040503050406030204" pitchFamily="18" charset="0"/>
                          </a:rPr>
                          <m:t>2</m:t>
                        </m:r>
                      </m:sub>
                    </m:sSub>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2</m:t>
                        </m:r>
                      </m:sub>
                    </m:sSub>
                    <m:r>
                      <a:rPr lang="ru-RU" i="1">
                        <a:latin typeface="Cambria Math" panose="02040503050406030204" pitchFamily="18" charset="0"/>
                      </a:rPr>
                      <m:t>→</m:t>
                    </m:r>
                    <m:r>
                      <m:rPr>
                        <m:sty m:val="p"/>
                      </m:rPr>
                      <a:rPr lang="en-US">
                        <a:latin typeface="Cambria Math" panose="02040503050406030204" pitchFamily="18" charset="0"/>
                      </a:rPr>
                      <m:t>min</m:t>
                    </m:r>
                  </m:oMath>
                </a14:m>
                <a:r>
                  <a:rPr lang="ru-RU" dirty="0"/>
                  <a:t>                 (4)</a:t>
                </a:r>
              </a:p>
              <a:p>
                <a:pPr marL="0" indent="0">
                  <a:buNone/>
                </a:pPr>
                <a:r>
                  <a:rPr lang="ru-RU" dirty="0"/>
                  <a:t>при ограничениях:</a:t>
                </a:r>
              </a:p>
              <a:p>
                <a:pPr marL="0" indent="0">
                  <a:buNone/>
                </a:pPr>
                <a:r>
                  <a:rPr lang="ru-RU" dirty="0"/>
                  <a:t> </a:t>
                </a:r>
                <a14:m>
                  <m:oMath xmlns:m="http://schemas.openxmlformats.org/officeDocument/2006/math">
                    <m:d>
                      <m:dPr>
                        <m:begChr m:val="{"/>
                        <m:endChr m:val=""/>
                        <m:ctrlPr>
                          <a:rPr lang="ru-RU" i="1">
                            <a:latin typeface="Cambria Math" panose="02040503050406030204" pitchFamily="18" charset="0"/>
                          </a:rPr>
                        </m:ctrlPr>
                      </m:dPr>
                      <m:e>
                        <m:m>
                          <m:mPr>
                            <m:mcs>
                              <m:mc>
                                <m:mcPr>
                                  <m:count m:val="1"/>
                                  <m:mcJc m:val="center"/>
                                </m:mcPr>
                              </m:mc>
                            </m:mcs>
                            <m:ctrlPr>
                              <a:rPr lang="ru-RU" i="1">
                                <a:latin typeface="Cambria Math" panose="02040503050406030204" pitchFamily="18" charset="0"/>
                              </a:rPr>
                            </m:ctrlPr>
                          </m:mPr>
                          <m:mr>
                            <m:e>
                              <m:m>
                                <m:mPr>
                                  <m:mcs>
                                    <m:mc>
                                      <m:mcPr>
                                        <m:count m:val="1"/>
                                        <m:mcJc m:val="center"/>
                                      </m:mcPr>
                                    </m:mc>
                                  </m:mcs>
                                  <m:ctrlPr>
                                    <a:rPr lang="ru-RU" i="1">
                                      <a:latin typeface="Cambria Math" panose="02040503050406030204" pitchFamily="18" charset="0"/>
                                    </a:rPr>
                                  </m:ctrlPr>
                                </m:mPr>
                                <m:mr>
                                  <m:e>
                                    <m:sSub>
                                      <m:sSubPr>
                                        <m:ctrlPr>
                                          <a:rPr lang="ru-RU" i="1">
                                            <a:latin typeface="Cambria Math" panose="02040503050406030204" pitchFamily="18" charset="0"/>
                                          </a:rPr>
                                        </m:ctrlPr>
                                      </m:sSubPr>
                                      <m:e>
                                        <m:r>
                                          <a:rPr lang="ru-RU" i="1">
                                            <a:latin typeface="Cambria Math" panose="02040503050406030204" pitchFamily="18" charset="0"/>
                                          </a:rPr>
                                          <m:t>𝑎</m:t>
                                        </m:r>
                                      </m:e>
                                      <m:sub>
                                        <m:r>
                                          <a:rPr lang="ru-RU" i="1">
                                            <a:latin typeface="Cambria Math" panose="02040503050406030204" pitchFamily="18" charset="0"/>
                                          </a:rPr>
                                          <m:t>11</m:t>
                                        </m:r>
                                      </m:sub>
                                    </m:sSub>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1</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𝑎</m:t>
                                        </m:r>
                                      </m:e>
                                      <m:sub>
                                        <m:r>
                                          <a:rPr lang="ru-RU" i="1">
                                            <a:latin typeface="Cambria Math" panose="02040503050406030204" pitchFamily="18" charset="0"/>
                                          </a:rPr>
                                          <m:t>12</m:t>
                                        </m:r>
                                      </m:sub>
                                    </m:sSub>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2</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𝑏</m:t>
                                        </m:r>
                                      </m:e>
                                      <m:sub>
                                        <m:r>
                                          <a:rPr lang="ru-RU" i="1">
                                            <a:latin typeface="Cambria Math" panose="02040503050406030204" pitchFamily="18" charset="0"/>
                                          </a:rPr>
                                          <m:t>1</m:t>
                                        </m:r>
                                      </m:sub>
                                    </m:sSub>
                                  </m:e>
                                </m:mr>
                                <m:mr>
                                  <m:e>
                                    <m:sSub>
                                      <m:sSubPr>
                                        <m:ctrlPr>
                                          <a:rPr lang="ru-RU" i="1">
                                            <a:latin typeface="Cambria Math" panose="02040503050406030204" pitchFamily="18" charset="0"/>
                                          </a:rPr>
                                        </m:ctrlPr>
                                      </m:sSubPr>
                                      <m:e>
                                        <m:r>
                                          <a:rPr lang="ru-RU" i="1">
                                            <a:latin typeface="Cambria Math" panose="02040503050406030204" pitchFamily="18" charset="0"/>
                                          </a:rPr>
                                          <m:t>𝑎</m:t>
                                        </m:r>
                                      </m:e>
                                      <m:sub>
                                        <m:r>
                                          <a:rPr lang="ru-RU" i="1">
                                            <a:latin typeface="Cambria Math" panose="02040503050406030204" pitchFamily="18" charset="0"/>
                                          </a:rPr>
                                          <m:t>21</m:t>
                                        </m:r>
                                      </m:sub>
                                    </m:sSub>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1</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𝑎</m:t>
                                        </m:r>
                                      </m:e>
                                      <m:sub>
                                        <m:r>
                                          <a:rPr lang="ru-RU" i="1">
                                            <a:latin typeface="Cambria Math" panose="02040503050406030204" pitchFamily="18" charset="0"/>
                                          </a:rPr>
                                          <m:t>22</m:t>
                                        </m:r>
                                      </m:sub>
                                    </m:sSub>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2</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𝑏</m:t>
                                        </m:r>
                                      </m:e>
                                      <m:sub>
                                        <m:r>
                                          <a:rPr lang="ru-RU" i="1">
                                            <a:latin typeface="Cambria Math" panose="02040503050406030204" pitchFamily="18" charset="0"/>
                                          </a:rPr>
                                          <m:t>2</m:t>
                                        </m:r>
                                      </m:sub>
                                    </m:sSub>
                                  </m:e>
                                </m:mr>
                              </m:m>
                            </m:e>
                          </m:mr>
                          <m:mr>
                            <m:e>
                              <m:m>
                                <m:mPr>
                                  <m:mcs>
                                    <m:mc>
                                      <m:mcPr>
                                        <m:count m:val="1"/>
                                        <m:mcJc m:val="center"/>
                                      </m:mcPr>
                                    </m:mc>
                                  </m:mcs>
                                  <m:ctrlPr>
                                    <a:rPr lang="ru-RU" i="1">
                                      <a:latin typeface="Cambria Math" panose="02040503050406030204" pitchFamily="18" charset="0"/>
                                    </a:rPr>
                                  </m:ctrlPr>
                                </m:mPr>
                                <m:mr>
                                  <m:e>
                                    <m:r>
                                      <a:rPr lang="ru-RU" i="1">
                                        <a:latin typeface="Cambria Math" panose="02040503050406030204" pitchFamily="18" charset="0"/>
                                      </a:rPr>
                                      <m:t>⋮</m:t>
                                    </m:r>
                                  </m:e>
                                </m:mr>
                                <m:mr>
                                  <m:e>
                                    <m:sSub>
                                      <m:sSubPr>
                                        <m:ctrlPr>
                                          <a:rPr lang="ru-RU" i="1">
                                            <a:latin typeface="Cambria Math" panose="02040503050406030204" pitchFamily="18" charset="0"/>
                                          </a:rPr>
                                        </m:ctrlPr>
                                      </m:sSubPr>
                                      <m:e>
                                        <m:r>
                                          <a:rPr lang="ru-RU" i="1">
                                            <a:latin typeface="Cambria Math" panose="02040503050406030204" pitchFamily="18" charset="0"/>
                                          </a:rPr>
                                          <m:t>𝑎</m:t>
                                        </m:r>
                                      </m:e>
                                      <m:sub>
                                        <m:r>
                                          <a:rPr lang="ru-RU" i="1">
                                            <a:latin typeface="Cambria Math" panose="02040503050406030204" pitchFamily="18" charset="0"/>
                                          </a:rPr>
                                          <m:t>𝑚</m:t>
                                        </m:r>
                                        <m:r>
                                          <a:rPr lang="ru-RU" i="1">
                                            <a:latin typeface="Cambria Math" panose="02040503050406030204" pitchFamily="18" charset="0"/>
                                          </a:rPr>
                                          <m:t>1</m:t>
                                        </m:r>
                                      </m:sub>
                                    </m:sSub>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1</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𝑎</m:t>
                                        </m:r>
                                      </m:e>
                                      <m:sub>
                                        <m:r>
                                          <a:rPr lang="ru-RU" i="1">
                                            <a:latin typeface="Cambria Math" panose="02040503050406030204" pitchFamily="18" charset="0"/>
                                          </a:rPr>
                                          <m:t>𝑚</m:t>
                                        </m:r>
                                        <m:r>
                                          <a:rPr lang="ru-RU" i="1">
                                            <a:latin typeface="Cambria Math" panose="02040503050406030204" pitchFamily="18" charset="0"/>
                                          </a:rPr>
                                          <m:t>2</m:t>
                                        </m:r>
                                      </m:sub>
                                    </m:sSub>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2</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𝑏</m:t>
                                        </m:r>
                                      </m:e>
                                      <m:sub>
                                        <m:r>
                                          <a:rPr lang="ru-RU" i="1">
                                            <a:latin typeface="Cambria Math" panose="02040503050406030204" pitchFamily="18" charset="0"/>
                                          </a:rPr>
                                          <m:t>𝑚</m:t>
                                        </m:r>
                                      </m:sub>
                                    </m:sSub>
                                  </m:e>
                                </m:mr>
                              </m:m>
                            </m:e>
                          </m:mr>
                        </m:m>
                      </m:e>
                    </m:d>
                  </m:oMath>
                </a14:m>
                <a:r>
                  <a:rPr lang="ru-RU" dirty="0"/>
                  <a:t>               (5)</a:t>
                </a:r>
              </a:p>
              <a:p>
                <a:pPr marL="0" indent="0">
                  <a:buNone/>
                </a:pPr>
                <a:r>
                  <a:rPr lang="ru-RU" dirty="0"/>
                  <a:t> </a:t>
                </a:r>
              </a:p>
              <a:p>
                <a:pPr marL="0" indent="0">
                  <a:buNone/>
                </a:pPr>
                <a:r>
                  <a:rPr lang="ru-RU" dirty="0"/>
                  <a:t>и условиях </a:t>
                </a:r>
                <a:r>
                  <a:rPr lang="ru-RU" dirty="0" err="1"/>
                  <a:t>неотрицательности</a:t>
                </a:r>
                <a:r>
                  <a:rPr lang="ru-RU" dirty="0"/>
                  <a:t>:</a:t>
                </a:r>
              </a:p>
              <a:p>
                <a:pPr marL="0" indent="0">
                  <a:buNone/>
                </a:pPr>
                <a:r>
                  <a:rPr lang="ru-RU" dirty="0"/>
                  <a:t>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𝑥</m:t>
                        </m:r>
                      </m:e>
                      <m:sub>
                        <m:r>
                          <a:rPr lang="ru-RU" i="1">
                            <a:latin typeface="Cambria Math" panose="02040503050406030204" pitchFamily="18" charset="0"/>
                          </a:rPr>
                          <m:t>1</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2</m:t>
                        </m:r>
                      </m:sub>
                    </m:sSub>
                    <m:r>
                      <a:rPr lang="ru-RU" i="1">
                        <a:latin typeface="Cambria Math" panose="02040503050406030204" pitchFamily="18" charset="0"/>
                      </a:rPr>
                      <m:t>≥0 </m:t>
                    </m:r>
                  </m:oMath>
                </a14:m>
                <a:r>
                  <a:rPr lang="ru-RU" dirty="0"/>
                  <a:t> </a:t>
                </a:r>
                <a14:m>
                  <m:oMath xmlns:m="http://schemas.openxmlformats.org/officeDocument/2006/math">
                    <m:r>
                      <a:rPr lang="ru-RU" i="1">
                        <a:latin typeface="Cambria Math" panose="02040503050406030204" pitchFamily="18" charset="0"/>
                      </a:rPr>
                      <m:t>  </m:t>
                    </m:r>
                  </m:oMath>
                </a14:m>
                <a:r>
                  <a:rPr lang="ru-RU" dirty="0"/>
                  <a:t>                             (6</a:t>
                </a:r>
                <a:r>
                  <a:rPr lang="ru-RU" dirty="0" smtClean="0"/>
                  <a:t>)</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179512" y="1124744"/>
                <a:ext cx="8712968" cy="5544616"/>
              </a:xfrm>
              <a:blipFill rotWithShape="0">
                <a:blip r:embed="rId2"/>
                <a:stretch>
                  <a:fillRect l="-1119" t="-2090"/>
                </a:stretch>
              </a:blipFill>
            </p:spPr>
            <p:txBody>
              <a:bodyPr/>
              <a:lstStyle/>
              <a:p>
                <a:r>
                  <a:rPr lang="ru-RU">
                    <a:noFill/>
                  </a:rPr>
                  <a:t> </a:t>
                </a:r>
              </a:p>
            </p:txBody>
          </p:sp>
        </mc:Fallback>
      </mc:AlternateContent>
    </p:spTree>
    <p:extLst>
      <p:ext uri="{BB962C8B-B14F-4D97-AF65-F5344CB8AC3E}">
        <p14:creationId xmlns:p14="http://schemas.microsoft.com/office/powerpoint/2010/main" val="4098597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16632"/>
            <a:ext cx="8712968" cy="6552728"/>
          </a:xfrm>
        </p:spPr>
        <p:txBody>
          <a:bodyPr>
            <a:normAutofit/>
          </a:bodyPr>
          <a:lstStyle/>
          <a:p>
            <a:pPr marL="0" indent="0">
              <a:buNone/>
            </a:pPr>
            <a:r>
              <a:rPr lang="ru-RU" sz="2600" dirty="0"/>
              <a:t>На плоскости (x</a:t>
            </a:r>
            <a:r>
              <a:rPr lang="ru-RU" sz="2600" baseline="-25000" dirty="0"/>
              <a:t>1</a:t>
            </a:r>
            <a:r>
              <a:rPr lang="ru-RU" sz="2600" dirty="0"/>
              <a:t> , x</a:t>
            </a:r>
            <a:r>
              <a:rPr lang="ru-RU" sz="2600" baseline="-25000" dirty="0"/>
              <a:t>2</a:t>
            </a:r>
            <a:r>
              <a:rPr lang="ru-RU" sz="2600" dirty="0"/>
              <a:t>) любое из неравенств (5) определяет полуплоскость, область допустимых решений задачи линейного программирования G является пересечением первого квадранта (6) и полуплоскостей, соответствующих неравенствам (5).</a:t>
            </a:r>
          </a:p>
          <a:p>
            <a:pPr marL="0" indent="0">
              <a:buNone/>
            </a:pPr>
            <a:r>
              <a:rPr lang="ru-RU" sz="2600" dirty="0"/>
              <a:t>Область может быть </a:t>
            </a:r>
            <a:r>
              <a:rPr lang="ru-RU" sz="2600" dirty="0" smtClean="0"/>
              <a:t>ограниченной</a:t>
            </a:r>
            <a:r>
              <a:rPr lang="en-US" sz="2600" dirty="0" smtClean="0"/>
              <a:t>, </a:t>
            </a:r>
            <a:r>
              <a:rPr lang="ru-RU" sz="2600" dirty="0" smtClean="0"/>
              <a:t>неограниченной и </a:t>
            </a:r>
            <a:r>
              <a:rPr lang="ru-RU" sz="2600" dirty="0"/>
              <a:t>даже пустой (тогда задача (4) – (6) не имеет решений из-за несовместимости ограничений).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429000"/>
            <a:ext cx="3456384" cy="2925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7135" y="3429000"/>
            <a:ext cx="3795672" cy="2799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169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pPr marL="0" indent="0">
              <a:buNone/>
            </a:pPr>
            <a:r>
              <a:rPr lang="ru-RU" sz="2700" dirty="0"/>
              <a:t>Таким образом, геометрически задача линейного программирования (ЗЛП) представляет собой отыскание такой точки многоугольника решений, координаты которой доставляют линейной функции цели максимальное (минимальное) значение, причем допустимыми решениями являются все точки многоугольника решений. </a:t>
            </a:r>
          </a:p>
          <a:p>
            <a:pPr marL="0" indent="0">
              <a:buNone/>
            </a:pPr>
            <a:r>
              <a:rPr lang="ru-RU" sz="2700" dirty="0"/>
              <a:t>Есть 3 способа графического решения ЗЛП.</a:t>
            </a:r>
          </a:p>
          <a:p>
            <a:endParaRPr lang="ru-RU" dirty="0"/>
          </a:p>
        </p:txBody>
      </p:sp>
    </p:spTree>
    <p:extLst>
      <p:ext uri="{BB962C8B-B14F-4D97-AF65-F5344CB8AC3E}">
        <p14:creationId xmlns:p14="http://schemas.microsoft.com/office/powerpoint/2010/main" val="2440006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ru-RU" b="1" i="1" dirty="0" smtClean="0"/>
              <a:t>Способ 1</a:t>
            </a:r>
            <a:endParaRPr lang="ru-RU" b="1" i="1" dirty="0"/>
          </a:p>
        </p:txBody>
      </p:sp>
      <p:sp>
        <p:nvSpPr>
          <p:cNvPr id="3" name="Объект 2"/>
          <p:cNvSpPr>
            <a:spLocks noGrp="1"/>
          </p:cNvSpPr>
          <p:nvPr>
            <p:ph idx="1"/>
          </p:nvPr>
        </p:nvSpPr>
        <p:spPr>
          <a:xfrm>
            <a:off x="251520" y="1124744"/>
            <a:ext cx="8640960" cy="5544616"/>
          </a:xfrm>
        </p:spPr>
        <p:txBody>
          <a:bodyPr>
            <a:normAutofit fontScale="85000" lnSpcReduction="10000"/>
          </a:bodyPr>
          <a:lstStyle/>
          <a:p>
            <a:pPr marL="0" indent="0">
              <a:buNone/>
            </a:pPr>
            <a:r>
              <a:rPr lang="ru-RU" i="1" dirty="0"/>
              <a:t>Способ</a:t>
            </a:r>
            <a:r>
              <a:rPr lang="ru-RU" dirty="0"/>
              <a:t> 1. Перебрать все вершины.</a:t>
            </a:r>
          </a:p>
          <a:p>
            <a:pPr marL="0" indent="0">
              <a:buNone/>
            </a:pPr>
            <a:r>
              <a:rPr lang="ru-RU" dirty="0"/>
              <a:t>Переборный метод решения основан на следующей основной теореме:</a:t>
            </a:r>
          </a:p>
          <a:p>
            <a:pPr marL="0" indent="0">
              <a:buNone/>
            </a:pPr>
            <a:r>
              <a:rPr lang="ru-RU" b="1" dirty="0"/>
              <a:t>Теорема</a:t>
            </a:r>
            <a:r>
              <a:rPr lang="ru-RU" i="1" dirty="0"/>
              <a:t> </a:t>
            </a:r>
            <a:r>
              <a:rPr lang="ru-RU" b="1" dirty="0"/>
              <a:t>1.</a:t>
            </a:r>
            <a:r>
              <a:rPr lang="ru-RU" i="1" dirty="0"/>
              <a:t> </a:t>
            </a:r>
            <a:r>
              <a:rPr lang="ru-RU" dirty="0"/>
              <a:t> </a:t>
            </a:r>
            <a:r>
              <a:rPr lang="ru-RU" i="1" dirty="0"/>
              <a:t>Если целевая функция имеет максимум (минимум), то он достигается в крайней точке (вершине) области допустимых решений</a:t>
            </a:r>
            <a:r>
              <a:rPr lang="ru-RU" dirty="0"/>
              <a:t>.</a:t>
            </a:r>
          </a:p>
          <a:p>
            <a:pPr marL="0" indent="0">
              <a:buNone/>
            </a:pPr>
            <a:r>
              <a:rPr lang="ru-RU" dirty="0"/>
              <a:t>Поэтому для поиска максимума или минимума целевой функции следует:</a:t>
            </a:r>
          </a:p>
          <a:p>
            <a:r>
              <a:rPr lang="ru-RU" dirty="0"/>
              <a:t>перебрать все вершины многоугольника;</a:t>
            </a:r>
            <a:endParaRPr lang="ru-RU" dirty="0" smtClean="0">
              <a:effectLst/>
            </a:endParaRPr>
          </a:p>
          <a:p>
            <a:r>
              <a:rPr lang="ru-RU" dirty="0"/>
              <a:t>для каждой вершины найти значение целевой функции;</a:t>
            </a:r>
            <a:endParaRPr lang="ru-RU" dirty="0" smtClean="0">
              <a:effectLst/>
            </a:endParaRPr>
          </a:p>
          <a:p>
            <a:r>
              <a:rPr lang="ru-RU" dirty="0"/>
              <a:t>выбрать вершину, в которой достигается оптимальное значение</a:t>
            </a:r>
            <a:r>
              <a:rPr lang="ru-RU" dirty="0" smtClean="0"/>
              <a:t>.</a:t>
            </a:r>
            <a:endParaRPr lang="ru-RU" dirty="0" smtClean="0">
              <a:effectLst/>
            </a:endParaRPr>
          </a:p>
        </p:txBody>
      </p:sp>
    </p:spTree>
    <p:extLst>
      <p:ext uri="{BB962C8B-B14F-4D97-AF65-F5344CB8AC3E}">
        <p14:creationId xmlns:p14="http://schemas.microsoft.com/office/powerpoint/2010/main" val="271119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ru-RU" b="1" i="1" dirty="0" smtClean="0"/>
              <a:t>Способ</a:t>
            </a:r>
            <a:r>
              <a:rPr lang="ru-RU" b="1" dirty="0" smtClean="0"/>
              <a:t> 2</a:t>
            </a:r>
            <a:endParaRPr lang="ru-RU" b="1"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251520" y="1124744"/>
                <a:ext cx="8712968" cy="5544616"/>
              </a:xfrm>
            </p:spPr>
            <p:txBody>
              <a:bodyPr>
                <a:normAutofit fontScale="92500" lnSpcReduction="10000"/>
              </a:bodyPr>
              <a:lstStyle/>
              <a:p>
                <a:pPr marL="0" indent="0">
                  <a:buNone/>
                </a:pPr>
                <a:r>
                  <a:rPr lang="ru-RU" sz="2900" i="1" dirty="0"/>
                  <a:t>Способ</a:t>
                </a:r>
                <a:r>
                  <a:rPr lang="ru-RU" sz="2900" dirty="0"/>
                  <a:t> 2. Градиентный метод.</a:t>
                </a:r>
              </a:p>
              <a:p>
                <a:pPr marL="0" indent="0">
                  <a:buNone/>
                </a:pPr>
                <a:r>
                  <a:rPr lang="ru-RU" sz="2900" dirty="0"/>
                  <a:t> </a:t>
                </a:r>
              </a:p>
              <a:p>
                <a:pPr marL="0" indent="0">
                  <a:buNone/>
                </a:pPr>
                <a:r>
                  <a:rPr lang="ru-RU" sz="2900" dirty="0"/>
                  <a:t>В этом случае для нахождения среди допустимых решений оптимального используют </a:t>
                </a:r>
                <a:r>
                  <a:rPr lang="ru-RU" sz="2900" b="1" i="1" dirty="0"/>
                  <a:t>линии уровня</a:t>
                </a:r>
                <a:r>
                  <a:rPr lang="ru-RU" sz="2900" dirty="0"/>
                  <a:t> и </a:t>
                </a:r>
                <a:r>
                  <a:rPr lang="ru-RU" sz="2900" b="1" i="1" dirty="0"/>
                  <a:t>опорные прямые</a:t>
                </a:r>
                <a:r>
                  <a:rPr lang="ru-RU" sz="2900" dirty="0"/>
                  <a:t>.</a:t>
                </a:r>
              </a:p>
              <a:p>
                <a:pPr marL="0" indent="0">
                  <a:buNone/>
                </a:pPr>
                <a:r>
                  <a:rPr lang="ru-RU" sz="2900" i="1" dirty="0"/>
                  <a:t>Определение </a:t>
                </a:r>
                <a:r>
                  <a:rPr lang="ru-RU" sz="2900" dirty="0"/>
                  <a:t>1. Линией уровня целевой функции называется прямая, на которой целевая функция задачи принимает постоянное значение. Уравнение линии уровня в общем случае имеет вид</a:t>
                </a:r>
              </a:p>
              <a:p>
                <a:pPr marL="0" indent="0">
                  <a:buNone/>
                </a:pPr>
                <a:r>
                  <a:rPr lang="ru-RU" sz="2900" dirty="0"/>
                  <a:t> </a:t>
                </a:r>
              </a:p>
              <a:p>
                <a:pPr marL="0" indent="0">
                  <a:buNone/>
                </a:pPr>
                <a14:m>
                  <m:oMathPara xmlns:m="http://schemas.openxmlformats.org/officeDocument/2006/math">
                    <m:oMathParaPr>
                      <m:jc m:val="centerGroup"/>
                    </m:oMathParaPr>
                    <m:oMath xmlns:m="http://schemas.openxmlformats.org/officeDocument/2006/math">
                      <m:sSub>
                        <m:sSubPr>
                          <m:ctrlPr>
                            <a:rPr lang="ru-RU" sz="2900" i="1">
                              <a:latin typeface="Cambria Math" panose="02040503050406030204" pitchFamily="18" charset="0"/>
                            </a:rPr>
                          </m:ctrlPr>
                        </m:sSubPr>
                        <m:e>
                          <m:r>
                            <a:rPr lang="ru-RU" sz="2900" i="1">
                              <a:latin typeface="Cambria Math" panose="02040503050406030204" pitchFamily="18" charset="0"/>
                            </a:rPr>
                            <m:t>с</m:t>
                          </m:r>
                        </m:e>
                        <m:sub>
                          <m:r>
                            <a:rPr lang="ru-RU" sz="2900" i="1">
                              <a:latin typeface="Cambria Math" panose="02040503050406030204" pitchFamily="18" charset="0"/>
                            </a:rPr>
                            <m:t>1</m:t>
                          </m:r>
                        </m:sub>
                      </m:sSub>
                      <m:sSub>
                        <m:sSubPr>
                          <m:ctrlPr>
                            <a:rPr lang="ru-RU" sz="2900" i="1">
                              <a:latin typeface="Cambria Math" panose="02040503050406030204" pitchFamily="18" charset="0"/>
                            </a:rPr>
                          </m:ctrlPr>
                        </m:sSubPr>
                        <m:e>
                          <m:r>
                            <a:rPr lang="en-US" sz="2900" i="1">
                              <a:latin typeface="Cambria Math" panose="02040503050406030204" pitchFamily="18" charset="0"/>
                            </a:rPr>
                            <m:t>𝑥</m:t>
                          </m:r>
                        </m:e>
                        <m:sub>
                          <m:r>
                            <a:rPr lang="ru-RU" sz="2900" i="1">
                              <a:latin typeface="Cambria Math" panose="02040503050406030204" pitchFamily="18" charset="0"/>
                            </a:rPr>
                            <m:t>1</m:t>
                          </m:r>
                        </m:sub>
                      </m:sSub>
                      <m:r>
                        <a:rPr lang="ru-RU" sz="2900" i="1">
                          <a:latin typeface="Cambria Math" panose="02040503050406030204" pitchFamily="18" charset="0"/>
                        </a:rPr>
                        <m:t>+</m:t>
                      </m:r>
                      <m:sSub>
                        <m:sSubPr>
                          <m:ctrlPr>
                            <a:rPr lang="ru-RU" sz="2900" i="1">
                              <a:latin typeface="Cambria Math" panose="02040503050406030204" pitchFamily="18" charset="0"/>
                            </a:rPr>
                          </m:ctrlPr>
                        </m:sSubPr>
                        <m:e>
                          <m:r>
                            <a:rPr lang="ru-RU" sz="2900" i="1">
                              <a:latin typeface="Cambria Math" panose="02040503050406030204" pitchFamily="18" charset="0"/>
                            </a:rPr>
                            <m:t>𝑐</m:t>
                          </m:r>
                        </m:e>
                        <m:sub>
                          <m:r>
                            <a:rPr lang="ru-RU" sz="2900" i="1">
                              <a:latin typeface="Cambria Math" panose="02040503050406030204" pitchFamily="18" charset="0"/>
                            </a:rPr>
                            <m:t>2</m:t>
                          </m:r>
                        </m:sub>
                      </m:sSub>
                      <m:sSub>
                        <m:sSubPr>
                          <m:ctrlPr>
                            <a:rPr lang="ru-RU" sz="2900" i="1">
                              <a:latin typeface="Cambria Math" panose="02040503050406030204" pitchFamily="18" charset="0"/>
                            </a:rPr>
                          </m:ctrlPr>
                        </m:sSubPr>
                        <m:e>
                          <m:r>
                            <a:rPr lang="ru-RU" sz="2900" i="1">
                              <a:latin typeface="Cambria Math" panose="02040503050406030204" pitchFamily="18" charset="0"/>
                            </a:rPr>
                            <m:t>𝑥</m:t>
                          </m:r>
                        </m:e>
                        <m:sub>
                          <m:r>
                            <a:rPr lang="ru-RU" sz="2900" i="1">
                              <a:latin typeface="Cambria Math" panose="02040503050406030204" pitchFamily="18" charset="0"/>
                            </a:rPr>
                            <m:t>2</m:t>
                          </m:r>
                        </m:sub>
                      </m:sSub>
                      <m:r>
                        <a:rPr lang="ru-RU" sz="2900" i="1">
                          <a:latin typeface="Cambria Math" panose="02040503050406030204" pitchFamily="18" charset="0"/>
                        </a:rPr>
                        <m:t>=</m:t>
                      </m:r>
                      <m:r>
                        <a:rPr lang="ru-RU" sz="2900" i="1">
                          <a:latin typeface="Cambria Math" panose="02040503050406030204" pitchFamily="18" charset="0"/>
                        </a:rPr>
                        <m:t>𝑐𝑜𝑛𝑠𝑡</m:t>
                      </m:r>
                    </m:oMath>
                  </m:oMathPara>
                </a14:m>
                <a:endParaRPr lang="ru-RU" sz="2900" dirty="0"/>
              </a:p>
              <a:p>
                <a:pPr marL="0" indent="0">
                  <a:buNone/>
                </a:pPr>
                <a:r>
                  <a:rPr lang="en-US" sz="2900" dirty="0"/>
                  <a:t> </a:t>
                </a:r>
                <a:endParaRPr lang="ru-RU" sz="2900" dirty="0"/>
              </a:p>
              <a:p>
                <a:pPr marL="0" indent="0">
                  <a:buNone/>
                </a:pPr>
                <a:r>
                  <a:rPr lang="ru-RU" sz="2900" dirty="0"/>
                  <a:t>Все линии уровня параллельны между собой. </a:t>
                </a:r>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51520" y="1124744"/>
                <a:ext cx="8712968" cy="5544616"/>
              </a:xfrm>
              <a:blipFill rotWithShape="1">
                <a:blip r:embed="rId2"/>
                <a:stretch>
                  <a:fillRect l="-1259" t="-1650" b="-1100"/>
                </a:stretch>
              </a:blipFill>
            </p:spPr>
            <p:txBody>
              <a:bodyPr/>
              <a:lstStyle/>
              <a:p>
                <a:r>
                  <a:rPr lang="ru-RU">
                    <a:noFill/>
                  </a:rPr>
                  <a:t> </a:t>
                </a:r>
              </a:p>
            </p:txBody>
          </p:sp>
        </mc:Fallback>
      </mc:AlternateContent>
    </p:spTree>
    <p:extLst>
      <p:ext uri="{BB962C8B-B14F-4D97-AF65-F5344CB8AC3E}">
        <p14:creationId xmlns:p14="http://schemas.microsoft.com/office/powerpoint/2010/main" val="3698512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332656"/>
            <a:ext cx="8712968" cy="6336704"/>
          </a:xfrm>
        </p:spPr>
        <p:txBody>
          <a:bodyPr/>
          <a:lstStyle/>
          <a:p>
            <a:pPr marL="0" indent="0">
              <a:buNone/>
            </a:pPr>
            <a:r>
              <a:rPr lang="ru-RU" sz="2700" i="1" dirty="0"/>
              <a:t>Определение </a:t>
            </a:r>
            <a:r>
              <a:rPr lang="ru-RU" sz="2700" dirty="0"/>
              <a:t>2. Опорной прямой называется линия уровня, имеющая хотя бы одну общую точку с многоугольником решений системы ограничений </a:t>
            </a:r>
            <a:r>
              <a:rPr lang="en-US" sz="2700" dirty="0"/>
              <a:t>G</a:t>
            </a:r>
            <a:r>
              <a:rPr lang="ru-RU" sz="2700" dirty="0"/>
              <a:t>  и по отношению к которой </a:t>
            </a:r>
            <a:r>
              <a:rPr lang="en-US" sz="2700" dirty="0"/>
              <a:t>G</a:t>
            </a:r>
            <a:r>
              <a:rPr lang="ru-RU" sz="2700" dirty="0"/>
              <a:t> находится по одну сторону.</a:t>
            </a:r>
          </a:p>
          <a:p>
            <a:pPr marL="0" indent="0">
              <a:buNone/>
            </a:pPr>
            <a:r>
              <a:rPr lang="ru-RU" sz="2700" dirty="0"/>
              <a:t>Область </a:t>
            </a:r>
            <a:r>
              <a:rPr lang="en-US" sz="2700" dirty="0"/>
              <a:t>G</a:t>
            </a:r>
            <a:r>
              <a:rPr lang="ru-RU" sz="2700" dirty="0"/>
              <a:t> имеет не более двух опорных </a:t>
            </a:r>
            <a:r>
              <a:rPr lang="ru-RU" sz="2700" dirty="0" smtClean="0"/>
              <a:t>прямых</a:t>
            </a:r>
            <a:r>
              <a:rPr lang="en-US" dirty="0" smtClean="0"/>
              <a:t>.</a:t>
            </a:r>
          </a:p>
          <a:p>
            <a:pPr marL="0" indent="0">
              <a:buNone/>
            </a:pPr>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50" y="2852936"/>
            <a:ext cx="8590964"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7660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251520" y="404664"/>
                <a:ext cx="8640960" cy="6192688"/>
              </a:xfrm>
            </p:spPr>
            <p:txBody>
              <a:bodyPr/>
              <a:lstStyle/>
              <a:p>
                <a:pPr marL="0" indent="0">
                  <a:buNone/>
                </a:pPr>
                <a:r>
                  <a:rPr lang="ru-RU" sz="2700" dirty="0"/>
                  <a:t>Находим градиент целевой </a:t>
                </a:r>
                <a:r>
                  <a:rPr lang="ru-RU" sz="2700" dirty="0" smtClean="0"/>
                  <a:t>функции</a:t>
                </a:r>
                <a:endParaRPr lang="en-US" sz="2700" dirty="0" smtClean="0"/>
              </a:p>
              <a:p>
                <a:pPr marL="0" indent="0">
                  <a:buNone/>
                </a:pPr>
                <a:endParaRPr lang="ru-RU" sz="2700" dirty="0"/>
              </a:p>
              <a:p>
                <a:pPr marL="0" indent="0">
                  <a:buNone/>
                </a:pPr>
                <a14:m>
                  <m:oMath xmlns:m="http://schemas.openxmlformats.org/officeDocument/2006/math">
                    <m:r>
                      <m:rPr>
                        <m:sty m:val="p"/>
                      </m:rPr>
                      <a:rPr lang="ru-RU" sz="2700">
                        <a:latin typeface="Cambria Math" panose="02040503050406030204" pitchFamily="18" charset="0"/>
                      </a:rPr>
                      <m:t>grad</m:t>
                    </m:r>
                    <m:r>
                      <a:rPr lang="ru-RU" sz="2700" i="1">
                        <a:latin typeface="Cambria Math" panose="02040503050406030204" pitchFamily="18" charset="0"/>
                      </a:rPr>
                      <m:t> </m:t>
                    </m:r>
                    <m:r>
                      <a:rPr lang="ru-RU" sz="2700" i="1">
                        <a:latin typeface="Cambria Math" panose="02040503050406030204" pitchFamily="18" charset="0"/>
                      </a:rPr>
                      <m:t>𝑓</m:t>
                    </m:r>
                    <m:r>
                      <a:rPr lang="ru-RU" sz="2700" i="1">
                        <a:latin typeface="Cambria Math" panose="02040503050406030204" pitchFamily="18" charset="0"/>
                      </a:rPr>
                      <m:t>=</m:t>
                    </m:r>
                    <m:f>
                      <m:fPr>
                        <m:ctrlPr>
                          <a:rPr lang="ru-RU" sz="2700" i="1">
                            <a:latin typeface="Cambria Math" panose="02040503050406030204" pitchFamily="18" charset="0"/>
                          </a:rPr>
                        </m:ctrlPr>
                      </m:fPr>
                      <m:num>
                        <m:r>
                          <a:rPr lang="ru-RU" sz="2700" i="1">
                            <a:latin typeface="Cambria Math" panose="02040503050406030204" pitchFamily="18" charset="0"/>
                          </a:rPr>
                          <m:t>𝜕</m:t>
                        </m:r>
                        <m:r>
                          <a:rPr lang="ru-RU" sz="2700" i="1">
                            <a:latin typeface="Cambria Math" panose="02040503050406030204" pitchFamily="18" charset="0"/>
                          </a:rPr>
                          <m:t>𝑓</m:t>
                        </m:r>
                      </m:num>
                      <m:den>
                        <m:r>
                          <a:rPr lang="ru-RU" sz="2700" i="1">
                            <a:latin typeface="Cambria Math" panose="02040503050406030204" pitchFamily="18" charset="0"/>
                          </a:rPr>
                          <m:t>𝜕</m:t>
                        </m:r>
                        <m:sSub>
                          <m:sSubPr>
                            <m:ctrlPr>
                              <a:rPr lang="ru-RU" sz="2700" i="1">
                                <a:latin typeface="Cambria Math" panose="02040503050406030204" pitchFamily="18" charset="0"/>
                              </a:rPr>
                            </m:ctrlPr>
                          </m:sSubPr>
                          <m:e>
                            <m:r>
                              <a:rPr lang="ru-RU" sz="2700" i="1">
                                <a:latin typeface="Cambria Math" panose="02040503050406030204" pitchFamily="18" charset="0"/>
                              </a:rPr>
                              <m:t>𝑥</m:t>
                            </m:r>
                          </m:e>
                          <m:sub>
                            <m:r>
                              <a:rPr lang="ru-RU" sz="2700" i="1">
                                <a:latin typeface="Cambria Math" panose="02040503050406030204" pitchFamily="18" charset="0"/>
                              </a:rPr>
                              <m:t>1</m:t>
                            </m:r>
                          </m:sub>
                        </m:sSub>
                      </m:den>
                    </m:f>
                    <m:box>
                      <m:boxPr>
                        <m:ctrlPr>
                          <a:rPr lang="ru-RU" sz="2700" i="1">
                            <a:latin typeface="Cambria Math" panose="02040503050406030204" pitchFamily="18" charset="0"/>
                          </a:rPr>
                        </m:ctrlPr>
                      </m:boxPr>
                      <m:e>
                        <m:acc>
                          <m:accPr>
                            <m:chr m:val="⃗"/>
                            <m:ctrlPr>
                              <a:rPr lang="ru-RU" sz="2700" i="1">
                                <a:latin typeface="Cambria Math" panose="02040503050406030204" pitchFamily="18" charset="0"/>
                              </a:rPr>
                            </m:ctrlPr>
                          </m:accPr>
                          <m:e>
                            <m:r>
                              <a:rPr lang="ru-RU" sz="2700" i="1">
                                <a:latin typeface="Cambria Math" panose="02040503050406030204" pitchFamily="18" charset="0"/>
                              </a:rPr>
                              <m:t>𝑖</m:t>
                            </m:r>
                          </m:e>
                        </m:acc>
                        <m:r>
                          <a:rPr lang="ru-RU" sz="2700" i="1">
                            <a:latin typeface="Cambria Math" panose="02040503050406030204" pitchFamily="18" charset="0"/>
                          </a:rPr>
                          <m:t>+</m:t>
                        </m:r>
                      </m:e>
                    </m:box>
                    <m:f>
                      <m:fPr>
                        <m:ctrlPr>
                          <a:rPr lang="ru-RU" sz="2700" i="1">
                            <a:latin typeface="Cambria Math" panose="02040503050406030204" pitchFamily="18" charset="0"/>
                          </a:rPr>
                        </m:ctrlPr>
                      </m:fPr>
                      <m:num>
                        <m:r>
                          <a:rPr lang="ru-RU" sz="2700" i="1">
                            <a:latin typeface="Cambria Math" panose="02040503050406030204" pitchFamily="18" charset="0"/>
                          </a:rPr>
                          <m:t>𝜕</m:t>
                        </m:r>
                        <m:r>
                          <a:rPr lang="ru-RU" sz="2700" i="1">
                            <a:latin typeface="Cambria Math" panose="02040503050406030204" pitchFamily="18" charset="0"/>
                          </a:rPr>
                          <m:t>𝑓</m:t>
                        </m:r>
                      </m:num>
                      <m:den>
                        <m:r>
                          <a:rPr lang="ru-RU" sz="2700" i="1">
                            <a:latin typeface="Cambria Math" panose="02040503050406030204" pitchFamily="18" charset="0"/>
                          </a:rPr>
                          <m:t>𝜕</m:t>
                        </m:r>
                        <m:sSub>
                          <m:sSubPr>
                            <m:ctrlPr>
                              <a:rPr lang="ru-RU" sz="2700" i="1">
                                <a:latin typeface="Cambria Math" panose="02040503050406030204" pitchFamily="18" charset="0"/>
                              </a:rPr>
                            </m:ctrlPr>
                          </m:sSubPr>
                          <m:e>
                            <m:r>
                              <a:rPr lang="ru-RU" sz="2700" i="1">
                                <a:latin typeface="Cambria Math" panose="02040503050406030204" pitchFamily="18" charset="0"/>
                              </a:rPr>
                              <m:t>𝑥</m:t>
                            </m:r>
                          </m:e>
                          <m:sub>
                            <m:r>
                              <a:rPr lang="ru-RU" sz="2700" i="1">
                                <a:latin typeface="Cambria Math" panose="02040503050406030204" pitchFamily="18" charset="0"/>
                              </a:rPr>
                              <m:t>2</m:t>
                            </m:r>
                          </m:sub>
                        </m:sSub>
                      </m:den>
                    </m:f>
                    <m:acc>
                      <m:accPr>
                        <m:chr m:val="⃗"/>
                        <m:ctrlPr>
                          <a:rPr lang="ru-RU" sz="2700" i="1">
                            <a:latin typeface="Cambria Math" panose="02040503050406030204" pitchFamily="18" charset="0"/>
                          </a:rPr>
                        </m:ctrlPr>
                      </m:accPr>
                      <m:e>
                        <m:r>
                          <a:rPr lang="ru-RU" sz="2700" i="1">
                            <a:latin typeface="Cambria Math" panose="02040503050406030204" pitchFamily="18" charset="0"/>
                          </a:rPr>
                          <m:t>𝑗</m:t>
                        </m:r>
                      </m:e>
                    </m:acc>
                    <m:r>
                      <a:rPr lang="ru-RU" sz="2700" i="1">
                        <a:latin typeface="Cambria Math" panose="02040503050406030204" pitchFamily="18" charset="0"/>
                      </a:rPr>
                      <m:t>=</m:t>
                    </m:r>
                    <m:sSub>
                      <m:sSubPr>
                        <m:ctrlPr>
                          <a:rPr lang="ru-RU" sz="2700" i="1">
                            <a:latin typeface="Cambria Math" panose="02040503050406030204" pitchFamily="18" charset="0"/>
                          </a:rPr>
                        </m:ctrlPr>
                      </m:sSubPr>
                      <m:e>
                        <m:r>
                          <a:rPr lang="ru-RU" sz="2700" i="1">
                            <a:latin typeface="Cambria Math" panose="02040503050406030204" pitchFamily="18" charset="0"/>
                          </a:rPr>
                          <m:t>𝑐</m:t>
                        </m:r>
                      </m:e>
                      <m:sub>
                        <m:r>
                          <a:rPr lang="ru-RU" sz="2700" i="1">
                            <a:latin typeface="Cambria Math" panose="02040503050406030204" pitchFamily="18" charset="0"/>
                          </a:rPr>
                          <m:t>1</m:t>
                        </m:r>
                      </m:sub>
                    </m:sSub>
                    <m:acc>
                      <m:accPr>
                        <m:chr m:val="⃗"/>
                        <m:ctrlPr>
                          <a:rPr lang="ru-RU" sz="2700" i="1">
                            <a:latin typeface="Cambria Math" panose="02040503050406030204" pitchFamily="18" charset="0"/>
                          </a:rPr>
                        </m:ctrlPr>
                      </m:accPr>
                      <m:e>
                        <m:r>
                          <a:rPr lang="ru-RU" sz="2700" i="1">
                            <a:latin typeface="Cambria Math" panose="02040503050406030204" pitchFamily="18" charset="0"/>
                          </a:rPr>
                          <m:t>𝑖</m:t>
                        </m:r>
                      </m:e>
                    </m:acc>
                    <m:r>
                      <a:rPr lang="ru-RU" sz="2700" i="1">
                        <a:latin typeface="Cambria Math" panose="02040503050406030204" pitchFamily="18" charset="0"/>
                      </a:rPr>
                      <m:t>+</m:t>
                    </m:r>
                    <m:sSub>
                      <m:sSubPr>
                        <m:ctrlPr>
                          <a:rPr lang="ru-RU" sz="2700" i="1">
                            <a:latin typeface="Cambria Math" panose="02040503050406030204" pitchFamily="18" charset="0"/>
                          </a:rPr>
                        </m:ctrlPr>
                      </m:sSubPr>
                      <m:e>
                        <m:r>
                          <a:rPr lang="ru-RU" sz="2700" i="1">
                            <a:latin typeface="Cambria Math" panose="02040503050406030204" pitchFamily="18" charset="0"/>
                          </a:rPr>
                          <m:t>𝑐</m:t>
                        </m:r>
                      </m:e>
                      <m:sub>
                        <m:r>
                          <a:rPr lang="ru-RU" sz="2700" i="1">
                            <a:latin typeface="Cambria Math" panose="02040503050406030204" pitchFamily="18" charset="0"/>
                          </a:rPr>
                          <m:t>2</m:t>
                        </m:r>
                      </m:sub>
                    </m:sSub>
                    <m:acc>
                      <m:accPr>
                        <m:chr m:val="⃗"/>
                        <m:ctrlPr>
                          <a:rPr lang="ru-RU" sz="2700" i="1">
                            <a:latin typeface="Cambria Math" panose="02040503050406030204" pitchFamily="18" charset="0"/>
                          </a:rPr>
                        </m:ctrlPr>
                      </m:accPr>
                      <m:e>
                        <m:r>
                          <a:rPr lang="ru-RU" sz="2700" i="1">
                            <a:latin typeface="Cambria Math" panose="02040503050406030204" pitchFamily="18" charset="0"/>
                          </a:rPr>
                          <m:t>𝑗</m:t>
                        </m:r>
                      </m:e>
                    </m:acc>
                    <m:r>
                      <a:rPr lang="ru-RU" sz="2700" i="1">
                        <a:latin typeface="Cambria Math" panose="02040503050406030204" pitchFamily="18" charset="0"/>
                      </a:rPr>
                      <m:t>=</m:t>
                    </m:r>
                    <m:d>
                      <m:dPr>
                        <m:ctrlPr>
                          <a:rPr lang="ru-RU" sz="2700" i="1">
                            <a:latin typeface="Cambria Math" panose="02040503050406030204" pitchFamily="18" charset="0"/>
                          </a:rPr>
                        </m:ctrlPr>
                      </m:dPr>
                      <m:e>
                        <m:m>
                          <m:mPr>
                            <m:mcs>
                              <m:mc>
                                <m:mcPr>
                                  <m:count m:val="1"/>
                                  <m:mcJc m:val="center"/>
                                </m:mcPr>
                              </m:mc>
                            </m:mcs>
                            <m:ctrlPr>
                              <a:rPr lang="ru-RU" sz="2700" i="1">
                                <a:latin typeface="Cambria Math" panose="02040503050406030204" pitchFamily="18" charset="0"/>
                              </a:rPr>
                            </m:ctrlPr>
                          </m:mPr>
                          <m:mr>
                            <m:e>
                              <m:sSub>
                                <m:sSubPr>
                                  <m:ctrlPr>
                                    <a:rPr lang="ru-RU" sz="2700" i="1">
                                      <a:latin typeface="Cambria Math" panose="02040503050406030204" pitchFamily="18" charset="0"/>
                                    </a:rPr>
                                  </m:ctrlPr>
                                </m:sSubPr>
                                <m:e>
                                  <m:r>
                                    <a:rPr lang="ru-RU" sz="2700" i="1">
                                      <a:latin typeface="Cambria Math" panose="02040503050406030204" pitchFamily="18" charset="0"/>
                                    </a:rPr>
                                    <m:t>𝑐</m:t>
                                  </m:r>
                                </m:e>
                                <m:sub>
                                  <m:r>
                                    <a:rPr lang="ru-RU" sz="2700" i="1">
                                      <a:latin typeface="Cambria Math" panose="02040503050406030204" pitchFamily="18" charset="0"/>
                                    </a:rPr>
                                    <m:t>1</m:t>
                                  </m:r>
                                </m:sub>
                              </m:sSub>
                            </m:e>
                          </m:mr>
                          <m:mr>
                            <m:e>
                              <m:sSub>
                                <m:sSubPr>
                                  <m:ctrlPr>
                                    <a:rPr lang="ru-RU" sz="2700" i="1">
                                      <a:latin typeface="Cambria Math" panose="02040503050406030204" pitchFamily="18" charset="0"/>
                                    </a:rPr>
                                  </m:ctrlPr>
                                </m:sSubPr>
                                <m:e>
                                  <m:r>
                                    <a:rPr lang="ru-RU" sz="2700" i="1">
                                      <a:latin typeface="Cambria Math" panose="02040503050406030204" pitchFamily="18" charset="0"/>
                                    </a:rPr>
                                    <m:t>𝑐</m:t>
                                  </m:r>
                                </m:e>
                                <m:sub>
                                  <m:r>
                                    <a:rPr lang="ru-RU" sz="2700" i="1">
                                      <a:latin typeface="Cambria Math" panose="02040503050406030204" pitchFamily="18" charset="0"/>
                                    </a:rPr>
                                    <m:t>2</m:t>
                                  </m:r>
                                </m:sub>
                              </m:sSub>
                            </m:e>
                          </m:mr>
                        </m:m>
                      </m:e>
                    </m:d>
                  </m:oMath>
                </a14:m>
                <a:r>
                  <a:rPr lang="ru-RU" sz="2700" dirty="0"/>
                  <a:t>  </a:t>
                </a:r>
              </a:p>
              <a:p>
                <a:pPr marL="0" indent="0">
                  <a:buNone/>
                </a:pPr>
                <a:endParaRPr lang="en-US" sz="2700" dirty="0" smtClean="0"/>
              </a:p>
              <a:p>
                <a:pPr marL="0" indent="0">
                  <a:buNone/>
                </a:pPr>
                <a:r>
                  <a:rPr lang="ru-RU" sz="2700" dirty="0" smtClean="0"/>
                  <a:t>Известно</a:t>
                </a:r>
                <a:r>
                  <a:rPr lang="ru-RU" sz="2700" dirty="0"/>
                  <a:t>, что вектор градиента функции показывает направление наибольшего возрастания функции. Таким образом, значения целевой функции в точках линии уровня увеличивается, если линию уровня перемещать параллельно начальному положению в направлении вектора нормали, и убывают при перемещении в противоположном направлении.</a:t>
                </a:r>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51520" y="404664"/>
                <a:ext cx="8640960" cy="6192688"/>
              </a:xfrm>
              <a:blipFill rotWithShape="1">
                <a:blip r:embed="rId2"/>
                <a:stretch>
                  <a:fillRect l="-1269" t="-787"/>
                </a:stretch>
              </a:blipFill>
            </p:spPr>
            <p:txBody>
              <a:bodyPr/>
              <a:lstStyle/>
              <a:p>
                <a:r>
                  <a:rPr lang="ru-RU">
                    <a:noFill/>
                  </a:rPr>
                  <a:t> </a:t>
                </a:r>
              </a:p>
            </p:txBody>
          </p:sp>
        </mc:Fallback>
      </mc:AlternateContent>
    </p:spTree>
    <p:extLst>
      <p:ext uri="{BB962C8B-B14F-4D97-AF65-F5344CB8AC3E}">
        <p14:creationId xmlns:p14="http://schemas.microsoft.com/office/powerpoint/2010/main" val="3408117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16632"/>
            <a:ext cx="8229600" cy="504056"/>
          </a:xfrm>
        </p:spPr>
        <p:txBody>
          <a:bodyPr>
            <a:normAutofit fontScale="90000"/>
          </a:bodyPr>
          <a:lstStyle/>
          <a:p>
            <a:r>
              <a:rPr lang="ru-RU" b="1" i="1" dirty="0"/>
              <a:t>Алгоритм метода</a:t>
            </a:r>
            <a:r>
              <a:rPr lang="ru-RU" b="1" i="1" dirty="0" smtClean="0"/>
              <a:t>:</a:t>
            </a:r>
            <a:endParaRPr lang="ru-RU" b="1" i="1"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107504" y="620688"/>
                <a:ext cx="8856984" cy="6120680"/>
              </a:xfrm>
            </p:spPr>
            <p:txBody>
              <a:bodyPr>
                <a:normAutofit fontScale="85000" lnSpcReduction="20000"/>
              </a:bodyPr>
              <a:lstStyle/>
              <a:p>
                <a:pPr marL="0" indent="0">
                  <a:buNone/>
                </a:pPr>
                <a:r>
                  <a:rPr lang="ru-RU" dirty="0"/>
                  <a:t>1. На плоскости в системе координат {</a:t>
                </a:r>
                <a:r>
                  <a:rPr lang="ru-RU" i="1" dirty="0"/>
                  <a:t>х</a:t>
                </a:r>
                <a:r>
                  <a:rPr lang="ru-RU" i="1" baseline="-25000" dirty="0"/>
                  <a:t>1</a:t>
                </a:r>
                <a:r>
                  <a:rPr lang="ru-RU" i="1" dirty="0"/>
                  <a:t>, х</a:t>
                </a:r>
                <a:r>
                  <a:rPr lang="ru-RU" i="1" baseline="-25000" dirty="0"/>
                  <a:t>2</a:t>
                </a:r>
                <a:r>
                  <a:rPr lang="ru-RU" dirty="0"/>
                  <a:t>} строим прямые, уравнения которых получаются в результате замены в ограничениях знаков неравенств на знаки точных равенств. </a:t>
                </a:r>
              </a:p>
              <a:p>
                <a:pPr marL="0" indent="0">
                  <a:buNone/>
                </a:pPr>
                <a:r>
                  <a:rPr lang="ru-RU" dirty="0"/>
                  <a:t>2. Находим полуплоскости, определяемые каждым из ограничений задачи. </a:t>
                </a:r>
              </a:p>
              <a:p>
                <a:pPr marL="0" indent="0">
                  <a:buNone/>
                </a:pPr>
                <a:r>
                  <a:rPr lang="ru-RU" dirty="0"/>
                  <a:t>3. Находим область допустимых решений (многоугольник решений). </a:t>
                </a:r>
              </a:p>
              <a:p>
                <a:pPr marL="0" indent="0">
                  <a:buNone/>
                </a:pPr>
                <a:r>
                  <a:rPr lang="ru-RU" dirty="0"/>
                  <a:t>4. Находим градиент функции.</a:t>
                </a:r>
              </a:p>
              <a:p>
                <a:pPr marL="0" indent="0">
                  <a:buNone/>
                </a:pPr>
                <a:r>
                  <a:rPr lang="ru-RU" dirty="0"/>
                  <a:t>5. Строим прямую  </a:t>
                </a:r>
                <a14:m>
                  <m:oMath xmlns:m="http://schemas.openxmlformats.org/officeDocument/2006/math">
                    <m:sSub>
                      <m:sSubPr>
                        <m:ctrlPr>
                          <a:rPr lang="ru-RU" i="1">
                            <a:latin typeface="Cambria Math" panose="02040503050406030204" pitchFamily="18" charset="0"/>
                          </a:rPr>
                        </m:ctrlPr>
                      </m:sSubPr>
                      <m:e>
                        <m:r>
                          <a:rPr lang="ru-RU" i="1">
                            <a:latin typeface="Cambria Math" panose="02040503050406030204" pitchFamily="18" charset="0"/>
                          </a:rPr>
                          <m:t>с</m:t>
                        </m:r>
                      </m:e>
                      <m:sub>
                        <m:r>
                          <a:rPr lang="ru-RU" i="1">
                            <a:latin typeface="Cambria Math" panose="02040503050406030204" pitchFamily="18" charset="0"/>
                          </a:rPr>
                          <m:t>1</m:t>
                        </m:r>
                      </m:sub>
                    </m:sSub>
                    <m:sSub>
                      <m:sSubPr>
                        <m:ctrlPr>
                          <a:rPr lang="ru-RU" i="1">
                            <a:latin typeface="Cambria Math" panose="02040503050406030204" pitchFamily="18" charset="0"/>
                          </a:rPr>
                        </m:ctrlPr>
                      </m:sSubPr>
                      <m:e>
                        <m:r>
                          <a:rPr lang="en-US" i="1">
                            <a:latin typeface="Cambria Math" panose="02040503050406030204" pitchFamily="18" charset="0"/>
                          </a:rPr>
                          <m:t>𝑥</m:t>
                        </m:r>
                      </m:e>
                      <m:sub>
                        <m:r>
                          <a:rPr lang="ru-RU" i="1">
                            <a:latin typeface="Cambria Math" panose="02040503050406030204" pitchFamily="18" charset="0"/>
                          </a:rPr>
                          <m:t>1</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𝑐</m:t>
                        </m:r>
                      </m:e>
                      <m:sub>
                        <m:r>
                          <a:rPr lang="ru-RU" i="1">
                            <a:latin typeface="Cambria Math" panose="02040503050406030204" pitchFamily="18" charset="0"/>
                          </a:rPr>
                          <m:t>2</m:t>
                        </m:r>
                      </m:sub>
                    </m:sSub>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2</m:t>
                        </m:r>
                      </m:sub>
                    </m:sSub>
                    <m:r>
                      <a:rPr lang="ru-RU" i="1">
                        <a:latin typeface="Cambria Math" panose="02040503050406030204" pitchFamily="18" charset="0"/>
                      </a:rPr>
                      <m:t>=</m:t>
                    </m:r>
                    <m:r>
                      <a:rPr lang="ru-RU" i="1">
                        <a:latin typeface="Cambria Math" panose="02040503050406030204" pitchFamily="18" charset="0"/>
                      </a:rPr>
                      <m:t>𝑐𝑜𝑛𝑠𝑡</m:t>
                    </m:r>
                  </m:oMath>
                </a14:m>
                <a:r>
                  <a:rPr lang="ru-RU" dirty="0"/>
                  <a:t> </a:t>
                </a:r>
              </a:p>
              <a:p>
                <a:pPr marL="0" indent="0">
                  <a:buNone/>
                </a:pPr>
                <a:r>
                  <a:rPr lang="ru-RU" dirty="0"/>
                  <a:t>6. Перемещаем найденную прямую параллельно самой себе в направлении градиента функции (при поиске максимума) или антиградиента (при поиске минимума) целевой функции. В результате, либо отыщется точка или множество точек, в которой целевая функция принимает максимальное (минимальное) значение, либо будет установлено, что задача не имеет решения.</a:t>
                </a:r>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107504" y="620688"/>
                <a:ext cx="8856984" cy="6120680"/>
              </a:xfrm>
              <a:blipFill rotWithShape="1">
                <a:blip r:embed="rId2"/>
                <a:stretch>
                  <a:fillRect l="-1308" t="-1992" b="-2390"/>
                </a:stretch>
              </a:blipFill>
            </p:spPr>
            <p:txBody>
              <a:bodyPr/>
              <a:lstStyle/>
              <a:p>
                <a:r>
                  <a:rPr lang="ru-RU">
                    <a:noFill/>
                  </a:rPr>
                  <a:t> </a:t>
                </a:r>
              </a:p>
            </p:txBody>
          </p:sp>
        </mc:Fallback>
      </mc:AlternateContent>
    </p:spTree>
    <p:extLst>
      <p:ext uri="{BB962C8B-B14F-4D97-AF65-F5344CB8AC3E}">
        <p14:creationId xmlns:p14="http://schemas.microsoft.com/office/powerpoint/2010/main" val="3889140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88640"/>
            <a:ext cx="8229600" cy="648072"/>
          </a:xfrm>
        </p:spPr>
        <p:txBody>
          <a:bodyPr>
            <a:normAutofit fontScale="90000"/>
          </a:bodyPr>
          <a:lstStyle/>
          <a:p>
            <a:r>
              <a:rPr lang="ru-RU" b="1" i="1" dirty="0" smtClean="0">
                <a:solidFill>
                  <a:srgbClr val="FF0000"/>
                </a:solidFill>
              </a:rPr>
              <a:t>Линейное программирование</a:t>
            </a:r>
            <a:endParaRPr lang="ru-RU" b="1" i="1" dirty="0">
              <a:solidFill>
                <a:srgbClr val="FF0000"/>
              </a:solidFill>
            </a:endParaRPr>
          </a:p>
        </p:txBody>
      </p:sp>
      <p:sp>
        <p:nvSpPr>
          <p:cNvPr id="3" name="Объект 2"/>
          <p:cNvSpPr>
            <a:spLocks noGrp="1"/>
          </p:cNvSpPr>
          <p:nvPr>
            <p:ph idx="1"/>
          </p:nvPr>
        </p:nvSpPr>
        <p:spPr>
          <a:xfrm>
            <a:off x="323528" y="980728"/>
            <a:ext cx="8640960" cy="5688632"/>
          </a:xfrm>
        </p:spPr>
        <p:txBody>
          <a:bodyPr>
            <a:normAutofit fontScale="85000" lnSpcReduction="20000"/>
          </a:bodyPr>
          <a:lstStyle/>
          <a:p>
            <a:pPr marL="0" indent="0">
              <a:buNone/>
            </a:pPr>
            <a:r>
              <a:rPr lang="ru-RU" b="1" i="1" dirty="0"/>
              <a:t>Линейное программирование </a:t>
            </a:r>
            <a:r>
              <a:rPr lang="ru-RU" dirty="0"/>
              <a:t>− математическая дисциплина, посвящённая теории и методам решения задач об экстремумах линейных функций на множествах, задаваемых системами линейных неравенств и равенств. Линейное программирование стало развиваться в первую очередь в связи с решением задач экономики, с поиском способов оптимального распределения и использования ресурсов. Оно послужило основой широкого использования математических методов в этой сфере. </a:t>
            </a:r>
          </a:p>
          <a:p>
            <a:pPr marL="0" indent="0">
              <a:buNone/>
            </a:pPr>
            <a:r>
              <a:rPr lang="ru-RU" dirty="0" smtClean="0"/>
              <a:t>В </a:t>
            </a:r>
            <a:r>
              <a:rPr lang="ru-RU" dirty="0"/>
              <a:t>реальных экономических задачах число независимых переменных обычно бывает очень большим (тысячи, десятки тысяч). Поэтому практическая реализация алгоритмов их решения принципиально невозможна без современной вычислительной техники.</a:t>
            </a:r>
          </a:p>
          <a:p>
            <a:pPr marL="0" indent="0">
              <a:buNone/>
            </a:pPr>
            <a:endParaRPr lang="ru-RU" dirty="0"/>
          </a:p>
        </p:txBody>
      </p:sp>
    </p:spTree>
    <p:extLst>
      <p:ext uri="{BB962C8B-B14F-4D97-AF65-F5344CB8AC3E}">
        <p14:creationId xmlns:p14="http://schemas.microsoft.com/office/powerpoint/2010/main" val="2670294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404664"/>
            <a:ext cx="8784976" cy="6264696"/>
          </a:xfrm>
        </p:spPr>
        <p:txBody>
          <a:bodyPr>
            <a:normAutofit/>
          </a:bodyPr>
          <a:lstStyle/>
          <a:p>
            <a:pPr marL="0" indent="0">
              <a:buNone/>
            </a:pPr>
            <a:r>
              <a:rPr lang="ru-RU" sz="2700" dirty="0"/>
              <a:t>На </a:t>
            </a:r>
            <a:r>
              <a:rPr lang="ru-RU" sz="2700" dirty="0" smtClean="0"/>
              <a:t>рисунке </a:t>
            </a:r>
            <a:r>
              <a:rPr lang="ru-RU" sz="2700" dirty="0"/>
              <a:t>показаны случаи, когда задача имеет единственное решение </a:t>
            </a:r>
            <a:r>
              <a:rPr lang="ru-RU" sz="2700" dirty="0" smtClean="0"/>
              <a:t>(а</a:t>
            </a:r>
            <a:r>
              <a:rPr lang="ru-RU" sz="2700" dirty="0"/>
              <a:t>), бесконечное множество </a:t>
            </a:r>
            <a:r>
              <a:rPr lang="ru-RU" sz="2700" dirty="0" smtClean="0"/>
              <a:t>решений (б</a:t>
            </a:r>
            <a:r>
              <a:rPr lang="ru-RU" sz="2700" dirty="0"/>
              <a:t>), не имеет решения </a:t>
            </a:r>
            <a:r>
              <a:rPr lang="ru-RU" sz="2700" dirty="0" smtClean="0"/>
              <a:t>(в).</a:t>
            </a:r>
          </a:p>
          <a:p>
            <a:pPr marL="0" indent="0">
              <a:buNone/>
            </a:pPr>
            <a:endParaRPr lang="ru-RU" sz="2700" dirty="0" smtClean="0"/>
          </a:p>
          <a:p>
            <a:pPr marL="0" indent="0">
              <a:buNone/>
            </a:pPr>
            <a:endParaRPr lang="ru-RU" sz="2700" dirty="0"/>
          </a:p>
          <a:p>
            <a:pPr marL="0" indent="0">
              <a:buNone/>
            </a:pPr>
            <a:endParaRPr lang="ru-RU" sz="2700" dirty="0" smtClean="0"/>
          </a:p>
          <a:p>
            <a:pPr marL="0" indent="0">
              <a:buNone/>
            </a:pPr>
            <a:endParaRPr lang="ru-RU" sz="2700" dirty="0"/>
          </a:p>
          <a:p>
            <a:pPr marL="0" indent="0">
              <a:buNone/>
            </a:pPr>
            <a:endParaRPr lang="ru-RU" sz="2700" dirty="0" smtClean="0"/>
          </a:p>
          <a:p>
            <a:pPr marL="0" indent="0">
              <a:buNone/>
            </a:pPr>
            <a:r>
              <a:rPr lang="ru-RU" sz="2700" dirty="0"/>
              <a:t> </a:t>
            </a:r>
            <a:r>
              <a:rPr lang="ru-RU" sz="2700" dirty="0" smtClean="0"/>
              <a:t>                                                                     </a:t>
            </a:r>
            <a:endParaRPr lang="ru-RU" sz="2700" dirty="0"/>
          </a:p>
        </p:txBody>
      </p:sp>
      <p:pic>
        <p:nvPicPr>
          <p:cNvPr id="4" name="Рисунок 3"/>
          <p:cNvPicPr/>
          <p:nvPr/>
        </p:nvPicPr>
        <p:blipFill rotWithShape="1">
          <a:blip r:embed="rId2">
            <a:extLst>
              <a:ext uri="{28A0092B-C50C-407E-A947-70E740481C1C}">
                <a14:useLocalDpi xmlns:a14="http://schemas.microsoft.com/office/drawing/2010/main" val="0"/>
              </a:ext>
            </a:extLst>
          </a:blip>
          <a:srcRect t="33529" r="74800" b="30938"/>
          <a:stretch/>
        </p:blipFill>
        <p:spPr bwMode="auto">
          <a:xfrm>
            <a:off x="323528" y="1844824"/>
            <a:ext cx="3888431" cy="2486010"/>
          </a:xfrm>
          <a:prstGeom prst="rect">
            <a:avLst/>
          </a:prstGeom>
          <a:ln>
            <a:noFill/>
          </a:ln>
          <a:extLst>
            <a:ext uri="{53640926-AAD7-44D8-BBD7-CCE9431645EC}">
              <a14:shadowObscured xmlns:a14="http://schemas.microsoft.com/office/drawing/2010/main"/>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780624"/>
            <a:ext cx="3096344" cy="2406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4186819"/>
            <a:ext cx="3344470" cy="239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7488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fontScale="90000"/>
          </a:bodyPr>
          <a:lstStyle/>
          <a:p>
            <a:r>
              <a:rPr lang="ru-RU" b="1" i="1" dirty="0"/>
              <a:t>Пример 1</a:t>
            </a:r>
            <a:r>
              <a:rPr lang="ru-RU" b="1" i="1" dirty="0" smtClean="0"/>
              <a:t>.</a:t>
            </a:r>
            <a:endParaRPr lang="ru-RU" i="1"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179512" y="908720"/>
                <a:ext cx="8784976" cy="5760640"/>
              </a:xfrm>
            </p:spPr>
            <p:txBody>
              <a:bodyPr>
                <a:normAutofit fontScale="92500"/>
              </a:bodyPr>
              <a:lstStyle/>
              <a:p>
                <a:pPr marL="0" indent="0">
                  <a:buNone/>
                </a:pPr>
                <a:r>
                  <a:rPr lang="ru-RU" sz="2900" dirty="0"/>
                  <a:t>Используя графический метод, найти решение задачи линейного программирования</a:t>
                </a:r>
              </a:p>
              <a:p>
                <a:pPr marL="0" indent="0">
                  <a:buNone/>
                </a:pPr>
                <a14:m>
                  <m:oMathPara xmlns:m="http://schemas.openxmlformats.org/officeDocument/2006/math">
                    <m:oMathParaPr>
                      <m:jc m:val="centerGroup"/>
                    </m:oMathParaPr>
                    <m:oMath xmlns:m="http://schemas.openxmlformats.org/officeDocument/2006/math">
                      <m:r>
                        <a:rPr lang="ru-RU" sz="2900" i="1">
                          <a:latin typeface="Cambria Math" panose="02040503050406030204" pitchFamily="18" charset="0"/>
                        </a:rPr>
                        <m:t>𝑓</m:t>
                      </m:r>
                      <m:d>
                        <m:dPr>
                          <m:ctrlPr>
                            <a:rPr lang="ru-RU" sz="2900" i="1">
                              <a:latin typeface="Cambria Math" panose="02040503050406030204" pitchFamily="18" charset="0"/>
                            </a:rPr>
                          </m:ctrlPr>
                        </m:dPr>
                        <m:e>
                          <m:r>
                            <a:rPr lang="ru-RU" sz="2900" i="1">
                              <a:latin typeface="Cambria Math" panose="02040503050406030204" pitchFamily="18" charset="0"/>
                            </a:rPr>
                            <m:t>𝑥</m:t>
                          </m:r>
                        </m:e>
                      </m:d>
                      <m:r>
                        <a:rPr lang="ru-RU" sz="2900" i="1">
                          <a:latin typeface="Cambria Math" panose="02040503050406030204" pitchFamily="18" charset="0"/>
                        </a:rPr>
                        <m:t>=−3</m:t>
                      </m:r>
                      <m:sSub>
                        <m:sSubPr>
                          <m:ctrlPr>
                            <a:rPr lang="ru-RU" sz="2900" i="1">
                              <a:latin typeface="Cambria Math" panose="02040503050406030204" pitchFamily="18" charset="0"/>
                            </a:rPr>
                          </m:ctrlPr>
                        </m:sSubPr>
                        <m:e>
                          <m:r>
                            <a:rPr lang="ru-RU" sz="2900" i="1">
                              <a:latin typeface="Cambria Math" panose="02040503050406030204" pitchFamily="18" charset="0"/>
                            </a:rPr>
                            <m:t>𝑥</m:t>
                          </m:r>
                        </m:e>
                        <m:sub>
                          <m:r>
                            <a:rPr lang="ru-RU" sz="2900" i="1">
                              <a:latin typeface="Cambria Math" panose="02040503050406030204" pitchFamily="18" charset="0"/>
                            </a:rPr>
                            <m:t>1</m:t>
                          </m:r>
                        </m:sub>
                      </m:sSub>
                      <m:r>
                        <a:rPr lang="ru-RU" sz="2900" i="1">
                          <a:latin typeface="Cambria Math" panose="02040503050406030204" pitchFamily="18" charset="0"/>
                        </a:rPr>
                        <m:t>−2</m:t>
                      </m:r>
                      <m:sSub>
                        <m:sSubPr>
                          <m:ctrlPr>
                            <a:rPr lang="ru-RU" sz="2900" i="1">
                              <a:latin typeface="Cambria Math" panose="02040503050406030204" pitchFamily="18" charset="0"/>
                            </a:rPr>
                          </m:ctrlPr>
                        </m:sSubPr>
                        <m:e>
                          <m:r>
                            <a:rPr lang="ru-RU" sz="2900" i="1">
                              <a:latin typeface="Cambria Math" panose="02040503050406030204" pitchFamily="18" charset="0"/>
                            </a:rPr>
                            <m:t>𝑥</m:t>
                          </m:r>
                        </m:e>
                        <m:sub>
                          <m:r>
                            <a:rPr lang="ru-RU" sz="2900" i="1">
                              <a:latin typeface="Cambria Math" panose="02040503050406030204" pitchFamily="18" charset="0"/>
                            </a:rPr>
                            <m:t>2</m:t>
                          </m:r>
                        </m:sub>
                      </m:sSub>
                      <m:r>
                        <a:rPr lang="ru-RU" sz="2900" i="1">
                          <a:latin typeface="Cambria Math" panose="02040503050406030204" pitchFamily="18" charset="0"/>
                        </a:rPr>
                        <m:t>→</m:t>
                      </m:r>
                      <m:r>
                        <a:rPr lang="ru-RU" sz="2900" i="1">
                          <a:latin typeface="Cambria Math" panose="02040503050406030204" pitchFamily="18" charset="0"/>
                        </a:rPr>
                        <m:t>𝑚𝑖𝑛</m:t>
                      </m:r>
                    </m:oMath>
                  </m:oMathPara>
                </a14:m>
                <a:endParaRPr lang="ru-RU" sz="29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ru-RU" sz="2900" i="1">
                              <a:latin typeface="Cambria Math" panose="02040503050406030204" pitchFamily="18" charset="0"/>
                            </a:rPr>
                          </m:ctrlPr>
                        </m:dPr>
                        <m:e>
                          <m:eqArr>
                            <m:eqArrPr>
                              <m:ctrlPr>
                                <a:rPr lang="ru-RU" sz="2900" i="1">
                                  <a:latin typeface="Cambria Math" panose="02040503050406030204" pitchFamily="18" charset="0"/>
                                </a:rPr>
                              </m:ctrlPr>
                            </m:eqArrPr>
                            <m:e>
                              <m:sSub>
                                <m:sSubPr>
                                  <m:ctrlPr>
                                    <a:rPr lang="ru-RU"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1</m:t>
                                  </m:r>
                                </m:sub>
                              </m:sSub>
                              <m:r>
                                <a:rPr lang="en-US" sz="2900" i="1">
                                  <a:latin typeface="Cambria Math" panose="02040503050406030204" pitchFamily="18" charset="0"/>
                                </a:rPr>
                                <m:t>+2</m:t>
                              </m:r>
                              <m:sSub>
                                <m:sSubPr>
                                  <m:ctrlPr>
                                    <a:rPr lang="ru-RU"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2</m:t>
                                  </m:r>
                                </m:sub>
                              </m:sSub>
                              <m:r>
                                <a:rPr lang="en-US" sz="2900" i="1">
                                  <a:latin typeface="Cambria Math" panose="02040503050406030204" pitchFamily="18" charset="0"/>
                                </a:rPr>
                                <m:t>≤7</m:t>
                              </m:r>
                            </m:e>
                            <m:e>
                              <m:r>
                                <a:rPr lang="en-US" sz="2900" i="1">
                                  <a:latin typeface="Cambria Math" panose="02040503050406030204" pitchFamily="18" charset="0"/>
                                </a:rPr>
                                <m:t>2</m:t>
                              </m:r>
                              <m:sSub>
                                <m:sSubPr>
                                  <m:ctrlPr>
                                    <a:rPr lang="ru-RU"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1</m:t>
                                  </m:r>
                                </m:sub>
                              </m:sSub>
                              <m:r>
                                <a:rPr lang="en-US" sz="2900" i="1">
                                  <a:latin typeface="Cambria Math" panose="02040503050406030204" pitchFamily="18" charset="0"/>
                                </a:rPr>
                                <m:t>+</m:t>
                              </m:r>
                              <m:sSub>
                                <m:sSubPr>
                                  <m:ctrlPr>
                                    <a:rPr lang="ru-RU"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2</m:t>
                                  </m:r>
                                </m:sub>
                              </m:sSub>
                              <m:r>
                                <a:rPr lang="en-US" sz="2900" i="1">
                                  <a:latin typeface="Cambria Math" panose="02040503050406030204" pitchFamily="18" charset="0"/>
                                </a:rPr>
                                <m:t>≤8</m:t>
                              </m:r>
                            </m:e>
                            <m:e>
                              <m:sSub>
                                <m:sSubPr>
                                  <m:ctrlPr>
                                    <a:rPr lang="ru-RU"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2</m:t>
                                  </m:r>
                                </m:sub>
                              </m:sSub>
                              <m:r>
                                <a:rPr lang="en-US" sz="2900" i="1">
                                  <a:latin typeface="Cambria Math" panose="02040503050406030204" pitchFamily="18" charset="0"/>
                                </a:rPr>
                                <m:t>≤3</m:t>
                              </m:r>
                            </m:e>
                          </m:eqArr>
                        </m:e>
                      </m:d>
                    </m:oMath>
                  </m:oMathPara>
                </a14:m>
                <a:endParaRPr lang="ru-RU" sz="2900" dirty="0"/>
              </a:p>
              <a:p>
                <a:pPr marL="0" indent="0">
                  <a:buNone/>
                </a:pPr>
                <a14:m>
                  <m:oMathPara xmlns:m="http://schemas.openxmlformats.org/officeDocument/2006/math">
                    <m:oMathParaPr>
                      <m:jc m:val="centerGroup"/>
                    </m:oMathParaPr>
                    <m:oMath xmlns:m="http://schemas.openxmlformats.org/officeDocument/2006/math">
                      <m:sSub>
                        <m:sSubPr>
                          <m:ctrlPr>
                            <a:rPr lang="ru-RU"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1</m:t>
                          </m:r>
                        </m:sub>
                      </m:sSub>
                      <m:r>
                        <a:rPr lang="en-US" sz="2900" i="1">
                          <a:latin typeface="Cambria Math" panose="02040503050406030204" pitchFamily="18" charset="0"/>
                        </a:rPr>
                        <m:t>≥0, </m:t>
                      </m:r>
                      <m:sSub>
                        <m:sSubPr>
                          <m:ctrlPr>
                            <a:rPr lang="ru-RU"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2</m:t>
                          </m:r>
                        </m:sub>
                      </m:sSub>
                      <m:r>
                        <a:rPr lang="en-US" sz="2900" i="1">
                          <a:latin typeface="Cambria Math" panose="02040503050406030204" pitchFamily="18" charset="0"/>
                        </a:rPr>
                        <m:t>≥0</m:t>
                      </m:r>
                    </m:oMath>
                  </m:oMathPara>
                </a14:m>
                <a:endParaRPr lang="ru-RU" sz="2900" dirty="0"/>
              </a:p>
              <a:p>
                <a:pPr marL="0" indent="0">
                  <a:buNone/>
                </a:pPr>
                <a:r>
                  <a:rPr lang="ru-RU" sz="2900" b="1" dirty="0"/>
                  <a:t> </a:t>
                </a:r>
                <a:endParaRPr lang="ru-RU" sz="2900" dirty="0"/>
              </a:p>
              <a:p>
                <a:pPr marL="0" indent="0">
                  <a:buNone/>
                </a:pPr>
                <a:r>
                  <a:rPr lang="ru-RU" sz="2900" dirty="0"/>
                  <a:t>Решение.</a:t>
                </a:r>
              </a:p>
              <a:p>
                <a:pPr marL="0" indent="0">
                  <a:buNone/>
                </a:pPr>
                <a:r>
                  <a:rPr lang="ru-RU" sz="2900" dirty="0"/>
                  <a:t>Изобразим на плоскости </a:t>
                </a:r>
                <a14:m>
                  <m:oMath xmlns:m="http://schemas.openxmlformats.org/officeDocument/2006/math">
                    <m:d>
                      <m:dPr>
                        <m:ctrlPr>
                          <a:rPr lang="ru-RU" sz="2900" i="1">
                            <a:latin typeface="Cambria Math" panose="02040503050406030204" pitchFamily="18" charset="0"/>
                          </a:rPr>
                        </m:ctrlPr>
                      </m:dPr>
                      <m:e>
                        <m:sSub>
                          <m:sSubPr>
                            <m:ctrlPr>
                              <a:rPr lang="ru-RU" sz="2900" i="1">
                                <a:latin typeface="Cambria Math" panose="02040503050406030204" pitchFamily="18" charset="0"/>
                              </a:rPr>
                            </m:ctrlPr>
                          </m:sSubPr>
                          <m:e>
                            <m:r>
                              <a:rPr lang="en-US" sz="2900" i="1">
                                <a:latin typeface="Cambria Math" panose="02040503050406030204" pitchFamily="18" charset="0"/>
                              </a:rPr>
                              <m:t>𝑥</m:t>
                            </m:r>
                          </m:e>
                          <m:sub>
                            <m:r>
                              <a:rPr lang="ru-RU" sz="2900" i="1">
                                <a:latin typeface="Cambria Math" panose="02040503050406030204" pitchFamily="18" charset="0"/>
                              </a:rPr>
                              <m:t>1</m:t>
                            </m:r>
                          </m:sub>
                        </m:sSub>
                        <m:r>
                          <a:rPr lang="ru-RU" sz="2900" i="1">
                            <a:latin typeface="Cambria Math" panose="02040503050406030204" pitchFamily="18" charset="0"/>
                          </a:rPr>
                          <m:t>,</m:t>
                        </m:r>
                        <m:sSub>
                          <m:sSubPr>
                            <m:ctrlPr>
                              <a:rPr lang="ru-RU" sz="2900" i="1">
                                <a:latin typeface="Cambria Math" panose="02040503050406030204" pitchFamily="18" charset="0"/>
                              </a:rPr>
                            </m:ctrlPr>
                          </m:sSubPr>
                          <m:e>
                            <m:r>
                              <a:rPr lang="ru-RU" sz="2900" i="1">
                                <a:latin typeface="Cambria Math" panose="02040503050406030204" pitchFamily="18" charset="0"/>
                              </a:rPr>
                              <m:t>𝑥</m:t>
                            </m:r>
                          </m:e>
                          <m:sub>
                            <m:r>
                              <a:rPr lang="ru-RU" sz="2900" i="1">
                                <a:latin typeface="Cambria Math" panose="02040503050406030204" pitchFamily="18" charset="0"/>
                              </a:rPr>
                              <m:t>2</m:t>
                            </m:r>
                          </m:sub>
                        </m:sSub>
                      </m:e>
                    </m:d>
                  </m:oMath>
                </a14:m>
                <a:r>
                  <a:rPr lang="ru-RU" sz="2900" dirty="0"/>
                  <a:t>допустимое множество </a:t>
                </a:r>
                <a:r>
                  <a:rPr lang="en-US" sz="2900" i="1" dirty="0"/>
                  <a:t>X </a:t>
                </a:r>
                <a:r>
                  <a:rPr lang="ru-RU" sz="2900" dirty="0"/>
                  <a:t>данной задачи (многоугольник </a:t>
                </a:r>
                <a:r>
                  <a:rPr lang="en-US" sz="2900" i="1" dirty="0"/>
                  <a:t>ABCDE</a:t>
                </a:r>
                <a:r>
                  <a:rPr lang="ru-RU" sz="2900" dirty="0"/>
                  <a:t>) и одну из линий уровня </a:t>
                </a:r>
                <a14:m>
                  <m:oMath xmlns:m="http://schemas.openxmlformats.org/officeDocument/2006/math">
                    <m:r>
                      <a:rPr lang="ru-RU" sz="2900" i="1">
                        <a:latin typeface="Cambria Math" panose="02040503050406030204" pitchFamily="18" charset="0"/>
                      </a:rPr>
                      <m:t>−3</m:t>
                    </m:r>
                    <m:sSub>
                      <m:sSubPr>
                        <m:ctrlPr>
                          <a:rPr lang="ru-RU" sz="2900" i="1">
                            <a:latin typeface="Cambria Math" panose="02040503050406030204" pitchFamily="18" charset="0"/>
                          </a:rPr>
                        </m:ctrlPr>
                      </m:sSubPr>
                      <m:e>
                        <m:r>
                          <a:rPr lang="en-US" sz="2900" i="1">
                            <a:latin typeface="Cambria Math" panose="02040503050406030204" pitchFamily="18" charset="0"/>
                          </a:rPr>
                          <m:t>𝑥</m:t>
                        </m:r>
                      </m:e>
                      <m:sub>
                        <m:r>
                          <a:rPr lang="ru-RU" sz="2900" i="1">
                            <a:latin typeface="Cambria Math" panose="02040503050406030204" pitchFamily="18" charset="0"/>
                          </a:rPr>
                          <m:t>1</m:t>
                        </m:r>
                      </m:sub>
                    </m:sSub>
                    <m:r>
                      <a:rPr lang="ru-RU" sz="2900" i="1">
                        <a:latin typeface="Cambria Math" panose="02040503050406030204" pitchFamily="18" charset="0"/>
                      </a:rPr>
                      <m:t>−2</m:t>
                    </m:r>
                    <m:sSub>
                      <m:sSubPr>
                        <m:ctrlPr>
                          <a:rPr lang="ru-RU" sz="2900" i="1">
                            <a:latin typeface="Cambria Math" panose="02040503050406030204" pitchFamily="18" charset="0"/>
                          </a:rPr>
                        </m:ctrlPr>
                      </m:sSubPr>
                      <m:e>
                        <m:r>
                          <a:rPr lang="ru-RU" sz="2900" i="1">
                            <a:latin typeface="Cambria Math" panose="02040503050406030204" pitchFamily="18" charset="0"/>
                          </a:rPr>
                          <m:t>𝑥</m:t>
                        </m:r>
                      </m:e>
                      <m:sub>
                        <m:r>
                          <a:rPr lang="ru-RU" sz="2900" i="1">
                            <a:latin typeface="Cambria Math" panose="02040503050406030204" pitchFamily="18" charset="0"/>
                          </a:rPr>
                          <m:t>2</m:t>
                        </m:r>
                      </m:sub>
                    </m:sSub>
                    <m:r>
                      <a:rPr lang="ru-RU" sz="2900" i="1">
                        <a:latin typeface="Cambria Math" panose="02040503050406030204" pitchFamily="18" charset="0"/>
                      </a:rPr>
                      <m:t>=</m:t>
                    </m:r>
                    <m:r>
                      <a:rPr lang="ru-RU" sz="2900" i="1">
                        <a:latin typeface="Cambria Math" panose="02040503050406030204" pitchFamily="18" charset="0"/>
                      </a:rPr>
                      <m:t>𝐶</m:t>
                    </m:r>
                  </m:oMath>
                </a14:m>
                <a:r>
                  <a:rPr lang="ru-RU" sz="2900" dirty="0"/>
                  <a:t> целевой функции.</a:t>
                </a:r>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179512" y="908720"/>
                <a:ext cx="8784976" cy="5760640"/>
              </a:xfrm>
              <a:blipFill rotWithShape="0">
                <a:blip r:embed="rId2"/>
                <a:stretch>
                  <a:fillRect l="-1318" t="-952" r="-624"/>
                </a:stretch>
              </a:blipFill>
            </p:spPr>
            <p:txBody>
              <a:bodyPr/>
              <a:lstStyle/>
              <a:p>
                <a:r>
                  <a:rPr lang="ru-RU">
                    <a:noFill/>
                  </a:rPr>
                  <a:t> </a:t>
                </a:r>
              </a:p>
            </p:txBody>
          </p:sp>
        </mc:Fallback>
      </mc:AlternateContent>
    </p:spTree>
    <p:extLst>
      <p:ext uri="{BB962C8B-B14F-4D97-AF65-F5344CB8AC3E}">
        <p14:creationId xmlns:p14="http://schemas.microsoft.com/office/powerpoint/2010/main" val="3872432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251520" y="404664"/>
                <a:ext cx="8712968" cy="6192688"/>
              </a:xfrm>
            </p:spPr>
            <p:txBody>
              <a:bodyPr>
                <a:normAutofit fontScale="92500" lnSpcReduction="10000"/>
              </a:bodyPr>
              <a:lstStyle/>
              <a:p>
                <a:pPr marL="0" indent="0">
                  <a:buNone/>
                </a:pPr>
                <a:r>
                  <a:rPr lang="ru-RU" sz="2900" dirty="0" smtClean="0"/>
                  <a:t>Антиградиент </a:t>
                </a:r>
                <a:endParaRPr lang="en-US" sz="2900" i="1" dirty="0" smtClean="0"/>
              </a:p>
              <a:p>
                <a:pPr marL="0" indent="0">
                  <a:buNone/>
                </a:pPr>
                <a14:m>
                  <m:oMath xmlns:m="http://schemas.openxmlformats.org/officeDocument/2006/math">
                    <m:r>
                      <a:rPr lang="ru-RU" sz="2900" i="1">
                        <a:latin typeface="Cambria Math" panose="02040503050406030204" pitchFamily="18" charset="0"/>
                      </a:rPr>
                      <m:t>−</m:t>
                    </m:r>
                    <m:r>
                      <a:rPr lang="ru-RU" sz="2900">
                        <a:latin typeface="Cambria Math" panose="02040503050406030204" pitchFamily="18" charset="0"/>
                      </a:rPr>
                      <m:t>𝛻</m:t>
                    </m:r>
                    <m:r>
                      <a:rPr lang="ru-RU" sz="2900" i="1">
                        <a:latin typeface="Cambria Math" panose="02040503050406030204" pitchFamily="18" charset="0"/>
                      </a:rPr>
                      <m:t>𝑓</m:t>
                    </m:r>
                    <m:d>
                      <m:dPr>
                        <m:ctrlPr>
                          <a:rPr lang="ru-RU" sz="2900" i="1">
                            <a:latin typeface="Cambria Math" panose="02040503050406030204" pitchFamily="18" charset="0"/>
                          </a:rPr>
                        </m:ctrlPr>
                      </m:dPr>
                      <m:e>
                        <m:r>
                          <a:rPr lang="ru-RU" sz="2900" i="1">
                            <a:latin typeface="Cambria Math" panose="02040503050406030204" pitchFamily="18" charset="0"/>
                          </a:rPr>
                          <m:t>𝑥</m:t>
                        </m:r>
                      </m:e>
                    </m:d>
                    <m:r>
                      <a:rPr lang="ru-RU" sz="2900" i="1">
                        <a:latin typeface="Cambria Math" panose="02040503050406030204" pitchFamily="18" charset="0"/>
                      </a:rPr>
                      <m:t>=</m:t>
                    </m:r>
                    <m:d>
                      <m:dPr>
                        <m:ctrlPr>
                          <a:rPr lang="ru-RU" sz="2900" i="1">
                            <a:latin typeface="Cambria Math" panose="02040503050406030204" pitchFamily="18" charset="0"/>
                          </a:rPr>
                        </m:ctrlPr>
                      </m:dPr>
                      <m:e>
                        <m:r>
                          <a:rPr lang="ru-RU" sz="2900" i="1">
                            <a:latin typeface="Cambria Math" panose="02040503050406030204" pitchFamily="18" charset="0"/>
                          </a:rPr>
                          <m:t>3,2</m:t>
                        </m:r>
                      </m:e>
                    </m:d>
                    <m:r>
                      <a:rPr lang="ru-RU" sz="2900" i="1">
                        <a:latin typeface="Cambria Math" panose="02040503050406030204" pitchFamily="18" charset="0"/>
                      </a:rPr>
                      <m:t>=</m:t>
                    </m:r>
                    <m:acc>
                      <m:accPr>
                        <m:chr m:val="⃗"/>
                        <m:ctrlPr>
                          <a:rPr lang="ru-RU" sz="2900" i="1">
                            <a:latin typeface="Cambria Math" panose="02040503050406030204" pitchFamily="18" charset="0"/>
                          </a:rPr>
                        </m:ctrlPr>
                      </m:accPr>
                      <m:e>
                        <m:r>
                          <a:rPr lang="ru-RU" sz="2900" i="1">
                            <a:latin typeface="Cambria Math" panose="02040503050406030204" pitchFamily="18" charset="0"/>
                          </a:rPr>
                          <m:t>𝑒</m:t>
                        </m:r>
                      </m:e>
                    </m:acc>
                  </m:oMath>
                </a14:m>
                <a:r>
                  <a:rPr lang="ru-RU" sz="2900" dirty="0"/>
                  <a:t>  </a:t>
                </a:r>
                <a:endParaRPr lang="en-US" sz="2900" dirty="0" smtClean="0"/>
              </a:p>
              <a:p>
                <a:pPr marL="0" indent="0">
                  <a:buNone/>
                </a:pPr>
                <a:r>
                  <a:rPr lang="ru-RU" sz="2900" dirty="0" smtClean="0"/>
                  <a:t>указывает </a:t>
                </a:r>
                <a:endParaRPr lang="en-US" sz="2900" dirty="0"/>
              </a:p>
              <a:p>
                <a:pPr marL="0" indent="0">
                  <a:buNone/>
                </a:pPr>
                <a:r>
                  <a:rPr lang="ru-RU" sz="2900" dirty="0" smtClean="0"/>
                  <a:t>направление </a:t>
                </a:r>
                <a:r>
                  <a:rPr lang="ru-RU" sz="2900" dirty="0"/>
                  <a:t>убывания </a:t>
                </a:r>
                <a:endParaRPr lang="en-US" sz="2900" dirty="0" smtClean="0"/>
              </a:p>
              <a:p>
                <a:pPr marL="0" indent="0">
                  <a:buNone/>
                </a:pPr>
                <a:r>
                  <a:rPr lang="ru-RU" sz="2900" dirty="0" smtClean="0"/>
                  <a:t>функции </a:t>
                </a:r>
                <a14:m>
                  <m:oMath xmlns:m="http://schemas.openxmlformats.org/officeDocument/2006/math">
                    <m:r>
                      <a:rPr lang="ru-RU" sz="2900" i="1">
                        <a:latin typeface="Cambria Math" panose="02040503050406030204" pitchFamily="18" charset="0"/>
                      </a:rPr>
                      <m:t>𝑓</m:t>
                    </m:r>
                    <m:r>
                      <a:rPr lang="ru-RU" sz="2900" i="1">
                        <a:latin typeface="Cambria Math" panose="02040503050406030204" pitchFamily="18" charset="0"/>
                      </a:rPr>
                      <m:t>(</m:t>
                    </m:r>
                    <m:r>
                      <a:rPr lang="ru-RU" sz="2900" i="1">
                        <a:latin typeface="Cambria Math" panose="02040503050406030204" pitchFamily="18" charset="0"/>
                      </a:rPr>
                      <m:t>𝑥</m:t>
                    </m:r>
                    <m:r>
                      <a:rPr lang="ru-RU" sz="2900" i="1">
                        <a:latin typeface="Cambria Math" panose="02040503050406030204" pitchFamily="18" charset="0"/>
                      </a:rPr>
                      <m:t>)</m:t>
                    </m:r>
                  </m:oMath>
                </a14:m>
                <a:r>
                  <a:rPr lang="ru-RU" sz="2900" dirty="0"/>
                  <a:t>.</a:t>
                </a:r>
                <a:r>
                  <a:rPr lang="en-US" sz="2900" dirty="0" smtClean="0"/>
                  <a:t> </a:t>
                </a:r>
                <a:r>
                  <a:rPr lang="ru-RU" sz="2900" dirty="0"/>
                  <a:t>Совершая </a:t>
                </a:r>
                <a:endParaRPr lang="en-US" sz="2900" dirty="0" smtClean="0"/>
              </a:p>
              <a:p>
                <a:pPr marL="0" indent="0">
                  <a:buNone/>
                </a:pPr>
                <a:r>
                  <a:rPr lang="ru-RU" sz="2900" dirty="0" smtClean="0"/>
                  <a:t>параллельный </a:t>
                </a:r>
                <a:r>
                  <a:rPr lang="ru-RU" sz="2900" dirty="0"/>
                  <a:t>перенос </a:t>
                </a:r>
                <a:endParaRPr lang="en-US" sz="2900" dirty="0" smtClean="0"/>
              </a:p>
              <a:p>
                <a:pPr marL="0" indent="0">
                  <a:buNone/>
                </a:pPr>
                <a:r>
                  <a:rPr lang="ru-RU" sz="2900" dirty="0" smtClean="0"/>
                  <a:t>линии </a:t>
                </a:r>
                <a:r>
                  <a:rPr lang="ru-RU" sz="2900" dirty="0"/>
                  <a:t>уровня вдоль </a:t>
                </a:r>
                <a:endParaRPr lang="en-US" sz="2900" dirty="0" smtClean="0"/>
              </a:p>
              <a:p>
                <a:pPr marL="0" indent="0">
                  <a:buNone/>
                </a:pPr>
                <a:r>
                  <a:rPr lang="ru-RU" sz="2900" dirty="0" err="1" smtClean="0"/>
                  <a:t>напрвления</a:t>
                </a:r>
                <a:r>
                  <a:rPr lang="ru-RU" sz="2900" dirty="0" smtClean="0"/>
                  <a:t> </a:t>
                </a:r>
                <a14:m>
                  <m:oMath xmlns:m="http://schemas.openxmlformats.org/officeDocument/2006/math">
                    <m:acc>
                      <m:accPr>
                        <m:chr m:val="⃗"/>
                        <m:ctrlPr>
                          <a:rPr lang="ru-RU" sz="2900" i="1">
                            <a:latin typeface="Cambria Math" panose="02040503050406030204" pitchFamily="18" charset="0"/>
                          </a:rPr>
                        </m:ctrlPr>
                      </m:accPr>
                      <m:e>
                        <m:r>
                          <a:rPr lang="en-US" sz="2900" i="1">
                            <a:latin typeface="Cambria Math" panose="02040503050406030204" pitchFamily="18" charset="0"/>
                          </a:rPr>
                          <m:t>𝑒</m:t>
                        </m:r>
                      </m:e>
                    </m:acc>
                  </m:oMath>
                </a14:m>
                <a:r>
                  <a:rPr lang="ru-RU" sz="2900" dirty="0"/>
                  <a:t>, находим </a:t>
                </a:r>
                <a:endParaRPr lang="en-US" sz="2900" dirty="0" smtClean="0"/>
              </a:p>
              <a:p>
                <a:pPr marL="0" indent="0">
                  <a:buNone/>
                </a:pPr>
                <a:r>
                  <a:rPr lang="ru-RU" sz="2900" dirty="0" smtClean="0"/>
                  <a:t>её </a:t>
                </a:r>
                <a:r>
                  <a:rPr lang="ru-RU" sz="2900" dirty="0"/>
                  <a:t>крайнее положение. </a:t>
                </a:r>
                <a:endParaRPr lang="en-US" sz="2900" dirty="0" smtClean="0"/>
              </a:p>
              <a:p>
                <a:pPr marL="0" indent="0">
                  <a:buNone/>
                </a:pPr>
                <a:r>
                  <a:rPr lang="ru-RU" sz="2900" dirty="0" smtClean="0"/>
                  <a:t>В </a:t>
                </a:r>
                <a:r>
                  <a:rPr lang="ru-RU" sz="2900" dirty="0"/>
                  <a:t>этом положении прямая </a:t>
                </a:r>
                <a14:m>
                  <m:oMath xmlns:m="http://schemas.openxmlformats.org/officeDocument/2006/math">
                    <m:r>
                      <a:rPr lang="ru-RU" sz="2900" i="1">
                        <a:latin typeface="Cambria Math" panose="02040503050406030204" pitchFamily="18" charset="0"/>
                      </a:rPr>
                      <m:t>−3</m:t>
                    </m:r>
                    <m:sSub>
                      <m:sSubPr>
                        <m:ctrlPr>
                          <a:rPr lang="ru-RU" sz="2900" i="1">
                            <a:latin typeface="Cambria Math" panose="02040503050406030204" pitchFamily="18" charset="0"/>
                          </a:rPr>
                        </m:ctrlPr>
                      </m:sSubPr>
                      <m:e>
                        <m:r>
                          <a:rPr lang="ru-RU" sz="2900" i="1">
                            <a:latin typeface="Cambria Math" panose="02040503050406030204" pitchFamily="18" charset="0"/>
                          </a:rPr>
                          <m:t>𝑥</m:t>
                        </m:r>
                      </m:e>
                      <m:sub>
                        <m:r>
                          <a:rPr lang="ru-RU" sz="2900" i="1">
                            <a:latin typeface="Cambria Math" panose="02040503050406030204" pitchFamily="18" charset="0"/>
                          </a:rPr>
                          <m:t>1</m:t>
                        </m:r>
                      </m:sub>
                    </m:sSub>
                    <m:r>
                      <a:rPr lang="ru-RU" sz="2900" i="1">
                        <a:latin typeface="Cambria Math" panose="02040503050406030204" pitchFamily="18" charset="0"/>
                      </a:rPr>
                      <m:t>−2</m:t>
                    </m:r>
                    <m:sSub>
                      <m:sSubPr>
                        <m:ctrlPr>
                          <a:rPr lang="ru-RU" sz="2900" i="1">
                            <a:latin typeface="Cambria Math" panose="02040503050406030204" pitchFamily="18" charset="0"/>
                          </a:rPr>
                        </m:ctrlPr>
                      </m:sSubPr>
                      <m:e>
                        <m:r>
                          <a:rPr lang="ru-RU" sz="2900" i="1">
                            <a:latin typeface="Cambria Math" panose="02040503050406030204" pitchFamily="18" charset="0"/>
                          </a:rPr>
                          <m:t>𝑥</m:t>
                        </m:r>
                      </m:e>
                      <m:sub>
                        <m:r>
                          <a:rPr lang="ru-RU" sz="2900" i="1">
                            <a:latin typeface="Cambria Math" panose="02040503050406030204" pitchFamily="18" charset="0"/>
                          </a:rPr>
                          <m:t>2</m:t>
                        </m:r>
                      </m:sub>
                    </m:sSub>
                    <m:r>
                      <a:rPr lang="ru-RU" sz="2900" i="1">
                        <a:latin typeface="Cambria Math" panose="02040503050406030204" pitchFamily="18" charset="0"/>
                      </a:rPr>
                      <m:t>=</m:t>
                    </m:r>
                    <m:r>
                      <a:rPr lang="en-US" sz="2900" i="1">
                        <a:latin typeface="Cambria Math" panose="02040503050406030204" pitchFamily="18" charset="0"/>
                      </a:rPr>
                      <m:t>𝐶</m:t>
                    </m:r>
                  </m:oMath>
                </a14:m>
                <a:r>
                  <a:rPr lang="en-US" sz="2900" dirty="0"/>
                  <a:t> </a:t>
                </a:r>
                <a:r>
                  <a:rPr lang="ru-RU" sz="2900" dirty="0"/>
                  <a:t>проходит через вершину </a:t>
                </a:r>
                <a14:m>
                  <m:oMath xmlns:m="http://schemas.openxmlformats.org/officeDocument/2006/math">
                    <m:r>
                      <a:rPr lang="ru-RU" sz="2900" i="1">
                        <a:latin typeface="Cambria Math" panose="02040503050406030204" pitchFamily="18" charset="0"/>
                      </a:rPr>
                      <m:t>𝐷</m:t>
                    </m:r>
                    <m:r>
                      <a:rPr lang="ru-RU" sz="2900" i="1">
                        <a:latin typeface="Cambria Math" panose="02040503050406030204" pitchFamily="18" charset="0"/>
                      </a:rPr>
                      <m:t>=(3,2)</m:t>
                    </m:r>
                  </m:oMath>
                </a14:m>
                <a:r>
                  <a:rPr lang="ru-RU" sz="2900" dirty="0"/>
                  <a:t> многоугольника </a:t>
                </a:r>
                <a:r>
                  <a:rPr lang="en-US" sz="2900" i="1" dirty="0"/>
                  <a:t>ABCDE</a:t>
                </a:r>
                <a:r>
                  <a:rPr lang="ru-RU" sz="2900" i="1" dirty="0"/>
                  <a:t>. </a:t>
                </a:r>
                <a:r>
                  <a:rPr lang="ru-RU" sz="2900" dirty="0"/>
                  <a:t>Поэтому целевая функция </a:t>
                </a:r>
                <a14:m>
                  <m:oMath xmlns:m="http://schemas.openxmlformats.org/officeDocument/2006/math">
                    <m:r>
                      <a:rPr lang="ru-RU" sz="2900" i="1">
                        <a:latin typeface="Cambria Math" panose="02040503050406030204" pitchFamily="18" charset="0"/>
                      </a:rPr>
                      <m:t>𝑓</m:t>
                    </m:r>
                    <m:r>
                      <a:rPr lang="ru-RU" sz="2900" i="1">
                        <a:latin typeface="Cambria Math" panose="02040503050406030204" pitchFamily="18" charset="0"/>
                      </a:rPr>
                      <m:t>(</m:t>
                    </m:r>
                    <m:r>
                      <a:rPr lang="ru-RU" sz="2900" i="1">
                        <a:latin typeface="Cambria Math" panose="02040503050406030204" pitchFamily="18" charset="0"/>
                      </a:rPr>
                      <m:t>𝑥</m:t>
                    </m:r>
                    <m:r>
                      <a:rPr lang="ru-RU" sz="2900" i="1">
                        <a:latin typeface="Cambria Math" panose="02040503050406030204" pitchFamily="18" charset="0"/>
                      </a:rPr>
                      <m:t>)</m:t>
                    </m:r>
                  </m:oMath>
                </a14:m>
                <a:r>
                  <a:rPr lang="ru-RU" sz="2900" dirty="0"/>
                  <a:t> принимает единственное значение </a:t>
                </a:r>
                <a:r>
                  <a:rPr lang="en-US" sz="2900" i="1" dirty="0"/>
                  <a:t>f</a:t>
                </a:r>
                <a:r>
                  <a:rPr lang="ru-RU" sz="2900" i="1" baseline="30000" dirty="0"/>
                  <a:t>* </a:t>
                </a:r>
                <a:r>
                  <a:rPr lang="ru-RU" sz="2900" dirty="0"/>
                  <a:t>в точке </a:t>
                </a:r>
                <a14:m>
                  <m:oMath xmlns:m="http://schemas.openxmlformats.org/officeDocument/2006/math">
                    <m:sSup>
                      <m:sSupPr>
                        <m:ctrlPr>
                          <a:rPr lang="ru-RU" sz="2900" i="1">
                            <a:latin typeface="Cambria Math" panose="02040503050406030204" pitchFamily="18" charset="0"/>
                          </a:rPr>
                        </m:ctrlPr>
                      </m:sSupPr>
                      <m:e>
                        <m:r>
                          <a:rPr lang="en-US" sz="2900" i="1">
                            <a:latin typeface="Cambria Math" panose="02040503050406030204" pitchFamily="18" charset="0"/>
                          </a:rPr>
                          <m:t>𝑥</m:t>
                        </m:r>
                      </m:e>
                      <m:sup>
                        <m:r>
                          <a:rPr lang="ru-RU" sz="2900" i="1">
                            <a:latin typeface="Cambria Math" panose="02040503050406030204" pitchFamily="18" charset="0"/>
                          </a:rPr>
                          <m:t>∗</m:t>
                        </m:r>
                      </m:sup>
                    </m:sSup>
                    <m:r>
                      <a:rPr lang="ru-RU" sz="2900" i="1">
                        <a:latin typeface="Cambria Math" panose="02040503050406030204" pitchFamily="18" charset="0"/>
                      </a:rPr>
                      <m:t>=</m:t>
                    </m:r>
                    <m:d>
                      <m:dPr>
                        <m:ctrlPr>
                          <a:rPr lang="ru-RU" sz="2900" i="1">
                            <a:latin typeface="Cambria Math" panose="02040503050406030204" pitchFamily="18" charset="0"/>
                          </a:rPr>
                        </m:ctrlPr>
                      </m:dPr>
                      <m:e>
                        <m:r>
                          <a:rPr lang="ru-RU" sz="2900" i="1">
                            <a:latin typeface="Cambria Math" panose="02040503050406030204" pitchFamily="18" charset="0"/>
                          </a:rPr>
                          <m:t>3,2</m:t>
                        </m:r>
                      </m:e>
                    </m:d>
                    <m:r>
                      <a:rPr lang="ru-RU" sz="2900" i="1">
                        <a:latin typeface="Cambria Math" panose="02040503050406030204" pitchFamily="18" charset="0"/>
                      </a:rPr>
                      <m:t>,</m:t>
                    </m:r>
                  </m:oMath>
                </a14:m>
                <a:r>
                  <a:rPr lang="ru-RU" sz="2900" dirty="0"/>
                  <a:t> причём </a:t>
                </a:r>
              </a:p>
              <a:p>
                <a:pPr marL="0" indent="0">
                  <a:buNone/>
                </a:pPr>
                <a14:m>
                  <m:oMathPara xmlns:m="http://schemas.openxmlformats.org/officeDocument/2006/math">
                    <m:oMathParaPr>
                      <m:jc m:val="centerGroup"/>
                    </m:oMathParaPr>
                    <m:oMath xmlns:m="http://schemas.openxmlformats.org/officeDocument/2006/math">
                      <m:sSup>
                        <m:sSupPr>
                          <m:ctrlPr>
                            <a:rPr lang="ru-RU" sz="2900" i="1">
                              <a:latin typeface="Cambria Math" panose="02040503050406030204" pitchFamily="18" charset="0"/>
                            </a:rPr>
                          </m:ctrlPr>
                        </m:sSupPr>
                        <m:e>
                          <m:r>
                            <a:rPr lang="en-US" sz="2900" i="1">
                              <a:latin typeface="Cambria Math" panose="02040503050406030204" pitchFamily="18" charset="0"/>
                            </a:rPr>
                            <m:t>𝑓</m:t>
                          </m:r>
                        </m:e>
                        <m:sup>
                          <m:r>
                            <a:rPr lang="ru-RU" sz="2900" i="1">
                              <a:latin typeface="Cambria Math" panose="02040503050406030204" pitchFamily="18" charset="0"/>
                            </a:rPr>
                            <m:t>∗</m:t>
                          </m:r>
                        </m:sup>
                      </m:sSup>
                      <m:r>
                        <a:rPr lang="ru-RU" sz="2900" i="1">
                          <a:latin typeface="Cambria Math" panose="02040503050406030204" pitchFamily="18" charset="0"/>
                        </a:rPr>
                        <m:t>=</m:t>
                      </m:r>
                      <m:r>
                        <a:rPr lang="ru-RU" sz="2900" i="1">
                          <a:latin typeface="Cambria Math" panose="02040503050406030204" pitchFamily="18" charset="0"/>
                        </a:rPr>
                        <m:t>𝑓</m:t>
                      </m:r>
                      <m:d>
                        <m:dPr>
                          <m:ctrlPr>
                            <a:rPr lang="ru-RU" sz="2900" i="1">
                              <a:latin typeface="Cambria Math" panose="02040503050406030204" pitchFamily="18" charset="0"/>
                            </a:rPr>
                          </m:ctrlPr>
                        </m:dPr>
                        <m:e>
                          <m:sSup>
                            <m:sSupPr>
                              <m:ctrlPr>
                                <a:rPr lang="ru-RU" sz="2900" i="1">
                                  <a:latin typeface="Cambria Math" panose="02040503050406030204" pitchFamily="18" charset="0"/>
                                </a:rPr>
                              </m:ctrlPr>
                            </m:sSupPr>
                            <m:e>
                              <m:r>
                                <a:rPr lang="ru-RU" sz="2900" i="1">
                                  <a:latin typeface="Cambria Math" panose="02040503050406030204" pitchFamily="18" charset="0"/>
                                </a:rPr>
                                <m:t>𝑥</m:t>
                              </m:r>
                            </m:e>
                            <m:sup>
                              <m:r>
                                <a:rPr lang="ru-RU" sz="2900" i="1">
                                  <a:latin typeface="Cambria Math" panose="02040503050406030204" pitchFamily="18" charset="0"/>
                                </a:rPr>
                                <m:t>∗</m:t>
                              </m:r>
                            </m:sup>
                          </m:sSup>
                        </m:e>
                      </m:d>
                      <m:r>
                        <a:rPr lang="ru-RU" sz="2900" i="1">
                          <a:latin typeface="Cambria Math" panose="02040503050406030204" pitchFamily="18" charset="0"/>
                        </a:rPr>
                        <m:t>=</m:t>
                      </m:r>
                      <m:r>
                        <a:rPr lang="ru-RU" sz="2900" i="1">
                          <a:latin typeface="Cambria Math" panose="02040503050406030204" pitchFamily="18" charset="0"/>
                        </a:rPr>
                        <m:t>𝑓</m:t>
                      </m:r>
                      <m:d>
                        <m:dPr>
                          <m:ctrlPr>
                            <a:rPr lang="ru-RU" sz="2900" i="1">
                              <a:latin typeface="Cambria Math" panose="02040503050406030204" pitchFamily="18" charset="0"/>
                            </a:rPr>
                          </m:ctrlPr>
                        </m:dPr>
                        <m:e>
                          <m:r>
                            <a:rPr lang="ru-RU" sz="2900" i="1">
                              <a:latin typeface="Cambria Math" panose="02040503050406030204" pitchFamily="18" charset="0"/>
                            </a:rPr>
                            <m:t>3,2</m:t>
                          </m:r>
                        </m:e>
                      </m:d>
                      <m:r>
                        <a:rPr lang="ru-RU" sz="2900" i="1">
                          <a:latin typeface="Cambria Math" panose="02040503050406030204" pitchFamily="18" charset="0"/>
                        </a:rPr>
                        <m:t>=−13</m:t>
                      </m:r>
                    </m:oMath>
                  </m:oMathPara>
                </a14:m>
                <a:endParaRPr lang="ru-RU" sz="29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51520" y="404664"/>
                <a:ext cx="8712968" cy="6192688"/>
              </a:xfrm>
              <a:blipFill rotWithShape="1">
                <a:blip r:embed="rId2"/>
                <a:stretch>
                  <a:fillRect l="-1259" t="-1476" r="-420"/>
                </a:stretch>
              </a:blipFill>
            </p:spPr>
            <p:txBody>
              <a:bodyPr/>
              <a:lstStyle/>
              <a:p>
                <a:r>
                  <a:rPr lang="ru-RU">
                    <a:noFill/>
                  </a:rPr>
                  <a:t> </a:t>
                </a:r>
              </a:p>
            </p:txBody>
          </p:sp>
        </mc:Fallback>
      </mc:AlternateContent>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548680"/>
            <a:ext cx="4327501" cy="3846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8772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ru-RU" b="1" i="1" dirty="0"/>
              <a:t>Пример 2</a:t>
            </a:r>
            <a:endParaRPr lang="ru-RU" i="1"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179512" y="1124744"/>
                <a:ext cx="8784976" cy="5544616"/>
              </a:xfrm>
            </p:spPr>
            <p:txBody>
              <a:bodyPr>
                <a:normAutofit fontScale="92500"/>
              </a:bodyPr>
              <a:lstStyle/>
              <a:p>
                <a:pPr marL="0" indent="0">
                  <a:buNone/>
                </a:pPr>
                <a:r>
                  <a:rPr lang="ru-RU" sz="2900" dirty="0" smtClean="0"/>
                  <a:t>Используя графический метод, найти решение задачи линейного программирования</a:t>
                </a:r>
                <a:endParaRPr lang="en-US" sz="2900" dirty="0" smtClean="0"/>
              </a:p>
              <a:p>
                <a:pPr marL="0" indent="0">
                  <a:buNone/>
                </a:pPr>
                <a:endParaRPr lang="ru-RU" sz="2900" dirty="0"/>
              </a:p>
              <a:p>
                <a:pPr marL="0" indent="0">
                  <a:buNone/>
                </a:pPr>
                <a14:m>
                  <m:oMathPara xmlns:m="http://schemas.openxmlformats.org/officeDocument/2006/math">
                    <m:oMathParaPr>
                      <m:jc m:val="centerGroup"/>
                    </m:oMathParaPr>
                    <m:oMath xmlns:m="http://schemas.openxmlformats.org/officeDocument/2006/math">
                      <m:r>
                        <a:rPr lang="ru-RU" sz="2900" i="1">
                          <a:latin typeface="Cambria Math" panose="02040503050406030204" pitchFamily="18" charset="0"/>
                        </a:rPr>
                        <m:t>𝑓</m:t>
                      </m:r>
                      <m:d>
                        <m:dPr>
                          <m:ctrlPr>
                            <a:rPr lang="ru-RU" sz="2900" i="1">
                              <a:latin typeface="Cambria Math" panose="02040503050406030204" pitchFamily="18" charset="0"/>
                            </a:rPr>
                          </m:ctrlPr>
                        </m:dPr>
                        <m:e>
                          <m:r>
                            <a:rPr lang="ru-RU" sz="2900" i="1">
                              <a:latin typeface="Cambria Math" panose="02040503050406030204" pitchFamily="18" charset="0"/>
                            </a:rPr>
                            <m:t>𝑥</m:t>
                          </m:r>
                        </m:e>
                      </m:d>
                      <m:r>
                        <a:rPr lang="ru-RU" sz="2900" i="1">
                          <a:latin typeface="Cambria Math" panose="02040503050406030204" pitchFamily="18" charset="0"/>
                        </a:rPr>
                        <m:t>=−</m:t>
                      </m:r>
                      <m:sSub>
                        <m:sSubPr>
                          <m:ctrlPr>
                            <a:rPr lang="ru-RU" sz="2900" i="1">
                              <a:latin typeface="Cambria Math" panose="02040503050406030204" pitchFamily="18" charset="0"/>
                            </a:rPr>
                          </m:ctrlPr>
                        </m:sSubPr>
                        <m:e>
                          <m:r>
                            <a:rPr lang="ru-RU" sz="2900" i="1">
                              <a:latin typeface="Cambria Math" panose="02040503050406030204" pitchFamily="18" charset="0"/>
                            </a:rPr>
                            <m:t>𝑥</m:t>
                          </m:r>
                        </m:e>
                        <m:sub>
                          <m:r>
                            <a:rPr lang="ru-RU" sz="2900" i="1">
                              <a:latin typeface="Cambria Math" panose="02040503050406030204" pitchFamily="18" charset="0"/>
                            </a:rPr>
                            <m:t>1</m:t>
                          </m:r>
                        </m:sub>
                      </m:sSub>
                      <m:r>
                        <a:rPr lang="ru-RU" sz="2900" i="1">
                          <a:latin typeface="Cambria Math" panose="02040503050406030204" pitchFamily="18" charset="0"/>
                        </a:rPr>
                        <m:t>−2</m:t>
                      </m:r>
                      <m:sSub>
                        <m:sSubPr>
                          <m:ctrlPr>
                            <a:rPr lang="ru-RU" sz="2900" i="1">
                              <a:latin typeface="Cambria Math" panose="02040503050406030204" pitchFamily="18" charset="0"/>
                            </a:rPr>
                          </m:ctrlPr>
                        </m:sSubPr>
                        <m:e>
                          <m:r>
                            <a:rPr lang="ru-RU" sz="2900" i="1">
                              <a:latin typeface="Cambria Math" panose="02040503050406030204" pitchFamily="18" charset="0"/>
                            </a:rPr>
                            <m:t>𝑥</m:t>
                          </m:r>
                        </m:e>
                        <m:sub>
                          <m:r>
                            <a:rPr lang="ru-RU" sz="2900" i="1">
                              <a:latin typeface="Cambria Math" panose="02040503050406030204" pitchFamily="18" charset="0"/>
                            </a:rPr>
                            <m:t>2</m:t>
                          </m:r>
                        </m:sub>
                      </m:sSub>
                      <m:r>
                        <a:rPr lang="ru-RU" sz="2900" i="1">
                          <a:latin typeface="Cambria Math" panose="02040503050406030204" pitchFamily="18" charset="0"/>
                        </a:rPr>
                        <m:t>→</m:t>
                      </m:r>
                      <m:r>
                        <a:rPr lang="ru-RU" sz="2900" i="1">
                          <a:latin typeface="Cambria Math" panose="02040503050406030204" pitchFamily="18" charset="0"/>
                        </a:rPr>
                        <m:t>𝑚𝑖𝑛</m:t>
                      </m:r>
                    </m:oMath>
                  </m:oMathPara>
                </a14:m>
                <a:endParaRPr lang="ru-RU" sz="29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ru-RU" sz="2900" i="1">
                              <a:latin typeface="Cambria Math" panose="02040503050406030204" pitchFamily="18" charset="0"/>
                            </a:rPr>
                          </m:ctrlPr>
                        </m:dPr>
                        <m:e>
                          <m:eqArr>
                            <m:eqArrPr>
                              <m:ctrlPr>
                                <a:rPr lang="ru-RU" sz="2900" i="1">
                                  <a:latin typeface="Cambria Math" panose="02040503050406030204" pitchFamily="18" charset="0"/>
                                </a:rPr>
                              </m:ctrlPr>
                            </m:eqArrPr>
                            <m:e>
                              <m:sSub>
                                <m:sSubPr>
                                  <m:ctrlPr>
                                    <a:rPr lang="ru-RU"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1</m:t>
                                  </m:r>
                                </m:sub>
                              </m:sSub>
                              <m:r>
                                <a:rPr lang="en-US" sz="2900" i="1">
                                  <a:latin typeface="Cambria Math" panose="02040503050406030204" pitchFamily="18" charset="0"/>
                                </a:rPr>
                                <m:t>+2</m:t>
                              </m:r>
                              <m:sSub>
                                <m:sSubPr>
                                  <m:ctrlPr>
                                    <a:rPr lang="ru-RU"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2</m:t>
                                  </m:r>
                                </m:sub>
                              </m:sSub>
                              <m:r>
                                <a:rPr lang="en-US" sz="2900" i="1">
                                  <a:latin typeface="Cambria Math" panose="02040503050406030204" pitchFamily="18" charset="0"/>
                                </a:rPr>
                                <m:t>≤7</m:t>
                              </m:r>
                            </m:e>
                            <m:e>
                              <m:r>
                                <a:rPr lang="en-US" sz="2900" i="1">
                                  <a:latin typeface="Cambria Math" panose="02040503050406030204" pitchFamily="18" charset="0"/>
                                </a:rPr>
                                <m:t>2</m:t>
                              </m:r>
                              <m:sSub>
                                <m:sSubPr>
                                  <m:ctrlPr>
                                    <a:rPr lang="ru-RU"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1</m:t>
                                  </m:r>
                                </m:sub>
                              </m:sSub>
                              <m:r>
                                <a:rPr lang="en-US" sz="2900" i="1">
                                  <a:latin typeface="Cambria Math" panose="02040503050406030204" pitchFamily="18" charset="0"/>
                                </a:rPr>
                                <m:t>+</m:t>
                              </m:r>
                              <m:sSub>
                                <m:sSubPr>
                                  <m:ctrlPr>
                                    <a:rPr lang="ru-RU"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2</m:t>
                                  </m:r>
                                </m:sub>
                              </m:sSub>
                              <m:r>
                                <a:rPr lang="en-US" sz="2900" i="1">
                                  <a:latin typeface="Cambria Math" panose="02040503050406030204" pitchFamily="18" charset="0"/>
                                </a:rPr>
                                <m:t>≤8</m:t>
                              </m:r>
                            </m:e>
                            <m:e>
                              <m:sSub>
                                <m:sSubPr>
                                  <m:ctrlPr>
                                    <a:rPr lang="ru-RU"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2</m:t>
                                  </m:r>
                                </m:sub>
                              </m:sSub>
                              <m:r>
                                <a:rPr lang="en-US" sz="2900" i="1">
                                  <a:latin typeface="Cambria Math" panose="02040503050406030204" pitchFamily="18" charset="0"/>
                                </a:rPr>
                                <m:t>≤3</m:t>
                              </m:r>
                            </m:e>
                          </m:eqArr>
                        </m:e>
                      </m:d>
                    </m:oMath>
                  </m:oMathPara>
                </a14:m>
                <a:endParaRPr lang="ru-RU" sz="2900" dirty="0"/>
              </a:p>
              <a:p>
                <a:pPr marL="0" indent="0">
                  <a:buNone/>
                </a:pPr>
                <a14:m>
                  <m:oMathPara xmlns:m="http://schemas.openxmlformats.org/officeDocument/2006/math">
                    <m:oMathParaPr>
                      <m:jc m:val="centerGroup"/>
                    </m:oMathParaPr>
                    <m:oMath xmlns:m="http://schemas.openxmlformats.org/officeDocument/2006/math">
                      <m:sSub>
                        <m:sSubPr>
                          <m:ctrlPr>
                            <a:rPr lang="ru-RU"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1</m:t>
                          </m:r>
                        </m:sub>
                      </m:sSub>
                      <m:r>
                        <a:rPr lang="en-US" sz="2900" i="1">
                          <a:latin typeface="Cambria Math" panose="02040503050406030204" pitchFamily="18" charset="0"/>
                        </a:rPr>
                        <m:t>≥0, </m:t>
                      </m:r>
                      <m:sSub>
                        <m:sSubPr>
                          <m:ctrlPr>
                            <a:rPr lang="ru-RU"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2</m:t>
                          </m:r>
                        </m:sub>
                      </m:sSub>
                      <m:r>
                        <a:rPr lang="en-US" sz="2900" i="1">
                          <a:latin typeface="Cambria Math" panose="02040503050406030204" pitchFamily="18" charset="0"/>
                        </a:rPr>
                        <m:t>≥0</m:t>
                      </m:r>
                    </m:oMath>
                  </m:oMathPara>
                </a14:m>
                <a:endParaRPr lang="ru-RU" sz="2900" dirty="0"/>
              </a:p>
              <a:p>
                <a:pPr marL="0" indent="0">
                  <a:buNone/>
                </a:pPr>
                <a:r>
                  <a:rPr lang="ru-RU" sz="2900" b="1" dirty="0"/>
                  <a:t> </a:t>
                </a:r>
                <a:r>
                  <a:rPr lang="ru-RU" sz="2900" dirty="0" smtClean="0"/>
                  <a:t>Решение.</a:t>
                </a:r>
              </a:p>
              <a:p>
                <a:pPr marL="0" indent="0">
                  <a:buNone/>
                </a:pPr>
                <a:r>
                  <a:rPr lang="ru-RU" sz="2900" dirty="0"/>
                  <a:t>Изобразим на плоскости </a:t>
                </a:r>
                <a14:m>
                  <m:oMath xmlns:m="http://schemas.openxmlformats.org/officeDocument/2006/math">
                    <m:r>
                      <a:rPr lang="ru-RU" sz="2900" i="1">
                        <a:latin typeface="Cambria Math"/>
                      </a:rPr>
                      <m:t>(</m:t>
                    </m:r>
                    <m:sSub>
                      <m:sSubPr>
                        <m:ctrlPr>
                          <a:rPr lang="ru-RU" sz="2900" i="1">
                            <a:latin typeface="Cambria Math" panose="02040503050406030204" pitchFamily="18" charset="0"/>
                          </a:rPr>
                        </m:ctrlPr>
                      </m:sSubPr>
                      <m:e>
                        <m:r>
                          <a:rPr lang="ru-RU" sz="2900" i="1">
                            <a:latin typeface="Cambria Math"/>
                          </a:rPr>
                          <m:t>𝑥</m:t>
                        </m:r>
                      </m:e>
                      <m:sub>
                        <m:r>
                          <a:rPr lang="ru-RU" sz="2900" i="1">
                            <a:latin typeface="Cambria Math"/>
                          </a:rPr>
                          <m:t>1</m:t>
                        </m:r>
                      </m:sub>
                    </m:sSub>
                    <m:r>
                      <a:rPr lang="ru-RU" sz="2900" i="1">
                        <a:latin typeface="Cambria Math"/>
                      </a:rPr>
                      <m:t>,</m:t>
                    </m:r>
                    <m:sSub>
                      <m:sSubPr>
                        <m:ctrlPr>
                          <a:rPr lang="ru-RU" sz="2900" i="1">
                            <a:latin typeface="Cambria Math" panose="02040503050406030204" pitchFamily="18" charset="0"/>
                          </a:rPr>
                        </m:ctrlPr>
                      </m:sSubPr>
                      <m:e>
                        <m:r>
                          <a:rPr lang="ru-RU" sz="2900" i="1">
                            <a:latin typeface="Cambria Math"/>
                          </a:rPr>
                          <m:t>𝑥</m:t>
                        </m:r>
                      </m:e>
                      <m:sub>
                        <m:r>
                          <a:rPr lang="ru-RU" sz="2900" i="1">
                            <a:latin typeface="Cambria Math"/>
                          </a:rPr>
                          <m:t>2</m:t>
                        </m:r>
                      </m:sub>
                    </m:sSub>
                    <m:r>
                      <a:rPr lang="ru-RU" sz="2900" i="1">
                        <a:latin typeface="Cambria Math"/>
                      </a:rPr>
                      <m:t>)</m:t>
                    </m:r>
                  </m:oMath>
                </a14:m>
                <a:r>
                  <a:rPr lang="ru-RU" sz="2900" dirty="0"/>
                  <a:t> допустимое множество </a:t>
                </a:r>
                <a:r>
                  <a:rPr lang="en-US" sz="2900" i="1" dirty="0"/>
                  <a:t>X </a:t>
                </a:r>
                <a:r>
                  <a:rPr lang="ru-RU" sz="2900" dirty="0"/>
                  <a:t>данной задачи (многоугольник </a:t>
                </a:r>
                <a:r>
                  <a:rPr lang="en-US" sz="2900" i="1" dirty="0"/>
                  <a:t>ABCDE</a:t>
                </a:r>
                <a:r>
                  <a:rPr lang="ru-RU" sz="2900" dirty="0"/>
                  <a:t>) и одну из линий уровня </a:t>
                </a:r>
                <a14:m>
                  <m:oMath xmlns:m="http://schemas.openxmlformats.org/officeDocument/2006/math">
                    <m:r>
                      <a:rPr lang="ru-RU" sz="2900" i="1">
                        <a:latin typeface="Cambria Math"/>
                      </a:rPr>
                      <m:t>−</m:t>
                    </m:r>
                    <m:sSub>
                      <m:sSubPr>
                        <m:ctrlPr>
                          <a:rPr lang="ru-RU" sz="2900" i="1">
                            <a:latin typeface="Cambria Math" panose="02040503050406030204" pitchFamily="18" charset="0"/>
                          </a:rPr>
                        </m:ctrlPr>
                      </m:sSubPr>
                      <m:e>
                        <m:r>
                          <a:rPr lang="en-US" sz="2900" i="1">
                            <a:latin typeface="Cambria Math"/>
                          </a:rPr>
                          <m:t>𝑥</m:t>
                        </m:r>
                      </m:e>
                      <m:sub>
                        <m:r>
                          <a:rPr lang="ru-RU" sz="2900" i="1">
                            <a:latin typeface="Cambria Math"/>
                          </a:rPr>
                          <m:t>1</m:t>
                        </m:r>
                      </m:sub>
                    </m:sSub>
                    <m:r>
                      <a:rPr lang="ru-RU" sz="2900" i="1">
                        <a:latin typeface="Cambria Math"/>
                      </a:rPr>
                      <m:t>−2</m:t>
                    </m:r>
                    <m:sSub>
                      <m:sSubPr>
                        <m:ctrlPr>
                          <a:rPr lang="ru-RU" sz="2900" i="1">
                            <a:latin typeface="Cambria Math" panose="02040503050406030204" pitchFamily="18" charset="0"/>
                          </a:rPr>
                        </m:ctrlPr>
                      </m:sSubPr>
                      <m:e>
                        <m:r>
                          <a:rPr lang="ru-RU" sz="2900" i="1">
                            <a:latin typeface="Cambria Math"/>
                          </a:rPr>
                          <m:t>𝑥</m:t>
                        </m:r>
                      </m:e>
                      <m:sub>
                        <m:r>
                          <a:rPr lang="ru-RU" sz="2900" i="1">
                            <a:latin typeface="Cambria Math"/>
                          </a:rPr>
                          <m:t>2</m:t>
                        </m:r>
                      </m:sub>
                    </m:sSub>
                    <m:r>
                      <a:rPr lang="ru-RU" sz="2900" i="1">
                        <a:latin typeface="Cambria Math"/>
                      </a:rPr>
                      <m:t>=</m:t>
                    </m:r>
                    <m:r>
                      <a:rPr lang="ru-RU" sz="2900" i="1">
                        <a:latin typeface="Cambria Math"/>
                      </a:rPr>
                      <m:t>𝐶</m:t>
                    </m:r>
                  </m:oMath>
                </a14:m>
                <a:r>
                  <a:rPr lang="ru-RU" sz="2900" dirty="0"/>
                  <a:t> целевой функции. </a:t>
                </a:r>
              </a:p>
              <a:p>
                <a:pPr marL="0" indent="0">
                  <a:buNone/>
                </a:pPr>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179512" y="1124744"/>
                <a:ext cx="8784976" cy="5544616"/>
              </a:xfrm>
              <a:blipFill rotWithShape="1">
                <a:blip r:embed="rId2"/>
                <a:stretch>
                  <a:fillRect l="-1248" t="-880" r="-1526"/>
                </a:stretch>
              </a:blipFill>
            </p:spPr>
            <p:txBody>
              <a:bodyPr/>
              <a:lstStyle/>
              <a:p>
                <a:r>
                  <a:rPr lang="ru-RU">
                    <a:noFill/>
                  </a:rPr>
                  <a:t> </a:t>
                </a:r>
              </a:p>
            </p:txBody>
          </p:sp>
        </mc:Fallback>
      </mc:AlternateContent>
    </p:spTree>
    <p:extLst>
      <p:ext uri="{BB962C8B-B14F-4D97-AF65-F5344CB8AC3E}">
        <p14:creationId xmlns:p14="http://schemas.microsoft.com/office/powerpoint/2010/main" val="603881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179512" y="116632"/>
                <a:ext cx="8784976" cy="6624736"/>
              </a:xfrm>
            </p:spPr>
            <p:txBody>
              <a:bodyPr>
                <a:normAutofit fontScale="55000" lnSpcReduction="20000"/>
              </a:bodyPr>
              <a:lstStyle/>
              <a:p>
                <a:pPr marL="0" indent="0">
                  <a:buNone/>
                </a:pPr>
                <a:r>
                  <a:rPr lang="ru-RU" sz="4400" dirty="0" smtClean="0"/>
                  <a:t>Антиградиент </a:t>
                </a:r>
                <a14:m>
                  <m:oMath xmlns:m="http://schemas.openxmlformats.org/officeDocument/2006/math">
                    <m:r>
                      <a:rPr lang="ru-RU" sz="4400" i="1">
                        <a:latin typeface="Cambria Math" panose="02040503050406030204" pitchFamily="18" charset="0"/>
                      </a:rPr>
                      <m:t>−</m:t>
                    </m:r>
                    <m:r>
                      <a:rPr lang="ru-RU" sz="4400">
                        <a:latin typeface="Cambria Math" panose="02040503050406030204" pitchFamily="18" charset="0"/>
                      </a:rPr>
                      <m:t>𝛻</m:t>
                    </m:r>
                    <m:r>
                      <a:rPr lang="ru-RU" sz="4400" i="1">
                        <a:latin typeface="Cambria Math" panose="02040503050406030204" pitchFamily="18" charset="0"/>
                      </a:rPr>
                      <m:t>𝑓</m:t>
                    </m:r>
                    <m:d>
                      <m:dPr>
                        <m:ctrlPr>
                          <a:rPr lang="ru-RU" sz="4400" i="1">
                            <a:latin typeface="Cambria Math" panose="02040503050406030204" pitchFamily="18" charset="0"/>
                          </a:rPr>
                        </m:ctrlPr>
                      </m:dPr>
                      <m:e>
                        <m:r>
                          <a:rPr lang="ru-RU" sz="4400" i="1">
                            <a:latin typeface="Cambria Math" panose="02040503050406030204" pitchFamily="18" charset="0"/>
                          </a:rPr>
                          <m:t>𝑥</m:t>
                        </m:r>
                      </m:e>
                    </m:d>
                    <m:r>
                      <a:rPr lang="ru-RU" sz="4400" i="1">
                        <a:latin typeface="Cambria Math" panose="02040503050406030204" pitchFamily="18" charset="0"/>
                      </a:rPr>
                      <m:t>=</m:t>
                    </m:r>
                    <m:d>
                      <m:dPr>
                        <m:ctrlPr>
                          <a:rPr lang="ru-RU" sz="4400" i="1">
                            <a:latin typeface="Cambria Math" panose="02040503050406030204" pitchFamily="18" charset="0"/>
                          </a:rPr>
                        </m:ctrlPr>
                      </m:dPr>
                      <m:e>
                        <m:r>
                          <a:rPr lang="ru-RU" sz="4400" i="1">
                            <a:latin typeface="Cambria Math" panose="02040503050406030204" pitchFamily="18" charset="0"/>
                          </a:rPr>
                          <m:t>1,2</m:t>
                        </m:r>
                      </m:e>
                    </m:d>
                    <m:r>
                      <a:rPr lang="ru-RU" sz="4400" i="1">
                        <a:latin typeface="Cambria Math" panose="02040503050406030204" pitchFamily="18" charset="0"/>
                      </a:rPr>
                      <m:t>=</m:t>
                    </m:r>
                    <m:box>
                      <m:boxPr>
                        <m:ctrlPr>
                          <a:rPr lang="ru-RU" sz="4400" i="1">
                            <a:latin typeface="Cambria Math" panose="02040503050406030204" pitchFamily="18" charset="0"/>
                          </a:rPr>
                        </m:ctrlPr>
                      </m:boxPr>
                      <m:e>
                        <m:acc>
                          <m:accPr>
                            <m:chr m:val="⃗"/>
                            <m:ctrlPr>
                              <a:rPr lang="ru-RU" sz="4400" i="1">
                                <a:latin typeface="Cambria Math" panose="02040503050406030204" pitchFamily="18" charset="0"/>
                              </a:rPr>
                            </m:ctrlPr>
                          </m:accPr>
                          <m:e>
                            <m:r>
                              <a:rPr lang="ru-RU" sz="4400" i="1">
                                <a:latin typeface="Cambria Math" panose="02040503050406030204" pitchFamily="18" charset="0"/>
                              </a:rPr>
                              <m:t>𝑒</m:t>
                            </m:r>
                          </m:e>
                        </m:acc>
                      </m:e>
                    </m:box>
                  </m:oMath>
                </a14:m>
                <a:r>
                  <a:rPr lang="ru-RU" sz="4400" dirty="0"/>
                  <a:t> указывает направление убывания </a:t>
                </a:r>
                <a:endParaRPr lang="ru-RU" sz="4400" dirty="0" smtClean="0"/>
              </a:p>
              <a:p>
                <a:pPr marL="0" indent="0">
                  <a:buNone/>
                </a:pPr>
                <a:r>
                  <a:rPr lang="ru-RU" sz="4400" dirty="0" smtClean="0"/>
                  <a:t>функции </a:t>
                </a:r>
                <a:r>
                  <a:rPr lang="en-US" sz="4400" i="1" dirty="0"/>
                  <a:t>f</a:t>
                </a:r>
                <a:r>
                  <a:rPr lang="ru-RU" sz="4400" i="1" dirty="0"/>
                  <a:t>(</a:t>
                </a:r>
                <a:r>
                  <a:rPr lang="en-US" sz="4400" i="1" dirty="0"/>
                  <a:t>x</a:t>
                </a:r>
                <a:r>
                  <a:rPr lang="ru-RU" sz="4400" i="1" dirty="0" smtClean="0"/>
                  <a:t>).</a:t>
                </a:r>
                <a:r>
                  <a:rPr lang="ru-RU" sz="4400" dirty="0" smtClean="0"/>
                  <a:t> Совершая </a:t>
                </a:r>
              </a:p>
              <a:p>
                <a:pPr marL="0" indent="0">
                  <a:buNone/>
                </a:pPr>
                <a:r>
                  <a:rPr lang="ru-RU" sz="4400" dirty="0" smtClean="0"/>
                  <a:t>параллельный перенос </a:t>
                </a:r>
              </a:p>
              <a:p>
                <a:pPr marL="0" indent="0">
                  <a:buNone/>
                </a:pPr>
                <a:r>
                  <a:rPr lang="ru-RU" sz="4400" dirty="0" smtClean="0"/>
                  <a:t>линии </a:t>
                </a:r>
                <a:r>
                  <a:rPr lang="ru-RU" sz="4400" dirty="0"/>
                  <a:t>уровня </a:t>
                </a:r>
                <a:r>
                  <a:rPr lang="ru-RU" sz="4400" dirty="0" smtClean="0"/>
                  <a:t>вдоль </a:t>
                </a:r>
              </a:p>
              <a:p>
                <a:pPr marL="0" indent="0">
                  <a:buNone/>
                </a:pPr>
                <a:r>
                  <a:rPr lang="ru-RU" sz="4400" dirty="0" smtClean="0"/>
                  <a:t>направления </a:t>
                </a:r>
                <a14:m>
                  <m:oMath xmlns:m="http://schemas.openxmlformats.org/officeDocument/2006/math">
                    <m:acc>
                      <m:accPr>
                        <m:chr m:val="⃗"/>
                        <m:ctrlPr>
                          <a:rPr lang="ru-RU" sz="4400" i="1">
                            <a:latin typeface="Cambria Math" panose="02040503050406030204" pitchFamily="18" charset="0"/>
                          </a:rPr>
                        </m:ctrlPr>
                      </m:accPr>
                      <m:e>
                        <m:r>
                          <a:rPr lang="ru-RU" sz="4400" i="1">
                            <a:latin typeface="Cambria Math" panose="02040503050406030204" pitchFamily="18" charset="0"/>
                          </a:rPr>
                          <m:t>𝑒</m:t>
                        </m:r>
                      </m:e>
                    </m:acc>
                  </m:oMath>
                </a14:m>
                <a:r>
                  <a:rPr lang="ru-RU" sz="4400" dirty="0"/>
                  <a:t>, </a:t>
                </a:r>
                <a:r>
                  <a:rPr lang="ru-RU" sz="4400" dirty="0" smtClean="0"/>
                  <a:t>находим </a:t>
                </a:r>
                <a:r>
                  <a:rPr lang="ru-RU" sz="4400" dirty="0"/>
                  <a:t>её </a:t>
                </a:r>
                <a:endParaRPr lang="ru-RU" sz="4400" dirty="0" smtClean="0"/>
              </a:p>
              <a:p>
                <a:pPr marL="0" indent="0">
                  <a:buNone/>
                </a:pPr>
                <a:r>
                  <a:rPr lang="ru-RU" sz="4400" dirty="0" smtClean="0"/>
                  <a:t>крайнее положение</a:t>
                </a:r>
                <a:r>
                  <a:rPr lang="ru-RU" sz="4400" dirty="0"/>
                  <a:t>. В этом </a:t>
                </a:r>
                <a:endParaRPr lang="ru-RU" sz="4400" dirty="0" smtClean="0"/>
              </a:p>
              <a:p>
                <a:pPr marL="0" indent="0">
                  <a:buNone/>
                </a:pPr>
                <a:r>
                  <a:rPr lang="ru-RU" sz="4400" dirty="0" smtClean="0"/>
                  <a:t>положении </a:t>
                </a:r>
                <a:r>
                  <a:rPr lang="ru-RU" sz="4400" dirty="0"/>
                  <a:t>прямая </a:t>
                </a:r>
                <a:endParaRPr lang="ru-RU" sz="4400" dirty="0" smtClean="0"/>
              </a:p>
              <a:p>
                <a:pPr marL="0" indent="0">
                  <a:buNone/>
                </a:pPr>
                <a:r>
                  <a:rPr lang="ru-RU" sz="4400" dirty="0" smtClean="0"/>
                  <a:t> </a:t>
                </a:r>
                <a14:m>
                  <m:oMath xmlns:m="http://schemas.openxmlformats.org/officeDocument/2006/math">
                    <m:r>
                      <a:rPr lang="ru-RU" sz="4400" i="1">
                        <a:latin typeface="Cambria Math" panose="02040503050406030204" pitchFamily="18" charset="0"/>
                      </a:rPr>
                      <m:t>−</m:t>
                    </m:r>
                    <m:sSub>
                      <m:sSubPr>
                        <m:ctrlPr>
                          <a:rPr lang="ru-RU" sz="4400" i="1">
                            <a:latin typeface="Cambria Math" panose="02040503050406030204" pitchFamily="18" charset="0"/>
                          </a:rPr>
                        </m:ctrlPr>
                      </m:sSubPr>
                      <m:e>
                        <m:r>
                          <a:rPr lang="en-US" sz="4400" i="1">
                            <a:latin typeface="Cambria Math" panose="02040503050406030204" pitchFamily="18" charset="0"/>
                          </a:rPr>
                          <m:t>𝑥</m:t>
                        </m:r>
                      </m:e>
                      <m:sub>
                        <m:r>
                          <a:rPr lang="ru-RU" sz="4400" i="1">
                            <a:latin typeface="Cambria Math" panose="02040503050406030204" pitchFamily="18" charset="0"/>
                          </a:rPr>
                          <m:t>1</m:t>
                        </m:r>
                      </m:sub>
                    </m:sSub>
                    <m:r>
                      <a:rPr lang="ru-RU" sz="4400" i="1">
                        <a:latin typeface="Cambria Math" panose="02040503050406030204" pitchFamily="18" charset="0"/>
                      </a:rPr>
                      <m:t>−2</m:t>
                    </m:r>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2</m:t>
                        </m:r>
                      </m:sub>
                    </m:sSub>
                    <m:r>
                      <a:rPr lang="ru-RU" sz="4400" i="1">
                        <a:latin typeface="Cambria Math" panose="02040503050406030204" pitchFamily="18" charset="0"/>
                      </a:rPr>
                      <m:t>=</m:t>
                    </m:r>
                    <m:r>
                      <a:rPr lang="ru-RU" sz="4400" i="1">
                        <a:latin typeface="Cambria Math" panose="02040503050406030204" pitchFamily="18" charset="0"/>
                      </a:rPr>
                      <m:t>𝐶</m:t>
                    </m:r>
                  </m:oMath>
                </a14:m>
                <a:r>
                  <a:rPr lang="ru-RU" sz="4400" dirty="0"/>
                  <a:t>  содержит </a:t>
                </a:r>
                <a:endParaRPr lang="ru-RU" sz="4400" dirty="0" smtClean="0"/>
              </a:p>
              <a:p>
                <a:pPr marL="0" indent="0">
                  <a:buNone/>
                </a:pPr>
                <a:r>
                  <a:rPr lang="ru-RU" sz="4400" dirty="0" smtClean="0"/>
                  <a:t>сторону </a:t>
                </a:r>
                <a:r>
                  <a:rPr lang="en-US" sz="4400" i="1" dirty="0"/>
                  <a:t>CD </a:t>
                </a:r>
                <a:r>
                  <a:rPr lang="ru-RU" sz="4400" dirty="0"/>
                  <a:t>многоугольника </a:t>
                </a:r>
                <a:endParaRPr lang="ru-RU" sz="4400" dirty="0" smtClean="0"/>
              </a:p>
              <a:p>
                <a:pPr marL="0" indent="0">
                  <a:buNone/>
                </a:pPr>
                <a:r>
                  <a:rPr lang="en-US" sz="4400" i="1" dirty="0" smtClean="0"/>
                  <a:t>ABCDE</a:t>
                </a:r>
                <a:r>
                  <a:rPr lang="ru-RU" sz="4400" i="1" dirty="0"/>
                  <a:t>. </a:t>
                </a:r>
                <a:r>
                  <a:rPr lang="ru-RU" sz="4400" dirty="0" smtClean="0"/>
                  <a:t>Таким </a:t>
                </a:r>
                <a:r>
                  <a:rPr lang="ru-RU" sz="4400" dirty="0"/>
                  <a:t>образом, все </a:t>
                </a:r>
                <a:endParaRPr lang="ru-RU" sz="4400" dirty="0" smtClean="0"/>
              </a:p>
              <a:p>
                <a:pPr marL="0" indent="0">
                  <a:buNone/>
                </a:pPr>
                <a:r>
                  <a:rPr lang="ru-RU" sz="4400" dirty="0" smtClean="0"/>
                  <a:t>точки </a:t>
                </a:r>
                <a:r>
                  <a:rPr lang="ru-RU" sz="4400" dirty="0"/>
                  <a:t>отрезка </a:t>
                </a:r>
                <a14:m>
                  <m:oMath xmlns:m="http://schemas.openxmlformats.org/officeDocument/2006/math">
                    <m:r>
                      <a:rPr lang="ru-RU" sz="4400" i="1">
                        <a:latin typeface="Cambria Math" panose="02040503050406030204" pitchFamily="18" charset="0"/>
                      </a:rPr>
                      <m:t>[</m:t>
                    </m:r>
                    <m:r>
                      <a:rPr lang="ru-RU" sz="4400" i="1">
                        <a:latin typeface="Cambria Math" panose="02040503050406030204" pitchFamily="18" charset="0"/>
                      </a:rPr>
                      <m:t>𝐶</m:t>
                    </m:r>
                    <m:r>
                      <a:rPr lang="ru-RU" sz="4400" i="1">
                        <a:latin typeface="Cambria Math" panose="02040503050406030204" pitchFamily="18" charset="0"/>
                      </a:rPr>
                      <m:t>,</m:t>
                    </m:r>
                    <m:r>
                      <a:rPr lang="ru-RU" sz="4400" i="1">
                        <a:latin typeface="Cambria Math" panose="02040503050406030204" pitchFamily="18" charset="0"/>
                      </a:rPr>
                      <m:t>𝐷</m:t>
                    </m:r>
                    <m:r>
                      <a:rPr lang="ru-RU" sz="4400" i="1">
                        <a:latin typeface="Cambria Math" panose="02040503050406030204" pitchFamily="18" charset="0"/>
                      </a:rPr>
                      <m:t>]</m:t>
                    </m:r>
                  </m:oMath>
                </a14:m>
                <a:r>
                  <a:rPr lang="ru-RU" sz="4400" dirty="0"/>
                  <a:t> являются точками минимума функции </a:t>
                </a:r>
                <a:r>
                  <a:rPr lang="en-US" sz="4400" i="1" dirty="0"/>
                  <a:t>f</a:t>
                </a:r>
                <a:r>
                  <a:rPr lang="ru-RU" sz="4400" i="1" dirty="0"/>
                  <a:t>(</a:t>
                </a:r>
                <a:r>
                  <a:rPr lang="en-US" sz="4400" i="1" dirty="0"/>
                  <a:t>x</a:t>
                </a:r>
                <a:r>
                  <a:rPr lang="ru-RU" sz="4400" i="1" dirty="0"/>
                  <a:t>)</a:t>
                </a:r>
                <a:r>
                  <a:rPr lang="ru-RU" sz="4400" dirty="0"/>
                  <a:t> на множестве </a:t>
                </a:r>
                <a:r>
                  <a:rPr lang="en-US" sz="4400" i="1" dirty="0"/>
                  <a:t>X</a:t>
                </a:r>
                <a:r>
                  <a:rPr lang="ru-RU" sz="4400" i="1" dirty="0"/>
                  <a:t>. </a:t>
                </a:r>
                <a:r>
                  <a:rPr lang="ru-RU" sz="4400" dirty="0"/>
                  <a:t>Так как концы </a:t>
                </a:r>
                <a:r>
                  <a:rPr lang="en-US" sz="4400" i="1" dirty="0"/>
                  <a:t>C</a:t>
                </a:r>
                <a:r>
                  <a:rPr lang="en-US" sz="4400" dirty="0"/>
                  <a:t> </a:t>
                </a:r>
                <a:r>
                  <a:rPr lang="ru-RU" sz="4400" dirty="0"/>
                  <a:t>и </a:t>
                </a:r>
                <a:r>
                  <a:rPr lang="en-US" sz="4400" i="1" dirty="0"/>
                  <a:t>D </a:t>
                </a:r>
                <a:r>
                  <a:rPr lang="ru-RU" sz="4400" dirty="0"/>
                  <a:t>этого отрезка имеют координаты (1,3) и (3,2) соответственно, то любая точка минимума </a:t>
                </a:r>
                <a:r>
                  <a:rPr lang="en-US" sz="4400" i="1" dirty="0"/>
                  <a:t>f</a:t>
                </a:r>
                <a:r>
                  <a:rPr lang="ru-RU" sz="4400" i="1" dirty="0"/>
                  <a:t>(</a:t>
                </a:r>
                <a:r>
                  <a:rPr lang="en-US" sz="4400" i="1" dirty="0"/>
                  <a:t>x</a:t>
                </a:r>
                <a:r>
                  <a:rPr lang="ru-RU" sz="4400" i="1" dirty="0"/>
                  <a:t>) </a:t>
                </a:r>
                <a:r>
                  <a:rPr lang="ru-RU" sz="4400" dirty="0"/>
                  <a:t>представима в виде </a:t>
                </a:r>
              </a:p>
              <a:p>
                <a:pPr marL="0" indent="0">
                  <a:buNone/>
                </a:pPr>
                <a14:m>
                  <m:oMath xmlns:m="http://schemas.openxmlformats.org/officeDocument/2006/math">
                    <m:r>
                      <a:rPr lang="en-US" sz="4400" i="1">
                        <a:latin typeface="Cambria Math" panose="02040503050406030204" pitchFamily="18" charset="0"/>
                      </a:rPr>
                      <m:t>𝑥</m:t>
                    </m:r>
                    <m:r>
                      <a:rPr lang="ru-RU" sz="4400" i="1">
                        <a:latin typeface="Cambria Math" panose="02040503050406030204" pitchFamily="18" charset="0"/>
                      </a:rPr>
                      <m:t>=</m:t>
                    </m:r>
                    <m:d>
                      <m:dPr>
                        <m:ctrlPr>
                          <a:rPr lang="ru-RU" sz="4400" i="1">
                            <a:latin typeface="Cambria Math" panose="02040503050406030204" pitchFamily="18" charset="0"/>
                          </a:rPr>
                        </m:ctrlPr>
                      </m:dPr>
                      <m:e>
                        <m:r>
                          <a:rPr lang="ru-RU" sz="4400" i="1">
                            <a:latin typeface="Cambria Math" panose="02040503050406030204" pitchFamily="18" charset="0"/>
                          </a:rPr>
                          <m:t>1,3</m:t>
                        </m:r>
                      </m:e>
                    </m:d>
                    <m:r>
                      <a:rPr lang="ru-RU" sz="4400" i="1">
                        <a:latin typeface="Cambria Math" panose="02040503050406030204" pitchFamily="18" charset="0"/>
                      </a:rPr>
                      <m:t>+1</m:t>
                    </m:r>
                    <m:d>
                      <m:dPr>
                        <m:ctrlPr>
                          <a:rPr lang="ru-RU" sz="4400" i="1">
                            <a:latin typeface="Cambria Math" panose="02040503050406030204" pitchFamily="18" charset="0"/>
                          </a:rPr>
                        </m:ctrlPr>
                      </m:dPr>
                      <m:e>
                        <m:r>
                          <a:rPr lang="ru-RU" sz="4400" i="1">
                            <a:latin typeface="Cambria Math" panose="02040503050406030204" pitchFamily="18" charset="0"/>
                          </a:rPr>
                          <m:t>−</m:t>
                        </m:r>
                        <m:r>
                          <a:rPr lang="en-US" sz="4400" i="1">
                            <a:latin typeface="Cambria Math" panose="02040503050406030204" pitchFamily="18" charset="0"/>
                            <a:sym typeface="Symbol"/>
                          </a:rPr>
                          <m:t></m:t>
                        </m:r>
                      </m:e>
                    </m:d>
                    <m:d>
                      <m:dPr>
                        <m:ctrlPr>
                          <a:rPr lang="ru-RU" sz="4400" i="1">
                            <a:latin typeface="Cambria Math" panose="02040503050406030204" pitchFamily="18" charset="0"/>
                          </a:rPr>
                        </m:ctrlPr>
                      </m:dPr>
                      <m:e>
                        <m:r>
                          <a:rPr lang="ru-RU" sz="4400" i="1">
                            <a:latin typeface="Cambria Math" panose="02040503050406030204" pitchFamily="18" charset="0"/>
                          </a:rPr>
                          <m:t>3,2</m:t>
                        </m:r>
                      </m:e>
                    </m:d>
                    <m:r>
                      <a:rPr lang="ru-RU" sz="4400" i="1">
                        <a:latin typeface="Cambria Math" panose="02040503050406030204" pitchFamily="18" charset="0"/>
                      </a:rPr>
                      <m:t>=3</m:t>
                    </m:r>
                    <m:d>
                      <m:dPr>
                        <m:ctrlPr>
                          <a:rPr lang="ru-RU" sz="4400" i="1">
                            <a:latin typeface="Cambria Math" panose="02040503050406030204" pitchFamily="18" charset="0"/>
                          </a:rPr>
                        </m:ctrlPr>
                      </m:dPr>
                      <m:e>
                        <m:r>
                          <a:rPr lang="ru-RU" sz="4400" i="1">
                            <a:latin typeface="Cambria Math" panose="02040503050406030204" pitchFamily="18" charset="0"/>
                          </a:rPr>
                          <m:t>−2</m:t>
                        </m:r>
                        <m:r>
                          <a:rPr lang="en-US" sz="4400" i="1">
                            <a:latin typeface="Cambria Math" panose="02040503050406030204" pitchFamily="18" charset="0"/>
                            <a:sym typeface="Symbol"/>
                          </a:rPr>
                          <m:t></m:t>
                        </m:r>
                        <m:r>
                          <a:rPr lang="ru-RU" sz="4400" i="1">
                            <a:latin typeface="Cambria Math" panose="02040503050406030204" pitchFamily="18" charset="0"/>
                          </a:rPr>
                          <m:t>, 2+</m:t>
                        </m:r>
                        <m:r>
                          <a:rPr lang="en-US" sz="4400" i="1">
                            <a:latin typeface="Cambria Math" panose="02040503050406030204" pitchFamily="18" charset="0"/>
                            <a:sym typeface="Symbol"/>
                          </a:rPr>
                          <m:t></m:t>
                        </m:r>
                      </m:e>
                    </m:d>
                    <m:r>
                      <a:rPr lang="ru-RU" sz="4400" i="1">
                        <a:latin typeface="Cambria Math" panose="02040503050406030204" pitchFamily="18" charset="0"/>
                      </a:rPr>
                      <m:t>, </m:t>
                    </m:r>
                  </m:oMath>
                </a14:m>
                <a:r>
                  <a:rPr lang="ru-RU" sz="4400" i="1" dirty="0"/>
                  <a:t> </a:t>
                </a:r>
                <a:r>
                  <a:rPr lang="ru-RU" sz="4400" dirty="0"/>
                  <a:t>где </a:t>
                </a:r>
                <a:r>
                  <a:rPr lang="ru-RU" sz="4400" dirty="0">
                    <a:sym typeface="Symbol"/>
                  </a:rPr>
                  <a:t></a:t>
                </a:r>
                <a:r>
                  <a:rPr lang="ru-RU" sz="4400" dirty="0"/>
                  <a:t>[0,1].</a:t>
                </a:r>
              </a:p>
              <a:p>
                <a:pPr marL="0" indent="0">
                  <a:buNone/>
                </a:pPr>
                <a:r>
                  <a:rPr lang="ru-RU" sz="4400" dirty="0"/>
                  <a:t>Целевая функция </a:t>
                </a:r>
                <a:r>
                  <a:rPr lang="en-US" sz="4400" i="1" dirty="0"/>
                  <a:t>f</a:t>
                </a:r>
                <a:r>
                  <a:rPr lang="ru-RU" sz="4400" i="1" dirty="0"/>
                  <a:t>(</a:t>
                </a:r>
                <a:r>
                  <a:rPr lang="en-US" sz="4400" i="1" dirty="0"/>
                  <a:t>x</a:t>
                </a:r>
                <a:r>
                  <a:rPr lang="ru-RU" sz="4400" i="1" dirty="0"/>
                  <a:t>) </a:t>
                </a:r>
                <a:r>
                  <a:rPr lang="ru-RU" sz="4400" dirty="0"/>
                  <a:t>принимает минимальное значение </a:t>
                </a:r>
                <a:r>
                  <a:rPr lang="en-US" sz="4400" i="1" dirty="0"/>
                  <a:t>f</a:t>
                </a:r>
                <a:r>
                  <a:rPr lang="ru-RU" sz="4400" i="1" baseline="30000" dirty="0"/>
                  <a:t>* </a:t>
                </a:r>
                <a:r>
                  <a:rPr lang="ru-RU" sz="4400" dirty="0"/>
                  <a:t>в точках </a:t>
                </a:r>
                <a:r>
                  <a:rPr lang="en-US" sz="4400" i="1" dirty="0"/>
                  <a:t>x</a:t>
                </a:r>
                <a:r>
                  <a:rPr lang="ru-RU" sz="4400" i="1" baseline="30000" dirty="0"/>
                  <a:t>*</a:t>
                </a:r>
                <a:r>
                  <a:rPr lang="ru-RU" sz="4400" i="1" dirty="0"/>
                  <a:t>, </a:t>
                </a:r>
                <a:r>
                  <a:rPr lang="ru-RU" sz="4400" dirty="0"/>
                  <a:t>причём </a:t>
                </a:r>
                <a:endParaRPr lang="ru-RU" sz="4400" dirty="0" smtClean="0"/>
              </a:p>
              <a:p>
                <a:pPr marL="0" indent="0">
                  <a:buNone/>
                </a:pPr>
                <a14:m>
                  <m:oMathPara xmlns:m="http://schemas.openxmlformats.org/officeDocument/2006/math">
                    <m:oMathParaPr>
                      <m:jc m:val="centerGroup"/>
                    </m:oMathParaPr>
                    <m:oMath xmlns:m="http://schemas.openxmlformats.org/officeDocument/2006/math">
                      <m:sSup>
                        <m:sSupPr>
                          <m:ctrlPr>
                            <a:rPr lang="ru-RU" sz="4400" i="1">
                              <a:latin typeface="Cambria Math" panose="02040503050406030204" pitchFamily="18" charset="0"/>
                            </a:rPr>
                          </m:ctrlPr>
                        </m:sSupPr>
                        <m:e>
                          <m:r>
                            <a:rPr lang="ru-RU" sz="4400" i="1">
                              <a:latin typeface="Cambria Math" panose="02040503050406030204" pitchFamily="18" charset="0"/>
                            </a:rPr>
                            <m:t>𝑓</m:t>
                          </m:r>
                        </m:e>
                        <m:sup>
                          <m:r>
                            <a:rPr lang="ru-RU" sz="4400" i="1">
                              <a:latin typeface="Cambria Math" panose="02040503050406030204" pitchFamily="18" charset="0"/>
                            </a:rPr>
                            <m:t>∗</m:t>
                          </m:r>
                        </m:sup>
                      </m:sSup>
                      <m:r>
                        <a:rPr lang="ru-RU" sz="4400" i="1">
                          <a:latin typeface="Cambria Math" panose="02040503050406030204" pitchFamily="18" charset="0"/>
                        </a:rPr>
                        <m:t>=</m:t>
                      </m:r>
                      <m:r>
                        <a:rPr lang="ru-RU" sz="4400" i="1">
                          <a:latin typeface="Cambria Math" panose="02040503050406030204" pitchFamily="18" charset="0"/>
                        </a:rPr>
                        <m:t>𝑓</m:t>
                      </m:r>
                      <m:d>
                        <m:dPr>
                          <m:ctrlPr>
                            <a:rPr lang="ru-RU" sz="4400" i="1">
                              <a:latin typeface="Cambria Math" panose="02040503050406030204" pitchFamily="18" charset="0"/>
                            </a:rPr>
                          </m:ctrlPr>
                        </m:dPr>
                        <m:e>
                          <m:sSup>
                            <m:sSupPr>
                              <m:ctrlPr>
                                <a:rPr lang="ru-RU" sz="4400" i="1">
                                  <a:latin typeface="Cambria Math" panose="02040503050406030204" pitchFamily="18" charset="0"/>
                                </a:rPr>
                              </m:ctrlPr>
                            </m:sSupPr>
                            <m:e>
                              <m:r>
                                <a:rPr lang="ru-RU" sz="4400" i="1">
                                  <a:latin typeface="Cambria Math" panose="02040503050406030204" pitchFamily="18" charset="0"/>
                                </a:rPr>
                                <m:t>𝑥</m:t>
                              </m:r>
                            </m:e>
                            <m:sup>
                              <m:r>
                                <a:rPr lang="ru-RU" sz="4400" i="1">
                                  <a:latin typeface="Cambria Math" panose="02040503050406030204" pitchFamily="18" charset="0"/>
                                </a:rPr>
                                <m:t>∗</m:t>
                              </m:r>
                            </m:sup>
                          </m:sSup>
                        </m:e>
                      </m:d>
                      <m:r>
                        <a:rPr lang="ru-RU" sz="4400" i="1">
                          <a:latin typeface="Cambria Math" panose="02040503050406030204" pitchFamily="18" charset="0"/>
                        </a:rPr>
                        <m:t>=−7.</m:t>
                      </m:r>
                    </m:oMath>
                  </m:oMathPara>
                </a14:m>
                <a:endParaRPr lang="ru-RU" sz="4400"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179512" y="116632"/>
                <a:ext cx="8784976" cy="6624736"/>
              </a:xfrm>
              <a:blipFill rotWithShape="1">
                <a:blip r:embed="rId2"/>
                <a:stretch>
                  <a:fillRect l="-1040" t="-1748" r="-624" b="-920"/>
                </a:stretch>
              </a:blipFill>
            </p:spPr>
            <p:txBody>
              <a:bodyPr/>
              <a:lstStyle/>
              <a:p>
                <a:r>
                  <a:rPr lang="ru-RU">
                    <a:noFill/>
                  </a:rPr>
                  <a:t> </a:t>
                </a:r>
              </a:p>
            </p:txBody>
          </p:sp>
        </mc:Fallback>
      </mc:AlternateContent>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73562"/>
            <a:ext cx="3899194" cy="3531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771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fontScale="90000"/>
          </a:bodyPr>
          <a:lstStyle/>
          <a:p>
            <a:r>
              <a:rPr lang="ru-RU" b="1" i="1" dirty="0"/>
              <a:t>Пример 3</a:t>
            </a:r>
            <a:endParaRPr lang="ru-RU" i="1"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251520" y="1052736"/>
                <a:ext cx="8712968" cy="5616624"/>
              </a:xfrm>
            </p:spPr>
            <p:txBody>
              <a:bodyPr>
                <a:normAutofit fontScale="85000" lnSpcReduction="20000"/>
              </a:bodyPr>
              <a:lstStyle/>
              <a:p>
                <a:pPr marL="0" indent="0">
                  <a:buNone/>
                </a:pPr>
                <a:r>
                  <a:rPr lang="ru-RU" dirty="0"/>
                  <a:t>Решить графическим методом задачу линейного программирования</a:t>
                </a:r>
              </a:p>
              <a:p>
                <a:pPr marL="0" indent="0">
                  <a:buNone/>
                </a:pPr>
                <a:r>
                  <a:rPr lang="ru-RU" dirty="0"/>
                  <a:t> </a:t>
                </a:r>
              </a:p>
              <a:p>
                <a:pPr marL="0" indent="0">
                  <a:buNone/>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rPr>
                        <m:t>𝑓</m:t>
                      </m:r>
                      <m:d>
                        <m:dPr>
                          <m:ctrlPr>
                            <a:rPr lang="ru-RU" i="1">
                              <a:latin typeface="Cambria Math" panose="02040503050406030204" pitchFamily="18" charset="0"/>
                            </a:rPr>
                          </m:ctrlPr>
                        </m:dPr>
                        <m:e>
                          <m:r>
                            <a:rPr lang="ru-RU" i="1">
                              <a:latin typeface="Cambria Math" panose="02040503050406030204" pitchFamily="18" charset="0"/>
                            </a:rPr>
                            <m:t>𝑥</m:t>
                          </m:r>
                        </m:e>
                      </m:d>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1</m:t>
                          </m:r>
                        </m:sub>
                      </m:sSub>
                      <m:r>
                        <a:rPr lang="ru-RU" i="1">
                          <a:latin typeface="Cambria Math" panose="02040503050406030204" pitchFamily="18" charset="0"/>
                        </a:rPr>
                        <m:t>−2</m:t>
                      </m:r>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2</m:t>
                          </m:r>
                        </m:sub>
                      </m:sSub>
                      <m:r>
                        <a:rPr lang="ru-RU" i="1">
                          <a:latin typeface="Cambria Math" panose="02040503050406030204" pitchFamily="18" charset="0"/>
                        </a:rPr>
                        <m:t>→</m:t>
                      </m:r>
                      <m:r>
                        <a:rPr lang="ru-RU" i="1">
                          <a:latin typeface="Cambria Math" panose="02040503050406030204" pitchFamily="18" charset="0"/>
                        </a:rPr>
                        <m:t>𝑚𝑖𝑛</m:t>
                      </m:r>
                    </m:oMath>
                  </m:oMathPara>
                </a14:m>
                <a:endParaRPr lang="ru-RU"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ru-RU" i="1">
                              <a:latin typeface="Cambria Math" panose="02040503050406030204" pitchFamily="18" charset="0"/>
                            </a:rPr>
                          </m:ctrlPr>
                        </m:dPr>
                        <m:e>
                          <m:eqArr>
                            <m:eqArrPr>
                              <m:ctrlPr>
                                <a:rPr lang="ru-RU" i="1">
                                  <a:latin typeface="Cambria Math" panose="02040503050406030204" pitchFamily="18" charset="0"/>
                                </a:rPr>
                              </m:ctrlPr>
                            </m:eqArrPr>
                            <m:e>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2</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≥−1</m:t>
                              </m:r>
                            </m:e>
                            <m:e>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−2</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m:t>
                              </m:r>
                            </m:e>
                          </m:eqArr>
                        </m:e>
                      </m:d>
                    </m:oMath>
                  </m:oMathPara>
                </a14:m>
                <a:endParaRPr lang="ru-RU" dirty="0"/>
              </a:p>
              <a:p>
                <a:pPr marL="0" indent="0">
                  <a:buNone/>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 </m:t>
                      </m:r>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m:t>
                      </m:r>
                    </m:oMath>
                  </m:oMathPara>
                </a14:m>
                <a:endParaRPr lang="ru-RU" dirty="0"/>
              </a:p>
              <a:p>
                <a:pPr marL="0" indent="0">
                  <a:buNone/>
                </a:pPr>
                <a:r>
                  <a:rPr lang="ru-RU" dirty="0"/>
                  <a:t> </a:t>
                </a:r>
              </a:p>
              <a:p>
                <a:pPr marL="0" indent="0">
                  <a:buNone/>
                </a:pPr>
                <a:r>
                  <a:rPr lang="ru-RU" dirty="0"/>
                  <a:t>Решение.</a:t>
                </a:r>
              </a:p>
              <a:p>
                <a:pPr marL="0" indent="0">
                  <a:buNone/>
                </a:pPr>
                <a:r>
                  <a:rPr lang="ru-RU" dirty="0"/>
                  <a:t>Изобразим на плоскости </a:t>
                </a:r>
                <a14:m>
                  <m:oMath xmlns:m="http://schemas.openxmlformats.org/officeDocument/2006/math">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1</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2</m:t>
                        </m:r>
                      </m:sub>
                    </m:sSub>
                    <m:r>
                      <a:rPr lang="ru-RU" i="1">
                        <a:latin typeface="Cambria Math" panose="02040503050406030204" pitchFamily="18" charset="0"/>
                      </a:rPr>
                      <m:t>)</m:t>
                    </m:r>
                  </m:oMath>
                </a14:m>
                <a:r>
                  <a:rPr lang="ru-RU" dirty="0"/>
                  <a:t> допустимое множество </a:t>
                </a:r>
                <a:r>
                  <a:rPr lang="en-US" i="1" dirty="0"/>
                  <a:t>X </a:t>
                </a:r>
                <a:r>
                  <a:rPr lang="ru-RU" dirty="0"/>
                  <a:t>данной задачи (неограниченное многоугольное множество) и одну из линий уровня </a:t>
                </a:r>
                <a14:m>
                  <m:oMath xmlns:m="http://schemas.openxmlformats.org/officeDocument/2006/math">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1</m:t>
                        </m:r>
                      </m:sub>
                    </m:sSub>
                    <m:r>
                      <a:rPr lang="ru-RU" i="1">
                        <a:latin typeface="Cambria Math" panose="02040503050406030204" pitchFamily="18" charset="0"/>
                      </a:rPr>
                      <m:t>−2</m:t>
                    </m:r>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2</m:t>
                        </m:r>
                      </m:sub>
                    </m:sSub>
                    <m:r>
                      <a:rPr lang="ru-RU" i="1">
                        <a:latin typeface="Cambria Math" panose="02040503050406030204" pitchFamily="18" charset="0"/>
                      </a:rPr>
                      <m:t>=</m:t>
                    </m:r>
                    <m:r>
                      <a:rPr lang="en-US" i="1">
                        <a:latin typeface="Cambria Math" panose="02040503050406030204" pitchFamily="18" charset="0"/>
                      </a:rPr>
                      <m:t>𝐶</m:t>
                    </m:r>
                  </m:oMath>
                </a14:m>
                <a:r>
                  <a:rPr lang="ru-RU" dirty="0"/>
                  <a:t> целевой функции.</a:t>
                </a:r>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51520" y="1052736"/>
                <a:ext cx="8712968" cy="5616624"/>
              </a:xfrm>
              <a:blipFill rotWithShape="1">
                <a:blip r:embed="rId2"/>
                <a:stretch>
                  <a:fillRect l="-1259" t="-2172"/>
                </a:stretch>
              </a:blipFill>
            </p:spPr>
            <p:txBody>
              <a:bodyPr/>
              <a:lstStyle/>
              <a:p>
                <a:r>
                  <a:rPr lang="ru-RU">
                    <a:noFill/>
                  </a:rPr>
                  <a:t> </a:t>
                </a:r>
              </a:p>
            </p:txBody>
          </p:sp>
        </mc:Fallback>
      </mc:AlternateContent>
    </p:spTree>
    <p:extLst>
      <p:ext uri="{BB962C8B-B14F-4D97-AF65-F5344CB8AC3E}">
        <p14:creationId xmlns:p14="http://schemas.microsoft.com/office/powerpoint/2010/main" val="2142697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251520" y="260648"/>
                <a:ext cx="8640960" cy="6336704"/>
              </a:xfrm>
            </p:spPr>
            <p:txBody>
              <a:bodyPr>
                <a:normAutofit lnSpcReduction="10000"/>
              </a:bodyPr>
              <a:lstStyle/>
              <a:p>
                <a:pPr marL="0" indent="0">
                  <a:buNone/>
                </a:pPr>
                <a:r>
                  <a:rPr lang="ru-RU" sz="2700" dirty="0"/>
                  <a:t>Антиградиент </a:t>
                </a:r>
                <a14:m>
                  <m:oMath xmlns:m="http://schemas.openxmlformats.org/officeDocument/2006/math">
                    <m:r>
                      <a:rPr lang="ru-RU" sz="2700" i="1">
                        <a:latin typeface="Cambria Math" panose="02040503050406030204" pitchFamily="18" charset="0"/>
                      </a:rPr>
                      <m:t>−</m:t>
                    </m:r>
                    <m:r>
                      <a:rPr lang="ru-RU" sz="2700">
                        <a:latin typeface="Cambria Math" panose="02040503050406030204" pitchFamily="18" charset="0"/>
                      </a:rPr>
                      <m:t>𝛻</m:t>
                    </m:r>
                    <m:r>
                      <a:rPr lang="ru-RU" sz="2700" i="1">
                        <a:latin typeface="Cambria Math" panose="02040503050406030204" pitchFamily="18" charset="0"/>
                      </a:rPr>
                      <m:t>𝑓</m:t>
                    </m:r>
                    <m:d>
                      <m:dPr>
                        <m:ctrlPr>
                          <a:rPr lang="ru-RU" sz="2700" i="1">
                            <a:latin typeface="Cambria Math" panose="02040503050406030204" pitchFamily="18" charset="0"/>
                          </a:rPr>
                        </m:ctrlPr>
                      </m:dPr>
                      <m:e>
                        <m:r>
                          <a:rPr lang="ru-RU" sz="2700" i="1">
                            <a:latin typeface="Cambria Math" panose="02040503050406030204" pitchFamily="18" charset="0"/>
                          </a:rPr>
                          <m:t>𝑥</m:t>
                        </m:r>
                      </m:e>
                    </m:d>
                    <m:r>
                      <a:rPr lang="ru-RU" sz="2700" i="1">
                        <a:latin typeface="Cambria Math" panose="02040503050406030204" pitchFamily="18" charset="0"/>
                      </a:rPr>
                      <m:t>=</m:t>
                    </m:r>
                    <m:d>
                      <m:dPr>
                        <m:ctrlPr>
                          <a:rPr lang="ru-RU" sz="2700" i="1">
                            <a:latin typeface="Cambria Math" panose="02040503050406030204" pitchFamily="18" charset="0"/>
                          </a:rPr>
                        </m:ctrlPr>
                      </m:dPr>
                      <m:e>
                        <m:r>
                          <a:rPr lang="ru-RU" sz="2700" i="1">
                            <a:latin typeface="Cambria Math" panose="02040503050406030204" pitchFamily="18" charset="0"/>
                          </a:rPr>
                          <m:t>1,2</m:t>
                        </m:r>
                      </m:e>
                    </m:d>
                    <m:r>
                      <a:rPr lang="ru-RU" sz="2700" i="1">
                        <a:latin typeface="Cambria Math" panose="02040503050406030204" pitchFamily="18" charset="0"/>
                      </a:rPr>
                      <m:t>=</m:t>
                    </m:r>
                    <m:box>
                      <m:boxPr>
                        <m:ctrlPr>
                          <a:rPr lang="ru-RU" sz="2700" i="1">
                            <a:latin typeface="Cambria Math" panose="02040503050406030204" pitchFamily="18" charset="0"/>
                          </a:rPr>
                        </m:ctrlPr>
                      </m:boxPr>
                      <m:e>
                        <m:acc>
                          <m:accPr>
                            <m:chr m:val="⃗"/>
                            <m:ctrlPr>
                              <a:rPr lang="ru-RU" sz="2700" i="1">
                                <a:latin typeface="Cambria Math" panose="02040503050406030204" pitchFamily="18" charset="0"/>
                              </a:rPr>
                            </m:ctrlPr>
                          </m:accPr>
                          <m:e>
                            <m:r>
                              <a:rPr lang="ru-RU" sz="2700" i="1">
                                <a:latin typeface="Cambria Math" panose="02040503050406030204" pitchFamily="18" charset="0"/>
                              </a:rPr>
                              <m:t>𝑒</m:t>
                            </m:r>
                          </m:e>
                        </m:acc>
                      </m:e>
                    </m:box>
                  </m:oMath>
                </a14:m>
                <a:r>
                  <a:rPr lang="ru-RU" sz="2700" dirty="0"/>
                  <a:t> указывает направление убывания </a:t>
                </a:r>
                <a:endParaRPr lang="ru-RU" sz="2700" dirty="0" smtClean="0"/>
              </a:p>
              <a:p>
                <a:pPr marL="0" indent="0">
                  <a:buNone/>
                </a:pPr>
                <a:r>
                  <a:rPr lang="ru-RU" sz="2700" dirty="0" smtClean="0"/>
                  <a:t>функции </a:t>
                </a:r>
                <a:r>
                  <a:rPr lang="en-US" sz="2700" i="1" dirty="0"/>
                  <a:t>f</a:t>
                </a:r>
                <a:r>
                  <a:rPr lang="ru-RU" sz="2700" i="1" dirty="0"/>
                  <a:t>(</a:t>
                </a:r>
                <a:r>
                  <a:rPr lang="en-US" sz="2700" i="1" dirty="0"/>
                  <a:t>x</a:t>
                </a:r>
                <a:r>
                  <a:rPr lang="ru-RU" sz="2700" i="1" dirty="0"/>
                  <a:t>). </a:t>
                </a:r>
                <a:r>
                  <a:rPr lang="ru-RU" sz="2700" dirty="0" smtClean="0"/>
                  <a:t> </a:t>
                </a:r>
              </a:p>
              <a:p>
                <a:pPr marL="0" indent="0">
                  <a:buNone/>
                </a:pPr>
                <a:r>
                  <a:rPr lang="ru-RU" sz="2700" dirty="0" smtClean="0"/>
                  <a:t>При параллельном </a:t>
                </a:r>
              </a:p>
              <a:p>
                <a:pPr marL="0" indent="0">
                  <a:buNone/>
                </a:pPr>
                <a:r>
                  <a:rPr lang="ru-RU" sz="2700" dirty="0" smtClean="0"/>
                  <a:t>переносе линии </a:t>
                </a:r>
                <a:r>
                  <a:rPr lang="ru-RU" sz="2700" dirty="0"/>
                  <a:t>уровня </a:t>
                </a:r>
                <a:endParaRPr lang="ru-RU" sz="2700" dirty="0" smtClean="0"/>
              </a:p>
              <a:p>
                <a:pPr marL="0" indent="0">
                  <a:buNone/>
                </a:pPr>
                <a14:m>
                  <m:oMath xmlns:m="http://schemas.openxmlformats.org/officeDocument/2006/math">
                    <m:r>
                      <a:rPr lang="ru-RU" sz="2700" i="1">
                        <a:latin typeface="Cambria Math" panose="02040503050406030204" pitchFamily="18" charset="0"/>
                      </a:rPr>
                      <m:t>−</m:t>
                    </m:r>
                    <m:sSub>
                      <m:sSubPr>
                        <m:ctrlPr>
                          <a:rPr lang="ru-RU" sz="2700" i="1">
                            <a:latin typeface="Cambria Math" panose="02040503050406030204" pitchFamily="18" charset="0"/>
                          </a:rPr>
                        </m:ctrlPr>
                      </m:sSubPr>
                      <m:e>
                        <m:r>
                          <a:rPr lang="ru-RU" sz="2700" i="1">
                            <a:latin typeface="Cambria Math" panose="02040503050406030204" pitchFamily="18" charset="0"/>
                          </a:rPr>
                          <m:t>𝑥</m:t>
                        </m:r>
                      </m:e>
                      <m:sub>
                        <m:r>
                          <a:rPr lang="ru-RU" sz="2700" i="1">
                            <a:latin typeface="Cambria Math" panose="02040503050406030204" pitchFamily="18" charset="0"/>
                          </a:rPr>
                          <m:t>1</m:t>
                        </m:r>
                      </m:sub>
                    </m:sSub>
                    <m:r>
                      <a:rPr lang="ru-RU" sz="2700" i="1">
                        <a:latin typeface="Cambria Math" panose="02040503050406030204" pitchFamily="18" charset="0"/>
                      </a:rPr>
                      <m:t>−2</m:t>
                    </m:r>
                    <m:sSub>
                      <m:sSubPr>
                        <m:ctrlPr>
                          <a:rPr lang="ru-RU" sz="2700" i="1">
                            <a:latin typeface="Cambria Math" panose="02040503050406030204" pitchFamily="18" charset="0"/>
                          </a:rPr>
                        </m:ctrlPr>
                      </m:sSubPr>
                      <m:e>
                        <m:r>
                          <a:rPr lang="ru-RU" sz="2700" i="1">
                            <a:latin typeface="Cambria Math" panose="02040503050406030204" pitchFamily="18" charset="0"/>
                          </a:rPr>
                          <m:t>𝑥</m:t>
                        </m:r>
                      </m:e>
                      <m:sub>
                        <m:r>
                          <a:rPr lang="ru-RU" sz="2700" i="1">
                            <a:latin typeface="Cambria Math" panose="02040503050406030204" pitchFamily="18" charset="0"/>
                          </a:rPr>
                          <m:t>2</m:t>
                        </m:r>
                      </m:sub>
                    </m:sSub>
                    <m:r>
                      <a:rPr lang="ru-RU" sz="2700" i="1">
                        <a:latin typeface="Cambria Math" panose="02040503050406030204" pitchFamily="18" charset="0"/>
                      </a:rPr>
                      <m:t>=</m:t>
                    </m:r>
                    <m:r>
                      <a:rPr lang="en-US" sz="2700" i="1">
                        <a:latin typeface="Cambria Math" panose="02040503050406030204" pitchFamily="18" charset="0"/>
                      </a:rPr>
                      <m:t>𝐶</m:t>
                    </m:r>
                  </m:oMath>
                </a14:m>
                <a:r>
                  <a:rPr lang="ru-RU" sz="2700" dirty="0"/>
                  <a:t> </a:t>
                </a:r>
                <a:endParaRPr lang="ru-RU" sz="2700" dirty="0" smtClean="0"/>
              </a:p>
              <a:p>
                <a:pPr marL="0" indent="0">
                  <a:buNone/>
                </a:pPr>
                <a:r>
                  <a:rPr lang="ru-RU" sz="2700" dirty="0" smtClean="0"/>
                  <a:t>вдоль </a:t>
                </a:r>
                <a:r>
                  <a:rPr lang="ru-RU" sz="2700" dirty="0"/>
                  <a:t>направления </a:t>
                </a:r>
                <a14:m>
                  <m:oMath xmlns:m="http://schemas.openxmlformats.org/officeDocument/2006/math">
                    <m:acc>
                      <m:accPr>
                        <m:chr m:val="⃗"/>
                        <m:ctrlPr>
                          <a:rPr lang="ru-RU" sz="2700" i="1">
                            <a:latin typeface="Cambria Math" panose="02040503050406030204" pitchFamily="18" charset="0"/>
                          </a:rPr>
                        </m:ctrlPr>
                      </m:accPr>
                      <m:e>
                        <m:r>
                          <a:rPr lang="ru-RU" sz="2700" i="1">
                            <a:latin typeface="Cambria Math" panose="02040503050406030204" pitchFamily="18" charset="0"/>
                          </a:rPr>
                          <m:t>𝑒</m:t>
                        </m:r>
                      </m:e>
                    </m:acc>
                  </m:oMath>
                </a14:m>
                <a:r>
                  <a:rPr lang="ru-RU" sz="2700" dirty="0"/>
                  <a:t> она </a:t>
                </a:r>
                <a:endParaRPr lang="ru-RU" sz="2700" dirty="0" smtClean="0"/>
              </a:p>
              <a:p>
                <a:pPr marL="0" indent="0">
                  <a:buNone/>
                </a:pPr>
                <a:r>
                  <a:rPr lang="ru-RU" sz="2700" dirty="0" smtClean="0"/>
                  <a:t>всегда </a:t>
                </a:r>
                <a:r>
                  <a:rPr lang="ru-RU" sz="2700" dirty="0"/>
                  <a:t>пересекает </a:t>
                </a:r>
                <a:endParaRPr lang="ru-RU" sz="2700" dirty="0" smtClean="0"/>
              </a:p>
              <a:p>
                <a:pPr marL="0" indent="0">
                  <a:buNone/>
                </a:pPr>
                <a:r>
                  <a:rPr lang="ru-RU" sz="2700" dirty="0" smtClean="0"/>
                  <a:t>множество </a:t>
                </a:r>
                <a:r>
                  <a:rPr lang="en-US" sz="2700" i="1" dirty="0"/>
                  <a:t>X</a:t>
                </a:r>
                <a:r>
                  <a:rPr lang="ru-RU" sz="2700" i="1" dirty="0"/>
                  <a:t>, </a:t>
                </a:r>
                <a:endParaRPr lang="ru-RU" sz="2700" i="1" dirty="0" smtClean="0"/>
              </a:p>
              <a:p>
                <a:pPr marL="0" indent="0">
                  <a:buNone/>
                </a:pPr>
                <a:r>
                  <a:rPr lang="ru-RU" sz="2700" dirty="0" smtClean="0"/>
                  <a:t>а </a:t>
                </a:r>
                <a:r>
                  <a:rPr lang="ru-RU" sz="2700" dirty="0"/>
                  <a:t>целевая функция </a:t>
                </a:r>
                <a:endParaRPr lang="ru-RU" sz="2700" dirty="0" smtClean="0"/>
              </a:p>
              <a:p>
                <a:pPr marL="0" indent="0">
                  <a:buNone/>
                </a:pPr>
                <a:r>
                  <a:rPr lang="ru-RU" sz="2700" dirty="0" smtClean="0"/>
                  <a:t>неограниченно </a:t>
                </a:r>
                <a:r>
                  <a:rPr lang="ru-RU" sz="2700" dirty="0"/>
                  <a:t>убывает. </a:t>
                </a:r>
                <a:endParaRPr lang="ru-RU" sz="2700" dirty="0" smtClean="0"/>
              </a:p>
              <a:p>
                <a:pPr marL="0" indent="0">
                  <a:buNone/>
                </a:pPr>
                <a:r>
                  <a:rPr lang="ru-RU" sz="2700" dirty="0" smtClean="0"/>
                  <a:t>Поэтому </a:t>
                </a:r>
                <a:r>
                  <a:rPr lang="ru-RU" sz="2700" dirty="0"/>
                  <a:t>данная задача </a:t>
                </a:r>
                <a:endParaRPr lang="ru-RU" sz="2700" dirty="0" smtClean="0"/>
              </a:p>
              <a:p>
                <a:pPr marL="0" indent="0">
                  <a:buNone/>
                </a:pPr>
                <a:r>
                  <a:rPr lang="ru-RU" sz="2700" dirty="0" smtClean="0"/>
                  <a:t>линейного </a:t>
                </a:r>
                <a:r>
                  <a:rPr lang="ru-RU" sz="2700" dirty="0"/>
                  <a:t>программирования </a:t>
                </a:r>
                <a:endParaRPr lang="ru-RU" sz="2700" dirty="0" smtClean="0"/>
              </a:p>
              <a:p>
                <a:pPr marL="0" indent="0">
                  <a:buNone/>
                </a:pPr>
                <a:r>
                  <a:rPr lang="ru-RU" sz="2700" dirty="0" smtClean="0"/>
                  <a:t>решений </a:t>
                </a:r>
                <a:r>
                  <a:rPr lang="ru-RU" sz="2700" dirty="0"/>
                  <a:t>не имеет.</a:t>
                </a:r>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51520" y="260648"/>
                <a:ext cx="8640960" cy="6336704"/>
              </a:xfrm>
              <a:blipFill rotWithShape="1">
                <a:blip r:embed="rId2"/>
                <a:stretch>
                  <a:fillRect l="-1269" t="-1444" b="-1444"/>
                </a:stretch>
              </a:blipFill>
            </p:spPr>
            <p:txBody>
              <a:bodyPr/>
              <a:lstStyle/>
              <a:p>
                <a:r>
                  <a:rPr lang="ru-RU">
                    <a:noFill/>
                  </a:rPr>
                  <a:t> </a:t>
                </a:r>
              </a:p>
            </p:txBody>
          </p:sp>
        </mc:Fallback>
      </mc:AlternateContent>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1307868"/>
            <a:ext cx="4464496" cy="411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675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2564904"/>
            <a:ext cx="8229600" cy="1143000"/>
          </a:xfrm>
        </p:spPr>
        <p:txBody>
          <a:bodyPr/>
          <a:lstStyle/>
          <a:p>
            <a:r>
              <a:rPr lang="ru-RU" b="1" i="1" dirty="0" smtClean="0">
                <a:solidFill>
                  <a:srgbClr val="FF0000"/>
                </a:solidFill>
              </a:rPr>
              <a:t>Спасибо за внимание!</a:t>
            </a:r>
            <a:endParaRPr lang="ru-RU" b="1" i="1" dirty="0">
              <a:solidFill>
                <a:srgbClr val="FF0000"/>
              </a:solidFill>
            </a:endParaRPr>
          </a:p>
        </p:txBody>
      </p:sp>
    </p:spTree>
    <p:extLst>
      <p:ext uri="{BB962C8B-B14F-4D97-AF65-F5344CB8AC3E}">
        <p14:creationId xmlns:p14="http://schemas.microsoft.com/office/powerpoint/2010/main" val="3151404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066130"/>
          </a:xfrm>
        </p:spPr>
        <p:txBody>
          <a:bodyPr>
            <a:noAutofit/>
          </a:bodyPr>
          <a:lstStyle/>
          <a:p>
            <a:r>
              <a:rPr lang="ru-RU" sz="3600" b="1" i="1" dirty="0">
                <a:solidFill>
                  <a:srgbClr val="FF0000"/>
                </a:solidFill>
              </a:rPr>
              <a:t>Постановка задач линейного программирования</a:t>
            </a:r>
            <a:endParaRPr lang="ru-RU" sz="3600" dirty="0">
              <a:solidFill>
                <a:srgbClr val="FF0000"/>
              </a:solidFill>
            </a:endParaRP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251520" y="1340768"/>
                <a:ext cx="8712968" cy="5328592"/>
              </a:xfrm>
            </p:spPr>
            <p:txBody>
              <a:bodyPr>
                <a:normAutofit fontScale="85000" lnSpcReduction="20000"/>
              </a:bodyPr>
              <a:lstStyle/>
              <a:p>
                <a:pPr marL="0" indent="0">
                  <a:buNone/>
                </a:pPr>
                <a:r>
                  <a:rPr lang="ru-RU" b="1" i="1" dirty="0"/>
                  <a:t>Задача линейного программирования</a:t>
                </a:r>
                <a:r>
                  <a:rPr lang="ru-RU" dirty="0"/>
                  <a:t>  </a:t>
                </a:r>
                <a:r>
                  <a:rPr lang="ru-RU" b="1" i="1" dirty="0"/>
                  <a:t>(ЗЛП) </a:t>
                </a:r>
                <a:r>
                  <a:rPr lang="ru-RU" dirty="0"/>
                  <a:t>– поиск максимума или минимума функции  переменных</a:t>
                </a:r>
              </a:p>
              <a:p>
                <a:pPr marL="0" indent="0">
                  <a:buNone/>
                </a:pPr>
                <a:r>
                  <a:rPr lang="ru-RU" dirty="0"/>
                  <a:t> </a:t>
                </a:r>
              </a:p>
              <a:p>
                <a:pPr marL="0" indent="0">
                  <a:buNone/>
                </a:pPr>
                <a14:m>
                  <m:oMath xmlns:m="http://schemas.openxmlformats.org/officeDocument/2006/math">
                    <m:r>
                      <a:rPr lang="ru-RU" i="1">
                        <a:latin typeface="Cambria Math" panose="02040503050406030204" pitchFamily="18" charset="0"/>
                      </a:rPr>
                      <m:t>𝑓</m:t>
                    </m:r>
                    <m:d>
                      <m:dPr>
                        <m:ctrlPr>
                          <a:rPr lang="ru-RU" i="1">
                            <a:latin typeface="Cambria Math" panose="02040503050406030204" pitchFamily="18" charset="0"/>
                          </a:rPr>
                        </m:ctrlPr>
                      </m:dPr>
                      <m:e>
                        <m:r>
                          <a:rPr lang="ru-RU" b="1" i="1">
                            <a:latin typeface="Cambria Math" panose="02040503050406030204" pitchFamily="18" charset="0"/>
                          </a:rPr>
                          <m:t>𝐱</m:t>
                        </m:r>
                      </m:e>
                    </m:d>
                    <m:r>
                      <a:rPr lang="ru-RU" i="1">
                        <a:latin typeface="Cambria Math" panose="02040503050406030204" pitchFamily="18" charset="0"/>
                      </a:rPr>
                      <m:t>= &lt;</m:t>
                    </m:r>
                    <m:r>
                      <a:rPr lang="ru-RU" b="1" i="1">
                        <a:latin typeface="Cambria Math" panose="02040503050406030204" pitchFamily="18" charset="0"/>
                      </a:rPr>
                      <m:t>𝐜</m:t>
                    </m:r>
                    <m:r>
                      <a:rPr lang="ru-RU" i="1">
                        <a:latin typeface="Cambria Math" panose="02040503050406030204" pitchFamily="18" charset="0"/>
                      </a:rPr>
                      <m:t>,</m:t>
                    </m:r>
                    <m:r>
                      <a:rPr lang="ru-RU" b="1" i="1">
                        <a:latin typeface="Cambria Math" panose="02040503050406030204" pitchFamily="18" charset="0"/>
                      </a:rPr>
                      <m:t>𝐱</m:t>
                    </m:r>
                    <m:r>
                      <a:rPr lang="ru-RU" b="1">
                        <a:latin typeface="Cambria Math" panose="02040503050406030204" pitchFamily="18" charset="0"/>
                      </a:rPr>
                      <m:t>&gt; </m:t>
                    </m:r>
                    <m:r>
                      <a:rPr lang="ru-RU" i="1">
                        <a:latin typeface="Cambria Math" panose="02040503050406030204" pitchFamily="18" charset="0"/>
                      </a:rPr>
                      <m:t>=</m:t>
                    </m:r>
                    <m:nary>
                      <m:naryPr>
                        <m:chr m:val="∑"/>
                        <m:limLoc m:val="undOvr"/>
                        <m:ctrlPr>
                          <a:rPr lang="ru-RU" i="1">
                            <a:latin typeface="Cambria Math" panose="02040503050406030204" pitchFamily="18" charset="0"/>
                          </a:rPr>
                        </m:ctrlPr>
                      </m:naryPr>
                      <m:sub>
                        <m:r>
                          <a:rPr lang="ru-RU" i="1">
                            <a:latin typeface="Cambria Math" panose="02040503050406030204" pitchFamily="18" charset="0"/>
                          </a:rPr>
                          <m:t>𝑗</m:t>
                        </m:r>
                        <m:r>
                          <a:rPr lang="ru-RU" i="1">
                            <a:latin typeface="Cambria Math" panose="02040503050406030204" pitchFamily="18" charset="0"/>
                          </a:rPr>
                          <m:t>=1</m:t>
                        </m:r>
                      </m:sub>
                      <m:sup>
                        <m:r>
                          <a:rPr lang="en-US" i="1">
                            <a:latin typeface="Cambria Math" panose="02040503050406030204" pitchFamily="18" charset="0"/>
                          </a:rPr>
                          <m:t>𝑛</m:t>
                        </m:r>
                      </m:sup>
                      <m:e>
                        <m:sSub>
                          <m:sSubPr>
                            <m:ctrlPr>
                              <a:rPr lang="ru-RU" i="1">
                                <a:latin typeface="Cambria Math" panose="02040503050406030204" pitchFamily="18" charset="0"/>
                              </a:rPr>
                            </m:ctrlPr>
                          </m:sSubPr>
                          <m:e>
                            <m:r>
                              <a:rPr lang="ru-RU" i="1">
                                <a:latin typeface="Cambria Math" panose="02040503050406030204" pitchFamily="18" charset="0"/>
                              </a:rPr>
                              <m:t>𝑐</m:t>
                            </m:r>
                          </m:e>
                          <m:sub>
                            <m:r>
                              <a:rPr lang="ru-RU" i="1">
                                <a:latin typeface="Cambria Math" panose="02040503050406030204" pitchFamily="18" charset="0"/>
                              </a:rPr>
                              <m:t>𝑗</m:t>
                            </m:r>
                          </m:sub>
                        </m:sSub>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𝑗</m:t>
                            </m:r>
                          </m:sub>
                        </m:sSub>
                      </m:e>
                    </m:nary>
                  </m:oMath>
                </a14:m>
                <a:r>
                  <a:rPr lang="ru-RU" dirty="0"/>
                  <a:t>               (1)</a:t>
                </a:r>
              </a:p>
              <a:p>
                <a:pPr marL="0" indent="0">
                  <a:buNone/>
                </a:pPr>
                <a:r>
                  <a:rPr lang="ru-RU" dirty="0"/>
                  <a:t> </a:t>
                </a:r>
              </a:p>
              <a:p>
                <a:pPr marL="0" indent="0">
                  <a:buNone/>
                </a:pPr>
                <a:r>
                  <a:rPr lang="ru-RU" dirty="0"/>
                  <a:t>при линейных ограничениях </a:t>
                </a:r>
              </a:p>
              <a:p>
                <a:pPr marL="0" indent="0">
                  <a:buNone/>
                </a:pPr>
                <a:r>
                  <a:rPr lang="ru-RU" dirty="0"/>
                  <a:t> </a:t>
                </a:r>
              </a:p>
              <a:p>
                <a:pPr marL="0" indent="0">
                  <a:buNone/>
                </a:pPr>
                <a14:m>
                  <m:oMath xmlns:m="http://schemas.openxmlformats.org/officeDocument/2006/math">
                    <m:r>
                      <a:rPr lang="ru-RU" i="1">
                        <a:latin typeface="Cambria Math" panose="02040503050406030204" pitchFamily="18" charset="0"/>
                      </a:rPr>
                      <m:t>𝐴</m:t>
                    </m:r>
                    <m:r>
                      <a:rPr lang="ru-RU" b="1" i="1">
                        <a:latin typeface="Cambria Math" panose="02040503050406030204" pitchFamily="18" charset="0"/>
                      </a:rPr>
                      <m:t>𝐱</m:t>
                    </m:r>
                    <m:r>
                      <a:rPr lang="ru-RU" i="1">
                        <a:latin typeface="Cambria Math" panose="02040503050406030204" pitchFamily="18" charset="0"/>
                      </a:rPr>
                      <m:t>≤</m:t>
                    </m:r>
                    <m:r>
                      <a:rPr lang="ru-RU" b="1" i="1">
                        <a:latin typeface="Cambria Math" panose="02040503050406030204" pitchFamily="18" charset="0"/>
                      </a:rPr>
                      <m:t>𝐛</m:t>
                    </m:r>
                    <m:r>
                      <a:rPr lang="ru-RU" b="1">
                        <a:latin typeface="Cambria Math" panose="02040503050406030204" pitchFamily="18" charset="0"/>
                      </a:rPr>
                      <m:t>,</m:t>
                    </m:r>
                  </m:oMath>
                </a14:m>
                <a:r>
                  <a:rPr lang="ru-RU" dirty="0"/>
                  <a:t>                                           (2)</a:t>
                </a:r>
              </a:p>
              <a:p>
                <a:pPr marL="0" indent="0">
                  <a:buNone/>
                </a:pP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ru-RU" i="1">
                        <a:latin typeface="Cambria Math" panose="02040503050406030204" pitchFamily="18" charset="0"/>
                      </a:rPr>
                      <m:t>≥0</m:t>
                    </m:r>
                    <m:r>
                      <a:rPr lang="ru-RU">
                        <a:latin typeface="Cambria Math" panose="02040503050406030204" pitchFamily="18" charset="0"/>
                      </a:rPr>
                      <m:t>,</m:t>
                    </m:r>
                  </m:oMath>
                </a14:m>
                <a:r>
                  <a:rPr lang="ru-RU" dirty="0"/>
                  <a:t>    </a:t>
                </a:r>
                <a:r>
                  <a:rPr lang="en-US" i="1" dirty="0"/>
                  <a:t>j</a:t>
                </a:r>
                <a:r>
                  <a:rPr lang="ru-RU" dirty="0"/>
                  <a:t> = 1</a:t>
                </a:r>
                <a14:m>
                  <m:oMath xmlns:m="http://schemas.openxmlformats.org/officeDocument/2006/math">
                    <m:r>
                      <a:rPr lang="ru-RU">
                        <a:latin typeface="Cambria Math" panose="02040503050406030204" pitchFamily="18" charset="0"/>
                      </a:rPr>
                      <m:t>,</m:t>
                    </m:r>
                  </m:oMath>
                </a14:m>
                <a:r>
                  <a:rPr lang="ru-RU" dirty="0"/>
                  <a:t>…</a:t>
                </a:r>
                <a14:m>
                  <m:oMath xmlns:m="http://schemas.openxmlformats.org/officeDocument/2006/math">
                    <m:r>
                      <a:rPr lang="ru-RU">
                        <a:latin typeface="Cambria Math" panose="02040503050406030204" pitchFamily="18" charset="0"/>
                      </a:rPr>
                      <m:t>,</m:t>
                    </m:r>
                  </m:oMath>
                </a14:m>
                <a:r>
                  <a:rPr lang="ru-RU" dirty="0"/>
                  <a:t> </a:t>
                </a:r>
                <a:r>
                  <a:rPr lang="en-US" i="1" dirty="0"/>
                  <a:t>n</a:t>
                </a:r>
                <a14:m>
                  <m:oMath xmlns:m="http://schemas.openxmlformats.org/officeDocument/2006/math">
                    <m:r>
                      <a:rPr lang="ru-RU">
                        <a:latin typeface="Cambria Math" panose="02040503050406030204" pitchFamily="18" charset="0"/>
                      </a:rPr>
                      <m:t>,</m:t>
                    </m:r>
                  </m:oMath>
                </a14:m>
                <a:r>
                  <a:rPr lang="ru-RU" dirty="0"/>
                  <a:t>                        (3)</a:t>
                </a:r>
              </a:p>
              <a:p>
                <a:pPr marL="0" indent="0">
                  <a:buNone/>
                </a:pPr>
                <a:r>
                  <a:rPr lang="ru-RU" dirty="0"/>
                  <a:t> </a:t>
                </a:r>
              </a:p>
              <a:p>
                <a:pPr marL="0" indent="0">
                  <a:buNone/>
                </a:pPr>
                <a:r>
                  <a:rPr lang="ru-RU" dirty="0"/>
                  <a:t>где </a:t>
                </a:r>
                <a:r>
                  <a:rPr lang="en-US" b="1" dirty="0"/>
                  <a:t>x</a:t>
                </a:r>
                <a:r>
                  <a:rPr lang="ru-RU" dirty="0"/>
                  <a:t> – </a:t>
                </a:r>
                <a:r>
                  <a:rPr lang="en-US" i="1" dirty="0"/>
                  <a:t>m</a:t>
                </a:r>
                <a:r>
                  <a:rPr lang="ru-RU" dirty="0"/>
                  <a:t>-мерный вектор неизвестных, </a:t>
                </a:r>
                <a:r>
                  <a:rPr lang="en-US" dirty="0"/>
                  <a:t>A</a:t>
                </a:r>
                <a:r>
                  <a:rPr lang="ru-RU" dirty="0"/>
                  <a:t> – матрица </a:t>
                </a:r>
                <a:r>
                  <a:rPr lang="en-US" i="1" dirty="0" err="1"/>
                  <a:t>m</a:t>
                </a:r>
                <a:r>
                  <a:rPr lang="en-US" dirty="0" err="1">
                    <a:sym typeface="Symbol"/>
                  </a:rPr>
                  <a:t></a:t>
                </a:r>
                <a:r>
                  <a:rPr lang="en-US" i="1" dirty="0" err="1"/>
                  <a:t>n</a:t>
                </a:r>
                <a:r>
                  <a:rPr lang="ru-RU" dirty="0"/>
                  <a:t>, </a:t>
                </a:r>
                <a:r>
                  <a:rPr lang="en-US" b="1" dirty="0"/>
                  <a:t>b</a:t>
                </a:r>
                <a:r>
                  <a:rPr lang="ru-RU" dirty="0"/>
                  <a:t> – </a:t>
                </a:r>
                <a:r>
                  <a:rPr lang="en-US" i="1" dirty="0"/>
                  <a:t>m</a:t>
                </a:r>
                <a:r>
                  <a:rPr lang="ru-RU" dirty="0"/>
                  <a:t>-мерный вектор, </a:t>
                </a:r>
                <a:r>
                  <a:rPr lang="en-US" b="1" dirty="0"/>
                  <a:t>c</a:t>
                </a:r>
                <a:r>
                  <a:rPr lang="ru-RU" dirty="0"/>
                  <a:t> – </a:t>
                </a:r>
                <a:r>
                  <a:rPr lang="en-US" i="1" dirty="0"/>
                  <a:t>n</a:t>
                </a:r>
                <a:r>
                  <a:rPr lang="ru-RU" dirty="0"/>
                  <a:t>-мерный вектор. Функция (1) называется </a:t>
                </a:r>
                <a:r>
                  <a:rPr lang="ru-RU" b="1" i="1" dirty="0"/>
                  <a:t>целевой функцией.</a:t>
                </a:r>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51520" y="1340768"/>
                <a:ext cx="8712968" cy="5328592"/>
              </a:xfrm>
              <a:blipFill rotWithShape="1">
                <a:blip r:embed="rId2"/>
                <a:stretch>
                  <a:fillRect l="-1259" t="-2288" b="-801"/>
                </a:stretch>
              </a:blipFill>
            </p:spPr>
            <p:txBody>
              <a:bodyPr/>
              <a:lstStyle/>
              <a:p>
                <a:r>
                  <a:rPr lang="ru-RU">
                    <a:noFill/>
                  </a:rPr>
                  <a:t> </a:t>
                </a:r>
              </a:p>
            </p:txBody>
          </p:sp>
        </mc:Fallback>
      </mc:AlternateContent>
    </p:spTree>
    <p:extLst>
      <p:ext uri="{BB962C8B-B14F-4D97-AF65-F5344CB8AC3E}">
        <p14:creationId xmlns:p14="http://schemas.microsoft.com/office/powerpoint/2010/main" val="2303330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251520" y="332656"/>
                <a:ext cx="8640960" cy="6336704"/>
              </a:xfrm>
            </p:spPr>
            <p:txBody>
              <a:bodyPr>
                <a:normAutofit fontScale="92500" lnSpcReduction="10000"/>
              </a:bodyPr>
              <a:lstStyle/>
              <a:p>
                <a:pPr marL="0" indent="0">
                  <a:buNone/>
                </a:pPr>
                <a:r>
                  <a:rPr lang="ru-RU" dirty="0"/>
                  <a:t>Суть задачи состоит в том, чтобы найти неотрицательные значения компонентов вектора </a:t>
                </a:r>
                <a:r>
                  <a:rPr lang="en-US" b="1" dirty="0"/>
                  <a:t>x</a:t>
                </a:r>
                <a:r>
                  <a:rPr lang="ru-RU" dirty="0"/>
                  <a:t>, удовлетворяющие системе линейных неравенств (2), при которых линейная целевая функция </a:t>
                </a:r>
                <a:r>
                  <a:rPr lang="en-US" i="1" dirty="0"/>
                  <a:t>f</a:t>
                </a:r>
                <a:r>
                  <a:rPr lang="ru-RU" dirty="0"/>
                  <a:t>(</a:t>
                </a:r>
                <a:r>
                  <a:rPr lang="en-US" b="1" dirty="0"/>
                  <a:t>x</a:t>
                </a:r>
                <a:r>
                  <a:rPr lang="ru-RU" dirty="0"/>
                  <a:t>) достигает минимума или максимума.</a:t>
                </a:r>
              </a:p>
              <a:p>
                <a:pPr marL="0" indent="0">
                  <a:buNone/>
                </a:pPr>
                <a:r>
                  <a:rPr lang="ru-RU" dirty="0"/>
                  <a:t>Любое решение </a:t>
                </a:r>
                <a14:m>
                  <m:oMath xmlns:m="http://schemas.openxmlformats.org/officeDocument/2006/math">
                    <m:acc>
                      <m:accPr>
                        <m:chr m:val="̅"/>
                        <m:ctrlPr>
                          <a:rPr lang="ru-RU" b="1" i="1">
                            <a:latin typeface="Cambria Math" panose="02040503050406030204" pitchFamily="18" charset="0"/>
                          </a:rPr>
                        </m:ctrlPr>
                      </m:accPr>
                      <m:e>
                        <m:r>
                          <a:rPr lang="ru-RU" b="1" i="1">
                            <a:latin typeface="Cambria Math" panose="02040503050406030204" pitchFamily="18" charset="0"/>
                          </a:rPr>
                          <m:t>𝐱</m:t>
                        </m:r>
                      </m:e>
                    </m:acc>
                    <m:r>
                      <a:rPr lang="ru-RU" i="1">
                        <a:latin typeface="Cambria Math" panose="02040503050406030204" pitchFamily="18" charset="0"/>
                      </a:rPr>
                      <m:t>=</m:t>
                    </m:r>
                    <m:d>
                      <m:dPr>
                        <m:ctrlPr>
                          <a:rPr lang="ru-RU" i="1">
                            <a:latin typeface="Cambria Math" panose="02040503050406030204" pitchFamily="18" charset="0"/>
                          </a:rPr>
                        </m:ctrlPr>
                      </m:dPr>
                      <m:e>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1</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2</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𝑛</m:t>
                            </m:r>
                          </m:sub>
                        </m:sSub>
                      </m:e>
                    </m:d>
                  </m:oMath>
                </a14:m>
                <a:r>
                  <a:rPr lang="ru-RU" dirty="0"/>
                  <a:t> системы (2), удовлетворяющее условию (3) называется </a:t>
                </a:r>
                <a:r>
                  <a:rPr lang="ru-RU" b="1" i="1" dirty="0"/>
                  <a:t>допустимым</a:t>
                </a:r>
                <a:r>
                  <a:rPr lang="ru-RU" b="1" dirty="0"/>
                  <a:t> </a:t>
                </a:r>
                <a:r>
                  <a:rPr lang="ru-RU" b="1" i="1" dirty="0"/>
                  <a:t>решением</a:t>
                </a:r>
                <a:r>
                  <a:rPr lang="ru-RU" dirty="0"/>
                  <a:t>.</a:t>
                </a:r>
              </a:p>
              <a:p>
                <a:pPr marL="0" indent="0">
                  <a:buNone/>
                </a:pPr>
                <a:r>
                  <a:rPr lang="ru-RU" dirty="0"/>
                  <a:t>Совокупность всех допустимых решений называется </a:t>
                </a:r>
                <a:r>
                  <a:rPr lang="ru-RU" b="1" i="1" dirty="0"/>
                  <a:t>областью допустимых решений (ОДР)</a:t>
                </a:r>
                <a:r>
                  <a:rPr lang="ru-RU" dirty="0"/>
                  <a:t>.</a:t>
                </a:r>
              </a:p>
              <a:p>
                <a:pPr marL="0" indent="0">
                  <a:buNone/>
                </a:pPr>
                <a:r>
                  <a:rPr lang="ru-RU" dirty="0"/>
                  <a:t>Допустимое решение, для которого целевая функция  достигает максимума (минимума), называется </a:t>
                </a:r>
                <a:r>
                  <a:rPr lang="ru-RU" b="1" i="1" dirty="0"/>
                  <a:t>оптимальным решением.</a:t>
                </a:r>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51520" y="332656"/>
                <a:ext cx="8640960" cy="6336704"/>
              </a:xfrm>
              <a:blipFill rotWithShape="1">
                <a:blip r:embed="rId2"/>
                <a:stretch>
                  <a:fillRect l="-1622" t="-1925" r="-2257"/>
                </a:stretch>
              </a:blipFill>
            </p:spPr>
            <p:txBody>
              <a:bodyPr/>
              <a:lstStyle/>
              <a:p>
                <a:r>
                  <a:rPr lang="ru-RU">
                    <a:noFill/>
                  </a:rPr>
                  <a:t> </a:t>
                </a:r>
              </a:p>
            </p:txBody>
          </p:sp>
        </mc:Fallback>
      </mc:AlternateContent>
    </p:spTree>
    <p:extLst>
      <p:ext uri="{BB962C8B-B14F-4D97-AF65-F5344CB8AC3E}">
        <p14:creationId xmlns:p14="http://schemas.microsoft.com/office/powerpoint/2010/main" val="2617360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792088"/>
          </a:xfrm>
        </p:spPr>
        <p:txBody>
          <a:bodyPr>
            <a:noAutofit/>
          </a:bodyPr>
          <a:lstStyle/>
          <a:p>
            <a:r>
              <a:rPr lang="ru-RU" sz="3600" b="1" i="1" dirty="0">
                <a:solidFill>
                  <a:srgbClr val="FF0000"/>
                </a:solidFill>
              </a:rPr>
              <a:t>Примеры задач линейного программирования</a:t>
            </a:r>
            <a:endParaRPr lang="ru-RU" sz="3600" dirty="0">
              <a:solidFill>
                <a:srgbClr val="FF0000"/>
              </a:solidFill>
            </a:endParaRP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251520" y="980728"/>
                <a:ext cx="8640960" cy="5877272"/>
              </a:xfrm>
            </p:spPr>
            <p:txBody>
              <a:bodyPr>
                <a:noAutofit/>
              </a:bodyPr>
              <a:lstStyle/>
              <a:p>
                <a:pPr marL="0" indent="0">
                  <a:buNone/>
                </a:pPr>
                <a:r>
                  <a:rPr lang="ru-RU" sz="2700" b="1" i="1" dirty="0"/>
                  <a:t>1)Задача планирования производства.</a:t>
                </a:r>
                <a:endParaRPr lang="ru-RU" sz="2700" dirty="0"/>
              </a:p>
              <a:p>
                <a:pPr marL="0" indent="0">
                  <a:buNone/>
                </a:pPr>
                <a:r>
                  <a:rPr lang="ru-RU" sz="2700" dirty="0"/>
                  <a:t>Предприятие выпускает </a:t>
                </a:r>
                <a:r>
                  <a:rPr lang="en-US" sz="2700" i="1" dirty="0"/>
                  <a:t>n</a:t>
                </a:r>
                <a:r>
                  <a:rPr lang="ru-RU" sz="2700" dirty="0"/>
                  <a:t> видов продукции (например, столы, стулья, шкафы и т. д.). Для производства требуется </a:t>
                </a:r>
                <a:r>
                  <a:rPr lang="en-US" sz="2700" i="1" dirty="0"/>
                  <a:t>m</a:t>
                </a:r>
                <a:r>
                  <a:rPr lang="ru-RU" sz="2700" dirty="0"/>
                  <a:t> видов ресурсов (например, станки, вагоны, древесина и т. д.).</a:t>
                </a:r>
              </a:p>
              <a:p>
                <a:pPr marL="0" indent="0">
                  <a:buNone/>
                </a:pPr>
                <a:r>
                  <a:rPr lang="ru-RU" sz="2700" dirty="0"/>
                  <a:t>Имеется матрица затрат </a:t>
                </a:r>
                <a:r>
                  <a:rPr lang="en-US" sz="2700" i="1" dirty="0"/>
                  <a:t>A</a:t>
                </a:r>
                <a:r>
                  <a:rPr lang="ru-RU" sz="2700" dirty="0"/>
                  <a:t>, в которой </a:t>
                </a:r>
                <a14:m>
                  <m:oMath xmlns:m="http://schemas.openxmlformats.org/officeDocument/2006/math">
                    <m:sSub>
                      <m:sSubPr>
                        <m:ctrlPr>
                          <a:rPr lang="ru-RU" sz="2700" i="1">
                            <a:latin typeface="Cambria Math" panose="02040503050406030204" pitchFamily="18" charset="0"/>
                          </a:rPr>
                        </m:ctrlPr>
                      </m:sSubPr>
                      <m:e>
                        <m:r>
                          <a:rPr lang="ru-RU" sz="2700" i="1">
                            <a:latin typeface="Cambria Math" panose="02040503050406030204" pitchFamily="18" charset="0"/>
                          </a:rPr>
                          <m:t>𝑎</m:t>
                        </m:r>
                      </m:e>
                      <m:sub>
                        <m:r>
                          <a:rPr lang="ru-RU" sz="2700" i="1">
                            <a:latin typeface="Cambria Math" panose="02040503050406030204" pitchFamily="18" charset="0"/>
                          </a:rPr>
                          <m:t>𝑖𝑗</m:t>
                        </m:r>
                      </m:sub>
                    </m:sSub>
                  </m:oMath>
                </a14:m>
                <a:r>
                  <a:rPr lang="ru-RU" sz="2700" dirty="0"/>
                  <a:t> – количество </a:t>
                </a:r>
                <a:r>
                  <a:rPr lang="en-US" sz="2700" i="1" dirty="0" err="1"/>
                  <a:t>i</a:t>
                </a:r>
                <a:r>
                  <a:rPr lang="ru-RU" sz="2700" dirty="0"/>
                  <a:t>-го ресурса, необходимого для производства единицы  </a:t>
                </a:r>
                <a:r>
                  <a:rPr lang="en-US" sz="2700" i="1" dirty="0"/>
                  <a:t>j</a:t>
                </a:r>
                <a:r>
                  <a:rPr lang="ru-RU" sz="2700" dirty="0"/>
                  <a:t>-ой продукции. </a:t>
                </a:r>
              </a:p>
              <a:p>
                <a:pPr marL="0" indent="0">
                  <a:buNone/>
                </a:pPr>
                <a:r>
                  <a:rPr lang="ru-RU" sz="2700" dirty="0"/>
                  <a:t>Есть вектор </a:t>
                </a:r>
                <a14:m>
                  <m:oMath xmlns:m="http://schemas.openxmlformats.org/officeDocument/2006/math">
                    <m:r>
                      <a:rPr lang="en-US" sz="2700" b="1" i="1">
                        <a:latin typeface="Cambria Math" panose="02040503050406030204" pitchFamily="18" charset="0"/>
                      </a:rPr>
                      <m:t>𝐛</m:t>
                    </m:r>
                    <m:r>
                      <a:rPr lang="ru-RU" sz="2700" i="1">
                        <a:latin typeface="Cambria Math" panose="02040503050406030204" pitchFamily="18" charset="0"/>
                      </a:rPr>
                      <m:t>=</m:t>
                    </m:r>
                    <m:d>
                      <m:dPr>
                        <m:ctrlPr>
                          <a:rPr lang="ru-RU" sz="2700" i="1">
                            <a:latin typeface="Cambria Math" panose="02040503050406030204" pitchFamily="18" charset="0"/>
                          </a:rPr>
                        </m:ctrlPr>
                      </m:dPr>
                      <m:e>
                        <m:m>
                          <m:mPr>
                            <m:mcs>
                              <m:mc>
                                <m:mcPr>
                                  <m:count m:val="1"/>
                                  <m:mcJc m:val="center"/>
                                </m:mcPr>
                              </m:mc>
                            </m:mcs>
                            <m:ctrlPr>
                              <a:rPr lang="ru-RU" sz="2700" i="1">
                                <a:latin typeface="Cambria Math" panose="02040503050406030204" pitchFamily="18" charset="0"/>
                              </a:rPr>
                            </m:ctrlPr>
                          </m:mPr>
                          <m:mr>
                            <m:e>
                              <m:sSub>
                                <m:sSubPr>
                                  <m:ctrlPr>
                                    <a:rPr lang="ru-RU" sz="2700" i="1">
                                      <a:latin typeface="Cambria Math" panose="02040503050406030204" pitchFamily="18" charset="0"/>
                                    </a:rPr>
                                  </m:ctrlPr>
                                </m:sSubPr>
                                <m:e>
                                  <m:r>
                                    <a:rPr lang="en-US" sz="2700" i="1">
                                      <a:latin typeface="Cambria Math" panose="02040503050406030204" pitchFamily="18" charset="0"/>
                                    </a:rPr>
                                    <m:t>𝑏</m:t>
                                  </m:r>
                                </m:e>
                                <m:sub>
                                  <m:r>
                                    <a:rPr lang="ru-RU" sz="2700" i="1">
                                      <a:latin typeface="Cambria Math" panose="02040503050406030204" pitchFamily="18" charset="0"/>
                                    </a:rPr>
                                    <m:t>1</m:t>
                                  </m:r>
                                </m:sub>
                              </m:sSub>
                            </m:e>
                          </m:mr>
                          <m:mr>
                            <m:e>
                              <m:sSub>
                                <m:sSubPr>
                                  <m:ctrlPr>
                                    <a:rPr lang="ru-RU" sz="2700" i="1">
                                      <a:latin typeface="Cambria Math" panose="02040503050406030204" pitchFamily="18" charset="0"/>
                                    </a:rPr>
                                  </m:ctrlPr>
                                </m:sSubPr>
                                <m:e>
                                  <m:r>
                                    <a:rPr lang="en-US" sz="2700" i="1">
                                      <a:latin typeface="Cambria Math" panose="02040503050406030204" pitchFamily="18" charset="0"/>
                                    </a:rPr>
                                    <m:t>𝑏</m:t>
                                  </m:r>
                                </m:e>
                                <m:sub>
                                  <m:r>
                                    <a:rPr lang="ru-RU" sz="2700" i="1">
                                      <a:latin typeface="Cambria Math" panose="02040503050406030204" pitchFamily="18" charset="0"/>
                                    </a:rPr>
                                    <m:t>2</m:t>
                                  </m:r>
                                </m:sub>
                              </m:sSub>
                            </m:e>
                          </m:mr>
                          <m:mr>
                            <m:e>
                              <m:m>
                                <m:mPr>
                                  <m:mcs>
                                    <m:mc>
                                      <m:mcPr>
                                        <m:count m:val="1"/>
                                        <m:mcJc m:val="center"/>
                                      </m:mcPr>
                                    </m:mc>
                                  </m:mcs>
                                  <m:ctrlPr>
                                    <a:rPr lang="ru-RU" sz="2700" i="1">
                                      <a:latin typeface="Cambria Math" panose="02040503050406030204" pitchFamily="18" charset="0"/>
                                    </a:rPr>
                                  </m:ctrlPr>
                                </m:mPr>
                                <m:mr>
                                  <m:e>
                                    <m:r>
                                      <a:rPr lang="ru-RU" sz="2700" i="1">
                                        <a:latin typeface="Cambria Math" panose="02040503050406030204" pitchFamily="18" charset="0"/>
                                      </a:rPr>
                                      <m:t>⋮</m:t>
                                    </m:r>
                                  </m:e>
                                </m:mr>
                                <m:mr>
                                  <m:e>
                                    <m:sSub>
                                      <m:sSubPr>
                                        <m:ctrlPr>
                                          <a:rPr lang="ru-RU" sz="2700" i="1">
                                            <a:latin typeface="Cambria Math" panose="02040503050406030204" pitchFamily="18" charset="0"/>
                                          </a:rPr>
                                        </m:ctrlPr>
                                      </m:sSubPr>
                                      <m:e>
                                        <m:r>
                                          <a:rPr lang="en-US" sz="2700" i="1">
                                            <a:latin typeface="Cambria Math" panose="02040503050406030204" pitchFamily="18" charset="0"/>
                                          </a:rPr>
                                          <m:t>𝑏</m:t>
                                        </m:r>
                                      </m:e>
                                      <m:sub>
                                        <m:r>
                                          <a:rPr lang="en-US" sz="2700" i="1">
                                            <a:latin typeface="Cambria Math" panose="02040503050406030204" pitchFamily="18" charset="0"/>
                                          </a:rPr>
                                          <m:t>𝑚</m:t>
                                        </m:r>
                                      </m:sub>
                                    </m:sSub>
                                  </m:e>
                                </m:mr>
                              </m:m>
                            </m:e>
                          </m:mr>
                        </m:m>
                      </m:e>
                    </m:d>
                  </m:oMath>
                </a14:m>
                <a:r>
                  <a:rPr lang="ru-RU" sz="2700" dirty="0"/>
                  <a:t>,   </a:t>
                </a:r>
                <a14:m>
                  <m:oMath xmlns:m="http://schemas.openxmlformats.org/officeDocument/2006/math">
                    <m:sSub>
                      <m:sSubPr>
                        <m:ctrlPr>
                          <a:rPr lang="ru-RU" sz="2700" i="1">
                            <a:latin typeface="Cambria Math" panose="02040503050406030204" pitchFamily="18" charset="0"/>
                          </a:rPr>
                        </m:ctrlPr>
                      </m:sSubPr>
                      <m:e>
                        <m:r>
                          <a:rPr lang="ru-RU" sz="2700" i="1">
                            <a:latin typeface="Cambria Math" panose="02040503050406030204" pitchFamily="18" charset="0"/>
                          </a:rPr>
                          <m:t>𝑏</m:t>
                        </m:r>
                      </m:e>
                      <m:sub>
                        <m:r>
                          <a:rPr lang="ru-RU" sz="2700" i="1">
                            <a:latin typeface="Cambria Math" panose="02040503050406030204" pitchFamily="18" charset="0"/>
                          </a:rPr>
                          <m:t>𝑖</m:t>
                        </m:r>
                      </m:sub>
                    </m:sSub>
                  </m:oMath>
                </a14:m>
                <a:r>
                  <a:rPr lang="ru-RU" sz="2700" dirty="0"/>
                  <a:t> – запас </a:t>
                </a:r>
                <a:r>
                  <a:rPr lang="en-US" sz="2700" i="1" dirty="0" err="1"/>
                  <a:t>i</a:t>
                </a:r>
                <a:r>
                  <a:rPr lang="ru-RU" sz="2700" dirty="0"/>
                  <a:t>-го вида ресурса в течении некоторого количества времени. </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51520" y="980728"/>
                <a:ext cx="8640960" cy="5877272"/>
              </a:xfrm>
              <a:blipFill rotWithShape="1">
                <a:blip r:embed="rId2"/>
                <a:stretch>
                  <a:fillRect l="-1269" t="-830" r="-1693" b="-3112"/>
                </a:stretch>
              </a:blipFill>
            </p:spPr>
            <p:txBody>
              <a:bodyPr/>
              <a:lstStyle/>
              <a:p>
                <a:r>
                  <a:rPr lang="ru-RU">
                    <a:noFill/>
                  </a:rPr>
                  <a:t> </a:t>
                </a:r>
              </a:p>
            </p:txBody>
          </p:sp>
        </mc:Fallback>
      </mc:AlternateContent>
    </p:spTree>
    <p:extLst>
      <p:ext uri="{BB962C8B-B14F-4D97-AF65-F5344CB8AC3E}">
        <p14:creationId xmlns:p14="http://schemas.microsoft.com/office/powerpoint/2010/main" val="373791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179512" y="260648"/>
                <a:ext cx="8712968" cy="6336704"/>
              </a:xfrm>
            </p:spPr>
            <p:txBody>
              <a:bodyPr>
                <a:normAutofit fontScale="92500" lnSpcReduction="10000"/>
              </a:bodyPr>
              <a:lstStyle/>
              <a:p>
                <a:pPr marL="0" indent="0">
                  <a:buNone/>
                </a:pPr>
                <a:r>
                  <a:rPr lang="ru-RU" sz="3000" dirty="0"/>
                  <a:t>Есть вектор </a:t>
                </a:r>
                <a14:m>
                  <m:oMath xmlns:m="http://schemas.openxmlformats.org/officeDocument/2006/math">
                    <m:r>
                      <a:rPr lang="ru-RU" sz="3000" b="1" i="1">
                        <a:latin typeface="Cambria Math" panose="02040503050406030204" pitchFamily="18" charset="0"/>
                      </a:rPr>
                      <m:t>𝐜</m:t>
                    </m:r>
                    <m:r>
                      <a:rPr lang="ru-RU" sz="3000" i="1">
                        <a:latin typeface="Cambria Math" panose="02040503050406030204" pitchFamily="18" charset="0"/>
                      </a:rPr>
                      <m:t>=</m:t>
                    </m:r>
                  </m:oMath>
                </a14:m>
                <a:r>
                  <a:rPr lang="ru-RU" sz="3000" dirty="0"/>
                  <a:t> </a:t>
                </a:r>
                <a14:m>
                  <m:oMath xmlns:m="http://schemas.openxmlformats.org/officeDocument/2006/math">
                    <m:d>
                      <m:dPr>
                        <m:ctrlPr>
                          <a:rPr lang="ru-RU" sz="3000" i="1">
                            <a:latin typeface="Cambria Math" panose="02040503050406030204" pitchFamily="18" charset="0"/>
                          </a:rPr>
                        </m:ctrlPr>
                      </m:dPr>
                      <m:e>
                        <m:m>
                          <m:mPr>
                            <m:mcs>
                              <m:mc>
                                <m:mcPr>
                                  <m:count m:val="1"/>
                                  <m:mcJc m:val="center"/>
                                </m:mcPr>
                              </m:mc>
                            </m:mcs>
                            <m:ctrlPr>
                              <a:rPr lang="ru-RU" sz="3000" i="1">
                                <a:latin typeface="Cambria Math" panose="02040503050406030204" pitchFamily="18" charset="0"/>
                              </a:rPr>
                            </m:ctrlPr>
                          </m:mPr>
                          <m:mr>
                            <m:e>
                              <m:sSub>
                                <m:sSubPr>
                                  <m:ctrlPr>
                                    <a:rPr lang="ru-RU" sz="3000" i="1">
                                      <a:latin typeface="Cambria Math" panose="02040503050406030204" pitchFamily="18" charset="0"/>
                                    </a:rPr>
                                  </m:ctrlPr>
                                </m:sSubPr>
                                <m:e>
                                  <m:r>
                                    <a:rPr lang="en-US" sz="3000" i="1">
                                      <a:latin typeface="Cambria Math" panose="02040503050406030204" pitchFamily="18" charset="0"/>
                                    </a:rPr>
                                    <m:t>𝑐</m:t>
                                  </m:r>
                                </m:e>
                                <m:sub>
                                  <m:r>
                                    <a:rPr lang="ru-RU" sz="3000" i="1">
                                      <a:latin typeface="Cambria Math" panose="02040503050406030204" pitchFamily="18" charset="0"/>
                                    </a:rPr>
                                    <m:t>1</m:t>
                                  </m:r>
                                </m:sub>
                              </m:sSub>
                            </m:e>
                          </m:mr>
                          <m:mr>
                            <m:e>
                              <m:sSub>
                                <m:sSubPr>
                                  <m:ctrlPr>
                                    <a:rPr lang="ru-RU" sz="3000" i="1">
                                      <a:latin typeface="Cambria Math" panose="02040503050406030204" pitchFamily="18" charset="0"/>
                                    </a:rPr>
                                  </m:ctrlPr>
                                </m:sSubPr>
                                <m:e>
                                  <m:r>
                                    <a:rPr lang="en-US" sz="3000" i="1">
                                      <a:latin typeface="Cambria Math" panose="02040503050406030204" pitchFamily="18" charset="0"/>
                                    </a:rPr>
                                    <m:t>𝑐</m:t>
                                  </m:r>
                                </m:e>
                                <m:sub>
                                  <m:r>
                                    <a:rPr lang="ru-RU" sz="3000" i="1">
                                      <a:latin typeface="Cambria Math" panose="02040503050406030204" pitchFamily="18" charset="0"/>
                                    </a:rPr>
                                    <m:t>2</m:t>
                                  </m:r>
                                </m:sub>
                              </m:sSub>
                            </m:e>
                          </m:mr>
                          <m:mr>
                            <m:e>
                              <m:m>
                                <m:mPr>
                                  <m:mcs>
                                    <m:mc>
                                      <m:mcPr>
                                        <m:count m:val="1"/>
                                        <m:mcJc m:val="center"/>
                                      </m:mcPr>
                                    </m:mc>
                                  </m:mcs>
                                  <m:ctrlPr>
                                    <a:rPr lang="ru-RU" sz="3000" i="1">
                                      <a:latin typeface="Cambria Math" panose="02040503050406030204" pitchFamily="18" charset="0"/>
                                    </a:rPr>
                                  </m:ctrlPr>
                                </m:mPr>
                                <m:mr>
                                  <m:e>
                                    <m:r>
                                      <a:rPr lang="ru-RU" sz="3000" i="1">
                                        <a:latin typeface="Cambria Math" panose="02040503050406030204" pitchFamily="18" charset="0"/>
                                      </a:rPr>
                                      <m:t>⋮</m:t>
                                    </m:r>
                                  </m:e>
                                </m:mr>
                                <m:mr>
                                  <m:e>
                                    <m:sSub>
                                      <m:sSubPr>
                                        <m:ctrlPr>
                                          <a:rPr lang="ru-RU" sz="3000" i="1">
                                            <a:latin typeface="Cambria Math" panose="02040503050406030204" pitchFamily="18" charset="0"/>
                                          </a:rPr>
                                        </m:ctrlPr>
                                      </m:sSubPr>
                                      <m:e>
                                        <m:r>
                                          <a:rPr lang="en-US" sz="3000" i="1">
                                            <a:latin typeface="Cambria Math" panose="02040503050406030204" pitchFamily="18" charset="0"/>
                                          </a:rPr>
                                          <m:t>𝑐</m:t>
                                        </m:r>
                                      </m:e>
                                      <m:sub>
                                        <m:r>
                                          <a:rPr lang="en-US" sz="3000" i="1">
                                            <a:latin typeface="Cambria Math" panose="02040503050406030204" pitchFamily="18" charset="0"/>
                                          </a:rPr>
                                          <m:t>𝑛</m:t>
                                        </m:r>
                                      </m:sub>
                                    </m:sSub>
                                  </m:e>
                                </m:mr>
                              </m:m>
                            </m:e>
                          </m:mr>
                        </m:m>
                      </m:e>
                    </m:d>
                  </m:oMath>
                </a14:m>
                <a:r>
                  <a:rPr lang="ru-RU" sz="3000" dirty="0"/>
                  <a:t>,   </a:t>
                </a:r>
                <a14:m>
                  <m:oMath xmlns:m="http://schemas.openxmlformats.org/officeDocument/2006/math">
                    <m:sSub>
                      <m:sSubPr>
                        <m:ctrlPr>
                          <a:rPr lang="ru-RU" sz="3000" i="1">
                            <a:latin typeface="Cambria Math" panose="02040503050406030204" pitchFamily="18" charset="0"/>
                          </a:rPr>
                        </m:ctrlPr>
                      </m:sSubPr>
                      <m:e>
                        <m:r>
                          <a:rPr lang="ru-RU" sz="3000" i="1">
                            <a:latin typeface="Cambria Math" panose="02040503050406030204" pitchFamily="18" charset="0"/>
                          </a:rPr>
                          <m:t>𝑐</m:t>
                        </m:r>
                      </m:e>
                      <m:sub>
                        <m:r>
                          <a:rPr lang="ru-RU" sz="3000" i="1">
                            <a:latin typeface="Cambria Math" panose="02040503050406030204" pitchFamily="18" charset="0"/>
                          </a:rPr>
                          <m:t>𝑗</m:t>
                        </m:r>
                      </m:sub>
                    </m:sSub>
                  </m:oMath>
                </a14:m>
                <a:r>
                  <a:rPr lang="ru-RU" sz="3000" dirty="0"/>
                  <a:t> – прибыль, полученная с единицы </a:t>
                </a:r>
                <a:r>
                  <a:rPr lang="en-US" sz="3000" i="1" dirty="0"/>
                  <a:t>j</a:t>
                </a:r>
                <a:r>
                  <a:rPr lang="ru-RU" sz="3000" dirty="0"/>
                  <a:t>-го продукта.</a:t>
                </a:r>
              </a:p>
              <a:p>
                <a:pPr marL="0" indent="0">
                  <a:buNone/>
                </a:pPr>
                <a:r>
                  <a:rPr lang="ru-RU" sz="3000" i="1" dirty="0"/>
                  <a:t> </a:t>
                </a:r>
                <a:endParaRPr lang="ru-RU" sz="3000" dirty="0"/>
              </a:p>
              <a:p>
                <a:pPr marL="0" indent="0">
                  <a:buNone/>
                </a:pPr>
                <a14:m>
                  <m:oMath xmlns:m="http://schemas.openxmlformats.org/officeDocument/2006/math">
                    <m:r>
                      <a:rPr lang="en-US" sz="3000" b="1" i="1">
                        <a:latin typeface="Cambria Math" panose="02040503050406030204" pitchFamily="18" charset="0"/>
                      </a:rPr>
                      <m:t>𝐱</m:t>
                    </m:r>
                    <m:r>
                      <a:rPr lang="ru-RU" sz="3000" i="1">
                        <a:latin typeface="Cambria Math" panose="02040503050406030204" pitchFamily="18" charset="0"/>
                      </a:rPr>
                      <m:t>=</m:t>
                    </m:r>
                  </m:oMath>
                </a14:m>
                <a:r>
                  <a:rPr lang="ru-RU" sz="3000" dirty="0"/>
                  <a:t> </a:t>
                </a:r>
                <a14:m>
                  <m:oMath xmlns:m="http://schemas.openxmlformats.org/officeDocument/2006/math">
                    <m:d>
                      <m:dPr>
                        <m:ctrlPr>
                          <a:rPr lang="ru-RU" sz="3000" i="1">
                            <a:latin typeface="Cambria Math" panose="02040503050406030204" pitchFamily="18" charset="0"/>
                          </a:rPr>
                        </m:ctrlPr>
                      </m:dPr>
                      <m:e>
                        <m:m>
                          <m:mPr>
                            <m:mcs>
                              <m:mc>
                                <m:mcPr>
                                  <m:count m:val="1"/>
                                  <m:mcJc m:val="center"/>
                                </m:mcPr>
                              </m:mc>
                            </m:mcs>
                            <m:ctrlPr>
                              <a:rPr lang="ru-RU" sz="3000" i="1">
                                <a:latin typeface="Cambria Math" panose="02040503050406030204" pitchFamily="18" charset="0"/>
                              </a:rPr>
                            </m:ctrlPr>
                          </m:mPr>
                          <m:mr>
                            <m:e>
                              <m:sSub>
                                <m:sSubPr>
                                  <m:ctrlPr>
                                    <a:rPr lang="ru-RU" sz="3000" i="1">
                                      <a:latin typeface="Cambria Math" panose="02040503050406030204" pitchFamily="18" charset="0"/>
                                    </a:rPr>
                                  </m:ctrlPr>
                                </m:sSubPr>
                                <m:e>
                                  <m:r>
                                    <a:rPr lang="en-US" sz="3000" i="1">
                                      <a:latin typeface="Cambria Math" panose="02040503050406030204" pitchFamily="18" charset="0"/>
                                    </a:rPr>
                                    <m:t>𝑥</m:t>
                                  </m:r>
                                </m:e>
                                <m:sub>
                                  <m:r>
                                    <a:rPr lang="ru-RU" sz="3000" i="1">
                                      <a:latin typeface="Cambria Math" panose="02040503050406030204" pitchFamily="18" charset="0"/>
                                    </a:rPr>
                                    <m:t>1</m:t>
                                  </m:r>
                                </m:sub>
                              </m:sSub>
                            </m:e>
                          </m:mr>
                          <m:mr>
                            <m:e>
                              <m:sSub>
                                <m:sSubPr>
                                  <m:ctrlPr>
                                    <a:rPr lang="ru-RU" sz="3000" i="1">
                                      <a:latin typeface="Cambria Math" panose="02040503050406030204" pitchFamily="18" charset="0"/>
                                    </a:rPr>
                                  </m:ctrlPr>
                                </m:sSubPr>
                                <m:e>
                                  <m:r>
                                    <a:rPr lang="en-US" sz="3000" i="1">
                                      <a:latin typeface="Cambria Math" panose="02040503050406030204" pitchFamily="18" charset="0"/>
                                    </a:rPr>
                                    <m:t>𝑥</m:t>
                                  </m:r>
                                </m:e>
                                <m:sub>
                                  <m:r>
                                    <a:rPr lang="ru-RU" sz="3000" i="1">
                                      <a:latin typeface="Cambria Math" panose="02040503050406030204" pitchFamily="18" charset="0"/>
                                    </a:rPr>
                                    <m:t>2</m:t>
                                  </m:r>
                                </m:sub>
                              </m:sSub>
                            </m:e>
                          </m:mr>
                          <m:mr>
                            <m:e>
                              <m:m>
                                <m:mPr>
                                  <m:mcs>
                                    <m:mc>
                                      <m:mcPr>
                                        <m:count m:val="1"/>
                                        <m:mcJc m:val="center"/>
                                      </m:mcPr>
                                    </m:mc>
                                  </m:mcs>
                                  <m:ctrlPr>
                                    <a:rPr lang="ru-RU" sz="3000" i="1">
                                      <a:latin typeface="Cambria Math" panose="02040503050406030204" pitchFamily="18" charset="0"/>
                                    </a:rPr>
                                  </m:ctrlPr>
                                </m:mPr>
                                <m:mr>
                                  <m:e>
                                    <m:r>
                                      <a:rPr lang="ru-RU" sz="3000" i="1">
                                        <a:latin typeface="Cambria Math" panose="02040503050406030204" pitchFamily="18" charset="0"/>
                                      </a:rPr>
                                      <m:t>⋮</m:t>
                                    </m:r>
                                  </m:e>
                                </m:mr>
                                <m:mr>
                                  <m:e>
                                    <m:sSub>
                                      <m:sSubPr>
                                        <m:ctrlPr>
                                          <a:rPr lang="ru-RU" sz="3000" i="1">
                                            <a:latin typeface="Cambria Math" panose="02040503050406030204" pitchFamily="18" charset="0"/>
                                          </a:rPr>
                                        </m:ctrlPr>
                                      </m:sSubPr>
                                      <m:e>
                                        <m:r>
                                          <a:rPr lang="en-US" sz="3000" i="1">
                                            <a:latin typeface="Cambria Math" panose="02040503050406030204" pitchFamily="18" charset="0"/>
                                          </a:rPr>
                                          <m:t>𝑥</m:t>
                                        </m:r>
                                      </m:e>
                                      <m:sub>
                                        <m:r>
                                          <a:rPr lang="en-US" sz="3000" i="1">
                                            <a:latin typeface="Cambria Math" panose="02040503050406030204" pitchFamily="18" charset="0"/>
                                          </a:rPr>
                                          <m:t>𝑛</m:t>
                                        </m:r>
                                      </m:sub>
                                    </m:sSub>
                                  </m:e>
                                </m:mr>
                              </m:m>
                            </m:e>
                          </m:mr>
                        </m:m>
                      </m:e>
                    </m:d>
                  </m:oMath>
                </a14:m>
                <a:r>
                  <a:rPr lang="ru-RU" sz="3000" dirty="0"/>
                  <a:t> – количество выпускаемой продукции каждого вида. </a:t>
                </a:r>
              </a:p>
              <a:p>
                <a:pPr marL="0" indent="0">
                  <a:buNone/>
                </a:pPr>
                <a:r>
                  <a:rPr lang="ru-RU" sz="3000" dirty="0"/>
                  <a:t>Требуется найти оптимальный план работы предприятия, т. е. определить количество выпускаемой продукции каждого вида так, чтобы прибыль была максимальной.</a:t>
                </a:r>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179512" y="260648"/>
                <a:ext cx="8712968" cy="6336704"/>
              </a:xfrm>
              <a:blipFill rotWithShape="1">
                <a:blip r:embed="rId2"/>
                <a:stretch>
                  <a:fillRect l="-1399" t="-385" r="-1469"/>
                </a:stretch>
              </a:blipFill>
            </p:spPr>
            <p:txBody>
              <a:bodyPr/>
              <a:lstStyle/>
              <a:p>
                <a:r>
                  <a:rPr lang="ru-RU">
                    <a:noFill/>
                  </a:rPr>
                  <a:t> </a:t>
                </a:r>
              </a:p>
            </p:txBody>
          </p:sp>
        </mc:Fallback>
      </mc:AlternateContent>
    </p:spTree>
    <p:extLst>
      <p:ext uri="{BB962C8B-B14F-4D97-AF65-F5344CB8AC3E}">
        <p14:creationId xmlns:p14="http://schemas.microsoft.com/office/powerpoint/2010/main" val="3741100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323528" y="404664"/>
                <a:ext cx="8496944" cy="6264696"/>
              </a:xfrm>
            </p:spPr>
            <p:txBody>
              <a:bodyPr/>
              <a:lstStyle/>
              <a:p>
                <a:pPr marL="0" indent="0">
                  <a:buNone/>
                </a:pPr>
                <a:r>
                  <a:rPr lang="ru-RU" dirty="0"/>
                  <a:t>Математическая постановка задачи:</a:t>
                </a:r>
              </a:p>
              <a:p>
                <a:pPr marL="0" indent="0">
                  <a:buNone/>
                </a:pPr>
                <a:r>
                  <a:rPr lang="ru-RU" dirty="0"/>
                  <a:t> </a:t>
                </a:r>
              </a:p>
              <a:p>
                <a:pPr marL="0" indent="0">
                  <a:buNone/>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rPr>
                        <m:t>𝑓</m:t>
                      </m:r>
                      <m:d>
                        <m:dPr>
                          <m:ctrlPr>
                            <a:rPr lang="ru-RU" i="1">
                              <a:latin typeface="Cambria Math" panose="02040503050406030204" pitchFamily="18" charset="0"/>
                            </a:rPr>
                          </m:ctrlPr>
                        </m:dPr>
                        <m:e>
                          <m:r>
                            <a:rPr lang="ru-RU" b="1" i="1">
                              <a:latin typeface="Cambria Math" panose="02040503050406030204" pitchFamily="18" charset="0"/>
                            </a:rPr>
                            <m:t>𝐱</m:t>
                          </m:r>
                        </m:e>
                      </m:d>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𝑐</m:t>
                          </m:r>
                        </m:e>
                        <m:sub>
                          <m:r>
                            <a:rPr lang="ru-RU" i="1">
                              <a:latin typeface="Cambria Math" panose="02040503050406030204" pitchFamily="18" charset="0"/>
                            </a:rPr>
                            <m:t>1</m:t>
                          </m:r>
                        </m:sub>
                      </m:sSub>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1</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𝑐</m:t>
                          </m:r>
                        </m:e>
                        <m:sub>
                          <m:r>
                            <a:rPr lang="ru-RU" i="1">
                              <a:latin typeface="Cambria Math" panose="02040503050406030204" pitchFamily="18" charset="0"/>
                            </a:rPr>
                            <m:t>2</m:t>
                          </m:r>
                        </m:sub>
                      </m:sSub>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2</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𝑐</m:t>
                          </m:r>
                        </m:e>
                        <m:sub>
                          <m:r>
                            <a:rPr lang="ru-RU" i="1">
                              <a:latin typeface="Cambria Math" panose="02040503050406030204" pitchFamily="18" charset="0"/>
                            </a:rPr>
                            <m:t>𝑛</m:t>
                          </m:r>
                        </m:sub>
                      </m:sSub>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𝑛</m:t>
                          </m:r>
                        </m:sub>
                      </m:sSub>
                      <m:r>
                        <a:rPr lang="ru-RU" i="1">
                          <a:latin typeface="Cambria Math" panose="02040503050406030204" pitchFamily="18" charset="0"/>
                        </a:rPr>
                        <m:t>→</m:t>
                      </m:r>
                      <m:r>
                        <m:rPr>
                          <m:sty m:val="p"/>
                        </m:rPr>
                        <a:rPr lang="ru-RU">
                          <a:latin typeface="Cambria Math" panose="02040503050406030204" pitchFamily="18" charset="0"/>
                        </a:rPr>
                        <m:t>max</m:t>
                      </m:r>
                      <m:r>
                        <a:rPr lang="ru-RU" i="1">
                          <a:latin typeface="Cambria Math" panose="02040503050406030204" pitchFamily="18" charset="0"/>
                        </a:rPr>
                        <m:t>.</m:t>
                      </m:r>
                    </m:oMath>
                  </m:oMathPara>
                </a14:m>
                <a:endParaRPr lang="ru-RU" dirty="0"/>
              </a:p>
              <a:p>
                <a:pPr marL="0" indent="0">
                  <a:buNone/>
                </a:pPr>
                <a:r>
                  <a:rPr lang="ru-RU" dirty="0"/>
                  <a:t> </a:t>
                </a:r>
              </a:p>
              <a:p>
                <a:pPr marL="0" indent="0">
                  <a:buNone/>
                </a:pPr>
                <a:r>
                  <a:rPr lang="ru-RU" dirty="0"/>
                  <a:t>Найти максимум функции </a:t>
                </a:r>
                <a:r>
                  <a:rPr lang="en-US" i="1" dirty="0"/>
                  <a:t>f</a:t>
                </a:r>
                <a:r>
                  <a:rPr lang="ru-RU" dirty="0"/>
                  <a:t>(</a:t>
                </a:r>
                <a:r>
                  <a:rPr lang="en-US" b="1" dirty="0"/>
                  <a:t>x</a:t>
                </a:r>
                <a:r>
                  <a:rPr lang="ru-RU" dirty="0"/>
                  <a:t>) при ограничениях:</a:t>
                </a:r>
              </a:p>
              <a:p>
                <a:pPr marL="0" indent="0">
                  <a:buNone/>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ru-RU" i="1">
                              <a:latin typeface="Cambria Math" panose="02040503050406030204" pitchFamily="18" charset="0"/>
                            </a:rPr>
                            <m:t>𝑎</m:t>
                          </m:r>
                        </m:e>
                        <m:sub>
                          <m:r>
                            <a:rPr lang="ru-RU" i="1">
                              <a:latin typeface="Cambria Math" panose="02040503050406030204" pitchFamily="18" charset="0"/>
                            </a:rPr>
                            <m:t>𝑖</m:t>
                          </m:r>
                          <m:r>
                            <a:rPr lang="ru-RU" i="1">
                              <a:latin typeface="Cambria Math" panose="02040503050406030204" pitchFamily="18" charset="0"/>
                            </a:rPr>
                            <m:t>1</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𝑎</m:t>
                          </m:r>
                        </m:e>
                        <m:sub>
                          <m:r>
                            <a:rPr lang="ru-RU" i="1">
                              <a:latin typeface="Cambria Math" panose="02040503050406030204" pitchFamily="18" charset="0"/>
                            </a:rPr>
                            <m:t>𝑖𝑛</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𝑏</m:t>
                          </m:r>
                        </m:e>
                        <m:sub>
                          <m:r>
                            <a:rPr lang="ru-RU" i="1">
                              <a:latin typeface="Cambria Math" panose="02040503050406030204" pitchFamily="18" charset="0"/>
                            </a:rPr>
                            <m:t>𝑖</m:t>
                          </m:r>
                        </m:sub>
                      </m:sSub>
                      <m:r>
                        <a:rPr lang="en-US" i="1">
                          <a:latin typeface="Cambria Math" panose="02040503050406030204" pitchFamily="18" charset="0"/>
                        </a:rPr>
                        <m:t> , </m:t>
                      </m:r>
                      <m:r>
                        <a:rPr lang="en-US" i="1">
                          <a:latin typeface="Cambria Math" panose="02040503050406030204" pitchFamily="18" charset="0"/>
                        </a:rPr>
                        <m:t>𝑖</m:t>
                      </m:r>
                      <m:r>
                        <a:rPr lang="en-US" i="1">
                          <a:latin typeface="Cambria Math" panose="02040503050406030204" pitchFamily="18" charset="0"/>
                        </a:rPr>
                        <m:t>=</m:t>
                      </m:r>
                      <m:acc>
                        <m:accPr>
                          <m:chr m:val="̅"/>
                          <m:ctrlPr>
                            <a:rPr lang="ru-RU" i="1">
                              <a:latin typeface="Cambria Math" panose="02040503050406030204" pitchFamily="18" charset="0"/>
                            </a:rPr>
                          </m:ctrlPr>
                        </m:accPr>
                        <m:e>
                          <m:r>
                            <a:rPr lang="en-US" i="1">
                              <a:latin typeface="Cambria Math" panose="02040503050406030204" pitchFamily="18" charset="0"/>
                            </a:rPr>
                            <m:t>1,</m:t>
                          </m:r>
                          <m:r>
                            <a:rPr lang="en-US" i="1">
                              <a:latin typeface="Cambria Math" panose="02040503050406030204" pitchFamily="18" charset="0"/>
                            </a:rPr>
                            <m:t>𝑚</m:t>
                          </m:r>
                        </m:e>
                      </m:acc>
                      <m:r>
                        <a:rPr lang="en-US" i="1">
                          <a:latin typeface="Cambria Math" panose="02040503050406030204" pitchFamily="18" charset="0"/>
                        </a:rPr>
                        <m:t>,</m:t>
                      </m:r>
                    </m:oMath>
                  </m:oMathPara>
                </a14:m>
                <a:endParaRPr lang="ru-RU" dirty="0"/>
              </a:p>
              <a:p>
                <a:pPr marL="0" indent="0">
                  <a:buNone/>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≥0,    </m:t>
                      </m:r>
                      <m:r>
                        <a:rPr lang="en-US" i="1">
                          <a:latin typeface="Cambria Math" panose="02040503050406030204" pitchFamily="18" charset="0"/>
                        </a:rPr>
                        <m:t>𝑗</m:t>
                      </m:r>
                      <m:r>
                        <a:rPr lang="en-US" i="1">
                          <a:latin typeface="Cambria Math" panose="02040503050406030204" pitchFamily="18" charset="0"/>
                        </a:rPr>
                        <m:t>=</m:t>
                      </m:r>
                      <m:acc>
                        <m:accPr>
                          <m:chr m:val="̅"/>
                          <m:ctrlPr>
                            <a:rPr lang="ru-RU" i="1">
                              <a:latin typeface="Cambria Math" panose="02040503050406030204" pitchFamily="18" charset="0"/>
                            </a:rPr>
                          </m:ctrlPr>
                        </m:accPr>
                        <m:e>
                          <m:r>
                            <a:rPr lang="en-US" i="1">
                              <a:latin typeface="Cambria Math" panose="02040503050406030204" pitchFamily="18" charset="0"/>
                            </a:rPr>
                            <m:t>1,</m:t>
                          </m:r>
                          <m:r>
                            <a:rPr lang="en-US" i="1">
                              <a:latin typeface="Cambria Math" panose="02040503050406030204" pitchFamily="18" charset="0"/>
                            </a:rPr>
                            <m:t>𝑛</m:t>
                          </m:r>
                        </m:e>
                      </m:acc>
                      <m:r>
                        <a:rPr lang="en-US" i="1">
                          <a:latin typeface="Cambria Math" panose="02040503050406030204" pitchFamily="18" charset="0"/>
                        </a:rPr>
                        <m:t>,</m:t>
                      </m:r>
                    </m:oMath>
                  </m:oMathPara>
                </a14:m>
                <a:endParaRPr lang="ru-RU" dirty="0"/>
              </a:p>
              <a:p>
                <a:pPr marL="0" indent="0">
                  <a:buNone/>
                </a:pPr>
                <a:r>
                  <a:rPr lang="ru-RU" dirty="0"/>
                  <a:t>то есть найти </a:t>
                </a:r>
                <a14:m>
                  <m:oMath xmlns:m="http://schemas.openxmlformats.org/officeDocument/2006/math">
                    <m:r>
                      <m:rPr>
                        <m:sty m:val="p"/>
                      </m:rPr>
                      <a:rPr lang="ru-RU">
                        <a:latin typeface="Cambria Math" panose="02040503050406030204" pitchFamily="18" charset="0"/>
                      </a:rPr>
                      <m:t>max</m:t>
                    </m:r>
                    <m:d>
                      <m:dPr>
                        <m:begChr m:val="{"/>
                        <m:endChr m:val="}"/>
                        <m:ctrlPr>
                          <a:rPr lang="ru-RU" i="1">
                            <a:latin typeface="Cambria Math" panose="02040503050406030204" pitchFamily="18" charset="0"/>
                          </a:rPr>
                        </m:ctrlPr>
                      </m:dPr>
                      <m:e>
                        <m:r>
                          <a:rPr lang="ru-RU" i="1">
                            <a:latin typeface="Cambria Math" panose="02040503050406030204" pitchFamily="18" charset="0"/>
                          </a:rPr>
                          <m:t>&lt;</m:t>
                        </m:r>
                        <m:r>
                          <a:rPr lang="en-US" b="1" i="1">
                            <a:latin typeface="Cambria Math" panose="02040503050406030204" pitchFamily="18" charset="0"/>
                          </a:rPr>
                          <m:t>𝐜</m:t>
                        </m:r>
                        <m:r>
                          <a:rPr lang="ru-RU" i="1">
                            <a:latin typeface="Cambria Math" panose="02040503050406030204" pitchFamily="18" charset="0"/>
                          </a:rPr>
                          <m:t>,</m:t>
                        </m:r>
                        <m:r>
                          <a:rPr lang="en-US" b="1" i="1">
                            <a:latin typeface="Cambria Math" panose="02040503050406030204" pitchFamily="18" charset="0"/>
                          </a:rPr>
                          <m:t>𝐱</m:t>
                        </m:r>
                        <m:r>
                          <a:rPr lang="ru-RU" i="1">
                            <a:latin typeface="Cambria Math" panose="02040503050406030204" pitchFamily="18" charset="0"/>
                          </a:rPr>
                          <m:t>&gt;</m:t>
                        </m:r>
                        <m:r>
                          <a:rPr lang="ru-RU">
                            <a:latin typeface="Cambria Math" panose="02040503050406030204" pitchFamily="18" charset="0"/>
                            <a:sym typeface="Symbol"/>
                          </a:rPr>
                          <m:t></m:t>
                        </m:r>
                        <m:r>
                          <a:rPr lang="ru-RU" i="1">
                            <a:latin typeface="Cambria Math" panose="02040503050406030204" pitchFamily="18" charset="0"/>
                          </a:rPr>
                          <m:t>𝐴</m:t>
                        </m:r>
                        <m:r>
                          <a:rPr lang="ru-RU" b="1" i="1">
                            <a:latin typeface="Cambria Math" panose="02040503050406030204" pitchFamily="18" charset="0"/>
                          </a:rPr>
                          <m:t>𝐱</m:t>
                        </m:r>
                        <m:r>
                          <a:rPr lang="ru-RU" i="1">
                            <a:latin typeface="Cambria Math" panose="02040503050406030204" pitchFamily="18" charset="0"/>
                          </a:rPr>
                          <m:t>≤</m:t>
                        </m:r>
                        <m:r>
                          <a:rPr lang="ru-RU" b="1" i="1">
                            <a:latin typeface="Cambria Math" panose="02040503050406030204" pitchFamily="18" charset="0"/>
                          </a:rPr>
                          <m:t>𝐛</m:t>
                        </m:r>
                        <m:r>
                          <a:rPr lang="ru-RU" i="1">
                            <a:latin typeface="Cambria Math" panose="02040503050406030204" pitchFamily="18" charset="0"/>
                          </a:rPr>
                          <m:t>,  </m:t>
                        </m:r>
                        <m:r>
                          <a:rPr lang="ru-RU" b="1" i="1">
                            <a:latin typeface="Cambria Math" panose="02040503050406030204" pitchFamily="18" charset="0"/>
                          </a:rPr>
                          <m:t>𝐱</m:t>
                        </m:r>
                        <m:r>
                          <a:rPr lang="ru-RU" i="1">
                            <a:latin typeface="Cambria Math" panose="02040503050406030204" pitchFamily="18" charset="0"/>
                          </a:rPr>
                          <m:t>≥0</m:t>
                        </m:r>
                      </m:e>
                    </m:d>
                  </m:oMath>
                </a14:m>
                <a:r>
                  <a:rPr lang="ru-RU" dirty="0"/>
                  <a:t>. </a:t>
                </a:r>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323528" y="404664"/>
                <a:ext cx="8496944" cy="6264696"/>
              </a:xfrm>
              <a:blipFill rotWithShape="1">
                <a:blip r:embed="rId2"/>
                <a:stretch>
                  <a:fillRect l="-1793" t="-1265"/>
                </a:stretch>
              </a:blipFill>
            </p:spPr>
            <p:txBody>
              <a:bodyPr/>
              <a:lstStyle/>
              <a:p>
                <a:r>
                  <a:rPr lang="ru-RU">
                    <a:noFill/>
                  </a:rPr>
                  <a:t> </a:t>
                </a:r>
              </a:p>
            </p:txBody>
          </p:sp>
        </mc:Fallback>
      </mc:AlternateContent>
    </p:spTree>
    <p:extLst>
      <p:ext uri="{BB962C8B-B14F-4D97-AF65-F5344CB8AC3E}">
        <p14:creationId xmlns:p14="http://schemas.microsoft.com/office/powerpoint/2010/main" val="3279115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251520" y="404664"/>
                <a:ext cx="8640960" cy="6120680"/>
              </a:xfrm>
            </p:spPr>
            <p:txBody>
              <a:bodyPr>
                <a:normAutofit fontScale="92500" lnSpcReduction="10000"/>
              </a:bodyPr>
              <a:lstStyle/>
              <a:p>
                <a:pPr marL="0" indent="0">
                  <a:buNone/>
                </a:pPr>
                <a:r>
                  <a:rPr lang="ru-RU" sz="3000" b="1" i="1" dirty="0"/>
                  <a:t>2) Задача о рационе (ЗР)</a:t>
                </a:r>
                <a:endParaRPr lang="ru-RU" sz="3000" dirty="0"/>
              </a:p>
              <a:p>
                <a:pPr marL="0" indent="0">
                  <a:buNone/>
                </a:pPr>
                <a:r>
                  <a:rPr lang="ru-RU" sz="3000" dirty="0"/>
                  <a:t>Задача организации питания в большой компании. </a:t>
                </a:r>
              </a:p>
              <a:p>
                <a:pPr marL="0" indent="0">
                  <a:buNone/>
                </a:pPr>
                <a:r>
                  <a:rPr lang="ru-RU" sz="3000" dirty="0"/>
                  <a:t>Имеется </a:t>
                </a:r>
                <a:r>
                  <a:rPr lang="en-US" sz="3000" i="1" dirty="0"/>
                  <a:t>n</a:t>
                </a:r>
                <a:r>
                  <a:rPr lang="ru-RU" sz="3000" dirty="0"/>
                  <a:t> продуктов питания, в которых содержится </a:t>
                </a:r>
                <a:r>
                  <a:rPr lang="en-US" sz="3000" i="1" dirty="0"/>
                  <a:t>m</a:t>
                </a:r>
                <a:r>
                  <a:rPr lang="ru-RU" sz="3000" dirty="0"/>
                  <a:t> полезных веществ. </a:t>
                </a:r>
              </a:p>
              <a:p>
                <a:pPr marL="0" indent="0">
                  <a:buNone/>
                </a:pPr>
                <a:r>
                  <a:rPr lang="ru-RU" sz="3000" dirty="0"/>
                  <a:t>Есть матрица </a:t>
                </a:r>
                <a:r>
                  <a:rPr lang="en-US" sz="3000" i="1" dirty="0"/>
                  <a:t>A</a:t>
                </a:r>
                <a:r>
                  <a:rPr lang="ru-RU" sz="3000" dirty="0"/>
                  <a:t>, в которой </a:t>
                </a:r>
                <a14:m>
                  <m:oMath xmlns:m="http://schemas.openxmlformats.org/officeDocument/2006/math">
                    <m:sSub>
                      <m:sSubPr>
                        <m:ctrlPr>
                          <a:rPr lang="ru-RU" sz="3000" i="1">
                            <a:latin typeface="Cambria Math" panose="02040503050406030204" pitchFamily="18" charset="0"/>
                          </a:rPr>
                        </m:ctrlPr>
                      </m:sSubPr>
                      <m:e>
                        <m:r>
                          <a:rPr lang="ru-RU" sz="3000" i="1">
                            <a:latin typeface="Cambria Math" panose="02040503050406030204" pitchFamily="18" charset="0"/>
                          </a:rPr>
                          <m:t>𝑎</m:t>
                        </m:r>
                      </m:e>
                      <m:sub>
                        <m:r>
                          <a:rPr lang="ru-RU" sz="3000" i="1">
                            <a:latin typeface="Cambria Math" panose="02040503050406030204" pitchFamily="18" charset="0"/>
                          </a:rPr>
                          <m:t>𝑖𝑗</m:t>
                        </m:r>
                      </m:sub>
                    </m:sSub>
                  </m:oMath>
                </a14:m>
                <a:r>
                  <a:rPr lang="ru-RU" sz="3000" dirty="0"/>
                  <a:t> – количество </a:t>
                </a:r>
                <a:r>
                  <a:rPr lang="en-US" sz="3000" i="1" dirty="0" err="1"/>
                  <a:t>i</a:t>
                </a:r>
                <a:r>
                  <a:rPr lang="ru-RU" sz="3000" dirty="0"/>
                  <a:t>-го полезного вещества в единице  </a:t>
                </a:r>
                <a:r>
                  <a:rPr lang="en-US" sz="3000" i="1" dirty="0"/>
                  <a:t>j</a:t>
                </a:r>
                <a:r>
                  <a:rPr lang="ru-RU" sz="3000" dirty="0"/>
                  <a:t>-го продукта. </a:t>
                </a:r>
              </a:p>
              <a:p>
                <a:pPr marL="0" indent="0">
                  <a:buNone/>
                </a:pPr>
                <a:r>
                  <a:rPr lang="ru-RU" sz="3000" dirty="0"/>
                  <a:t>Есть вектор </a:t>
                </a:r>
                <a14:m>
                  <m:oMath xmlns:m="http://schemas.openxmlformats.org/officeDocument/2006/math">
                    <m:r>
                      <a:rPr lang="en-US" sz="3000" b="1" i="1">
                        <a:latin typeface="Cambria Math" panose="02040503050406030204" pitchFamily="18" charset="0"/>
                      </a:rPr>
                      <m:t>𝐛</m:t>
                    </m:r>
                    <m:r>
                      <a:rPr lang="ru-RU" sz="3000" i="1">
                        <a:latin typeface="Cambria Math" panose="02040503050406030204" pitchFamily="18" charset="0"/>
                      </a:rPr>
                      <m:t>=</m:t>
                    </m:r>
                    <m:d>
                      <m:dPr>
                        <m:ctrlPr>
                          <a:rPr lang="ru-RU" sz="3000" i="1">
                            <a:latin typeface="Cambria Math" panose="02040503050406030204" pitchFamily="18" charset="0"/>
                          </a:rPr>
                        </m:ctrlPr>
                      </m:dPr>
                      <m:e>
                        <m:m>
                          <m:mPr>
                            <m:mcs>
                              <m:mc>
                                <m:mcPr>
                                  <m:count m:val="1"/>
                                  <m:mcJc m:val="center"/>
                                </m:mcPr>
                              </m:mc>
                            </m:mcs>
                            <m:ctrlPr>
                              <a:rPr lang="ru-RU" sz="3000" i="1">
                                <a:latin typeface="Cambria Math" panose="02040503050406030204" pitchFamily="18" charset="0"/>
                              </a:rPr>
                            </m:ctrlPr>
                          </m:mPr>
                          <m:mr>
                            <m:e>
                              <m:sSub>
                                <m:sSubPr>
                                  <m:ctrlPr>
                                    <a:rPr lang="ru-RU" sz="3000" i="1">
                                      <a:latin typeface="Cambria Math" panose="02040503050406030204" pitchFamily="18" charset="0"/>
                                    </a:rPr>
                                  </m:ctrlPr>
                                </m:sSubPr>
                                <m:e>
                                  <m:r>
                                    <a:rPr lang="en-US" sz="3000" i="1">
                                      <a:latin typeface="Cambria Math" panose="02040503050406030204" pitchFamily="18" charset="0"/>
                                    </a:rPr>
                                    <m:t>𝑏</m:t>
                                  </m:r>
                                </m:e>
                                <m:sub>
                                  <m:r>
                                    <a:rPr lang="ru-RU" sz="3000" i="1">
                                      <a:latin typeface="Cambria Math" panose="02040503050406030204" pitchFamily="18" charset="0"/>
                                    </a:rPr>
                                    <m:t>1</m:t>
                                  </m:r>
                                </m:sub>
                              </m:sSub>
                            </m:e>
                          </m:mr>
                          <m:mr>
                            <m:e>
                              <m:sSub>
                                <m:sSubPr>
                                  <m:ctrlPr>
                                    <a:rPr lang="ru-RU" sz="3000" i="1">
                                      <a:latin typeface="Cambria Math" panose="02040503050406030204" pitchFamily="18" charset="0"/>
                                    </a:rPr>
                                  </m:ctrlPr>
                                </m:sSubPr>
                                <m:e>
                                  <m:r>
                                    <a:rPr lang="en-US" sz="3000" i="1">
                                      <a:latin typeface="Cambria Math" panose="02040503050406030204" pitchFamily="18" charset="0"/>
                                    </a:rPr>
                                    <m:t>𝑏</m:t>
                                  </m:r>
                                </m:e>
                                <m:sub>
                                  <m:r>
                                    <a:rPr lang="ru-RU" sz="3000" i="1">
                                      <a:latin typeface="Cambria Math" panose="02040503050406030204" pitchFamily="18" charset="0"/>
                                    </a:rPr>
                                    <m:t>2</m:t>
                                  </m:r>
                                </m:sub>
                              </m:sSub>
                            </m:e>
                          </m:mr>
                          <m:mr>
                            <m:e>
                              <m:m>
                                <m:mPr>
                                  <m:mcs>
                                    <m:mc>
                                      <m:mcPr>
                                        <m:count m:val="1"/>
                                        <m:mcJc m:val="center"/>
                                      </m:mcPr>
                                    </m:mc>
                                  </m:mcs>
                                  <m:ctrlPr>
                                    <a:rPr lang="ru-RU" sz="3000" i="1">
                                      <a:latin typeface="Cambria Math" panose="02040503050406030204" pitchFamily="18" charset="0"/>
                                    </a:rPr>
                                  </m:ctrlPr>
                                </m:mPr>
                                <m:mr>
                                  <m:e>
                                    <m:r>
                                      <a:rPr lang="ru-RU" sz="3000" i="1">
                                        <a:latin typeface="Cambria Math" panose="02040503050406030204" pitchFamily="18" charset="0"/>
                                      </a:rPr>
                                      <m:t>⋮</m:t>
                                    </m:r>
                                  </m:e>
                                </m:mr>
                                <m:mr>
                                  <m:e>
                                    <m:sSub>
                                      <m:sSubPr>
                                        <m:ctrlPr>
                                          <a:rPr lang="ru-RU" sz="3000" i="1">
                                            <a:latin typeface="Cambria Math" panose="02040503050406030204" pitchFamily="18" charset="0"/>
                                          </a:rPr>
                                        </m:ctrlPr>
                                      </m:sSubPr>
                                      <m:e>
                                        <m:r>
                                          <a:rPr lang="en-US" sz="3000" i="1">
                                            <a:latin typeface="Cambria Math" panose="02040503050406030204" pitchFamily="18" charset="0"/>
                                          </a:rPr>
                                          <m:t>𝑏</m:t>
                                        </m:r>
                                      </m:e>
                                      <m:sub>
                                        <m:r>
                                          <a:rPr lang="en-US" sz="3000" i="1">
                                            <a:latin typeface="Cambria Math" panose="02040503050406030204" pitchFamily="18" charset="0"/>
                                          </a:rPr>
                                          <m:t>𝑚</m:t>
                                        </m:r>
                                      </m:sub>
                                    </m:sSub>
                                  </m:e>
                                </m:mr>
                              </m:m>
                            </m:e>
                          </m:mr>
                        </m:m>
                      </m:e>
                    </m:d>
                  </m:oMath>
                </a14:m>
                <a:r>
                  <a:rPr lang="ru-RU" sz="3000" dirty="0"/>
                  <a:t>,   </a:t>
                </a:r>
                <a14:m>
                  <m:oMath xmlns:m="http://schemas.openxmlformats.org/officeDocument/2006/math">
                    <m:sSub>
                      <m:sSubPr>
                        <m:ctrlPr>
                          <a:rPr lang="ru-RU" sz="3000" i="1">
                            <a:latin typeface="Cambria Math" panose="02040503050406030204" pitchFamily="18" charset="0"/>
                          </a:rPr>
                        </m:ctrlPr>
                      </m:sSubPr>
                      <m:e>
                        <m:r>
                          <a:rPr lang="ru-RU" sz="3000" i="1">
                            <a:latin typeface="Cambria Math" panose="02040503050406030204" pitchFamily="18" charset="0"/>
                          </a:rPr>
                          <m:t>𝑏</m:t>
                        </m:r>
                      </m:e>
                      <m:sub>
                        <m:r>
                          <a:rPr lang="ru-RU" sz="3000" i="1">
                            <a:latin typeface="Cambria Math" panose="02040503050406030204" pitchFamily="18" charset="0"/>
                          </a:rPr>
                          <m:t>𝑖</m:t>
                        </m:r>
                      </m:sub>
                    </m:sSub>
                  </m:oMath>
                </a14:m>
                <a:r>
                  <a:rPr lang="ru-RU" sz="3000" dirty="0"/>
                  <a:t> – минимальная потребность </a:t>
                </a:r>
                <a:r>
                  <a:rPr lang="en-US" sz="3000" i="1" dirty="0" err="1"/>
                  <a:t>i</a:t>
                </a:r>
                <a:r>
                  <a:rPr lang="ru-RU" sz="3000" dirty="0"/>
                  <a:t>-го полезного вещества, необходимого для поддержания нормального (здорового) состояния организма за определенный промежуток времени.</a:t>
                </a:r>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51520" y="404664"/>
                <a:ext cx="8640960" cy="6120680"/>
              </a:xfrm>
              <a:blipFill rotWithShape="1">
                <a:blip r:embed="rId2"/>
                <a:stretch>
                  <a:fillRect l="-1410" t="-1594" r="-564"/>
                </a:stretch>
              </a:blipFill>
            </p:spPr>
            <p:txBody>
              <a:bodyPr/>
              <a:lstStyle/>
              <a:p>
                <a:r>
                  <a:rPr lang="ru-RU">
                    <a:noFill/>
                  </a:rPr>
                  <a:t> </a:t>
                </a:r>
              </a:p>
            </p:txBody>
          </p:sp>
        </mc:Fallback>
      </mc:AlternateContent>
    </p:spTree>
    <p:extLst>
      <p:ext uri="{BB962C8B-B14F-4D97-AF65-F5344CB8AC3E}">
        <p14:creationId xmlns:p14="http://schemas.microsoft.com/office/powerpoint/2010/main" val="446528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251520" y="116632"/>
                <a:ext cx="8640960" cy="6408712"/>
              </a:xfrm>
            </p:spPr>
            <p:txBody>
              <a:bodyPr>
                <a:noAutofit/>
              </a:bodyPr>
              <a:lstStyle/>
              <a:p>
                <a:pPr marL="0" indent="0">
                  <a:buNone/>
                </a:pPr>
                <a:r>
                  <a:rPr lang="ru-RU" sz="2600" dirty="0" smtClean="0"/>
                  <a:t>Есть вектор </a:t>
                </a:r>
                <a14:m>
                  <m:oMath xmlns:m="http://schemas.openxmlformats.org/officeDocument/2006/math">
                    <m:r>
                      <a:rPr lang="ru-RU" sz="2600" b="1" i="1">
                        <a:latin typeface="Cambria Math"/>
                      </a:rPr>
                      <m:t>𝐜</m:t>
                    </m:r>
                    <m:r>
                      <a:rPr lang="ru-RU" sz="2600" i="1">
                        <a:latin typeface="Cambria Math"/>
                      </a:rPr>
                      <m:t>=</m:t>
                    </m:r>
                  </m:oMath>
                </a14:m>
                <a:r>
                  <a:rPr lang="ru-RU" sz="2600" dirty="0"/>
                  <a:t> </a:t>
                </a:r>
                <a14:m>
                  <m:oMath xmlns:m="http://schemas.openxmlformats.org/officeDocument/2006/math">
                    <m:d>
                      <m:dPr>
                        <m:ctrlPr>
                          <a:rPr lang="ru-RU" sz="2600" i="1">
                            <a:latin typeface="Cambria Math" panose="02040503050406030204" pitchFamily="18" charset="0"/>
                          </a:rPr>
                        </m:ctrlPr>
                      </m:dPr>
                      <m:e>
                        <m:m>
                          <m:mPr>
                            <m:mcs>
                              <m:mc>
                                <m:mcPr>
                                  <m:count m:val="1"/>
                                  <m:mcJc m:val="center"/>
                                </m:mcPr>
                              </m:mc>
                            </m:mcs>
                            <m:ctrlPr>
                              <a:rPr lang="ru-RU" sz="2600" i="1">
                                <a:latin typeface="Cambria Math" panose="02040503050406030204" pitchFamily="18" charset="0"/>
                              </a:rPr>
                            </m:ctrlPr>
                          </m:mPr>
                          <m:mr>
                            <m:e>
                              <m:sSub>
                                <m:sSubPr>
                                  <m:ctrlPr>
                                    <a:rPr lang="ru-RU" sz="2600" i="1">
                                      <a:latin typeface="Cambria Math" panose="02040503050406030204" pitchFamily="18" charset="0"/>
                                    </a:rPr>
                                  </m:ctrlPr>
                                </m:sSubPr>
                                <m:e>
                                  <m:r>
                                    <a:rPr lang="en-US" sz="2600" i="1">
                                      <a:latin typeface="Cambria Math"/>
                                    </a:rPr>
                                    <m:t>𝑐</m:t>
                                  </m:r>
                                </m:e>
                                <m:sub>
                                  <m:r>
                                    <a:rPr lang="ru-RU" sz="2600" i="1">
                                      <a:latin typeface="Cambria Math"/>
                                    </a:rPr>
                                    <m:t>1</m:t>
                                  </m:r>
                                </m:sub>
                              </m:sSub>
                            </m:e>
                          </m:mr>
                          <m:mr>
                            <m:e>
                              <m:sSub>
                                <m:sSubPr>
                                  <m:ctrlPr>
                                    <a:rPr lang="ru-RU" sz="2600" i="1">
                                      <a:latin typeface="Cambria Math" panose="02040503050406030204" pitchFamily="18" charset="0"/>
                                    </a:rPr>
                                  </m:ctrlPr>
                                </m:sSubPr>
                                <m:e>
                                  <m:r>
                                    <a:rPr lang="en-US" sz="2600" i="1">
                                      <a:latin typeface="Cambria Math"/>
                                    </a:rPr>
                                    <m:t>𝑐</m:t>
                                  </m:r>
                                </m:e>
                                <m:sub>
                                  <m:r>
                                    <a:rPr lang="ru-RU" sz="2600" i="1">
                                      <a:latin typeface="Cambria Math"/>
                                    </a:rPr>
                                    <m:t>2</m:t>
                                  </m:r>
                                </m:sub>
                              </m:sSub>
                            </m:e>
                          </m:mr>
                          <m:mr>
                            <m:e>
                              <m:m>
                                <m:mPr>
                                  <m:mcs>
                                    <m:mc>
                                      <m:mcPr>
                                        <m:count m:val="1"/>
                                        <m:mcJc m:val="center"/>
                                      </m:mcPr>
                                    </m:mc>
                                  </m:mcs>
                                  <m:ctrlPr>
                                    <a:rPr lang="ru-RU" sz="2600" i="1">
                                      <a:latin typeface="Cambria Math" panose="02040503050406030204" pitchFamily="18" charset="0"/>
                                    </a:rPr>
                                  </m:ctrlPr>
                                </m:mPr>
                                <m:mr>
                                  <m:e>
                                    <m:r>
                                      <a:rPr lang="ru-RU" sz="2600" i="1">
                                        <a:latin typeface="Cambria Math"/>
                                      </a:rPr>
                                      <m:t>⋮</m:t>
                                    </m:r>
                                  </m:e>
                                </m:mr>
                                <m:mr>
                                  <m:e>
                                    <m:sSub>
                                      <m:sSubPr>
                                        <m:ctrlPr>
                                          <a:rPr lang="ru-RU" sz="2600" i="1">
                                            <a:latin typeface="Cambria Math" panose="02040503050406030204" pitchFamily="18" charset="0"/>
                                          </a:rPr>
                                        </m:ctrlPr>
                                      </m:sSubPr>
                                      <m:e>
                                        <m:r>
                                          <a:rPr lang="en-US" sz="2600" i="1">
                                            <a:latin typeface="Cambria Math"/>
                                          </a:rPr>
                                          <m:t>𝑐</m:t>
                                        </m:r>
                                      </m:e>
                                      <m:sub>
                                        <m:r>
                                          <a:rPr lang="en-US" sz="2600" i="1">
                                            <a:latin typeface="Cambria Math"/>
                                          </a:rPr>
                                          <m:t>𝑛</m:t>
                                        </m:r>
                                      </m:sub>
                                    </m:sSub>
                                  </m:e>
                                </m:mr>
                              </m:m>
                            </m:e>
                          </m:mr>
                        </m:m>
                      </m:e>
                    </m:d>
                  </m:oMath>
                </a14:m>
                <a:r>
                  <a:rPr lang="ru-RU" sz="2600" dirty="0"/>
                  <a:t>,   </a:t>
                </a:r>
                <a14:m>
                  <m:oMath xmlns:m="http://schemas.openxmlformats.org/officeDocument/2006/math">
                    <m:sSub>
                      <m:sSubPr>
                        <m:ctrlPr>
                          <a:rPr lang="ru-RU" sz="2600" i="1">
                            <a:latin typeface="Cambria Math" panose="02040503050406030204" pitchFamily="18" charset="0"/>
                          </a:rPr>
                        </m:ctrlPr>
                      </m:sSubPr>
                      <m:e>
                        <m:r>
                          <a:rPr lang="ru-RU" sz="2600" i="1">
                            <a:latin typeface="Cambria Math"/>
                          </a:rPr>
                          <m:t>𝑐</m:t>
                        </m:r>
                      </m:e>
                      <m:sub>
                        <m:r>
                          <a:rPr lang="ru-RU" sz="2600" i="1">
                            <a:latin typeface="Cambria Math"/>
                          </a:rPr>
                          <m:t>𝑗</m:t>
                        </m:r>
                      </m:sub>
                    </m:sSub>
                  </m:oMath>
                </a14:m>
                <a:r>
                  <a:rPr lang="ru-RU" sz="2600" dirty="0"/>
                  <a:t> – стоимость единицы </a:t>
                </a:r>
                <a:r>
                  <a:rPr lang="en-US" sz="2600" i="1" dirty="0"/>
                  <a:t>j</a:t>
                </a:r>
                <a:r>
                  <a:rPr lang="ru-RU" sz="2600" dirty="0"/>
                  <a:t>-го продукта.</a:t>
                </a:r>
              </a:p>
              <a:p>
                <a:pPr marL="0" indent="0">
                  <a:buNone/>
                </a:pPr>
                <a:r>
                  <a:rPr lang="ru-RU" sz="2600" dirty="0"/>
                  <a:t> </a:t>
                </a:r>
              </a:p>
              <a:p>
                <a:pPr marL="0" indent="0">
                  <a:buNone/>
                </a:pPr>
                <a:r>
                  <a:rPr lang="ru-RU" sz="2600" dirty="0"/>
                  <a:t>Требуется составить оптимальный рацион, который дает необходимое количество полезных веществ и минимизировать затраты. </a:t>
                </a:r>
              </a:p>
              <a:p>
                <a:pPr marL="0" indent="0">
                  <a:buNone/>
                </a:pPr>
                <a:r>
                  <a:rPr lang="ru-RU" sz="2600" dirty="0"/>
                  <a:t>Математическая постановка задачи</a:t>
                </a:r>
                <a:r>
                  <a:rPr lang="en-US" sz="2600" dirty="0"/>
                  <a:t>:</a:t>
                </a:r>
                <a:endParaRPr lang="ru-RU" sz="2600" dirty="0"/>
              </a:p>
              <a:p>
                <a:pPr marL="0" indent="0">
                  <a:buNone/>
                </a:pPr>
                <a14:m>
                  <m:oMathPara xmlns:m="http://schemas.openxmlformats.org/officeDocument/2006/math">
                    <m:oMathParaPr>
                      <m:jc m:val="centerGroup"/>
                    </m:oMathParaPr>
                    <m:oMath xmlns:m="http://schemas.openxmlformats.org/officeDocument/2006/math">
                      <m:r>
                        <a:rPr lang="ru-RU" sz="2600" i="1">
                          <a:latin typeface="Cambria Math" panose="02040503050406030204" pitchFamily="18" charset="0"/>
                        </a:rPr>
                        <m:t>𝑓</m:t>
                      </m:r>
                      <m:d>
                        <m:dPr>
                          <m:ctrlPr>
                            <a:rPr lang="ru-RU" sz="2600" i="1">
                              <a:latin typeface="Cambria Math" panose="02040503050406030204" pitchFamily="18" charset="0"/>
                            </a:rPr>
                          </m:ctrlPr>
                        </m:dPr>
                        <m:e>
                          <m:r>
                            <a:rPr lang="ru-RU" sz="2600" b="1" i="1">
                              <a:latin typeface="Cambria Math" panose="02040503050406030204" pitchFamily="18" charset="0"/>
                            </a:rPr>
                            <m:t>𝐱</m:t>
                          </m:r>
                        </m:e>
                      </m:d>
                      <m:r>
                        <a:rPr lang="ru-RU" sz="2600" i="1">
                          <a:latin typeface="Cambria Math" panose="02040503050406030204" pitchFamily="18" charset="0"/>
                        </a:rPr>
                        <m:t>=</m:t>
                      </m:r>
                      <m:sSub>
                        <m:sSubPr>
                          <m:ctrlPr>
                            <a:rPr lang="ru-RU" sz="2600" i="1">
                              <a:latin typeface="Cambria Math" panose="02040503050406030204" pitchFamily="18" charset="0"/>
                            </a:rPr>
                          </m:ctrlPr>
                        </m:sSubPr>
                        <m:e>
                          <m:r>
                            <a:rPr lang="ru-RU" sz="2600" i="1">
                              <a:latin typeface="Cambria Math" panose="02040503050406030204" pitchFamily="18" charset="0"/>
                            </a:rPr>
                            <m:t>𝑐</m:t>
                          </m:r>
                        </m:e>
                        <m:sub>
                          <m:r>
                            <a:rPr lang="ru-RU" sz="2600" i="1">
                              <a:latin typeface="Cambria Math" panose="02040503050406030204" pitchFamily="18" charset="0"/>
                            </a:rPr>
                            <m:t>1</m:t>
                          </m:r>
                        </m:sub>
                      </m:sSub>
                      <m:sSub>
                        <m:sSubPr>
                          <m:ctrlPr>
                            <a:rPr lang="ru-RU" sz="2600" i="1">
                              <a:latin typeface="Cambria Math" panose="02040503050406030204" pitchFamily="18" charset="0"/>
                            </a:rPr>
                          </m:ctrlPr>
                        </m:sSubPr>
                        <m:e>
                          <m:r>
                            <a:rPr lang="ru-RU" sz="2600" i="1">
                              <a:latin typeface="Cambria Math" panose="02040503050406030204" pitchFamily="18" charset="0"/>
                            </a:rPr>
                            <m:t>𝑥</m:t>
                          </m:r>
                        </m:e>
                        <m:sub>
                          <m:r>
                            <a:rPr lang="ru-RU" sz="2600" i="1">
                              <a:latin typeface="Cambria Math" panose="02040503050406030204" pitchFamily="18" charset="0"/>
                            </a:rPr>
                            <m:t>1</m:t>
                          </m:r>
                        </m:sub>
                      </m:sSub>
                      <m:r>
                        <a:rPr lang="ru-RU" sz="2600" i="1">
                          <a:latin typeface="Cambria Math" panose="02040503050406030204" pitchFamily="18" charset="0"/>
                        </a:rPr>
                        <m:t>+</m:t>
                      </m:r>
                      <m:sSub>
                        <m:sSubPr>
                          <m:ctrlPr>
                            <a:rPr lang="ru-RU" sz="2600" i="1">
                              <a:latin typeface="Cambria Math" panose="02040503050406030204" pitchFamily="18" charset="0"/>
                            </a:rPr>
                          </m:ctrlPr>
                        </m:sSubPr>
                        <m:e>
                          <m:r>
                            <a:rPr lang="ru-RU" sz="2600" i="1">
                              <a:latin typeface="Cambria Math" panose="02040503050406030204" pitchFamily="18" charset="0"/>
                            </a:rPr>
                            <m:t>𝑐</m:t>
                          </m:r>
                        </m:e>
                        <m:sub>
                          <m:r>
                            <a:rPr lang="ru-RU" sz="2600" i="1">
                              <a:latin typeface="Cambria Math" panose="02040503050406030204" pitchFamily="18" charset="0"/>
                            </a:rPr>
                            <m:t>2</m:t>
                          </m:r>
                        </m:sub>
                      </m:sSub>
                      <m:sSub>
                        <m:sSubPr>
                          <m:ctrlPr>
                            <a:rPr lang="ru-RU" sz="2600" i="1">
                              <a:latin typeface="Cambria Math" panose="02040503050406030204" pitchFamily="18" charset="0"/>
                            </a:rPr>
                          </m:ctrlPr>
                        </m:sSubPr>
                        <m:e>
                          <m:r>
                            <a:rPr lang="ru-RU" sz="2600" i="1">
                              <a:latin typeface="Cambria Math" panose="02040503050406030204" pitchFamily="18" charset="0"/>
                            </a:rPr>
                            <m:t>𝑥</m:t>
                          </m:r>
                        </m:e>
                        <m:sub>
                          <m:r>
                            <a:rPr lang="ru-RU" sz="2600" i="1">
                              <a:latin typeface="Cambria Math" panose="02040503050406030204" pitchFamily="18" charset="0"/>
                            </a:rPr>
                            <m:t>2</m:t>
                          </m:r>
                        </m:sub>
                      </m:sSub>
                      <m:r>
                        <a:rPr lang="ru-RU" sz="2600" i="1">
                          <a:latin typeface="Cambria Math" panose="02040503050406030204" pitchFamily="18" charset="0"/>
                        </a:rPr>
                        <m:t>+…+</m:t>
                      </m:r>
                      <m:sSub>
                        <m:sSubPr>
                          <m:ctrlPr>
                            <a:rPr lang="ru-RU" sz="2600" i="1">
                              <a:latin typeface="Cambria Math" panose="02040503050406030204" pitchFamily="18" charset="0"/>
                            </a:rPr>
                          </m:ctrlPr>
                        </m:sSubPr>
                        <m:e>
                          <m:r>
                            <a:rPr lang="ru-RU" sz="2600" i="1">
                              <a:latin typeface="Cambria Math" panose="02040503050406030204" pitchFamily="18" charset="0"/>
                            </a:rPr>
                            <m:t>𝑐</m:t>
                          </m:r>
                        </m:e>
                        <m:sub>
                          <m:r>
                            <a:rPr lang="ru-RU" sz="2600" i="1">
                              <a:latin typeface="Cambria Math" panose="02040503050406030204" pitchFamily="18" charset="0"/>
                            </a:rPr>
                            <m:t>𝑛</m:t>
                          </m:r>
                        </m:sub>
                      </m:sSub>
                      <m:sSub>
                        <m:sSubPr>
                          <m:ctrlPr>
                            <a:rPr lang="ru-RU" sz="2600" i="1">
                              <a:latin typeface="Cambria Math" panose="02040503050406030204" pitchFamily="18" charset="0"/>
                            </a:rPr>
                          </m:ctrlPr>
                        </m:sSubPr>
                        <m:e>
                          <m:r>
                            <a:rPr lang="ru-RU" sz="2600" i="1">
                              <a:latin typeface="Cambria Math" panose="02040503050406030204" pitchFamily="18" charset="0"/>
                            </a:rPr>
                            <m:t>𝑥</m:t>
                          </m:r>
                        </m:e>
                        <m:sub>
                          <m:r>
                            <a:rPr lang="ru-RU" sz="2600" i="1">
                              <a:latin typeface="Cambria Math" panose="02040503050406030204" pitchFamily="18" charset="0"/>
                            </a:rPr>
                            <m:t>𝑛</m:t>
                          </m:r>
                        </m:sub>
                      </m:sSub>
                      <m:r>
                        <a:rPr lang="ru-RU" sz="2600" i="1">
                          <a:latin typeface="Cambria Math" panose="02040503050406030204" pitchFamily="18" charset="0"/>
                        </a:rPr>
                        <m:t>→</m:t>
                      </m:r>
                      <m:r>
                        <m:rPr>
                          <m:sty m:val="p"/>
                        </m:rPr>
                        <a:rPr lang="ru-RU" sz="2600">
                          <a:latin typeface="Cambria Math" panose="02040503050406030204" pitchFamily="18" charset="0"/>
                        </a:rPr>
                        <m:t>m</m:t>
                      </m:r>
                      <m:r>
                        <m:rPr>
                          <m:sty m:val="p"/>
                        </m:rPr>
                        <a:rPr lang="en-US" sz="2600">
                          <a:latin typeface="Cambria Math" panose="02040503050406030204" pitchFamily="18" charset="0"/>
                        </a:rPr>
                        <m:t>in</m:t>
                      </m:r>
                      <m:r>
                        <a:rPr lang="en-US" sz="2600">
                          <a:latin typeface="Cambria Math" panose="02040503050406030204" pitchFamily="18" charset="0"/>
                        </a:rPr>
                        <m:t>.</m:t>
                      </m:r>
                    </m:oMath>
                  </m:oMathPara>
                </a14:m>
                <a:endParaRPr lang="ru-RU" sz="2600" dirty="0"/>
              </a:p>
              <a:p>
                <a:pPr marL="0" indent="0">
                  <a:buNone/>
                </a:pPr>
                <a:r>
                  <a:rPr lang="ru-RU" sz="2600" dirty="0"/>
                  <a:t>Найти максимум функции </a:t>
                </a:r>
                <a:r>
                  <a:rPr lang="en-US" sz="2600" i="1" dirty="0"/>
                  <a:t>f</a:t>
                </a:r>
                <a:r>
                  <a:rPr lang="ru-RU" sz="2600" dirty="0"/>
                  <a:t>(</a:t>
                </a:r>
                <a:r>
                  <a:rPr lang="en-US" sz="2600" b="1" dirty="0"/>
                  <a:t>x</a:t>
                </a:r>
                <a:r>
                  <a:rPr lang="ru-RU" sz="2600" dirty="0"/>
                  <a:t>) при ограничениях :</a:t>
                </a:r>
              </a:p>
              <a:p>
                <a:pPr marL="0" indent="0">
                  <a:buNone/>
                </a:pPr>
                <a:r>
                  <a:rPr lang="ru-RU" sz="2600" dirty="0"/>
                  <a:t> </a:t>
                </a:r>
              </a:p>
              <a:p>
                <a:pPr marL="0" indent="0">
                  <a:buNone/>
                </a:pPr>
                <a14:m>
                  <m:oMathPara xmlns:m="http://schemas.openxmlformats.org/officeDocument/2006/math">
                    <m:oMathParaPr>
                      <m:jc m:val="centerGroup"/>
                    </m:oMathParaPr>
                    <m:oMath xmlns:m="http://schemas.openxmlformats.org/officeDocument/2006/math">
                      <m:sSub>
                        <m:sSubPr>
                          <m:ctrlPr>
                            <a:rPr lang="ru-RU" sz="2600" i="1">
                              <a:latin typeface="Cambria Math" panose="02040503050406030204" pitchFamily="18" charset="0"/>
                            </a:rPr>
                          </m:ctrlPr>
                        </m:sSubPr>
                        <m:e>
                          <m:r>
                            <a:rPr lang="ru-RU" sz="2600" i="1">
                              <a:latin typeface="Cambria Math" panose="02040503050406030204" pitchFamily="18" charset="0"/>
                            </a:rPr>
                            <m:t>𝑎</m:t>
                          </m:r>
                        </m:e>
                        <m:sub>
                          <m:r>
                            <a:rPr lang="ru-RU" sz="2600" i="1">
                              <a:latin typeface="Cambria Math" panose="02040503050406030204" pitchFamily="18" charset="0"/>
                            </a:rPr>
                            <m:t>𝑖</m:t>
                          </m:r>
                          <m:r>
                            <a:rPr lang="ru-RU" sz="2600" i="1">
                              <a:latin typeface="Cambria Math" panose="02040503050406030204" pitchFamily="18" charset="0"/>
                            </a:rPr>
                            <m:t>1</m:t>
                          </m:r>
                        </m:sub>
                      </m:sSub>
                      <m:r>
                        <a:rPr lang="ru-RU" sz="2600" i="1">
                          <a:latin typeface="Cambria Math" panose="02040503050406030204" pitchFamily="18" charset="0"/>
                        </a:rPr>
                        <m:t>+…+</m:t>
                      </m:r>
                      <m:sSub>
                        <m:sSubPr>
                          <m:ctrlPr>
                            <a:rPr lang="ru-RU" sz="2600" i="1">
                              <a:latin typeface="Cambria Math" panose="02040503050406030204" pitchFamily="18" charset="0"/>
                            </a:rPr>
                          </m:ctrlPr>
                        </m:sSubPr>
                        <m:e>
                          <m:r>
                            <a:rPr lang="ru-RU" sz="2600" i="1">
                              <a:latin typeface="Cambria Math" panose="02040503050406030204" pitchFamily="18" charset="0"/>
                            </a:rPr>
                            <m:t>𝑎</m:t>
                          </m:r>
                        </m:e>
                        <m:sub>
                          <m:r>
                            <a:rPr lang="ru-RU" sz="2600" i="1">
                              <a:latin typeface="Cambria Math" panose="02040503050406030204" pitchFamily="18" charset="0"/>
                            </a:rPr>
                            <m:t>𝑖𝑛</m:t>
                          </m:r>
                        </m:sub>
                      </m:sSub>
                      <m:r>
                        <a:rPr lang="ru-RU" sz="2600" i="1">
                          <a:latin typeface="Cambria Math" panose="02040503050406030204" pitchFamily="18" charset="0"/>
                        </a:rPr>
                        <m:t>≥</m:t>
                      </m:r>
                      <m:sSub>
                        <m:sSubPr>
                          <m:ctrlPr>
                            <a:rPr lang="ru-RU" sz="2600" i="1">
                              <a:latin typeface="Cambria Math" panose="02040503050406030204" pitchFamily="18" charset="0"/>
                            </a:rPr>
                          </m:ctrlPr>
                        </m:sSubPr>
                        <m:e>
                          <m:r>
                            <a:rPr lang="ru-RU" sz="2600" i="1">
                              <a:latin typeface="Cambria Math" panose="02040503050406030204" pitchFamily="18" charset="0"/>
                            </a:rPr>
                            <m:t>𝑏</m:t>
                          </m:r>
                        </m:e>
                        <m:sub>
                          <m:r>
                            <a:rPr lang="ru-RU" sz="2600" i="1">
                              <a:latin typeface="Cambria Math" panose="02040503050406030204" pitchFamily="18" charset="0"/>
                            </a:rPr>
                            <m:t>𝑖</m:t>
                          </m:r>
                        </m:sub>
                      </m:sSub>
                      <m:r>
                        <a:rPr lang="en-US" sz="2600" i="1">
                          <a:latin typeface="Cambria Math" panose="02040503050406030204" pitchFamily="18" charset="0"/>
                        </a:rPr>
                        <m:t> , </m:t>
                      </m:r>
                      <m:r>
                        <a:rPr lang="en-US" sz="2600" i="1">
                          <a:latin typeface="Cambria Math" panose="02040503050406030204" pitchFamily="18" charset="0"/>
                        </a:rPr>
                        <m:t>𝑖</m:t>
                      </m:r>
                      <m:r>
                        <a:rPr lang="en-US" sz="2600" i="1">
                          <a:latin typeface="Cambria Math" panose="02040503050406030204" pitchFamily="18" charset="0"/>
                        </a:rPr>
                        <m:t>=</m:t>
                      </m:r>
                      <m:acc>
                        <m:accPr>
                          <m:chr m:val="̅"/>
                          <m:ctrlPr>
                            <a:rPr lang="ru-RU" sz="2600" i="1">
                              <a:latin typeface="Cambria Math" panose="02040503050406030204" pitchFamily="18" charset="0"/>
                            </a:rPr>
                          </m:ctrlPr>
                        </m:accPr>
                        <m:e>
                          <m:r>
                            <a:rPr lang="en-US" sz="2600" i="1">
                              <a:latin typeface="Cambria Math" panose="02040503050406030204" pitchFamily="18" charset="0"/>
                            </a:rPr>
                            <m:t>1,</m:t>
                          </m:r>
                          <m:r>
                            <a:rPr lang="en-US" sz="2600" i="1">
                              <a:latin typeface="Cambria Math" panose="02040503050406030204" pitchFamily="18" charset="0"/>
                            </a:rPr>
                            <m:t>𝑚</m:t>
                          </m:r>
                          <m:r>
                            <a:rPr lang="en-US" sz="2600" i="1">
                              <a:latin typeface="Cambria Math" panose="02040503050406030204" pitchFamily="18" charset="0"/>
                            </a:rPr>
                            <m:t>,</m:t>
                          </m:r>
                        </m:e>
                      </m:acc>
                    </m:oMath>
                  </m:oMathPara>
                </a14:m>
                <a:endParaRPr lang="ru-RU" sz="2600" dirty="0"/>
              </a:p>
              <a:p>
                <a:pPr marL="0" indent="0">
                  <a:buNone/>
                </a:pPr>
                <a14:m>
                  <m:oMathPara xmlns:m="http://schemas.openxmlformats.org/officeDocument/2006/math">
                    <m:oMathParaPr>
                      <m:jc m:val="centerGroup"/>
                    </m:oMathParaPr>
                    <m:oMath xmlns:m="http://schemas.openxmlformats.org/officeDocument/2006/math">
                      <m:sSub>
                        <m:sSubPr>
                          <m:ctrlPr>
                            <a:rPr lang="ru-RU"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𝑗</m:t>
                          </m:r>
                        </m:sub>
                      </m:sSub>
                      <m:r>
                        <a:rPr lang="en-US" sz="2600" i="1">
                          <a:latin typeface="Cambria Math" panose="02040503050406030204" pitchFamily="18" charset="0"/>
                        </a:rPr>
                        <m:t>≥0,    </m:t>
                      </m:r>
                      <m:r>
                        <a:rPr lang="en-US" sz="2600" i="1">
                          <a:latin typeface="Cambria Math" panose="02040503050406030204" pitchFamily="18" charset="0"/>
                        </a:rPr>
                        <m:t>𝑗</m:t>
                      </m:r>
                      <m:r>
                        <a:rPr lang="en-US" sz="2600" i="1">
                          <a:latin typeface="Cambria Math" panose="02040503050406030204" pitchFamily="18" charset="0"/>
                        </a:rPr>
                        <m:t>=</m:t>
                      </m:r>
                      <m:acc>
                        <m:accPr>
                          <m:chr m:val="̅"/>
                          <m:ctrlPr>
                            <a:rPr lang="ru-RU" sz="2600" i="1">
                              <a:latin typeface="Cambria Math" panose="02040503050406030204" pitchFamily="18" charset="0"/>
                            </a:rPr>
                          </m:ctrlPr>
                        </m:accPr>
                        <m:e>
                          <m:r>
                            <a:rPr lang="en-US" sz="2600" i="1">
                              <a:latin typeface="Cambria Math" panose="02040503050406030204" pitchFamily="18" charset="0"/>
                            </a:rPr>
                            <m:t>1,</m:t>
                          </m:r>
                          <m:r>
                            <a:rPr lang="en-US" sz="2600" i="1">
                              <a:latin typeface="Cambria Math" panose="02040503050406030204" pitchFamily="18" charset="0"/>
                            </a:rPr>
                            <m:t>𝑛</m:t>
                          </m:r>
                        </m:e>
                      </m:acc>
                      <m:r>
                        <a:rPr lang="en-US" sz="2600" i="1">
                          <a:latin typeface="Cambria Math" panose="02040503050406030204" pitchFamily="18" charset="0"/>
                        </a:rPr>
                        <m:t>,</m:t>
                      </m:r>
                    </m:oMath>
                  </m:oMathPara>
                </a14:m>
                <a:endParaRPr lang="ru-RU" sz="2600" dirty="0"/>
              </a:p>
              <a:p>
                <a:pPr marL="0" indent="0">
                  <a:buNone/>
                </a:pPr>
                <a:r>
                  <a:rPr lang="en-US" sz="2600" dirty="0"/>
                  <a:t> </a:t>
                </a:r>
                <a:endParaRPr lang="ru-RU" sz="2600" dirty="0"/>
              </a:p>
              <a:p>
                <a:pPr marL="0" indent="0">
                  <a:buNone/>
                </a:pPr>
                <a:r>
                  <a:rPr lang="ru-RU" sz="2600" dirty="0"/>
                  <a:t>то есть найти   </a:t>
                </a:r>
                <a14:m>
                  <m:oMath xmlns:m="http://schemas.openxmlformats.org/officeDocument/2006/math">
                    <m:r>
                      <m:rPr>
                        <m:sty m:val="p"/>
                      </m:rPr>
                      <a:rPr lang="ru-RU" sz="2600">
                        <a:latin typeface="Cambria Math" panose="02040503050406030204" pitchFamily="18" charset="0"/>
                      </a:rPr>
                      <m:t>min</m:t>
                    </m:r>
                    <m:d>
                      <m:dPr>
                        <m:begChr m:val="{"/>
                        <m:endChr m:val="}"/>
                        <m:ctrlPr>
                          <a:rPr lang="ru-RU" sz="2600" i="1">
                            <a:latin typeface="Cambria Math" panose="02040503050406030204" pitchFamily="18" charset="0"/>
                          </a:rPr>
                        </m:ctrlPr>
                      </m:dPr>
                      <m:e>
                        <m:r>
                          <a:rPr lang="ru-RU" sz="2600">
                            <a:latin typeface="Cambria Math" panose="02040503050406030204" pitchFamily="18" charset="0"/>
                          </a:rPr>
                          <m:t>&lt;</m:t>
                        </m:r>
                        <m:r>
                          <a:rPr lang="ru-RU" sz="2600" b="1" i="1">
                            <a:latin typeface="Cambria Math" panose="02040503050406030204" pitchFamily="18" charset="0"/>
                          </a:rPr>
                          <m:t>𝐜</m:t>
                        </m:r>
                        <m:r>
                          <a:rPr lang="ru-RU" sz="2600">
                            <a:latin typeface="Cambria Math" panose="02040503050406030204" pitchFamily="18" charset="0"/>
                          </a:rPr>
                          <m:t>,</m:t>
                        </m:r>
                        <m:r>
                          <a:rPr lang="ru-RU" sz="2600" b="1" i="1">
                            <a:latin typeface="Cambria Math" panose="02040503050406030204" pitchFamily="18" charset="0"/>
                          </a:rPr>
                          <m:t>𝐱</m:t>
                        </m:r>
                        <m:r>
                          <a:rPr lang="ru-RU" sz="2600">
                            <a:latin typeface="Cambria Math" panose="02040503050406030204" pitchFamily="18" charset="0"/>
                          </a:rPr>
                          <m:t>&gt;</m:t>
                        </m:r>
                        <m:r>
                          <a:rPr lang="ru-RU" sz="2600">
                            <a:latin typeface="Cambria Math" panose="02040503050406030204" pitchFamily="18" charset="0"/>
                            <a:sym typeface="Symbol"/>
                          </a:rPr>
                          <m:t></m:t>
                        </m:r>
                        <m:r>
                          <a:rPr lang="ru-RU" sz="2600">
                            <a:latin typeface="Cambria Math" panose="02040503050406030204" pitchFamily="18" charset="0"/>
                          </a:rPr>
                          <m:t> </m:t>
                        </m:r>
                        <m:r>
                          <a:rPr lang="ru-RU" sz="2600" i="1">
                            <a:latin typeface="Cambria Math" panose="02040503050406030204" pitchFamily="18" charset="0"/>
                          </a:rPr>
                          <m:t>𝐴</m:t>
                        </m:r>
                        <m:r>
                          <a:rPr lang="ru-RU" sz="2600" b="1" i="1">
                            <a:latin typeface="Cambria Math" panose="02040503050406030204" pitchFamily="18" charset="0"/>
                          </a:rPr>
                          <m:t>𝒙</m:t>
                        </m:r>
                        <m:r>
                          <a:rPr lang="ru-RU" sz="2600" i="1">
                            <a:latin typeface="Cambria Math" panose="02040503050406030204" pitchFamily="18" charset="0"/>
                          </a:rPr>
                          <m:t>≥</m:t>
                        </m:r>
                        <m:r>
                          <a:rPr lang="ru-RU" sz="2600" b="1" i="1">
                            <a:latin typeface="Cambria Math" panose="02040503050406030204" pitchFamily="18" charset="0"/>
                          </a:rPr>
                          <m:t>𝐛</m:t>
                        </m:r>
                        <m:r>
                          <a:rPr lang="ru-RU" sz="2600" i="1">
                            <a:latin typeface="Cambria Math" panose="02040503050406030204" pitchFamily="18" charset="0"/>
                          </a:rPr>
                          <m:t>, </m:t>
                        </m:r>
                        <m:r>
                          <a:rPr lang="ru-RU" sz="2600" b="1" i="1">
                            <a:latin typeface="Cambria Math" panose="02040503050406030204" pitchFamily="18" charset="0"/>
                          </a:rPr>
                          <m:t>𝐱</m:t>
                        </m:r>
                        <m:r>
                          <a:rPr lang="ru-RU" sz="2600" i="1">
                            <a:latin typeface="Cambria Math" panose="02040503050406030204" pitchFamily="18" charset="0"/>
                          </a:rPr>
                          <m:t>≥0</m:t>
                        </m:r>
                      </m:e>
                    </m:d>
                  </m:oMath>
                </a14:m>
                <a:r>
                  <a:rPr lang="ru-RU" sz="2600" dirty="0"/>
                  <a:t>. </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251520" y="116632"/>
                <a:ext cx="8640960" cy="6408712"/>
              </a:xfrm>
              <a:blipFill rotWithShape="1">
                <a:blip r:embed="rId2"/>
                <a:stretch>
                  <a:fillRect l="-1199" b="-16841"/>
                </a:stretch>
              </a:blipFill>
            </p:spPr>
            <p:txBody>
              <a:bodyPr/>
              <a:lstStyle/>
              <a:p>
                <a:r>
                  <a:rPr lang="ru-RU">
                    <a:noFill/>
                  </a:rPr>
                  <a:t> </a:t>
                </a:r>
              </a:p>
            </p:txBody>
          </p:sp>
        </mc:Fallback>
      </mc:AlternateContent>
    </p:spTree>
    <p:extLst>
      <p:ext uri="{BB962C8B-B14F-4D97-AF65-F5344CB8AC3E}">
        <p14:creationId xmlns:p14="http://schemas.microsoft.com/office/powerpoint/2010/main" val="322022767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2714</TotalTime>
  <Words>696</Words>
  <Application>Microsoft Office PowerPoint</Application>
  <PresentationFormat>Экран (4:3)</PresentationFormat>
  <Paragraphs>190</Paragraphs>
  <Slides>27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27</vt:i4>
      </vt:variant>
    </vt:vector>
  </HeadingPairs>
  <TitlesOfParts>
    <vt:vector size="32" baseType="lpstr">
      <vt:lpstr>Arial</vt:lpstr>
      <vt:lpstr>Calibri</vt:lpstr>
      <vt:lpstr>Cambria Math</vt:lpstr>
      <vt:lpstr>Symbol</vt:lpstr>
      <vt:lpstr>Тема Office</vt:lpstr>
      <vt:lpstr>Методы оптимизации</vt:lpstr>
      <vt:lpstr>Линейное программирование</vt:lpstr>
      <vt:lpstr>Постановка задач линейного программирования</vt:lpstr>
      <vt:lpstr>Презентация PowerPoint</vt:lpstr>
      <vt:lpstr>Примеры задач линейного программирования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Графический метод решения задачи ﻿линейного программирования</vt:lpstr>
      <vt:lpstr>Презентация PowerPoint</vt:lpstr>
      <vt:lpstr>Презентация PowerPoint</vt:lpstr>
      <vt:lpstr>Способ 1</vt:lpstr>
      <vt:lpstr>Способ 2</vt:lpstr>
      <vt:lpstr>Презентация PowerPoint</vt:lpstr>
      <vt:lpstr>Презентация PowerPoint</vt:lpstr>
      <vt:lpstr>Алгоритм метода:</vt:lpstr>
      <vt:lpstr>Презентация PowerPoint</vt:lpstr>
      <vt:lpstr>Пример 1.</vt:lpstr>
      <vt:lpstr>Презентация PowerPoint</vt:lpstr>
      <vt:lpstr>Пример 2</vt:lpstr>
      <vt:lpstr>Презентация PowerPoint</vt:lpstr>
      <vt:lpstr>Пример 3</vt:lpstr>
      <vt:lpstr>Презентация PowerPoint</vt:lpstr>
      <vt:lpstr>Спасибо за внимание!</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Методы оптимизации</dc:title>
  <dc:creator>Виктор</dc:creator>
  <cp:lastModifiedBy>Елена</cp:lastModifiedBy>
  <cp:revision>28</cp:revision>
  <dcterms:created xsi:type="dcterms:W3CDTF">2019-10-05T12:24:01Z</dcterms:created>
  <dcterms:modified xsi:type="dcterms:W3CDTF">2021-11-01T10:36:05Z</dcterms:modified>
</cp:coreProperties>
</file>