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78" r:id="rId5"/>
    <p:sldId id="282" r:id="rId6"/>
    <p:sldId id="271" r:id="rId7"/>
    <p:sldId id="283" r:id="rId8"/>
    <p:sldId id="284" r:id="rId9"/>
    <p:sldId id="293" r:id="rId10"/>
    <p:sldId id="294" r:id="rId11"/>
    <p:sldId id="296" r:id="rId12"/>
    <p:sldId id="297" r:id="rId13"/>
    <p:sldId id="298" r:id="rId14"/>
    <p:sldId id="301" r:id="rId15"/>
    <p:sldId id="300" r:id="rId16"/>
    <p:sldId id="299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2" r:id="rId26"/>
    <p:sldId id="313" r:id="rId27"/>
    <p:sldId id="314" r:id="rId28"/>
    <p:sldId id="315" r:id="rId29"/>
    <p:sldId id="311" r:id="rId30"/>
    <p:sldId id="295" r:id="rId31"/>
    <p:sldId id="302" r:id="rId3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053"/>
    <a:srgbClr val="373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A946E-B617-40BF-BDDB-868D4301552E}" v="161" dt="2024-04-26T15:06:37.945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62252" autoAdjust="0"/>
  </p:normalViewPr>
  <p:slideViewPr>
    <p:cSldViewPr snapToGrid="0">
      <p:cViewPr>
        <p:scale>
          <a:sx n="66" d="100"/>
          <a:sy n="66" d="100"/>
        </p:scale>
        <p:origin x="1493" y="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A2BF403D-D31F-44E0-A953-2F487045E3BD}" type="datetime1">
              <a:rPr lang="ru-RU" smtClean="0"/>
              <a:t>26.04.2024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CFA70580-B89C-4157-871D-6B9318EE5F5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4:23:35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1493 36 24575,'35'-12'0,"-4"1"0,15 5 0,0 2 0,1 2 0,87 8 0,-121-6 0,0 1 0,-1 0 0,1 1 0,0 1 0,-1 0 0,0 1 0,0 0 0,0 1 0,0 0 0,0 1 0,-1 0 0,0 1 0,-1 0 0,1 0 0,-1 2 0,-1-1 0,12 13 0,77 84 0,-39-43 0,9 13 0,-63-67 0,1 0 0,-1 0 0,-1 1 0,0-1 0,0 1 0,0 0 0,-1 0 0,3 15 0,5 34 0,-3-19 0,-1 0 0,2 64 0,-8-78 0,2 0 0,8 36 0,-6-35 0,5 52 0,-10-54 0,-2 259 0,-4-247 0,-2 0 0,-1 0 0,-2-1 0,-2 0 0,-18 35 0,28-63 0,-12 23 0,-2-1 0,-2 0 0,0-2 0,-1 0 0,-2-1 0,-36 33 0,-17 9 0,-2-4 0,-134 87 0,136-111 0,58-32 0,-1 1 0,2 1 0,-1 0 0,1 2 0,-15 12 0,-12 8 0,35-27 0,1 0 0,0 0 0,0 1 0,0 0 0,0 0 0,-8 11 0,-4 6 0,-1-2 0,-1 0 0,-1-1 0,0-2 0,-34 22 0,19-13 0,-37 34 0,-14 11 0,67-57 0,0 1 0,1 0 0,1 2 0,1 1 0,-19 23 0,-155 221 0,169-236 0,-43 38 0,58-58 0,-1-1 0,0 1 0,0-2 0,-12 6 0,-33 23 0,3 14 0,32-29 0,-1-1 0,-40 30 0,37-32 0,-37 36 0,28-24 0,-73 81 0,103-108 0,-4 4 0,-1 1 0,1-1 0,0 1 0,0 0 0,-7 11 0,13-16 0,-1 0 0,1-1 0,-1 1 0,1 0 0,0-1 0,0 1 0,-1 0 0,1-1 0,0 1 0,0 0 0,0 0 0,0-1 0,0 1 0,0 0 0,0 0 0,0 0 0,0-1 0,0 1 0,0 0 0,0 0 0,1-1 0,-1 1 0,0 0 0,0-1 0,1 1 0,0 1 0,0-1 0,1 0 0,0 1 0,0-1 0,0 0 0,0 0 0,0 0 0,0 0 0,0 0 0,0-1 0,0 1 0,0-1 0,0 1 0,0-1 0,3 0 0,45 4 0,92-5 0,-53-1 0,-81 2 0,-4 0 0,-1 0 0,1 1 0,0-2 0,0 1 0,0 0 0,0-1 0,-1 1 0,1-1 0,0 0 0,-1 0 0,1-1 0,-1 1 0,1-1 0,3-2 0,-7 4 0,0 0 0,0-1 0,0 1 0,0 0 0,0-1 0,0 1 0,0-1 0,0 1 0,0 0 0,0-1 0,0 1 0,0-1 0,0 1 0,-1 0 0,1-1 0,0 1 0,0 0 0,0-1 0,0 1 0,-1 0 0,1-1 0,0 1 0,0 0 0,-1 0 0,1-1 0,0 1 0,-1 0 0,1 0 0,0-1 0,-1 1 0,1 0 0,0 0 0,-1 0 0,1 0 0,0 0 0,-1-1 0,1 1 0,0 0 0,-1 0 0,1 0 0,-1 0 0,1 0 0,0 0 0,-1 0 0,1 0 0,-1 1 0,-21-6 0,-4 3 0,-1 2 0,1 0 0,-1 2 0,0 1 0,-36 9 0,31-7 0,16-2 0,-1 0 0,1 0 0,0 2 0,1 0 0,-1 0 0,-28 16 0,42-19 0,0-1 0,0 0 0,1 0 0,-1 0 0,0 0 0,0 0 0,0-1 0,0 1 0,0-1 0,0 1 0,0-1 0,0 1 0,0-1 0,0 0 0,0 0 0,0 0 0,0 0 0,0-1 0,0 1 0,0 0 0,0-1 0,0 0 0,0 1 0,0-1 0,0 0 0,0 0 0,0 0 0,1 0 0,-1 0 0,0 0 0,1-1 0,-1 1 0,1-1 0,-1 1 0,1-1 0,0 1 0,-1-1 0,1 0 0,0 0 0,-1-1 0,-4-10 0,1-1 0,0 1 0,1-1 0,-6-27 0,3 8 0,-2-9 0,3-1 0,1 0 0,2-1 0,2 1 0,5-50 0,-1-13 0,-2 49-455,-3 0 0,-15-97 0,11 127-6371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4:23:38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651 1 24575,'-20'2'0,"1"0"0,0 2 0,0 0 0,0 1 0,1 1 0,-1 1 0,1 0 0,1 1 0,0 1 0,0 1 0,1 1 0,0 0 0,-27 25 0,-53 36 0,76-59 0,0 1 0,1 0 0,0 2 0,1 0 0,1 1 0,1 0 0,-23 32 0,-2 3 0,35-46 0,0 0 0,1 0 0,0 0 0,0 1 0,0 0 0,1 0 0,0 1 0,0-1 0,1 1 0,-1-1 0,-3 17 0,1 39 0,2 0 0,7 102 0,0-36 0,-5-62 0,0-41 0,1 1 0,2-1 0,0 1 0,8 39 0,-5-53 0,1 0 0,0 0 0,9 13 0,13 38 0,-21-43 0,1 0 0,1-1 0,1 0 0,1 0 0,0-1 0,26 34 0,1-9 0,57 55 0,-59-66 0,1-1 0,2-1 0,1-2 0,1-2 0,48 24 0,-54-31 0,32 25 0,-37-25 0,53 30 0,-72-45 0,1 0 0,-1 0 0,0 1 0,-1 0 0,0 1 0,0 0 0,0 0 0,-1 1 0,0 0 0,14 17 0,-15-15 0,1 1 0,0-2 0,1 1 0,11 9 0,-11-12 0,-1 1 0,0 0 0,0 1 0,-1 0 0,0 0 0,6 12 0,71 140 0,-76-145 0,2 0 0,15 23 0,-15-27 0,-2 2 0,1-1 0,-2 1 0,9 20 0,21 80 0,16 43 0,-52-155 0,0 1 0,-1-1 0,1 1 0,0-1 0,0 0 0,0 0 0,1 0 0,-1 1 0,0-1 0,1 0 0,0-1 0,-1 1 0,1 0 0,0 0 0,0-1 0,0 1 0,0-1 0,0 1 0,0-1 0,0 0 0,1 0 0,-1 0 0,3 1 0,-3-3 0,1 1 0,-1-1 0,1 0 0,-1 1 0,1-1 0,-1 0 0,1-1 0,-1 1 0,0 0 0,1-1 0,-1 1 0,0-1 0,0 0 0,0 1 0,-1-1 0,1 0 0,0 0 0,0-1 0,-1 1 0,0 0 0,2-4 0,59-107 0,-1 2 0,-44 81 0,-1-2 0,22-60 0,-7 14 0,-26 65 0,0 1 0,-2-1 0,5-24 0,-7 31 0,0-1 0,0 1 0,-1 0 0,0 0 0,0 0 0,-1-1 0,1 1 0,-2 0 0,1 0 0,-2-6 0,2 11 0,1 1 0,0-1 0,0 1 0,0 0 0,0-1 0,0 1 0,0 0 0,-1 0 0,1-1 0,0 1 0,0 0 0,-1-1 0,1 1 0,0 0 0,0 0 0,-1-1 0,1 1 0,0 0 0,-1 0 0,1 0 0,0-1 0,-1 1 0,1 0 0,0 0 0,-1 0 0,1 0 0,0 0 0,-1 0 0,1 0 0,0 0 0,-1 0 0,1 0 0,0 0 0,-1 0 0,1 0 0,-1 0 0,-12 12 0,-5 21 0,17-32 0,-28 56 0,-38 55 0,16-27 0,32-50 0,-2-1 0,-41 51 0,55-76 0,1-1 0,1 2 0,-1-1 0,2 1 0,-1 0 0,-4 16 0,5-14 0,-1 0 0,0-1 0,0 0 0,-9 13 0,12-22 0,1 0 0,-1-1 0,0 1 0,1 0 0,-1-1 0,0 1 0,0-1 0,-1 0 0,1 0 0,0 1 0,0-1 0,0-1 0,-1 1 0,1 0 0,-1-1 0,1 1 0,0-1 0,-1 1 0,1-1 0,-1 0 0,1 0 0,-1-1 0,1 1 0,-1 0 0,1-1 0,0 1 0,-1-1 0,1 0 0,0 0 0,-1 0 0,1 0 0,0 0 0,-3-2 0,-9-5 0,-1-2 0,1 1 0,-21-20 0,26 21 0,-22-16 0,-2 2 0,-52-27 0,9 5 0,-106-78 0,96 86-1365,68 28-5461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9EFF1ACC-FFD9-452A-B921-541D87D89ECF}" type="datetime1">
              <a:rPr lang="ru-RU" smtClean="0"/>
              <a:pPr/>
              <a:t>26.04.2024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7AF00E9-A49D-4007-B3B9-A3783809E5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XenServer" TargetMode="External"/><Relationship Id="rId3" Type="http://schemas.openxmlformats.org/officeDocument/2006/relationships/hyperlink" Target="https://ru.wikipedia.org/w/index.php?title=Microsoft_Virtual_Server&amp;action=edit&amp;redlink=1" TargetMode="External"/><Relationship Id="rId7" Type="http://schemas.openxmlformats.org/officeDocument/2006/relationships/hyperlink" Target="https://ru.wikipedia.org/wiki/Citri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Xen" TargetMode="External"/><Relationship Id="rId11" Type="http://schemas.openxmlformats.org/officeDocument/2006/relationships/hyperlink" Target="https://ru.wikipedia.org/wiki/OVirt" TargetMode="External"/><Relationship Id="rId5" Type="http://schemas.openxmlformats.org/officeDocument/2006/relationships/hyperlink" Target="https://ru.wikipedia.org/wiki/Logical_Domains" TargetMode="External"/><Relationship Id="rId10" Type="http://schemas.openxmlformats.org/officeDocument/2006/relationships/hyperlink" Target="https://ru.wikipedia.org/wiki/VMware_Workstation" TargetMode="External"/><Relationship Id="rId4" Type="http://schemas.openxmlformats.org/officeDocument/2006/relationships/hyperlink" Target="https://en.wikipedia.org/wiki/Microsoft_Virtual_Server" TargetMode="External"/><Relationship Id="rId9" Type="http://schemas.openxmlformats.org/officeDocument/2006/relationships/hyperlink" Target="https://ru.wikipedia.org/wiki/Microsoft_Hyper-V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namespac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groups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redhatrussia/articles/352052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F%D0%B5%D1%80%D1%84%D0%BE%D0%BB%D0%B5%D0%BD%D1%82%D0%B0_(%D0%BD%D0%BE%D1%81%D0%B8%D1%82%D0%B5%D0%BB%D1%8C_%D0%B8%D0%BD%D1%84%D0%BE%D1%80%D0%BC%D0%B0%D1%86%D0%B8%D0%B8)" TargetMode="External"/><Relationship Id="rId5" Type="http://schemas.openxmlformats.org/officeDocument/2006/relationships/hyperlink" Target="https://ru.wikipedia.org/wiki/%D0%9F%D0%B5%D1%80%D1%84%D0%BE%D0%BA%D0%B0%D1%80%D1%82%D0%B0" TargetMode="External"/><Relationship Id="rId4" Type="http://schemas.openxmlformats.org/officeDocument/2006/relationships/hyperlink" Target="https://ru.wikipedia.org/w/index.php?title=%D0%9F%D0%B5%D1%80%D1%84%D0%BE%D1%80%D0%B0%D1%82%D0%BE%D1%80_(%D0%B2%D1%8B%D1%87%D0%B8%D1%81%D0%BB%D0%B8%D1%82%D0%B5%D0%BB%D1%8C%D0%BD%D0%B0%D1%8F_%D1%82%D0%B5%D1%85%D0%BD%D0%B8%D0%BA%D0%B0)&amp;action=edit&amp;redlink=1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tible_Time-Sharing_System" TargetMode="External"/><Relationship Id="rId7" Type="http://schemas.openxmlformats.org/officeDocument/2006/relationships/hyperlink" Target="https://www.geeksforgeeks.org/computer-memory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geeksforgeeks.org/cpu-scheduling-in-operating-systems/" TargetMode="External"/><Relationship Id="rId5" Type="http://schemas.openxmlformats.org/officeDocument/2006/relationships/hyperlink" Target="https://en.wikipedia.org/wiki/Multics" TargetMode="External"/><Relationship Id="rId4" Type="http://schemas.openxmlformats.org/officeDocument/2006/relationships/hyperlink" Target="https://en.wikipedia.org/wiki/MIT_Computer_Science_and_Artificial_Intelligence_Laboratory#Project_MAC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ktop_environmen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rtualBo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Kernel-based_Virtual_Machine" TargetMode="External"/><Relationship Id="rId4" Type="http://schemas.openxmlformats.org/officeDocument/2006/relationships/hyperlink" Target="https://en.wikipedia.org/wiki/VMware_Workst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Если вы видите этот текст, то я перепутал экран для зума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Гипервизор третьего типа(гибридный)</a:t>
            </a:r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  <a:r>
              <a:rPr lang="ru-RU" dirty="0" err="1"/>
              <a:t>хож</a:t>
            </a:r>
            <a:r>
              <a:rPr lang="ru-RU" dirty="0"/>
              <a:t> с предыдущим, но работу с вводом выводом устройств, а также драйверами возлагается на операционную систему.</a:t>
            </a:r>
          </a:p>
          <a:p>
            <a:pPr algn="l"/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Гибридный гипервизор сочетает в себе характеристики гипервизоров первого и второго типов – он выполняется поверх специализированной сервисной (или базовой) операционной системы. Сервисная ОС называется родительским разделом или доменом (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parent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 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partition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 в терминологии Hyper-V или 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domain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 dom0 в терминологии 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Xen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). После установки гипервизора ядро ОС переходит в режим поддержки виртуализации и передает управление ресурсами процессора и памяти гипервизору. При этом родительский раздел берет на себя функцию обработки обращений к драйверам устройств и операциям ввода-вывода.</a:t>
            </a:r>
          </a:p>
          <a:p>
            <a:pPr algn="l"/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Данный подход удобен с точки зрения совместимости с оборудованием: не требуется добавлять в гипервизор драйверы устройств (расширяется список совместимого аппаратного обеспечения). Также гипервизор освобождается от задачи обработки вызовов к драйверам устройств – эти вызовы обрабатывает сервисная ОС.</a:t>
            </a:r>
          </a:p>
          <a:p>
            <a:pPr algn="l"/>
            <a:r>
              <a:rPr lang="ru-RU" dirty="0"/>
              <a:t>---</a:t>
            </a:r>
            <a:br>
              <a:rPr lang="ru-RU" dirty="0"/>
            </a:b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Гибридный гипервизор состоит из двух частей: из тонкого гипервизора, контролирующего процессор и память, а также специальной служебной ОС, работающей под его управлением в кольце пониженного уровня. Через служебную ОС гостевые ОС получают доступ к физическому оборудованию.</a:t>
            </a:r>
          </a:p>
          <a:p>
            <a:pPr algn="l"/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Примеры: </a:t>
            </a:r>
            <a:r>
              <a:rPr lang="en-US" b="0" i="0" u="none" strike="noStrike" dirty="0">
                <a:solidFill>
                  <a:srgbClr val="FF4A4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3" tooltip="Microsoft Virtual Server (страница отсутствует)"/>
              </a:rPr>
              <a:t>Microsoft Virtual Server</a:t>
            </a:r>
            <a:r>
              <a:rPr lang="en-US" b="0" i="0" u="none" strike="noStrike" baseline="30000" dirty="0">
                <a:solidFill>
                  <a:srgbClr val="679FD5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4" tooltip="en:Microsoft Virtual Server"/>
              </a:rPr>
              <a:t>[</a:t>
            </a:r>
            <a:r>
              <a:rPr lang="en-US" b="0" i="0" u="none" strike="noStrike" baseline="30000" dirty="0" err="1">
                <a:solidFill>
                  <a:srgbClr val="679FD5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4" tooltip="en:Microsoft Virtual Server"/>
              </a:rPr>
              <a:t>en</a:t>
            </a:r>
            <a:r>
              <a:rPr lang="en-US" b="0" i="0" u="none" strike="noStrike" baseline="30000" dirty="0">
                <a:solidFill>
                  <a:srgbClr val="679FD5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4" tooltip="en:Microsoft Virtual Server"/>
              </a:rPr>
              <a:t>]</a:t>
            </a:r>
            <a:r>
              <a:rPr lang="en-US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66B1F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5" tooltip="Logical Domains"/>
              </a:rPr>
              <a:t>Sun Logical Domains</a:t>
            </a:r>
            <a:r>
              <a:rPr lang="en-US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66B1F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6" tooltip="Xen"/>
              </a:rPr>
              <a:t>Xen</a:t>
            </a:r>
            <a:r>
              <a:rPr lang="en-US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66B1F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7" tooltip="Citrix"/>
              </a:rPr>
              <a:t>Citrix</a:t>
            </a:r>
            <a:r>
              <a:rPr lang="en-US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66B1F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8" tooltip="XenServer"/>
              </a:rPr>
              <a:t>XenServer</a:t>
            </a:r>
            <a:r>
              <a:rPr lang="en-US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66B1F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9" tooltip="Microsoft Hyper-V"/>
              </a:rPr>
              <a:t>Microsoft Hyper-V</a:t>
            </a:r>
            <a:r>
              <a:rPr lang="en-US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66B1F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10" tooltip="VMware Workstation"/>
              </a:rPr>
              <a:t>VMware Workstation</a:t>
            </a:r>
            <a:r>
              <a:rPr lang="en-US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66B1F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11" tooltip="OVirt"/>
              </a:rPr>
              <a:t>OVirt</a:t>
            </a:r>
            <a:r>
              <a:rPr lang="en-US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.</a:t>
            </a:r>
            <a:endParaRPr lang="ru-RU" b="0" i="0" dirty="0">
              <a:solidFill>
                <a:srgbClr val="D3CFCA"/>
              </a:solidFill>
              <a:effectLst/>
              <a:highlight>
                <a:srgbClr val="181A1B"/>
              </a:highlight>
              <a:latin typeface="Arial" panose="020B0604020202020204" pitchFamily="34" charset="0"/>
            </a:endParaRPr>
          </a:p>
          <a:p>
            <a:endParaRPr lang="ru-RU" dirty="0"/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398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Вспомним третью лабораторную работу из нашего курса по языкам программирования, которая работала только на Линуксе. </a:t>
            </a:r>
            <a:r>
              <a:rPr lang="ru-RU" dirty="0" err="1"/>
              <a:t>Виртуалки</a:t>
            </a:r>
            <a:r>
              <a:rPr lang="ru-RU" dirty="0"/>
              <a:t> вполне позволяют ее выполнять находясь на другой оси, но что же будет, если нам нужно одновременно работать с несколькими подобными программами, заточенных не только под линукс, а например еще под мак , винду и еще что-нибудь</a:t>
            </a:r>
            <a:r>
              <a:rPr lang="en-US" dirty="0"/>
              <a:t>?</a:t>
            </a:r>
            <a:r>
              <a:rPr lang="ru-RU" dirty="0"/>
              <a:t>А если надо будет запустить еще пару копий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Под каждое такое добро запускать </a:t>
            </a:r>
            <a:r>
              <a:rPr lang="ru-RU" dirty="0" err="1"/>
              <a:t>виртуалку</a:t>
            </a:r>
            <a:r>
              <a:rPr lang="ru-RU" dirty="0"/>
              <a:t> будет мягко говоря нерационально, особенно в контексте популярной тенденции в наши дни – </a:t>
            </a:r>
            <a:r>
              <a:rPr lang="ru-RU" dirty="0" err="1"/>
              <a:t>микросервисной</a:t>
            </a:r>
            <a:r>
              <a:rPr lang="ru-RU" dirty="0"/>
              <a:t> архитектуры. </a:t>
            </a:r>
          </a:p>
          <a:p>
            <a:r>
              <a:rPr lang="ru-RU" dirty="0"/>
              <a:t>Здесь нам на помощь приходит та самая технология контейнеризации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237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20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Строго говоря, мы сейчас будем сравнивать машину с колесом, потому что контейнеризация это один из видов виртуализации, но с достаточно внушительными отличиями по сравнению с другими типами и именно о них мы сейчас поговорим</a:t>
            </a:r>
          </a:p>
          <a:p>
            <a:pPr algn="l"/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Контейнеризация — это упаковка программного кода с библиотеками операционной системы и всеми зависимостями, которые необходимы для выполнения кода. В результате создается единый легкий исполняемый файл, который стабильно работает на любой инфраструктуре. Контейнеры отличаются более высокой портативностью и 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ресурсоэффективностью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 по сравнению с виртуальными машинами. Они фактически стали вычислительными единицами современных нативных облачных приложений.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379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Механизмы изоляции контейнеров</a:t>
            </a:r>
          </a:p>
          <a:p>
            <a:r>
              <a:rPr lang="ru-RU" dirty="0"/>
              <a:t>Изоляция процессов в контейнерах осуществляется благодаря двум механизмам ядра Linux – пространствам имен (</a:t>
            </a:r>
            <a:r>
              <a:rPr lang="ru-RU" dirty="0" err="1"/>
              <a:t>namespaces</a:t>
            </a:r>
            <a:r>
              <a:rPr lang="ru-RU" dirty="0"/>
              <a:t>) и контрольным группам (</a:t>
            </a:r>
            <a:r>
              <a:rPr lang="ru-RU" dirty="0" err="1"/>
              <a:t>cgroups</a:t>
            </a:r>
            <a:r>
              <a:rPr lang="ru-RU" dirty="0"/>
              <a:t>).</a:t>
            </a:r>
          </a:p>
          <a:p>
            <a:r>
              <a:rPr lang="ru-RU" dirty="0">
                <a:hlinkClick r:id="rId3"/>
              </a:rPr>
              <a:t>Пространства имен</a:t>
            </a:r>
            <a:r>
              <a:rPr lang="ru-RU" dirty="0"/>
              <a:t> гарантируют, что процесс будет работать с собственным представлением системы. </a:t>
            </a:r>
            <a:endParaRPr lang="en-US" dirty="0"/>
          </a:p>
          <a:p>
            <a:r>
              <a:rPr lang="en-US" dirty="0"/>
              <a:t>//</a:t>
            </a:r>
            <a:r>
              <a:rPr lang="ru-RU" dirty="0"/>
              <a:t>про пространства не надо -</a:t>
            </a:r>
            <a:r>
              <a:rPr lang="en-US" dirty="0"/>
              <a:t>&gt; </a:t>
            </a:r>
            <a:r>
              <a:rPr lang="ru-RU" dirty="0"/>
              <a:t>дальше к группам</a:t>
            </a:r>
            <a:endParaRPr lang="en-US" dirty="0"/>
          </a:p>
          <a:p>
            <a:r>
              <a:rPr lang="ru-RU" dirty="0"/>
              <a:t>файловая система (</a:t>
            </a:r>
            <a:r>
              <a:rPr lang="ru-RU" dirty="0" err="1"/>
              <a:t>mount</a:t>
            </a:r>
            <a:r>
              <a:rPr lang="ru-RU" dirty="0"/>
              <a:t>, </a:t>
            </a:r>
            <a:r>
              <a:rPr lang="ru-RU" dirty="0" err="1"/>
              <a:t>mnt</a:t>
            </a:r>
            <a:r>
              <a:rPr lang="ru-RU" dirty="0"/>
              <a:t>) – изолирует файловую систему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UTS (UNIX Time-</a:t>
            </a:r>
            <a:r>
              <a:rPr lang="ru-RU" dirty="0" err="1"/>
              <a:t>Sharing</a:t>
            </a:r>
            <a:r>
              <a:rPr lang="ru-RU" dirty="0"/>
              <a:t>, </a:t>
            </a:r>
            <a:r>
              <a:rPr lang="ru-RU" dirty="0" err="1"/>
              <a:t>uts</a:t>
            </a:r>
            <a:r>
              <a:rPr lang="ru-RU" dirty="0"/>
              <a:t>) – изолирует </a:t>
            </a:r>
            <a:r>
              <a:rPr lang="ru-RU" dirty="0" err="1"/>
              <a:t>хостнейм</a:t>
            </a:r>
            <a:r>
              <a:rPr lang="ru-RU" dirty="0"/>
              <a:t> и доменное имя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идентификатор процессов (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identifier</a:t>
            </a:r>
            <a:r>
              <a:rPr lang="ru-RU" dirty="0"/>
              <a:t>, </a:t>
            </a:r>
            <a:r>
              <a:rPr lang="ru-RU" dirty="0" err="1"/>
              <a:t>pid</a:t>
            </a:r>
            <a:r>
              <a:rPr lang="ru-RU" dirty="0"/>
              <a:t>) – изолирует процессы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сеть (</a:t>
            </a:r>
            <a:r>
              <a:rPr lang="ru-RU" dirty="0" err="1"/>
              <a:t>network</a:t>
            </a:r>
            <a:r>
              <a:rPr lang="ru-RU" dirty="0"/>
              <a:t>, </a:t>
            </a:r>
            <a:r>
              <a:rPr lang="ru-RU" dirty="0" err="1"/>
              <a:t>net</a:t>
            </a:r>
            <a:r>
              <a:rPr lang="ru-RU" dirty="0"/>
              <a:t>) – изолирует сетевые интерфейсы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межпроцессное</a:t>
            </a:r>
            <a:r>
              <a:rPr lang="ru-RU" dirty="0"/>
              <a:t> взаимодействие (</a:t>
            </a:r>
            <a:r>
              <a:rPr lang="ru-RU" dirty="0" err="1"/>
              <a:t>ipc</a:t>
            </a:r>
            <a:r>
              <a:rPr lang="ru-RU" dirty="0"/>
              <a:t>) – изолирует конкурирующее взаимодействие процессами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пользовательские идентификаторы (</a:t>
            </a:r>
            <a:r>
              <a:rPr lang="ru-RU" dirty="0" err="1"/>
              <a:t>user</a:t>
            </a:r>
            <a:r>
              <a:rPr lang="ru-RU" dirty="0"/>
              <a:t>) – изолирует ID пользователей и групп</a:t>
            </a:r>
          </a:p>
          <a:p>
            <a:r>
              <a:rPr lang="ru-RU" dirty="0"/>
              <a:t>Процесс принадлежит не одному пространству имен, а одному пространству имен каждого типа.</a:t>
            </a:r>
          </a:p>
          <a:p>
            <a:r>
              <a:rPr lang="ru-RU" dirty="0">
                <a:hlinkClick r:id="rId4"/>
              </a:rPr>
              <a:t>Контрольные группы</a:t>
            </a:r>
            <a:r>
              <a:rPr lang="ru-RU" dirty="0"/>
              <a:t> гарантируют, что процесс не будет конкурировать за ресурсы, зарезервированные за другими процессами. Они ограничивают (контролируют) объем ресурсов, который процесс может потреблять – ЦПУ, ОЗУ, пропускную способность сети и др.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134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Строго говоря, докер это самый яркий пример ПО для контейнеризации из всех.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413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Говоря о </a:t>
            </a:r>
            <a:r>
              <a:rPr lang="en-US" dirty="0"/>
              <a:t>Docker</a:t>
            </a:r>
            <a:r>
              <a:rPr lang="ru-RU" dirty="0"/>
              <a:t>-е необходимо понимать о трех важных </a:t>
            </a:r>
            <a:r>
              <a:rPr lang="ru-RU" dirty="0" err="1"/>
              <a:t>состовлящих</a:t>
            </a:r>
            <a:r>
              <a:rPr lang="ru-RU" dirty="0"/>
              <a:t>, а именно о Докер файле, </a:t>
            </a:r>
            <a:r>
              <a:rPr lang="ru-RU" dirty="0" err="1"/>
              <a:t>обарзе</a:t>
            </a:r>
            <a:r>
              <a:rPr lang="ru-RU" dirty="0"/>
              <a:t>, и контейнере</a:t>
            </a:r>
            <a:endParaRPr lang="en-US" dirty="0"/>
          </a:p>
          <a:p>
            <a:r>
              <a:rPr lang="ru-RU" dirty="0"/>
              <a:t>Взаимодействие между ними следующее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Из докер файла собирается образ, а из образа запускается контейнер</a:t>
            </a:r>
          </a:p>
          <a:p>
            <a:r>
              <a:rPr lang="ru-RU" dirty="0"/>
              <a:t>Наша начальная точка, она же докер файл является по сути набором инструкций, который указывает, что должно быть в образе.</a:t>
            </a:r>
          </a:p>
          <a:p>
            <a:r>
              <a:rPr lang="ru-RU" dirty="0"/>
              <a:t>Образ уже готовая к запуску приложение(исходный </a:t>
            </a:r>
            <a:r>
              <a:rPr lang="ru-RU" dirty="0" err="1"/>
              <a:t>код+библиотеки+зависимости+другие</a:t>
            </a:r>
            <a:r>
              <a:rPr lang="ru-RU" dirty="0"/>
              <a:t> файлы, которые могут понадобиться в процессе) и уже из этого образа мы запускаем наш контейнер(само приложение)</a:t>
            </a:r>
          </a:p>
          <a:p>
            <a:r>
              <a:rPr lang="ru-RU" dirty="0"/>
              <a:t>Если нет особой необходимости в какой-то сложной конфигурации, то можно стянуть образ </a:t>
            </a:r>
            <a:r>
              <a:rPr lang="en-US" dirty="0"/>
              <a:t>Docker Registry(</a:t>
            </a:r>
            <a:r>
              <a:rPr lang="ru-RU" dirty="0"/>
              <a:t>например </a:t>
            </a:r>
            <a:r>
              <a:rPr lang="en-US" dirty="0"/>
              <a:t>Docker Hub)</a:t>
            </a:r>
            <a:r>
              <a:rPr lang="ru-RU" dirty="0"/>
              <a:t>и ту же программу можно будет описать как </a:t>
            </a:r>
            <a:r>
              <a:rPr lang="en-US" dirty="0"/>
              <a:t>docker pull nginx </a:t>
            </a:r>
            <a:r>
              <a:rPr lang="ru-RU" dirty="0"/>
              <a:t>и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docker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Но вернемся к нашей начальной проблеме и всплывет логичный вопрос, как нам запустить сразу несколько контейнеров</a:t>
            </a:r>
            <a:r>
              <a:rPr lang="en-US" dirty="0"/>
              <a:t>?</a:t>
            </a:r>
            <a:r>
              <a:rPr lang="ru-RU" dirty="0"/>
              <a:t> Ответ просто </a:t>
            </a:r>
            <a:r>
              <a:rPr lang="en-US" dirty="0"/>
              <a:t>Docker Compose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234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вернемся к нашей начальной проблеме и всплывет логичный вопрос, как нам запустить сразу несколько контейнеров</a:t>
            </a:r>
            <a:r>
              <a:rPr lang="en-US" dirty="0"/>
              <a:t>?</a:t>
            </a:r>
            <a:r>
              <a:rPr lang="ru-RU" dirty="0"/>
              <a:t> Ответ прост - </a:t>
            </a:r>
            <a:r>
              <a:rPr lang="en-US" dirty="0"/>
              <a:t>Docker Compose</a:t>
            </a:r>
            <a:endParaRPr lang="ru-RU" dirty="0"/>
          </a:p>
          <a:p>
            <a:r>
              <a:rPr lang="ru-RU" dirty="0"/>
              <a:t>С его помощью мы можем упростить развертывание приложения состоящего из нескольких контейнеров, используя всего один файл -</a:t>
            </a:r>
            <a:r>
              <a:rPr lang="en-US" dirty="0"/>
              <a:t>&gt; docker-</a:t>
            </a:r>
            <a:r>
              <a:rPr lang="en-US" dirty="0" err="1"/>
              <a:t>compose.yml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884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вот пример простого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docker-compose.yml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который запускает два контейнера - один для веб-сервера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Nginx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и другой для базы данных MySQL:</a:t>
            </a:r>
          </a:p>
          <a:p>
            <a:pPr algn="l"/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Строка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version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'3.8' указывает на версию синтаксиса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Compose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используемую в данном файле. Это определяет, какие функции и параметры могут быть использованы в файле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docker-compose.yml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br>
              <a:rPr lang="ru-RU" dirty="0"/>
            </a:br>
            <a:br>
              <a:rPr lang="ru-RU" dirty="0">
                <a:effectLst/>
                <a:latin typeface="Söhne"/>
              </a:rPr>
            </a:br>
            <a:endParaRPr lang="en-US" b="0" i="0" dirty="0">
              <a:effectLst/>
              <a:highlight>
                <a:srgbClr val="212121"/>
              </a:highlight>
              <a:latin typeface="Söhne"/>
            </a:endParaRPr>
          </a:p>
          <a:p>
            <a:pPr algn="l"/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В этом примере: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Мы определили два сервиса: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nginx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 и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mysql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Для сервиса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nginx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 мы указали образ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nginx:latest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, пробросили порт 80 из контейнера на хост и подключили к контейнеру настроенный файл конфигурации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Nginx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 (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nginx.conf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), который лежит в том же каталоге, что и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docker-compose.yml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. Также мы указали зависимость от сервиса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mysql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Для сервиса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mysql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 мы использовали образ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mysql:latest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, задали несколько переменных окружения для настройки базы данных (пароль для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root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, имя базы данных, пользователь и его пароль) и создали том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mysql_data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 для сохранения данных MySQL.</a:t>
            </a:r>
          </a:p>
          <a:p>
            <a:pPr algn="l"/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Чтобы использовать этот файл, сохраните его как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docker-compose.yml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 в вашем рабочем каталоге и выполните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docker-compose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up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 для запуска контейнеров.</a:t>
            </a:r>
          </a:p>
          <a:p>
            <a:pPr algn="l"/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Но вот все хорошо, но подобных контейнеров может быть очень много, тогда как же за ними следить, да так, чтобы это было все еще эффективно</a:t>
            </a:r>
            <a:r>
              <a:rPr lang="en-US" b="0" i="0" dirty="0">
                <a:effectLst/>
                <a:highlight>
                  <a:srgbClr val="212121"/>
                </a:highlight>
                <a:latin typeface="Söhne"/>
              </a:rPr>
              <a:t>?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 Для этого есть так называемая контейнерная </a:t>
            </a:r>
            <a:r>
              <a:rPr lang="ru-RU" b="0" i="0" dirty="0" err="1">
                <a:effectLst/>
                <a:highlight>
                  <a:srgbClr val="212121"/>
                </a:highlight>
                <a:latin typeface="Söhne"/>
              </a:rPr>
              <a:t>оркестрация</a:t>
            </a:r>
            <a:r>
              <a:rPr lang="ru-RU" b="0" i="0" dirty="0">
                <a:effectLst/>
                <a:highlight>
                  <a:srgbClr val="212121"/>
                </a:highlight>
                <a:latin typeface="Söhne"/>
              </a:rPr>
              <a:t> </a:t>
            </a:r>
          </a:p>
          <a:p>
            <a:b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538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Контейнерная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оркестрация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- это процесс управления и координирования развертывания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контейнеризованных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приложений в распределенной среде. Когда приложение состоит из нескольких контейнеров, работающих вместе для предоставления полной функциональности, контейнерная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оркестрация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обеспечивает управление этими контейнерами, их масштабирование, мониторинг, балансировку нагрузки и обеспечивает отказоустойчивость.</a:t>
            </a:r>
          </a:p>
          <a:p>
            <a:pPr algn="l"/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Основные задачи контейнерной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оркестрации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включают: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Управление жизненным циклом контейнеров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Создание, запуск, остановка и удаление контейнеров.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Масштабирование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Динамическое изменение количества экземпляров контейнеров в зависимости от нагрузки на приложение.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Распределение нагрузки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Распределение запросов между экземплярами контейнеров для обеспечения эффективного использования ресурсов и устойчивости к отказам.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Отказоустойчивость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Обнаружение и автоматическое восстановление от сбоев в контейнерах или узлах.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Мониторинг и журналирование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Сбор, анализ и визуализация данных о состоянии и работе контейнеров и приложений.</a:t>
            </a: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None/>
            </a:pPr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None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Строго говоря, у докера есть свой встроенный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 Swarm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для всего этого, но(щелк сделай) большинству полюбилось сочетание именно докера с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Кубернейтом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о котором был замечательный доклад на прошлой паре от Артура. </a:t>
            </a:r>
          </a:p>
          <a:p>
            <a:pPr algn="l">
              <a:buFont typeface="+mj-lt"/>
              <a:buNone/>
            </a:pPr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None/>
            </a:pPr>
            <a:r>
              <a:rPr lang="ru-RU" dirty="0"/>
              <a:t>У </a:t>
            </a:r>
            <a:r>
              <a:rPr lang="ru-RU" dirty="0" err="1"/>
              <a:t>кубернейта</a:t>
            </a:r>
            <a:r>
              <a:rPr lang="ru-RU" dirty="0"/>
              <a:t> есть различные преимущества, но в частности он умеет работать не только с докером. А какие же у докера конкуренты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ru-RU" dirty="0"/>
              <a:t>Строго говоря, большинство программ для контейнеризации сильно схожи друг другу, так как они соответствуют стандарту </a:t>
            </a:r>
            <a:r>
              <a:rPr lang="en-US" dirty="0"/>
              <a:t>OCI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ru-RU" dirty="0"/>
              <a:t>Что это такое спросите вы меня</a:t>
            </a:r>
            <a:r>
              <a:rPr lang="en-US" dirty="0"/>
              <a:t>?</a:t>
            </a:r>
            <a:endParaRPr lang="ru-RU" dirty="0"/>
          </a:p>
          <a:p>
            <a:pPr algn="l"/>
            <a:r>
              <a:rPr lang="ru-RU" dirty="0"/>
              <a:t>---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Комбинация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и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Kubernetes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стала популярнее, чем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Swarm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по нескольким причинам: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Масштабируемость и управление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Kubernetes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предоставляет более мощные средства для управления контейнерами и их развертыванием на кластерах. Он предлагает более гибкие и расширяемые инструменты для автоматизации развертывания и масштабирования приложений.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Экосистема и сообщество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Kubernetes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имеет широкую и активную экосистему, поддерживаемую крупными компаниями, такими как Google, Microsoft, и Red Hat. Это означает наличие обширной базы знаний, инструментов и ресурсов для разработчиков и администраторов.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Гибкость и возможности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Kubernetes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предоставляет богатый набор возможностей для управления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контейнеризированными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приложениями, включая автоматическое масштабирование, самовосстановление, обновление приложений без простоев и т. д. Это делает его привлекательным для различных случаев использования и требований.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Поддержка стандартов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Kubernetes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в большей степени соответствует открытым стандартам и спецификациям, что делает его более привлекательным для организаций, стремящихся к совместимости и переносимости приложений между облаками и инфраструктурными провайдерами.</a:t>
            </a:r>
          </a:p>
          <a:p>
            <a:pPr algn="l"/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В целом,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Kubernetes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предоставляет более расширенные и гибкие средства для управления контейнерами и их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оркестрацией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что делает его предпочтительным выбором для многих организаций по сравнению с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Swarm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algn="l">
              <a:buFont typeface="+mj-lt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9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QR </a:t>
            </a:r>
            <a:r>
              <a:rPr lang="ru-RU" dirty="0"/>
              <a:t>в конце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 2015 году появился стандарт OCI(</a:t>
            </a:r>
            <a:r>
              <a:rPr lang="ru-RU" sz="1200" dirty="0" err="1"/>
              <a:t>open</a:t>
            </a:r>
            <a:r>
              <a:rPr lang="ru-RU" sz="1200" dirty="0"/>
              <a:t> </a:t>
            </a:r>
            <a:r>
              <a:rPr lang="ru-RU" sz="1200" dirty="0" err="1"/>
              <a:t>container</a:t>
            </a:r>
            <a:r>
              <a:rPr lang="ru-RU" sz="1200" dirty="0"/>
              <a:t> </a:t>
            </a:r>
            <a:r>
              <a:rPr lang="ru-RU" sz="1200" dirty="0" err="1"/>
              <a:t>initiative</a:t>
            </a:r>
            <a:r>
              <a:rPr lang="ru-RU" sz="1200" dirty="0"/>
              <a:t>), созданная компанией </a:t>
            </a:r>
            <a:r>
              <a:rPr lang="ru-RU" sz="1200" dirty="0" err="1"/>
              <a:t>Docker</a:t>
            </a:r>
            <a:r>
              <a:rPr lang="ru-RU" sz="1200" dirty="0"/>
              <a:t> и другими лидерами этой отрасли, благодаря которому появилось возможность использовать не только </a:t>
            </a:r>
            <a:r>
              <a:rPr lang="ru-RU" sz="1200" dirty="0" err="1"/>
              <a:t>Docker</a:t>
            </a:r>
            <a:r>
              <a:rPr lang="ru-RU" sz="1200" dirty="0"/>
              <a:t>, но и другие альтернативы, получая при этом те же </a:t>
            </a:r>
            <a:r>
              <a:rPr lang="ru-RU" sz="1200" dirty="0" err="1"/>
              <a:t>benifit</a:t>
            </a:r>
            <a:r>
              <a:rPr lang="ru-RU" sz="1200" dirty="0"/>
              <a:t>-ы, что и при использовании докера.</a:t>
            </a:r>
            <a:br>
              <a:rPr lang="en-US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381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Podman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- это инструмент командной строки для управления контейнерами в Linux-среде. Он предоставляет альтернативу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позволяя пользователям создавать, запускать и управлять контейнерами без необходимости использовать демон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algn="l"/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Основное отличие между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Podman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и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заключается в том, что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Podman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не требует наличия демона (например,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dockerd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), что делает его более легковесным и безопасным в использовании. В отличие от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где клиентские команды общаются с демоном через сокет Unix или удаленное API,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Podman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запускает и управляет контейнерами непосредственно из командной строки, обеспечивая изоляцию процессов и безопасность.</a:t>
            </a:r>
          </a:p>
          <a:p>
            <a:r>
              <a:rPr lang="en-US" dirty="0"/>
              <a:t>2. </a:t>
            </a:r>
            <a:r>
              <a:rPr lang="ru-RU" dirty="0">
                <a:effectLst/>
              </a:rPr>
              <a:t>LXC (Linux </a:t>
            </a:r>
            <a:r>
              <a:rPr lang="ru-RU" dirty="0" err="1">
                <a:effectLst/>
              </a:rPr>
              <a:t>Containers</a:t>
            </a:r>
            <a:r>
              <a:rPr lang="ru-RU" dirty="0">
                <a:effectLst/>
              </a:rPr>
              <a:t>) - это технология виртуализации на уровне операционной системы для Linux. Она позволяет создавать и управлять изолированными средами, называемыми контейнерами, на одном физическом или виртуальном хосте Linux.</a:t>
            </a:r>
          </a:p>
          <a:p>
            <a:r>
              <a:rPr lang="ru-RU" dirty="0">
                <a:effectLst/>
              </a:rPr>
              <a:t>Основные особенности LXC: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effectLst/>
              </a:rPr>
              <a:t>Изоляция ресурсов</a:t>
            </a:r>
            <a:r>
              <a:rPr lang="ru-RU" dirty="0">
                <a:effectLst/>
              </a:rPr>
              <a:t>: LXC использует механизмы ядра Linux, такие как </a:t>
            </a:r>
            <a:r>
              <a:rPr lang="ru-RU" dirty="0" err="1">
                <a:effectLst/>
              </a:rPr>
              <a:t>cgroups</a:t>
            </a:r>
            <a:r>
              <a:rPr lang="ru-RU" dirty="0">
                <a:effectLst/>
              </a:rPr>
              <a:t> и </a:t>
            </a:r>
            <a:r>
              <a:rPr lang="ru-RU" dirty="0" err="1">
                <a:effectLst/>
              </a:rPr>
              <a:t>namespaces</a:t>
            </a:r>
            <a:r>
              <a:rPr lang="ru-RU" dirty="0">
                <a:effectLst/>
              </a:rPr>
              <a:t>, для обеспечения изоляции ресурсов между контейнерами. Это позволяет каждому контейнеру иметь свои собственные файловые системы, сетевые пространства имен, процессы и т. д.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effectLst/>
              </a:rPr>
              <a:t>Эффективное использование ресурсов</a:t>
            </a:r>
            <a:r>
              <a:rPr lang="ru-RU" dirty="0">
                <a:effectLst/>
              </a:rPr>
              <a:t>: Контейнеры LXC делят ядро и </a:t>
            </a:r>
            <a:r>
              <a:rPr lang="ru-RU" dirty="0" err="1">
                <a:effectLst/>
              </a:rPr>
              <a:t>ядрыне</a:t>
            </a:r>
            <a:r>
              <a:rPr lang="ru-RU" dirty="0">
                <a:effectLst/>
              </a:rPr>
              <a:t> пространства, что позволяет им быть более легковесными по сравнению с традиционными виртуальными машинами. Они используют меньше ресурсов и обладают меньшей накладной, чем полноценные виртуальные машины.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effectLst/>
              </a:rPr>
              <a:t>Управление через командную строку</a:t>
            </a:r>
            <a:r>
              <a:rPr lang="ru-RU" dirty="0">
                <a:effectLst/>
              </a:rPr>
              <a:t>: LXC обычно управляется с помощью командной строки. Существуют инструменты для создания, запуска, остановки и удаления контейнеров, а также для управления сетевыми настройками и другими аспектами контейнеров.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effectLst/>
              </a:rPr>
              <a:t>Поддержка шаблонов</a:t>
            </a:r>
            <a:r>
              <a:rPr lang="ru-RU" dirty="0">
                <a:effectLst/>
              </a:rPr>
              <a:t>: LXC поддерживает использование шаблонов для создания контейнеров с предустановленными ОС и приложениями.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effectLst/>
              </a:rPr>
              <a:t>Совместимость с другими технологиями</a:t>
            </a:r>
            <a:r>
              <a:rPr lang="ru-RU" dirty="0">
                <a:effectLst/>
              </a:rPr>
              <a:t>: LXC может быть использован в комбинации с другими технологиями виртуализации и </a:t>
            </a:r>
            <a:r>
              <a:rPr lang="ru-RU" dirty="0" err="1">
                <a:effectLst/>
              </a:rPr>
              <a:t>оркестрации</a:t>
            </a:r>
            <a:r>
              <a:rPr lang="ru-RU" dirty="0">
                <a:effectLst/>
              </a:rPr>
              <a:t>, такими как </a:t>
            </a:r>
            <a:r>
              <a:rPr lang="ru-RU" dirty="0" err="1">
                <a:effectLst/>
              </a:rPr>
              <a:t>Docker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Kubernetes</a:t>
            </a:r>
            <a:r>
              <a:rPr lang="ru-RU" dirty="0">
                <a:effectLst/>
              </a:rPr>
              <a:t> и </a:t>
            </a:r>
            <a:r>
              <a:rPr lang="ru-RU" dirty="0" err="1">
                <a:effectLst/>
              </a:rPr>
              <a:t>OpenStack</a:t>
            </a:r>
            <a:r>
              <a:rPr lang="ru-RU" dirty="0">
                <a:effectLst/>
              </a:rPr>
              <a:t>.</a:t>
            </a:r>
          </a:p>
          <a:p>
            <a:r>
              <a:rPr lang="ru-RU" dirty="0">
                <a:effectLst/>
              </a:rPr>
              <a:t>В целом, LXC представляет собой мощную и гибкую технологию контейнеризации для Linux, обеспечивая высокую степень изоляции и эффективное использование ресурсов. Он используется в различных сценариях, от разработки приложений до виртуализации серверов.</a:t>
            </a:r>
          </a:p>
          <a:p>
            <a:pPr algn="l"/>
            <a:b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Да, LXC и LXD связаны, но это не одно и то же.</a:t>
            </a:r>
          </a:p>
          <a:p>
            <a:pPr algn="l"/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LXC (Linux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Containers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 - это технология виртуализации на уровне операционной системы для Linux, которая предоставляет средства для создания и управления контейнерами.</a:t>
            </a:r>
          </a:p>
          <a:p>
            <a:pPr algn="l"/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LXD - это высокоуровневый менеджер для LXC. Он представляет собой более удобный и простой способ управления контейнерами LXC через более удобный и современный интерфейс. LXD предоставляет набор инструментов для управления контейнерами, включая CLI (командную строку), REST API и веб-интерфейс.</a:t>
            </a:r>
          </a:p>
          <a:p>
            <a:pPr algn="l"/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Отличие буквы "d" в LXD отражает фокус на демоне (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daemon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). LXD представляет собой демон, который работает на хосте и управляет контейнерами, в то время как LXC больше связан с низкоуровневой технологией создания и управления контейнерами. LXD добавляет уровень абстракции и удобства, делая использование LXC более простым и удобным.</a:t>
            </a:r>
          </a:p>
          <a:p>
            <a:endParaRPr lang="ru-RU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.  LXC (Linux </a:t>
            </a:r>
            <a:r>
              <a:rPr lang="ru-RU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Containers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) и LXD - это две разные технологии, но они связаны между собой. LXC представляет собой технологию контейнеризации на уровне операционной системы для Linux, которая предоставляет средства для создания и управления контейнерами. LXD, с другой стороны, является высокоуровневым менеджером для LXC. Он предоставляет удобный интерфейс и инструменты для управления контейнерами LXC через CLI, REST API и другие средства. Таким образом, LXD представляет собой удобную абстракцию над LXC, обеспечивая более простой и удобный способ управления контейнерами.</a:t>
            </a:r>
          </a:p>
          <a:p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В контексте контейнеризации, менеджер контейнеров - это программное обеспечение, которое управляет жизненным циклом контейнеров, включая их создание, запуск, остановку, удаление и мониторинг. Этот инструмент предоставляет интерфейс для управления контейнерами, обеспечивая удобство в использовании и автоматизацию операций с контейнерами.</a:t>
            </a:r>
          </a:p>
          <a:p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У </a:t>
            </a:r>
            <a:r>
              <a:rPr lang="ru-RU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 менеджер контейнеров называется </a:t>
            </a:r>
            <a:r>
              <a:rPr lang="ru-RU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 Engine. </a:t>
            </a:r>
            <a:r>
              <a:rPr lang="ru-RU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 Engine представляет собой клиент-серверное приложение, которое включает в себя демон (другое название - </a:t>
            </a:r>
            <a:r>
              <a:rPr lang="ru-RU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Dockerd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), который запускается на хосте и управляет контейнерами, и клиентский интерфейс (например, </a:t>
            </a:r>
            <a:r>
              <a:rPr lang="ru-RU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 CLI), который позволяет пользователям взаимодействовать с демоном и управлять контейнерами с помощью командной строки или API.</a:t>
            </a:r>
          </a:p>
          <a:p>
            <a:r>
              <a:rPr lang="ru-RU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 Engine предоставляет широкий набор функций для управления контейнерами, включая:</a:t>
            </a:r>
          </a:p>
          <a:p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•  Создание и удаление контейнеров.</a:t>
            </a:r>
          </a:p>
          <a:p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•  Запуск и остановка контейнеров.</a:t>
            </a:r>
          </a:p>
          <a:p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•  Управление образами контейнеров.</a:t>
            </a:r>
          </a:p>
          <a:p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•  Настройка сети и хранилища для контейнеров.</a:t>
            </a:r>
          </a:p>
          <a:p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•  Мониторинг и журналирование контейнеров.</a:t>
            </a:r>
          </a:p>
          <a:p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В общем, </a:t>
            </a:r>
            <a:r>
              <a:rPr lang="ru-RU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 Engine является менеджером контейнеров для платформы </a:t>
            </a:r>
            <a:r>
              <a:rPr lang="ru-RU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Docker</a:t>
            </a:r>
            <a: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, обеспечивая удобное и мощное средство для управления контейнерами и их ресурсами</a:t>
            </a:r>
            <a:br>
              <a:rPr lang="ru-RU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656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Портативность: Контейнер создает исполняемый пакет программного обеспечения, абстрагированный от операционной системы хоста (не привязанный к ней и не зависящий от нее), а значит, переносимый и способный единообразно и последовательно работать на любой платформе или в облаке. </a:t>
            </a:r>
          </a:p>
          <a:p>
            <a:pPr marL="228600" indent="-228600">
              <a:buAutoNum type="arabicPeriod"/>
            </a:pPr>
            <a:r>
              <a:rPr lang="ru-RU" b="1" dirty="0">
                <a:effectLst/>
              </a:rPr>
              <a:t>Гибкость: </a:t>
            </a:r>
            <a:r>
              <a:rPr lang="ru-RU" dirty="0"/>
              <a:t>движок </a:t>
            </a:r>
            <a:r>
              <a:rPr lang="ru-RU" dirty="0" err="1"/>
              <a:t>Docker</a:t>
            </a:r>
            <a:r>
              <a:rPr lang="ru-RU" dirty="0"/>
              <a:t> Engine для запуска контейнеров стал отраслевым стандартом для контейнеров с простыми инструментами разработчика и универсальным подходом к упаковке, который работает как на Linux, так и на Windows. В настоящее время контейнерная экосистема перешла на движки, управляемые Open </a:t>
            </a:r>
            <a:r>
              <a:rPr lang="ru-RU" dirty="0" err="1"/>
              <a:t>Container</a:t>
            </a:r>
            <a:r>
              <a:rPr lang="ru-RU" dirty="0"/>
              <a:t> Initiative (OCI)(</a:t>
            </a:r>
            <a:r>
              <a:rPr lang="ru-RU" dirty="0">
                <a:effectLst/>
                <a:hlinkClick r:id="rId3"/>
              </a:rPr>
              <a:t>https://habr.com/ru/companies/redhatrussia/articles/352052/</a:t>
            </a:r>
            <a:r>
              <a:rPr lang="ru-RU" dirty="0"/>
              <a:t> - нужно почитать это и про OCI). </a:t>
            </a:r>
          </a:p>
          <a:p>
            <a:pPr marL="228600" indent="-228600">
              <a:buAutoNum type="arabicPeriod"/>
            </a:pPr>
            <a:r>
              <a:rPr lang="ru-RU" b="1" dirty="0">
                <a:effectLst/>
              </a:rPr>
              <a:t>Скорость</a:t>
            </a:r>
            <a:r>
              <a:rPr lang="ru-RU" dirty="0"/>
              <a:t>: Контейнеры часто называют «легковесными», то есть они используют ядро операционной системы компьютера и не потребляют лишние ресурсы. Это не только повышает эффективность работы сервера, но и снижает затраты на лицензирование и ускоряет время запуска, поскольку нет необходимости загружать операционную систему.</a:t>
            </a:r>
          </a:p>
          <a:p>
            <a:pPr marL="228600" indent="-228600">
              <a:buAutoNum type="arabicPeriod"/>
            </a:pPr>
            <a:r>
              <a:rPr lang="ru-RU" b="1" dirty="0">
                <a:effectLst/>
              </a:rPr>
              <a:t>Защита от сбоев</a:t>
            </a:r>
            <a:r>
              <a:rPr lang="ru-RU" dirty="0"/>
              <a:t>: каждое контейнерное приложение изолировано и работает независимо от других. </a:t>
            </a:r>
            <a:r>
              <a:rPr lang="ru-RU" dirty="0" err="1"/>
              <a:t>ОТказ</a:t>
            </a:r>
            <a:r>
              <a:rPr lang="ru-RU" dirty="0"/>
              <a:t> одного контейнера не влияет на дальнейшую работу других. Команды разработчиков могут выявлять и устранять любые технические проблемы в одном контейнере, не допуская простоя других </a:t>
            </a:r>
            <a:r>
              <a:rPr lang="ru-RU" dirty="0" err="1"/>
              <a:t>коннтейров</a:t>
            </a:r>
            <a:r>
              <a:rPr lang="ru-RU" dirty="0"/>
              <a:t>.</a:t>
            </a:r>
          </a:p>
          <a:p>
            <a:pPr marL="228600" indent="-228600">
              <a:buAutoNum type="arabicPeriod"/>
            </a:pPr>
            <a:r>
              <a:rPr lang="ru-RU" b="1" dirty="0">
                <a:effectLst/>
              </a:rPr>
              <a:t>Простата в управлении</a:t>
            </a:r>
            <a:r>
              <a:rPr lang="ru-RU" dirty="0"/>
              <a:t>: Платформа оркестровки контейнеров позволяет автоматизировать установку, масштабирование и управление контейнерными рабочими нагрузками и сервисами. Эти платформы облегчают такие задачи управления, как масштабирование контейнерных приложений, развертывание новых версий приложений, мониторинг, логирование и отладка, а также другие функции. </a:t>
            </a:r>
            <a:r>
              <a:rPr lang="ru-RU" dirty="0" err="1"/>
              <a:t>Kubernetes</a:t>
            </a:r>
            <a:r>
              <a:rPr lang="ru-RU" dirty="0"/>
              <a:t> — пожалуй, самая популярная система оркестровки контейнеров — представляет собой технологию с открытым исходным кодом, которая изначально автоматизирует функции контейнеров Linux. </a:t>
            </a:r>
            <a:r>
              <a:rPr lang="ru-RU" dirty="0" err="1"/>
              <a:t>Kubernetes</a:t>
            </a:r>
            <a:r>
              <a:rPr lang="ru-RU" dirty="0"/>
              <a:t> работает со многими контейнерными движками, такими как </a:t>
            </a:r>
            <a:r>
              <a:rPr lang="ru-RU" dirty="0" err="1"/>
              <a:t>Docker</a:t>
            </a:r>
            <a:r>
              <a:rPr lang="ru-RU" dirty="0"/>
              <a:t>, а также с любыми контейнерными системами, которые соответствуют стандартам Open </a:t>
            </a:r>
            <a:r>
              <a:rPr lang="ru-RU" dirty="0" err="1"/>
              <a:t>Container</a:t>
            </a:r>
            <a:r>
              <a:rPr lang="ru-RU" dirty="0"/>
              <a:t> Initiative (OCI) для форматов образов контейнеров и </a:t>
            </a:r>
            <a:r>
              <a:rPr lang="ru-RU" dirty="0" err="1"/>
              <a:t>рантайма</a:t>
            </a:r>
            <a:r>
              <a:rPr lang="ru-RU" dirty="0"/>
              <a:t>.</a:t>
            </a:r>
          </a:p>
          <a:p>
            <a:pPr marL="228600" indent="-228600">
              <a:buAutoNum type="arabicPeriod"/>
            </a:pPr>
            <a:r>
              <a:rPr lang="ru-RU" b="1" dirty="0">
                <a:effectLst/>
              </a:rPr>
              <a:t>Безопасность: </a:t>
            </a:r>
            <a:r>
              <a:rPr lang="ru-RU" dirty="0"/>
              <a:t>Изоляция приложений в виде контейнеров предотвращает проникновение вредоносного кода в другие контейнеры или хост-систему. Кроме того, можно определить настройки безопасности, чтобы автоматически блокировать проникновение нежелательных компонентов в контейнеры или ограничить взаимодействие с ненужными ресурсами.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633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ru-RU" sz="1200" dirty="0"/>
              <a:t>Ограниченный жизненный цикл. Постоянное хранение контейнеров возможно, однако для этого нужно использовать специальные инструменты (например, Data </a:t>
            </a:r>
            <a:r>
              <a:rPr lang="ru-RU" sz="1200" dirty="0" err="1"/>
              <a:t>Volumes</a:t>
            </a:r>
            <a:r>
              <a:rPr lang="ru-RU" sz="1200" dirty="0"/>
              <a:t> от </a:t>
            </a:r>
            <a:r>
              <a:rPr lang="ru-RU" sz="1200" dirty="0" err="1"/>
              <a:t>Docker</a:t>
            </a:r>
            <a:r>
              <a:rPr lang="ru-RU" sz="1200" dirty="0"/>
              <a:t>). В остальном же учитывайте, что с уничтожением контейнера пропадает и вся информация, которая связана с ним. Поэтому нужно заранее предусмотреть, куда будут копироваться данные.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200" dirty="0"/>
              <a:t>Размер приложений. Контейнеры предназначены для работы на уровне </a:t>
            </a:r>
            <a:r>
              <a:rPr lang="ru-RU" sz="1200" dirty="0" err="1"/>
              <a:t>микросервисов</a:t>
            </a:r>
            <a:r>
              <a:rPr lang="ru-RU" sz="1200" dirty="0"/>
              <a:t> и отдельных компонентов приложений. Поэтому тяжеловесные контейнеры, содержащие, например, корпоративные продукты с полным функционалом, вызывают проблемы при развертывании и в работе.</a:t>
            </a:r>
          </a:p>
          <a:p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535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AD7D2"/>
                </a:solidFill>
                <a:effectLst/>
                <a:highlight>
                  <a:srgbClr val="181A1B"/>
                </a:highlight>
                <a:latin typeface="Inter-Regular"/>
              </a:rPr>
              <a:t>Надежная изоляция. За счет логической изоляции ВМ сбои и отказы одной ВМ не влияют на работоспособность других, расположенных на том же сервере. Кроме того, ВМ обеспечивают достаточный уровень сетевой безопасности: если заражена отдельная ВМ, изолированность каждой машины исключает заражение остальных.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AD7D2"/>
                </a:solidFill>
                <a:effectLst/>
                <a:highlight>
                  <a:srgbClr val="181A1B"/>
                </a:highlight>
                <a:latin typeface="Inter-Regular"/>
              </a:rPr>
              <a:t>Оптимизация ресурсов. На одном сервере можно развернуть несколько ВМ, что позволяет экономить на покупке дополнительных серверных мощностей. Это также облегчает формирование кластеров в ЦОД.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AD7D2"/>
                </a:solidFill>
                <a:effectLst/>
                <a:highlight>
                  <a:srgbClr val="181A1B"/>
                </a:highlight>
                <a:latin typeface="Inter-Regular"/>
              </a:rPr>
              <a:t>Гибкость и балансировка нагрузки. За счет того, что ВМ легко переносятся, нетрудно повысить производительность всего кластера и упростить их обслуживание. Также ВМ копируются с последующим восстановлением из копии. Кроме того, хотя разным ВМ требуются разные ОС, ядро может быть любым. Поэтому на одном сервере без проблем соседствуют ВМ на Linux, Windows, </a:t>
            </a:r>
            <a:r>
              <a:rPr lang="ru-RU" b="0" i="0" dirty="0" err="1">
                <a:solidFill>
                  <a:srgbClr val="DAD7D2"/>
                </a:solidFill>
                <a:effectLst/>
                <a:highlight>
                  <a:srgbClr val="181A1B"/>
                </a:highlight>
                <a:latin typeface="Inter-Regular"/>
              </a:rPr>
              <a:t>macOS</a:t>
            </a:r>
            <a:r>
              <a:rPr lang="ru-RU" b="0" i="0" dirty="0">
                <a:solidFill>
                  <a:srgbClr val="DAD7D2"/>
                </a:solidFill>
                <a:effectLst/>
                <a:highlight>
                  <a:srgbClr val="181A1B"/>
                </a:highlight>
                <a:latin typeface="Inter-Regular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271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AD7D2"/>
                </a:solidFill>
                <a:effectLst/>
                <a:highlight>
                  <a:srgbClr val="181A1B"/>
                </a:highlight>
                <a:latin typeface="Inter-Regular"/>
              </a:rPr>
              <a:t>Потребление ресурсов. Объемы ВМ достигают гигабайтов, при этом они нагружают процессорные мощности. Кроме того, есть ограничения на количество ВМ, запускаемых на одном сервере.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AD7D2"/>
                </a:solidFill>
                <a:effectLst/>
                <a:highlight>
                  <a:srgbClr val="181A1B"/>
                </a:highlight>
                <a:latin typeface="Inter-Regular"/>
              </a:rPr>
              <a:t>Неповоротливость. Время развертывания отдельной ВМ зависит от ее «тяжести», но главная проблема в том, что ВМ не слишком подходят для задач масштабирования. Поэтому использование ВМ для решения краткосрочных вычислительных задач не оправдывает себя.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AD7D2"/>
                </a:solidFill>
                <a:effectLst/>
                <a:highlight>
                  <a:srgbClr val="181A1B"/>
                </a:highlight>
                <a:latin typeface="Inter-Regular"/>
              </a:rPr>
              <a:t>Проблемы лицензии. Конечно, актуальность лицензирования несколько снизилась для российских разработчиков, тем не менее всё же нужно учитывать стоимость ОС и приложений при развертывании ВМ. А при разветвленной инфраструктуре эта стоимость может быть значительной.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013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Изоляция и избыточность ресурсов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Виртуализация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Виртуальные машины (ВМ) предоставляют полную виртуализацию ресурсов, включая процессор, память, диск и сеть. Каждая ВМ имеет свою собственную копию операционной системы, что обеспечивает полную изоляцию и избыточность ресурсов.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Контейнеризация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Контейнеры используют общее ядро операционной системы хоста и изолируют приложения на уровне пользовательского пространства. Они разделяют ядро и ресурсы хоста, что делает их более легковесными и обеспечивает более эффективное использование ресурсов.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Скорость развертывания и запуска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Виртуализация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Виртуальные машины требуют запуска всей операционной системы, что может занять некоторое время. Они обычно запускаются в течение нескольких минут.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Контейнеризация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Контейнеры могут быть созданы и запущены в течение нескольких секунд, так как они используют общие ресурсы хоста и не требуют запуска всей операционной системы.</a:t>
            </a:r>
          </a:p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Портабельность</a:t>
            </a: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и масштабируемость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Виртуализация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Виртуальные машины обычно требуют гипервизора для работы и могут быть менее портативными между различными средами выполнения.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Контейнеризация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Контейнеры являются более портативными и могут быть легко перемещены между различными средами выполнения, такими как облачные провайдеры или локальные серверы. Они также обеспечивают более гибкую масштабируемость и легко масштабируются горизонтально.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38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На заре развития </a:t>
            </a:r>
            <a:r>
              <a:rPr lang="ru-RU" dirty="0">
                <a:effectLst/>
                <a:hlinkClick r:id="rId3"/>
              </a:rPr>
              <a:t>компьютеры</a:t>
            </a:r>
            <a:r>
              <a:rPr lang="ru-RU" dirty="0"/>
              <a:t> были очень дорогим и штучным инструментом, позволить который могли себе только наиболее крупные институты и предприятия. </a:t>
            </a: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Использовался процесс пакетной обработки, программисты использовали </a:t>
            </a:r>
            <a:r>
              <a:rPr lang="ru-RU" b="0" i="0" u="none" strike="noStrike" dirty="0">
                <a:solidFill>
                  <a:srgbClr val="FF4A4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4" tooltip="Перфоратор (вычислительная техника) (страница отсутствует)"/>
              </a:rPr>
              <a:t>перфораторы</a:t>
            </a: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66B1F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5" tooltip="Перфокарта"/>
              </a:rPr>
              <a:t>перфокарт</a:t>
            </a: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 или </a:t>
            </a:r>
            <a:r>
              <a:rPr lang="ru-RU" b="0" i="0" u="none" strike="noStrike" dirty="0">
                <a:solidFill>
                  <a:srgbClr val="66B1F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  <a:hlinkClick r:id="rId6" tooltip="Перфолента (носитель информации)"/>
              </a:rPr>
              <a:t>перфолент</a:t>
            </a: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. Это были недорогие устройства, позволившие создавать программы в режиме «офлайн». После набора программы её передавали операторам машины, которые занимались планированием времени её запуска.</a:t>
            </a:r>
          </a:p>
          <a:p>
            <a:pPr rtl="0"/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Воображайте, насколько это приятный </a:t>
            </a:r>
            <a:r>
              <a:rPr lang="ru-RU" b="0" i="0" dirty="0" err="1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экспириенс</a:t>
            </a: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, если в ручную в БЭВМ порой </a:t>
            </a:r>
            <a:r>
              <a:rPr lang="ru-RU" b="0" i="0" dirty="0" err="1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былы</a:t>
            </a: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 долго вводить программу</a:t>
            </a:r>
          </a:p>
          <a:p>
            <a:pPr rtl="0"/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 Важные программы запускались в первую очередь, менее важные — после выполнения всех остальных. Когда программа, наконец, выполнялась, результат её работы обычно в распечатанном виде возвращался программисту. Весь процесс мог занимать много времени, в течение которого программист вообще не видел компьютера.</a:t>
            </a:r>
            <a:endParaRPr lang="en-US" b="0" i="0" dirty="0">
              <a:solidFill>
                <a:srgbClr val="D3CFCA"/>
              </a:solidFill>
              <a:effectLst/>
              <a:highlight>
                <a:srgbClr val="181A1B"/>
              </a:highlight>
              <a:latin typeface="Arial" panose="020B0604020202020204" pitchFamily="34" charset="0"/>
            </a:endParaRPr>
          </a:p>
          <a:p>
            <a:pPr rtl="0"/>
            <a:r>
              <a:rPr lang="en-US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// </a:t>
            </a: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не говори </a:t>
            </a:r>
            <a:r>
              <a:rPr lang="ru-RU" b="0" i="0" dirty="0" err="1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этогоАльтернатива</a:t>
            </a: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 в виде того, чтобы </a:t>
            </a:r>
            <a:r>
              <a:rPr lang="ru-RU" b="0" i="0" dirty="0" err="1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пользовить</a:t>
            </a: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 пользователю управлять </a:t>
            </a:r>
            <a:r>
              <a:rPr lang="ru-RU" b="0" i="0" dirty="0" err="1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пк</a:t>
            </a: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 напрямую была , как правило, слишком дорога, чтобы ее вообще возможно было рассматривать.</a:t>
            </a:r>
          </a:p>
          <a:p>
            <a:pPr rtl="0"/>
            <a:endParaRPr lang="ru-RU" b="0" i="0" dirty="0">
              <a:solidFill>
                <a:srgbClr val="D3CFCA"/>
              </a:solidFill>
              <a:effectLst/>
              <a:highlight>
                <a:srgbClr val="181A1B"/>
              </a:highlight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начале 1960-х годов зародилась концепция разделения времени (</a:t>
            </a:r>
            <a:r>
              <a:rPr lang="ru-RU" dirty="0" err="1"/>
              <a:t>time-sharing</a:t>
            </a:r>
            <a:r>
              <a:rPr lang="ru-RU" dirty="0"/>
              <a:t>) – распределение вычислительных ресурсов между несколькими пользователями: пока один вводит данные, машина занимается расчетами других. Первые проекты с поддержкой данной концепции – </a:t>
            </a:r>
            <a:r>
              <a:rPr lang="ru-RU" dirty="0" err="1">
                <a:effectLst/>
                <a:hlinkClick r:id="rId3"/>
              </a:rPr>
              <a:t>Compatible</a:t>
            </a:r>
            <a:r>
              <a:rPr lang="ru-RU" dirty="0">
                <a:effectLst/>
                <a:hlinkClick r:id="rId3"/>
              </a:rPr>
              <a:t> Time-</a:t>
            </a:r>
            <a:r>
              <a:rPr lang="ru-RU" dirty="0" err="1">
                <a:effectLst/>
                <a:hlinkClick r:id="rId3"/>
              </a:rPr>
              <a:t>Sharing</a:t>
            </a:r>
            <a:r>
              <a:rPr lang="ru-RU" dirty="0">
                <a:effectLst/>
                <a:hlinkClick r:id="rId3"/>
              </a:rPr>
              <a:t> System</a:t>
            </a:r>
            <a:r>
              <a:rPr lang="ru-RU" dirty="0"/>
              <a:t> (CTSS), </a:t>
            </a:r>
            <a:r>
              <a:rPr lang="ru-RU" dirty="0">
                <a:effectLst/>
                <a:hlinkClick r:id="rId4"/>
              </a:rPr>
              <a:t>Project MAC</a:t>
            </a:r>
            <a:r>
              <a:rPr lang="ru-RU" dirty="0"/>
              <a:t> и предшественница ОС семейства Unix </a:t>
            </a:r>
            <a:r>
              <a:rPr lang="ru-RU" dirty="0" err="1">
                <a:effectLst/>
                <a:hlinkClick r:id="rId5"/>
              </a:rPr>
              <a:t>Multics</a:t>
            </a:r>
            <a:r>
              <a:rPr lang="ru-RU" dirty="0"/>
              <a:t> – стали настоящим прорывом, однако они были небезопасными, сложными и, как следствие, не слишком стабильными.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У каждого пользователя есть по крайней мере одна отдельная программа в памяти. Программа загружается в память и выполняется, она выполняет короткий промежуток времени либо до завершения, либо для завершения ввода-вывода. Этот короткий промежуток времени, в течение которого пользователь привлекает внимание </a:t>
            </a:r>
            <a:r>
              <a:rPr lang="ru-RU" b="0" i="0" u="sng" dirty="0">
                <a:effectLst/>
                <a:highlight>
                  <a:srgbClr val="101112"/>
                </a:highlight>
                <a:latin typeface="Nunito" panose="020F0502020204030204" pitchFamily="2" charset="-52"/>
                <a:hlinkClick r:id="rId6"/>
              </a:rPr>
              <a:t>центрального процессора </a:t>
            </a:r>
            <a:r>
              <a:rPr lang="ru-RU" dirty="0"/>
              <a:t>, известен как </a:t>
            </a:r>
            <a:r>
              <a:rPr lang="ru-RU" b="1" i="0" dirty="0">
                <a:solidFill>
                  <a:srgbClr val="E8E6E3"/>
                </a:solidFill>
                <a:effectLst/>
                <a:highlight>
                  <a:srgbClr val="101112"/>
                </a:highlight>
                <a:latin typeface="Nunito" panose="020F0502020204030204" pitchFamily="2" charset="-52"/>
              </a:rPr>
              <a:t>временной интервал, </a:t>
            </a:r>
            <a:r>
              <a:rPr lang="ru-RU" b="1" i="0" dirty="0" err="1">
                <a:solidFill>
                  <a:srgbClr val="E8E6E3"/>
                </a:solidFill>
                <a:effectLst/>
                <a:highlight>
                  <a:srgbClr val="101112"/>
                </a:highlight>
                <a:latin typeface="Nunito" panose="020F0502020204030204" pitchFamily="2" charset="-52"/>
              </a:rPr>
              <a:t>time</a:t>
            </a:r>
            <a:r>
              <a:rPr lang="ru-RU" b="1" i="0" dirty="0">
                <a:solidFill>
                  <a:srgbClr val="E8E6E3"/>
                </a:solidFill>
                <a:effectLst/>
                <a:highlight>
                  <a:srgbClr val="101112"/>
                </a:highlight>
                <a:latin typeface="Nunito" panose="020F0502020204030204" pitchFamily="2" charset="-52"/>
              </a:rPr>
              <a:t> </a:t>
            </a:r>
            <a:r>
              <a:rPr lang="ru-RU" b="1" i="0" dirty="0" err="1">
                <a:solidFill>
                  <a:srgbClr val="E8E6E3"/>
                </a:solidFill>
                <a:effectLst/>
                <a:highlight>
                  <a:srgbClr val="101112"/>
                </a:highlight>
                <a:latin typeface="Nunito" panose="020F0502020204030204" pitchFamily="2" charset="-52"/>
              </a:rPr>
              <a:t>slot</a:t>
            </a:r>
            <a:r>
              <a:rPr lang="ru-RU" b="1" i="0" dirty="0">
                <a:solidFill>
                  <a:srgbClr val="E8E6E3"/>
                </a:solidFill>
                <a:effectLst/>
                <a:highlight>
                  <a:srgbClr val="101112"/>
                </a:highlight>
                <a:latin typeface="Nunito" panose="020F0502020204030204" pitchFamily="2" charset="-52"/>
              </a:rPr>
              <a:t> или </a:t>
            </a:r>
            <a:r>
              <a:rPr lang="ru-RU" b="1" i="0" dirty="0" err="1">
                <a:solidFill>
                  <a:srgbClr val="E8E6E3"/>
                </a:solidFill>
                <a:effectLst/>
                <a:highlight>
                  <a:srgbClr val="101112"/>
                </a:highlight>
                <a:latin typeface="Nunito" panose="020F0502020204030204" pitchFamily="2" charset="-52"/>
              </a:rPr>
              <a:t>quantum</a:t>
            </a:r>
            <a:r>
              <a:rPr lang="ru-RU" dirty="0"/>
              <a:t>. Обычно это составляет порядка 10-100 миллисекунд.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Подобные системы были сильно сложнее, чем ее конкуренты(</a:t>
            </a:r>
            <a:r>
              <a:rPr lang="ru-RU" dirty="0" err="1"/>
              <a:t>многопрограммируемые</a:t>
            </a:r>
            <a:r>
              <a:rPr lang="ru-RU" dirty="0"/>
              <a:t> </a:t>
            </a:r>
            <a:r>
              <a:rPr lang="ru-RU" dirty="0" err="1"/>
              <a:t>опреационные</a:t>
            </a:r>
            <a:r>
              <a:rPr lang="ru-RU" dirty="0"/>
              <a:t> системы)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effectLst/>
                <a:latin typeface="Fira Sans" panose="020F0502020204030204" pitchFamily="34" charset="0"/>
              </a:rPr>
              <a:t>Фернандо </a:t>
            </a:r>
            <a:r>
              <a:rPr lang="ru-RU" b="0" dirty="0" err="1">
                <a:effectLst/>
                <a:latin typeface="Fira Sans" panose="020F0502020204030204" pitchFamily="34" charset="0"/>
              </a:rPr>
              <a:t>Хоссе</a:t>
            </a:r>
            <a:r>
              <a:rPr lang="ru-RU" b="0" dirty="0">
                <a:effectLst/>
                <a:latin typeface="Fira Sans" panose="020F0502020204030204" pitchFamily="34" charset="0"/>
              </a:rPr>
              <a:t> </a:t>
            </a:r>
            <a:r>
              <a:rPr lang="ru-RU" b="0" dirty="0" err="1">
                <a:effectLst/>
                <a:latin typeface="Fira Sans" panose="020F0502020204030204" pitchFamily="34" charset="0"/>
              </a:rPr>
              <a:t>Корбато</a:t>
            </a:r>
            <a:r>
              <a:rPr lang="ru-RU" b="0" dirty="0">
                <a:effectLst/>
                <a:latin typeface="Fira Sans" panose="020F0502020204030204" pitchFamily="34" charset="0"/>
              </a:rPr>
              <a:t>, которого еще прозвали как человек, разделивший время в</a:t>
            </a:r>
            <a:r>
              <a:rPr lang="ru-RU" b="0" dirty="0">
                <a:effectLst/>
              </a:rPr>
              <a:t>месте со своей командой создали достаточно революционную в свое время </a:t>
            </a:r>
            <a:r>
              <a:rPr lang="en-US" b="0" dirty="0">
                <a:effectLst/>
              </a:rPr>
              <a:t>Multics</a:t>
            </a:r>
            <a:r>
              <a:rPr lang="ru-RU" b="0" dirty="0">
                <a:effectLst/>
              </a:rPr>
              <a:t>, о которой упоминалось ранее, но опять же из-за своей ненадежности и </a:t>
            </a:r>
            <a:r>
              <a:rPr lang="en-US" b="0" dirty="0">
                <a:effectLst/>
              </a:rPr>
              <a:t>“</a:t>
            </a:r>
            <a:r>
              <a:rPr lang="ru-RU" b="0" dirty="0">
                <a:effectLst/>
              </a:rPr>
              <a:t>тяжелых конкурентов</a:t>
            </a:r>
            <a:r>
              <a:rPr lang="en-US" b="0" dirty="0">
                <a:effectLst/>
              </a:rPr>
              <a:t>” </a:t>
            </a:r>
            <a:r>
              <a:rPr lang="ru-RU" b="0" dirty="0">
                <a:effectLst/>
              </a:rPr>
              <a:t>в лице компании </a:t>
            </a:r>
            <a:r>
              <a:rPr lang="en-US" b="0" dirty="0">
                <a:effectLst/>
              </a:rPr>
              <a:t>IBM </a:t>
            </a:r>
            <a:r>
              <a:rPr lang="ru-RU" b="0" dirty="0">
                <a:effectLst/>
              </a:rPr>
              <a:t>она не сыскала коммерческой популярности</a:t>
            </a:r>
          </a:p>
          <a:p>
            <a:pPr algn="l"/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Проект просуществовал вплоть до середины 1970-х годов. Коммерческого успеха ОС не снискала: сравнительно небольшой рынок, железная политика IBM в отношении собственных мейнфреймов и масса других факторов не позволили 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Multics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 обрести популярность.</a:t>
            </a:r>
            <a:br>
              <a:rPr lang="ru-RU" b="1" dirty="0">
                <a:effectLst/>
              </a:rPr>
            </a:b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</a:t>
            </a:r>
            <a:r>
              <a:rPr lang="ru-RU" dirty="0"/>
              <a:t>не говорим Для достижения хорошего времени отклика заданиям, возможно, придется выполнять замену диска из</a:t>
            </a:r>
            <a:r>
              <a:rPr lang="ru-RU" b="0" i="0" u="sng" dirty="0">
                <a:effectLst/>
                <a:highlight>
                  <a:srgbClr val="101112"/>
                </a:highlight>
                <a:latin typeface="Nunito" pitchFamily="2" charset="-52"/>
                <a:hlinkClick r:id="rId7"/>
              </a:rPr>
              <a:t> основной памяти</a:t>
            </a:r>
            <a:r>
              <a:rPr lang="ru-RU" dirty="0"/>
              <a:t>, которая теперь служит резервным хранилищем для основной памяти. Распространенным методом достижения этой цели является виртуальная память, техника, позволяющая выполнять задания, которые могут быть не полностью загружены в память.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Безусловно существует достаточное количество видов виртуализации, но сейчас выделю именно эти два</a:t>
            </a:r>
          </a:p>
          <a:p>
            <a:r>
              <a:rPr lang="en-US" dirty="0"/>
              <a:t>//p.s. </a:t>
            </a:r>
            <a:r>
              <a:rPr lang="ru-RU" dirty="0"/>
              <a:t>Виртуал бокс является программной виртуализацией, как и эмуляторы</a:t>
            </a:r>
            <a:r>
              <a:rPr lang="en-US" dirty="0"/>
              <a:t> </a:t>
            </a:r>
            <a:r>
              <a:rPr lang="en-US" dirty="0" err="1"/>
              <a:t>psp</a:t>
            </a:r>
            <a:r>
              <a:rPr lang="en-US" dirty="0"/>
              <a:t> :D</a:t>
            </a:r>
            <a:endParaRPr lang="ru-RU" dirty="0"/>
          </a:p>
          <a:p>
            <a:r>
              <a:rPr lang="ru-RU" dirty="0"/>
              <a:t>Аппаратная виртуализация – виртуализация с поддержкой специальной процессорной архитектурной, которая позволяет изолировать визуальные компьютеры с помощью гипервизором.</a:t>
            </a:r>
            <a:endParaRPr lang="en-US" dirty="0"/>
          </a:p>
          <a:p>
            <a:r>
              <a:rPr lang="en-US" dirty="0"/>
              <a:t>//</a:t>
            </a:r>
            <a:r>
              <a:rPr lang="ru-RU" dirty="0"/>
              <a:t>если спросят 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 На практике на виртуальных машинах могут 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использ</a:t>
            </a:r>
            <a:r>
              <a:rPr lang="ru-RU" dirty="0" err="1"/>
              <a:t>программной</a:t>
            </a:r>
            <a:r>
              <a:rPr lang="ru-RU" dirty="0"/>
              <a:t> имитации ресурсов(процессора, памяти, сети диска и </a:t>
            </a:r>
            <a:r>
              <a:rPr lang="ru-RU" dirty="0" err="1"/>
              <a:t>др</a:t>
            </a:r>
            <a:r>
              <a:rPr lang="ru-RU" dirty="0"/>
              <a:t>) физического сервера. Физический сервер называют хостом, виртуальные компьютеры –виртуальные машины(иногда называют их гостями). Программное обеспечение называют 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оваться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 разные ОС для разных целей – например, Windows Server под контроллер домена Active Directory и 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Debian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 под веб-сервер NGINX.</a:t>
            </a:r>
            <a:endParaRPr lang="en-US" b="0" i="0" dirty="0">
              <a:solidFill>
                <a:srgbClr val="D3CFC9"/>
              </a:solidFill>
              <a:effectLst/>
              <a:highlight>
                <a:srgbClr val="111313"/>
              </a:highlight>
              <a:latin typeface="-apple-system"/>
            </a:endParaRPr>
          </a:p>
          <a:p>
            <a:r>
              <a:rPr lang="en-US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---</a:t>
            </a:r>
          </a:p>
          <a:p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Виртуализация рабочих столов</a:t>
            </a:r>
            <a:r>
              <a:rPr lang="en-US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:</a:t>
            </a:r>
            <a:endParaRPr lang="ru-RU" b="0" i="0" dirty="0">
              <a:solidFill>
                <a:srgbClr val="D3CFC9"/>
              </a:solidFill>
              <a:effectLst/>
              <a:highlight>
                <a:srgbClr val="111313"/>
              </a:highlight>
              <a:latin typeface="-apple-system"/>
            </a:endParaRPr>
          </a:p>
          <a:p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Виртуализация рабочих столов - это технология, которая позволяет запускать операционные системы и приложения на удаленных серверах, а не на конкретных компьютерах. </a:t>
            </a:r>
            <a:endParaRPr lang="en-US" b="0" i="0" dirty="0">
              <a:solidFill>
                <a:srgbClr val="D3CFC9"/>
              </a:solidFill>
              <a:effectLst/>
              <a:highlight>
                <a:srgbClr val="111313"/>
              </a:highlight>
              <a:latin typeface="-apple-system"/>
            </a:endParaRPr>
          </a:p>
          <a:p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Позволяет отделить </a:t>
            </a:r>
            <a:r>
              <a:rPr lang="ru-RU" b="0" i="0" u="none" strike="noStrike" dirty="0">
                <a:effectLst/>
                <a:highlight>
                  <a:srgbClr val="111313"/>
                </a:highlight>
                <a:latin typeface="-apple-system"/>
                <a:hlinkClick r:id="rId3"/>
              </a:rPr>
              <a:t>логический рабочий стол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 (набор пользовательских программ, работающий под ОС) от физической инфраструктуры (например, персональных компьютеров). Одной из наиболее распространенных форм виртуализации рабочих столов является VDI (Virtual Desktop Infrastructure) – инфраструктура виртуальных рабочих столов. Каждый пользователь VDI имеет программную имитацию ОС с необходимым набором программ на физическом сервере под управлением гипервизора и может подключаться к ней по сети. На практике VDI может использоваться для работы большого количества сотрудников на «удаленке» для того, чтобы не закупать им отдельные 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рабочии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 станции и управлять инфраструктурой централизованно.</a:t>
            </a:r>
            <a:endParaRPr lang="en-US" b="0" i="0" dirty="0">
              <a:solidFill>
                <a:srgbClr val="D3CFC9"/>
              </a:solidFill>
              <a:effectLst/>
              <a:highlight>
                <a:srgbClr val="111313"/>
              </a:highlight>
              <a:latin typeface="-apple-system"/>
            </a:endParaRPr>
          </a:p>
          <a:p>
            <a:r>
              <a:rPr lang="en-US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//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НЕ ГОВОРИ ЭТИ ПУНКТЫ</a:t>
            </a:r>
            <a:endParaRPr lang="en-US" b="0" i="0" dirty="0">
              <a:solidFill>
                <a:srgbClr val="D3CFC9"/>
              </a:solidFill>
              <a:effectLst/>
              <a:highlight>
                <a:srgbClr val="111313"/>
              </a:highlight>
              <a:latin typeface="-apple-system"/>
            </a:endParaRPr>
          </a:p>
          <a:p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1. Microsoft Remote Desktop Services (RDS)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RDS позволяет предоставлять виртуальные рабочие столы и приложения пользователям на основе Windows Server. Пользователи могут подключаться к удаленным рабочим столам через клиент Remote Desktop</a:t>
            </a:r>
          </a:p>
          <a:p>
            <a:pPr algn="l">
              <a:buFont typeface="+mj-lt"/>
              <a:buNone/>
            </a:pPr>
            <a:r>
              <a:rPr lang="ru-R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2. Amazon </a:t>
            </a:r>
            <a:r>
              <a:rPr lang="ru-RU" b="1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WorkSpaces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Это облачная служба виртуализации рабочих столов от Amazon Web Services (AWS). Она позволяет быстро развертывать виртуальные рабочие столы в облаке и предоставлять доступ к ним из любого устройства.</a:t>
            </a: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None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---</a:t>
            </a: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//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todo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так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мб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чтобы не смущать, выпилим это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?</a:t>
            </a:r>
          </a:p>
          <a:p>
            <a:pPr algn="l">
              <a:buFont typeface="+mj-lt"/>
              <a:buNone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Про виртуализацию на уровне ОС мы поговорим чутка позже, ибо сегодня мы будем немного сравнивать машину и колесо.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44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8E6E3"/>
                </a:solidFill>
                <a:effectLst/>
                <a:highlight>
                  <a:srgbClr val="181A1B"/>
                </a:highlight>
                <a:latin typeface="Segoe UI" panose="020B0502040204020203" pitchFamily="34" charset="0"/>
              </a:rPr>
              <a:t>Выше </a:t>
            </a:r>
            <a:r>
              <a:rPr lang="ru-RU" b="0" i="0" dirty="0" err="1">
                <a:solidFill>
                  <a:srgbClr val="E8E6E3"/>
                </a:solidFill>
                <a:effectLst/>
                <a:highlight>
                  <a:srgbClr val="181A1B"/>
                </a:highlight>
                <a:latin typeface="Segoe UI" panose="020B0502040204020203" pitchFamily="34" charset="0"/>
              </a:rPr>
              <a:t>упомянулось</a:t>
            </a:r>
            <a:r>
              <a:rPr lang="ru-RU" b="0" i="0" dirty="0">
                <a:solidFill>
                  <a:srgbClr val="E8E6E3"/>
                </a:solidFill>
                <a:effectLst/>
                <a:highlight>
                  <a:srgbClr val="181A1B"/>
                </a:highlight>
                <a:latin typeface="Segoe UI" panose="020B0502040204020203" pitchFamily="34" charset="0"/>
              </a:rPr>
              <a:t> дважды слово гипервизор и тут либо все всё знают, либо стесняются спросить, что это такое</a:t>
            </a:r>
          </a:p>
          <a:p>
            <a:r>
              <a:rPr lang="ru-RU" b="0" i="0" dirty="0">
                <a:solidFill>
                  <a:srgbClr val="E8E6E3"/>
                </a:solidFill>
                <a:effectLst/>
                <a:highlight>
                  <a:srgbClr val="181A1B"/>
                </a:highlight>
                <a:latin typeface="Segoe UI" panose="020B0502040204020203" pitchFamily="34" charset="0"/>
              </a:rPr>
              <a:t>Стоит для себя первоначально задать вопрос</a:t>
            </a:r>
            <a:r>
              <a:rPr lang="en-US" b="0" i="0" dirty="0">
                <a:solidFill>
                  <a:srgbClr val="E8E6E3"/>
                </a:solidFill>
                <a:effectLst/>
                <a:highlight>
                  <a:srgbClr val="181A1B"/>
                </a:highlight>
                <a:latin typeface="Segoe UI" panose="020B0502040204020203" pitchFamily="34" charset="0"/>
              </a:rPr>
              <a:t>: </a:t>
            </a:r>
            <a:r>
              <a:rPr lang="ru-RU" dirty="0"/>
              <a:t>Каким же образом операционные системы распределяли ресурсы сервера между собой</a:t>
            </a:r>
            <a:r>
              <a:rPr lang="en-US" dirty="0"/>
              <a:t>?</a:t>
            </a:r>
            <a:endParaRPr lang="ru-RU" dirty="0"/>
          </a:p>
          <a:p>
            <a:endParaRPr lang="ru-RU" b="0" i="0" dirty="0">
              <a:solidFill>
                <a:srgbClr val="E8E6E3"/>
              </a:solidFill>
              <a:effectLst/>
              <a:highlight>
                <a:srgbClr val="181A1B"/>
              </a:highlight>
              <a:latin typeface="Segoe UI" panose="020B0502040204020203" pitchFamily="34" charset="0"/>
            </a:endParaRPr>
          </a:p>
          <a:p>
            <a:r>
              <a:rPr lang="ru-RU" b="0" i="0" dirty="0">
                <a:solidFill>
                  <a:srgbClr val="E8E6E3"/>
                </a:solidFill>
                <a:effectLst/>
                <a:highlight>
                  <a:srgbClr val="181A1B"/>
                </a:highlight>
                <a:latin typeface="Segoe UI" panose="020B0502040204020203" pitchFamily="34" charset="0"/>
              </a:rPr>
              <a:t>Гипервизор — это программное обеспечение, объединяющее физическое оборудование и виртуальное "оборудование" виртуальной машины. Как регулировщик возле школы помогает учащимся переходить через оживленный перекресток, так и гипервизор обеспечивает эффективное выделение необходимых ресурсов физического сервера каждой виртуальной машине.</a:t>
            </a:r>
          </a:p>
          <a:p>
            <a:endParaRPr lang="ru-RU" dirty="0"/>
          </a:p>
          <a:p>
            <a:pPr algn="l"/>
            <a:r>
              <a:rPr lang="ru-RU" dirty="0"/>
              <a:t>Гипервизоры делятся на три основных типа, а именно </a:t>
            </a:r>
            <a:r>
              <a:rPr lang="en-US" dirty="0"/>
              <a:t>1) </a:t>
            </a:r>
            <a:r>
              <a:rPr lang="ru-RU" dirty="0"/>
              <a:t>первый(</a:t>
            </a:r>
            <a:r>
              <a:rPr lang="en-US" dirty="0" err="1"/>
              <a:t>native,bare</a:t>
            </a:r>
            <a:r>
              <a:rPr lang="en-US" dirty="0"/>
              <a:t>-metal) 2)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Fira Sans" panose="020B0503050000020004" pitchFamily="34" charset="0"/>
              </a:rPr>
              <a:t> Гипервизоры второго типа (</a:t>
            </a:r>
            <a:r>
              <a:rPr lang="en-US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Fira Sans" panose="020B0503050000020004" pitchFamily="34" charset="0"/>
              </a:rPr>
              <a:t>hosted)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Fira Sans" panose="020B0503050000020004" pitchFamily="34" charset="0"/>
              </a:rPr>
              <a:t> 3) Гибридный</a:t>
            </a:r>
            <a:endParaRPr lang="en-US" b="0" i="0" dirty="0">
              <a:solidFill>
                <a:srgbClr val="D3CFC9"/>
              </a:solidFill>
              <a:effectLst/>
              <a:highlight>
                <a:srgbClr val="111313"/>
              </a:highlight>
              <a:latin typeface="Fira Sans" panose="020B0503050000020004" pitchFamily="34" charset="0"/>
            </a:endParaRPr>
          </a:p>
          <a:p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952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Гипервизор первого типа</a:t>
            </a:r>
            <a:r>
              <a:rPr lang="en-US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(</a:t>
            </a:r>
            <a:r>
              <a:rPr lang="en-US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native,bare</a:t>
            </a:r>
            <a:r>
              <a:rPr lang="en-US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-metal)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 выполняется как контрольная программа непосредственно на аппаратной части компьютера и не требует ОС общего назначения. В данной архитектуре гипервизор управляет распределением вычислительных ресурсов и сам контролирует все обращения виртуальных машин к устройствам. </a:t>
            </a:r>
          </a:p>
          <a:p>
            <a:pPr algn="l"/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Гипервизоры первого типа показывают высокое быстродействие, однако обладают очевидным недостатком – необходимость поддерживать драйверы устройств приводит к сужению списка совместимого аппаратного обеспечения.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646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Гипервизор второго типа(</a:t>
            </a:r>
            <a:r>
              <a:rPr lang="en-US" dirty="0"/>
              <a:t>hosted)</a:t>
            </a:r>
            <a:endParaRPr lang="ru-RU" dirty="0"/>
          </a:p>
          <a:p>
            <a:pPr algn="l"/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Гипервизор второго типа выполняется поверх 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хостовой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 операционной системы (как правило Linux). Он управляет гостевыми операционными системами, в то время как эмуляцией и управлением физическими ресурсами занимается </a:t>
            </a:r>
            <a:r>
              <a:rPr lang="ru-RU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хостовая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 ОС.</a:t>
            </a:r>
          </a:p>
          <a:p>
            <a:pPr algn="l"/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Гипервизоры второго типа показывают меньшее относительно гипервизоров первого типа быстродействие и реже используются в промышленной эксплуатации, однако отлично подходят для задач обучения и разработки ПО.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  <a:hlinkClick r:id="rId3"/>
              </a:rPr>
              <a:t>Oracle VM VirtualBox</a:t>
            </a:r>
            <a:r>
              <a:rPr lang="en-US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, </a:t>
            </a:r>
            <a:r>
              <a:rPr lang="en-US" b="0" i="0" u="none" strike="noStrike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  <a:hlinkClick r:id="rId4"/>
              </a:rPr>
              <a:t>VMWare Workstation</a:t>
            </a:r>
            <a:r>
              <a:rPr lang="en-US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  <a:hlinkClick r:id="rId5"/>
              </a:rPr>
              <a:t>KVM</a:t>
            </a:r>
            <a:r>
              <a:rPr lang="en-US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 (</a:t>
            </a:r>
            <a:r>
              <a:rPr lang="en-US" b="0" i="0" dirty="0" err="1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Proxmox</a:t>
            </a:r>
            <a:r>
              <a:rPr lang="en-US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 VE) – </a:t>
            </a:r>
            <a:r>
              <a:rPr lang="ru-RU" b="0" i="0" dirty="0">
                <a:solidFill>
                  <a:srgbClr val="D3CFC9"/>
                </a:solidFill>
                <a:effectLst/>
                <a:highlight>
                  <a:srgbClr val="111313"/>
                </a:highlight>
                <a:latin typeface="-apple-system"/>
              </a:rPr>
              <a:t>может быть также отнесен к первому типу</a:t>
            </a:r>
          </a:p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8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ru-RU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ru-RU" sz="6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ru-RU" sz="4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>
                <a:solidFill>
                  <a:schemeClr val="tx1"/>
                </a:solidFill>
              </a:defRPr>
            </a:lvl1pPr>
            <a:lvl2pPr>
              <a:defRPr lang="ru-RU" sz="1200">
                <a:solidFill>
                  <a:schemeClr val="tx1"/>
                </a:solidFill>
              </a:defRPr>
            </a:lvl2pPr>
            <a:lvl3pPr>
              <a:defRPr lang="ru-RU" sz="1200">
                <a:solidFill>
                  <a:schemeClr val="tx1"/>
                </a:solidFill>
              </a:defRPr>
            </a:lvl3pPr>
            <a:lvl4pPr>
              <a:defRPr lang="ru-RU" sz="1200">
                <a:solidFill>
                  <a:schemeClr val="tx1"/>
                </a:solidFill>
              </a:defRPr>
            </a:lvl4pPr>
            <a:lvl5pPr>
              <a:defRPr lang="ru-RU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1" name="Овал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Полилиния: фигура 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Полилиния: фигура 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Полилиния: Фигура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ru-RU" sz="5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 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ru-RU" sz="4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ru-RU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Полилиния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Полилиния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3" name="Полилиния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Рисунок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ru-RU" sz="18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Полилиния: фигура 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Полилиния: фигура 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Полилиния: Фигура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ru-RU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ru-RU" sz="1800">
                <a:solidFill>
                  <a:schemeClr val="tx1"/>
                </a:solidFill>
              </a:defRPr>
            </a:lvl1pPr>
            <a:lvl2pPr>
              <a:defRPr lang="ru-RU" sz="1200">
                <a:solidFill>
                  <a:schemeClr val="tx1"/>
                </a:solidFill>
              </a:defRPr>
            </a:lvl2pPr>
            <a:lvl3pPr>
              <a:defRPr lang="ru-RU" sz="1200">
                <a:solidFill>
                  <a:schemeClr val="tx1"/>
                </a:solidFill>
              </a:defRPr>
            </a:lvl3pPr>
            <a:lvl4pPr>
              <a:defRPr lang="ru-RU" sz="1200">
                <a:solidFill>
                  <a:schemeClr val="tx1"/>
                </a:solidFill>
              </a:defRPr>
            </a:lvl4pPr>
            <a:lvl5pPr>
              <a:defRPr lang="ru-RU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ru-RU" sz="4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ru-RU" sz="4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Полилиния: Фигура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Полилиния: Фигура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>
                <a:solidFill>
                  <a:schemeClr val="tx1"/>
                </a:solidFill>
              </a:defRPr>
            </a:lvl1pPr>
            <a:lvl2pPr>
              <a:defRPr lang="ru-RU" sz="1800">
                <a:solidFill>
                  <a:schemeClr val="tx1"/>
                </a:solidFill>
              </a:defRPr>
            </a:lvl2pPr>
            <a:lvl3pPr>
              <a:defRPr lang="ru-RU" sz="1800">
                <a:solidFill>
                  <a:schemeClr val="tx1"/>
                </a:solidFill>
              </a:defRPr>
            </a:lvl3pPr>
            <a:lvl4pPr>
              <a:defRPr lang="ru-RU" sz="1800">
                <a:solidFill>
                  <a:schemeClr val="tx1"/>
                </a:solidFill>
              </a:defRPr>
            </a:lvl4pPr>
            <a:lvl5pPr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>
                <a:solidFill>
                  <a:schemeClr val="tx1"/>
                </a:solidFill>
              </a:defRPr>
            </a:lvl1pPr>
            <a:lvl2pPr>
              <a:defRPr lang="ru-RU" sz="1800">
                <a:solidFill>
                  <a:schemeClr val="tx1"/>
                </a:solidFill>
              </a:defRPr>
            </a:lvl2pPr>
            <a:lvl3pPr>
              <a:defRPr lang="ru-RU" sz="1800">
                <a:solidFill>
                  <a:schemeClr val="tx1"/>
                </a:solidFill>
              </a:defRPr>
            </a:lvl3pPr>
            <a:lvl4pPr>
              <a:defRPr lang="ru-RU" sz="1800">
                <a:solidFill>
                  <a:schemeClr val="tx1"/>
                </a:solidFill>
              </a:defRPr>
            </a:lvl4pPr>
            <a:lvl5pPr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rtlCol="0" anchor="t" anchorCtr="0">
            <a:noAutofit/>
          </a:bodyPr>
          <a:lstStyle>
            <a:lvl1pPr>
              <a:defRPr lang="ru-RU" sz="4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>
                <a:solidFill>
                  <a:schemeClr val="tx1"/>
                </a:solidFill>
              </a:defRPr>
            </a:lvl1pPr>
            <a:lvl2pPr>
              <a:defRPr lang="ru-RU" sz="1800">
                <a:solidFill>
                  <a:schemeClr val="tx1"/>
                </a:solidFill>
              </a:defRPr>
            </a:lvl2pPr>
            <a:lvl3pPr>
              <a:defRPr lang="ru-RU" sz="1800">
                <a:solidFill>
                  <a:schemeClr val="tx1"/>
                </a:solidFill>
              </a:defRPr>
            </a:lvl3pPr>
            <a:lvl4pPr>
              <a:defRPr lang="ru-RU" sz="1800">
                <a:solidFill>
                  <a:schemeClr val="tx1"/>
                </a:solidFill>
              </a:defRPr>
            </a:lvl4pPr>
            <a:lvl5pPr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087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ru-RU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ru-RU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ru-RU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ru-RU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ru-RU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Полилиния: фигура 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" name="Дата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ru-RU"/>
            </a:def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ru-RU" sz="10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20ГГ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ru-RU" sz="10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ru-RU" sz="10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BA1B0FB-D917-4C8C-928F-313BD683BF39}" type="slidenum">
              <a:rPr lang="ru-RU" smtClean="0"/>
              <a:pPr/>
              <a:t>‹#›</a:t>
            </a:fld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697" r:id="rId4"/>
    <p:sldLayoutId id="2147483703" r:id="rId5"/>
    <p:sldLayoutId id="2147483704" r:id="rId6"/>
    <p:sldLayoutId id="2147483688" r:id="rId7"/>
    <p:sldLayoutId id="2147483701" r:id="rId8"/>
    <p:sldLayoutId id="2147483686" r:id="rId9"/>
    <p:sldLayoutId id="214748368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13" descr="Цифровой фон точек данных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5944084" y="21374"/>
            <a:ext cx="6247916" cy="6836625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5" y="21374"/>
            <a:ext cx="5436085" cy="6758472"/>
          </a:xfrm>
          <a:noFill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3200" dirty="0"/>
              <a:t>Преимущества контейнеризации: сравнение с виртуализацией и причина её популярности в наши дни. 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D0E5B-BB5E-142C-BDB1-C4556AA7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4" y="412565"/>
            <a:ext cx="4624442" cy="5542025"/>
          </a:xfrm>
        </p:spPr>
        <p:txBody>
          <a:bodyPr wrap="square" anchor="ctr">
            <a:normAutofit/>
          </a:bodyPr>
          <a:lstStyle/>
          <a:p>
            <a:r>
              <a:rPr lang="ru-RU" dirty="0"/>
              <a:t>Гипервизор третьего типа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84087AB-C5A3-20F7-4F68-3EDD63EA60E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623016" y="449604"/>
            <a:ext cx="6267450" cy="550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44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CE1C-6892-7839-5773-23B248C6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для счастья есть, так зачем нам что-либо еще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FB81A-E3BC-BF03-5CDA-5292E229F0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63A42C-F49E-3663-8B36-E1691FFCE175}"/>
              </a:ext>
            </a:extLst>
          </p:cNvPr>
          <p:cNvSpPr/>
          <p:nvPr/>
        </p:nvSpPr>
        <p:spPr>
          <a:xfrm>
            <a:off x="2273030" y="2492746"/>
            <a:ext cx="7445829" cy="3913188"/>
          </a:xfrm>
          <a:prstGeom prst="rect">
            <a:avLst/>
          </a:prstGeom>
          <a:solidFill>
            <a:srgbClr val="333053"/>
          </a:solidFill>
          <a:ln>
            <a:solidFill>
              <a:srgbClr val="3739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6E449A1-8889-4738-4B3E-5F2C8F37FD90}"/>
              </a:ext>
            </a:extLst>
          </p:cNvPr>
          <p:cNvSpPr/>
          <p:nvPr/>
        </p:nvSpPr>
        <p:spPr>
          <a:xfrm>
            <a:off x="3555320" y="2982685"/>
            <a:ext cx="1491343" cy="892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8C16DBA-52D3-A550-D241-AFA078744099}"/>
              </a:ext>
            </a:extLst>
          </p:cNvPr>
          <p:cNvSpPr/>
          <p:nvPr/>
        </p:nvSpPr>
        <p:spPr>
          <a:xfrm>
            <a:off x="3477986" y="3976267"/>
            <a:ext cx="1491343" cy="892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43E108B-76C6-072D-CF44-82C9769F9A19}"/>
              </a:ext>
            </a:extLst>
          </p:cNvPr>
          <p:cNvSpPr/>
          <p:nvPr/>
        </p:nvSpPr>
        <p:spPr>
          <a:xfrm>
            <a:off x="7497241" y="3314934"/>
            <a:ext cx="1491343" cy="892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FD8B8D8-1974-92B4-288C-0D9916B3253B}"/>
              </a:ext>
            </a:extLst>
          </p:cNvPr>
          <p:cNvSpPr/>
          <p:nvPr/>
        </p:nvSpPr>
        <p:spPr>
          <a:xfrm>
            <a:off x="4067654" y="5171362"/>
            <a:ext cx="1491343" cy="892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2DDCEF5-152C-B171-F360-E587C35E858C}"/>
              </a:ext>
            </a:extLst>
          </p:cNvPr>
          <p:cNvSpPr/>
          <p:nvPr/>
        </p:nvSpPr>
        <p:spPr>
          <a:xfrm>
            <a:off x="5603036" y="2691511"/>
            <a:ext cx="1491343" cy="892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20" name="Picture 4" descr="Picture background">
            <a:extLst>
              <a:ext uri="{FF2B5EF4-FFF2-40B4-BE49-F238E27FC236}">
                <a16:creationId xmlns:a16="http://schemas.microsoft.com/office/drawing/2014/main" id="{10A1B6B8-E819-EAFC-796E-CD821B29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591" y="3391757"/>
            <a:ext cx="716735" cy="8600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icture background">
            <a:extLst>
              <a:ext uri="{FF2B5EF4-FFF2-40B4-BE49-F238E27FC236}">
                <a16:creationId xmlns:a16="http://schemas.microsoft.com/office/drawing/2014/main" id="{B8A5C47F-1D69-7F96-464A-A2A5EAA0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57" y="5212216"/>
            <a:ext cx="716735" cy="8600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icture background">
            <a:extLst>
              <a:ext uri="{FF2B5EF4-FFF2-40B4-BE49-F238E27FC236}">
                <a16:creationId xmlns:a16="http://schemas.microsoft.com/office/drawing/2014/main" id="{6DE5C807-E293-EFD0-4533-54154AEF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44" y="4019299"/>
            <a:ext cx="716735" cy="8600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Picture background">
            <a:extLst>
              <a:ext uri="{FF2B5EF4-FFF2-40B4-BE49-F238E27FC236}">
                <a16:creationId xmlns:a16="http://schemas.microsoft.com/office/drawing/2014/main" id="{C5F48FF4-4318-07EF-A8A6-5A225137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26" y="2961716"/>
            <a:ext cx="967593" cy="8600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EA6B12C0-D3E6-4B80-0471-1780378578E6}"/>
              </a:ext>
            </a:extLst>
          </p:cNvPr>
          <p:cNvSpPr/>
          <p:nvPr/>
        </p:nvSpPr>
        <p:spPr>
          <a:xfrm>
            <a:off x="7754943" y="4608531"/>
            <a:ext cx="1491343" cy="892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8" descr="Picture background">
            <a:extLst>
              <a:ext uri="{FF2B5EF4-FFF2-40B4-BE49-F238E27FC236}">
                <a16:creationId xmlns:a16="http://schemas.microsoft.com/office/drawing/2014/main" id="{9351413F-A232-E8D1-6445-3DE57FC2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63" y="4603835"/>
            <a:ext cx="967593" cy="8600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Picture background">
            <a:extLst>
              <a:ext uri="{FF2B5EF4-FFF2-40B4-BE49-F238E27FC236}">
                <a16:creationId xmlns:a16="http://schemas.microsoft.com/office/drawing/2014/main" id="{24AE0EFF-AC3D-4CD8-9C0F-A913D0EFB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80" y="2776596"/>
            <a:ext cx="816611" cy="7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26BCD0C2-1FE7-1ED3-9499-3CE1BFAE6303}"/>
              </a:ext>
            </a:extLst>
          </p:cNvPr>
          <p:cNvSpPr/>
          <p:nvPr/>
        </p:nvSpPr>
        <p:spPr>
          <a:xfrm>
            <a:off x="5995945" y="5152414"/>
            <a:ext cx="1491343" cy="892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10" descr="Picture background">
            <a:extLst>
              <a:ext uri="{FF2B5EF4-FFF2-40B4-BE49-F238E27FC236}">
                <a16:creationId xmlns:a16="http://schemas.microsoft.com/office/drawing/2014/main" id="{696ECBAA-F5C3-FDBE-101D-3915D1A20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99" y="5212216"/>
            <a:ext cx="816611" cy="7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4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Контейнеризация</a:t>
            </a:r>
          </a:p>
        </p:txBody>
      </p:sp>
      <p:pic>
        <p:nvPicPr>
          <p:cNvPr id="11" name="Рисунок 15" descr="Цифровой фон точек данных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59998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4C1BB-1916-2714-E77F-17BE2FE7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ru-RU" dirty="0"/>
              <a:t>Контейнеризация</a:t>
            </a:r>
            <a:r>
              <a:rPr lang="en-US" dirty="0"/>
              <a:t>: </a:t>
            </a:r>
            <a:r>
              <a:rPr lang="ru-RU" dirty="0"/>
              <a:t>что это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0247" name="Content Placeholder 2">
            <a:extLst>
              <a:ext uri="{FF2B5EF4-FFF2-40B4-BE49-F238E27FC236}">
                <a16:creationId xmlns:a16="http://schemas.microsoft.com/office/drawing/2014/main" id="{4B5795DB-F814-B239-2621-5BE3E0A9E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/>
          <a:p>
            <a:r>
              <a:rPr lang="ru-RU" sz="3200" dirty="0"/>
              <a:t>Контейнеризация — это форма виртуализации операционной системы, которая предлагает изоляцию приложений в пользовательских пространствах (контейнерах).</a:t>
            </a:r>
            <a:endParaRPr lang="en-US" sz="3200" dirty="0"/>
          </a:p>
        </p:txBody>
      </p:sp>
      <p:pic>
        <p:nvPicPr>
          <p:cNvPr id="10242" name="Picture 2" descr="Изображение выглядит как транспорт, плавсредство, вода, корабль&#10;&#10;Автоматически созданное описание">
            <a:extLst>
              <a:ext uri="{FF2B5EF4-FFF2-40B4-BE49-F238E27FC236}">
                <a16:creationId xmlns:a16="http://schemas.microsoft.com/office/drawing/2014/main" id="{74858292-9310-8E63-B313-DBC9DFCD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7923" y="1965095"/>
            <a:ext cx="3526161" cy="399565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0312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AF5FA-E85A-C04C-F7FA-4D497C3D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</p:spPr>
        <p:txBody>
          <a:bodyPr wrap="square" anchor="ctr">
            <a:normAutofit/>
          </a:bodyPr>
          <a:lstStyle/>
          <a:p>
            <a:r>
              <a:rPr lang="ru-RU" dirty="0"/>
              <a:t>Как это все происходит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6C826BC-3747-CC60-90E8-B185602FEE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/>
        </p:blipFill>
        <p:spPr>
          <a:xfrm>
            <a:off x="0" y="608647"/>
            <a:ext cx="6267450" cy="5640705"/>
          </a:xfrm>
          <a:noFill/>
        </p:spPr>
      </p:pic>
    </p:spTree>
    <p:extLst>
      <p:ext uri="{BB962C8B-B14F-4D97-AF65-F5344CB8AC3E}">
        <p14:creationId xmlns:p14="http://schemas.microsoft.com/office/powerpoint/2010/main" val="404298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486A1-2D12-37BD-B369-F2368ACD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Что в этом всем </a:t>
            </a:r>
            <a:r>
              <a:rPr lang="en-US" dirty="0"/>
              <a:t>Docker?</a:t>
            </a:r>
            <a:r>
              <a:rPr lang="ru-RU" dirty="0"/>
              <a:t> </a:t>
            </a:r>
          </a:p>
        </p:txBody>
      </p:sp>
      <p:sp>
        <p:nvSpPr>
          <p:cNvPr id="11271" name="Content Placeholder 2">
            <a:extLst>
              <a:ext uri="{FF2B5EF4-FFF2-40B4-BE49-F238E27FC236}">
                <a16:creationId xmlns:a16="http://schemas.microsoft.com/office/drawing/2014/main" id="{47C1E0FE-85C3-BDD9-DBCC-B94BA6F726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Docker</a:t>
            </a:r>
            <a:r>
              <a:rPr lang="ru-RU" sz="2800" dirty="0"/>
              <a:t> — программное обеспечение для автоматизации развёртывания и управления приложениями в средах с поддержкой контейнеризации</a:t>
            </a:r>
            <a:endParaRPr lang="en-US" sz="2800" dirty="0"/>
          </a:p>
        </p:txBody>
      </p:sp>
      <p:pic>
        <p:nvPicPr>
          <p:cNvPr id="11266" name="Picture 2" descr="Picture background">
            <a:extLst>
              <a:ext uri="{FF2B5EF4-FFF2-40B4-BE49-F238E27FC236}">
                <a16:creationId xmlns:a16="http://schemas.microsoft.com/office/drawing/2014/main" id="{2D8BF853-31BE-02CF-C9EB-8A1EC100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540" y="2566237"/>
            <a:ext cx="5435600" cy="305752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5271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B0B1F-55DF-C706-0DA7-13A4915E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как он работает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570C4-7C81-FFD5-92F7-689DE0468F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7677" y="2460888"/>
            <a:ext cx="11090274" cy="39131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Dockerfile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Container</a:t>
            </a:r>
            <a:endParaRPr lang="ru-RU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C79FCE-5513-6D60-DF6E-071693FAEE6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44029" y="2419350"/>
            <a:ext cx="6070294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ubuntu:latest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LABEL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authors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Jaba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RUN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JetBrains Mono"/>
              </a:rPr>
              <a:t>apt-get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update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RUN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JetBrains Mono"/>
              </a:rPr>
              <a:t>apt-get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-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install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nginx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EXPOSE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tcp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CMD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sbin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nginx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"-g"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daemon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off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;"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AEF54F9E-5315-5CA5-19BB-67EB662239E5}"/>
                  </a:ext>
                </a:extLst>
              </p14:cNvPr>
              <p14:cNvContentPartPr/>
              <p14:nvPr/>
            </p14:nvContentPartPr>
            <p14:xfrm>
              <a:off x="2106065" y="2762987"/>
              <a:ext cx="857880" cy="12531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AEF54F9E-5315-5CA5-19BB-67EB662239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9945" y="2756867"/>
                <a:ext cx="870120" cy="12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EA1B89EA-9E80-6B2E-CCEA-E14A74F0D9E4}"/>
                  </a:ext>
                </a:extLst>
              </p14:cNvPr>
              <p14:cNvContentPartPr/>
              <p14:nvPr/>
            </p14:nvContentPartPr>
            <p14:xfrm>
              <a:off x="922385" y="4262747"/>
              <a:ext cx="577080" cy="10072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EA1B89EA-9E80-6B2E-CCEA-E14A74F0D9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265" y="4256627"/>
                <a:ext cx="589320" cy="10195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3">
            <a:extLst>
              <a:ext uri="{FF2B5EF4-FFF2-40B4-BE49-F238E27FC236}">
                <a16:creationId xmlns:a16="http://schemas.microsoft.com/office/drawing/2014/main" id="{F48F0D2B-53F1-5EB4-14EF-8D4AA99B74E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72699" y="3831552"/>
            <a:ext cx="5091629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docker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-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myapp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/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docker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-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-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80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80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myapp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1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4C1CC-DFD6-3945-FB39-866AC82C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Docker compose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AFCE6A-4D79-3B71-06E0-8AA4656D0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656079"/>
            <a:ext cx="4112578" cy="3888105"/>
          </a:xfrm>
        </p:spPr>
        <p:txBody>
          <a:bodyPr/>
          <a:lstStyle/>
          <a:p>
            <a:r>
              <a:rPr lang="ru-RU" sz="2400" dirty="0" err="1"/>
              <a:t>Docker</a:t>
            </a:r>
            <a:r>
              <a:rPr lang="ru-RU" sz="2400" dirty="0"/>
              <a:t> </a:t>
            </a:r>
            <a:r>
              <a:rPr lang="ru-RU" sz="2400" dirty="0" err="1"/>
              <a:t>Compose</a:t>
            </a:r>
            <a:r>
              <a:rPr lang="ru-RU" sz="2400" dirty="0"/>
              <a:t> — это инструментальное средство, входящее в состав </a:t>
            </a:r>
            <a:r>
              <a:rPr lang="ru-RU" sz="2400" dirty="0" err="1"/>
              <a:t>Docker</a:t>
            </a:r>
            <a:r>
              <a:rPr lang="ru-RU" sz="2400" dirty="0"/>
              <a:t>. Оно предназначено для решения задач, связанных с развёртыванием проектов.</a:t>
            </a:r>
            <a:br>
              <a:rPr lang="ru-RU" dirty="0"/>
            </a:br>
            <a:endParaRPr lang="en-US" dirty="0"/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5BAFEC20-FF04-5DE0-2CBE-B75A6F16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7574" y="1656079"/>
            <a:ext cx="6712452" cy="2987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666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5BC61-FB96-BA4B-131F-9CDEE7F7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пример </a:t>
            </a:r>
            <a:r>
              <a:rPr lang="en-US" dirty="0"/>
              <a:t>Docker Compose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8FF66-0A5F-EDDC-4D0A-ED99CB4324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74BAA5-C74F-8C7D-A3F8-73FC901F6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195"/>
            <a:ext cx="12192000" cy="661719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version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'3.8'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services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nginx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nginx:latest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ports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"80:80"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volumes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./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nginx.conf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etc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nginx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nginx.conf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depends_on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mysql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mysql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mysql:latest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environment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MYSQL_ROOT_PASSWORD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example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MYSQL_DATABASE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mydatabase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MYSQL_USER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myuser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MYSQL_PASSWORD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mypassword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volumes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mysql_data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mysql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volumes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mysql_data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0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52222-06C6-58D8-D89E-99BFA3B6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ru-RU" dirty="0"/>
              <a:t>Контейнерная </a:t>
            </a:r>
            <a:r>
              <a:rPr lang="ru-RU" dirty="0" err="1"/>
              <a:t>оркестрация</a:t>
            </a:r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43C169E3-0596-9BA3-6B11-755AF41DC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11564" b="-3"/>
          <a:stretch/>
        </p:blipFill>
        <p:spPr bwMode="auto">
          <a:xfrm>
            <a:off x="2831074" y="1154315"/>
            <a:ext cx="6706465" cy="492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199D4B13-927C-5AEF-8A18-FCE61A7CBFCB}"/>
              </a:ext>
            </a:extLst>
          </p:cNvPr>
          <p:cNvPicPr>
            <a:picLocks noGrp="1" noChangeAspect="1" noChangeArrowheads="1"/>
          </p:cNvPicPr>
          <p:nvPr>
            <p:ph sz="half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r="13467" b="-3"/>
          <a:stretch/>
        </p:blipFill>
        <p:spPr bwMode="auto">
          <a:xfrm>
            <a:off x="550863" y="1954414"/>
            <a:ext cx="5339397" cy="39956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1534A5-FA34-3A72-4427-A80904371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772" y="1435964"/>
            <a:ext cx="5029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5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71" y="154266"/>
            <a:ext cx="11090275" cy="168405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Поговорим сегодня 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4672" y="1838325"/>
            <a:ext cx="11090274" cy="3913188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342900" indent="-342900" rtl="0">
              <a:buAutoNum type="arabicPeriod"/>
            </a:pPr>
            <a:r>
              <a:rPr lang="ru-RU" sz="1200" dirty="0"/>
              <a:t>Виртуализации</a:t>
            </a:r>
          </a:p>
          <a:p>
            <a:pPr marL="1028700" lvl="1" indent="-342900">
              <a:buAutoNum type="arabicPeriod"/>
            </a:pPr>
            <a:r>
              <a:rPr lang="ru-RU" dirty="0"/>
              <a:t>Ее происхождение</a:t>
            </a:r>
          </a:p>
          <a:p>
            <a:pPr marL="1028700" lvl="1" indent="-342900">
              <a:buAutoNum type="arabicPeriod"/>
            </a:pPr>
            <a:r>
              <a:rPr lang="ru-RU" dirty="0"/>
              <a:t>Типы виртуализации</a:t>
            </a:r>
          </a:p>
          <a:p>
            <a:pPr marL="1028700" lvl="1" indent="-342900">
              <a:buFont typeface="Arial" panose="020B0604020202020204" pitchFamily="34" charset="0"/>
              <a:buAutoNum type="arabicPeriod"/>
            </a:pPr>
            <a:r>
              <a:rPr lang="ru-RU" dirty="0"/>
              <a:t>Что такое гипервизор</a:t>
            </a:r>
            <a:r>
              <a:rPr lang="en-US" dirty="0"/>
              <a:t>?</a:t>
            </a:r>
            <a:r>
              <a:rPr lang="ru-RU" dirty="0"/>
              <a:t>  </a:t>
            </a:r>
          </a:p>
          <a:p>
            <a:pPr marL="342900" indent="-342900">
              <a:buAutoNum type="arabicPeriod"/>
            </a:pPr>
            <a:r>
              <a:rPr lang="ru-RU" sz="1200" dirty="0"/>
              <a:t>Контейнеризация</a:t>
            </a:r>
          </a:p>
          <a:p>
            <a:pPr marL="1028700" lvl="1" indent="-342900">
              <a:buAutoNum type="arabicPeriod"/>
            </a:pPr>
            <a:r>
              <a:rPr lang="ru-RU" dirty="0"/>
              <a:t>Что это</a:t>
            </a:r>
            <a:r>
              <a:rPr lang="en-US" dirty="0"/>
              <a:t>?</a:t>
            </a:r>
          </a:p>
          <a:p>
            <a:pPr marL="1028700" lvl="1" indent="-342900">
              <a:buAutoNum type="arabicPeriod"/>
            </a:pPr>
            <a:r>
              <a:rPr lang="ru-RU" dirty="0"/>
              <a:t>Что такое </a:t>
            </a:r>
            <a:r>
              <a:rPr lang="en-US" dirty="0"/>
              <a:t>Docker?</a:t>
            </a:r>
          </a:p>
          <a:p>
            <a:pPr marL="1028700" lvl="1" indent="-342900">
              <a:buAutoNum type="arabicPeriod"/>
            </a:pPr>
            <a:r>
              <a:rPr lang="ru-RU" dirty="0"/>
              <a:t>Как он работает</a:t>
            </a:r>
            <a:r>
              <a:rPr lang="en-US" dirty="0"/>
              <a:t>?</a:t>
            </a:r>
            <a:endParaRPr lang="ru-RU" dirty="0"/>
          </a:p>
          <a:p>
            <a:pPr marL="1028700" lvl="1" indent="-342900">
              <a:buAutoNum type="arabicPeriod"/>
            </a:pPr>
            <a:r>
              <a:rPr lang="ru-RU" dirty="0"/>
              <a:t>Что такое </a:t>
            </a:r>
            <a:r>
              <a:rPr lang="en-US" dirty="0"/>
              <a:t>OCI</a:t>
            </a:r>
            <a:endParaRPr lang="ru-RU" dirty="0"/>
          </a:p>
          <a:p>
            <a:pPr marL="1028700" lvl="1" indent="-342900">
              <a:buAutoNum type="arabicPeriod"/>
            </a:pPr>
            <a:r>
              <a:rPr lang="ru-RU" dirty="0"/>
              <a:t>Какие есть еще представители данной технологии</a:t>
            </a:r>
          </a:p>
          <a:p>
            <a:pPr marL="342900" indent="-342900">
              <a:buAutoNum type="arabicPeriod"/>
            </a:pPr>
            <a:r>
              <a:rPr lang="ru-RU" sz="1200" dirty="0"/>
              <a:t>Непосредственное сравнение</a:t>
            </a:r>
          </a:p>
          <a:p>
            <a:pPr marL="1028700" lvl="1" indent="-342900">
              <a:buAutoNum type="arabicPeriod"/>
            </a:pPr>
            <a:r>
              <a:rPr lang="ru-RU" dirty="0"/>
              <a:t>В чем преимущество и недостатки контейнеризации и виртуализации</a:t>
            </a:r>
            <a:r>
              <a:rPr lang="en-US" dirty="0"/>
              <a:t>?</a:t>
            </a:r>
          </a:p>
          <a:p>
            <a:pPr marL="1028700" lvl="1" indent="-342900">
              <a:buAutoNum type="arabicPeriod"/>
            </a:pPr>
            <a:r>
              <a:rPr lang="ru-RU" dirty="0"/>
              <a:t>Сравнение</a:t>
            </a:r>
          </a:p>
          <a:p>
            <a:endParaRPr lang="ru-RU" sz="1200" dirty="0"/>
          </a:p>
          <a:p>
            <a:pPr marL="1028700" lvl="1" indent="-342900">
              <a:buAutoNum type="arabicPeriod"/>
            </a:pPr>
            <a:endParaRPr lang="ru-RU" dirty="0"/>
          </a:p>
          <a:p>
            <a:pPr marL="342900" indent="-342900" rtl="0">
              <a:buAutoNum type="arabicPeriod"/>
            </a:pPr>
            <a:endParaRPr lang="ru-RU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C4A1D-7E76-3DB8-8893-5C270F8C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62100"/>
            <a:ext cx="2846746" cy="28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49C91-3173-81C7-4F53-2FC937496B7B}"/>
              </a:ext>
            </a:extLst>
          </p:cNvPr>
          <p:cNvSpPr txBox="1"/>
          <p:nvPr/>
        </p:nvSpPr>
        <p:spPr>
          <a:xfrm>
            <a:off x="9067800" y="4408846"/>
            <a:ext cx="284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Презентация </a:t>
            </a:r>
            <a:r>
              <a:rPr lang="en-US" dirty="0"/>
              <a:t>^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8FD78-04CB-6151-20D4-63431E61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48735"/>
            <a:ext cx="11090275" cy="1684059"/>
          </a:xfrm>
        </p:spPr>
        <p:txBody>
          <a:bodyPr/>
          <a:lstStyle/>
          <a:p>
            <a:r>
              <a:rPr lang="ru-RU" dirty="0"/>
              <a:t>стандарт </a:t>
            </a:r>
            <a:r>
              <a:rPr lang="en-US" dirty="0"/>
              <a:t>OCI(Open container initiative)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BD96F-BDF4-533D-DF8E-3EB0238F88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C93C65-F047-D2AB-185E-E5A029FD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97" y="2792785"/>
            <a:ext cx="3318940" cy="33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B008BD-61F5-71A3-8EBC-ABCB8FC1C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4" y="2170906"/>
            <a:ext cx="46005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6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C3BEA-C4D7-1DC5-53C3-2057C7D8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anchor="t">
            <a:normAutofit/>
          </a:bodyPr>
          <a:lstStyle/>
          <a:p>
            <a:r>
              <a:rPr lang="ru-RU" dirty="0"/>
              <a:t>Другие представители данной технологии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FAF312D4-F17B-5D0B-590B-993987C5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61" y="2402362"/>
            <a:ext cx="11090275" cy="332708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icture background">
            <a:extLst>
              <a:ext uri="{FF2B5EF4-FFF2-40B4-BE49-F238E27FC236}">
                <a16:creationId xmlns:a16="http://schemas.microsoft.com/office/drawing/2014/main" id="{780139DA-3932-A798-FC31-18D77217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39" y="2980468"/>
            <a:ext cx="6479789" cy="230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ABF5C-885B-59CC-E48B-0281F579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контейнеризации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F595A-4FD9-CFFE-A314-E4928F7C3F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Портативность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Гибкость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Скорость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Защита от сбоев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Простата в управлении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Безопасность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313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DC7CA-ECBE-65A1-71DD-B6E3AA9B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контейнеризации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53B8E-BC6B-8393-3C51-C01A1FB21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/>
              <a:t>Ограниченный жизненный цикл. Постоянное хранение контейнеров возможно, однако для этого нужно использовать специальные инструменты (например, Data </a:t>
            </a:r>
            <a:r>
              <a:rPr lang="ru-RU" sz="2400" dirty="0" err="1"/>
              <a:t>Volumes</a:t>
            </a:r>
            <a:r>
              <a:rPr lang="ru-RU" sz="2400" dirty="0"/>
              <a:t> от </a:t>
            </a:r>
            <a:r>
              <a:rPr lang="ru-RU" sz="2400" dirty="0" err="1"/>
              <a:t>Docker</a:t>
            </a:r>
            <a:r>
              <a:rPr lang="ru-RU" sz="2400" dirty="0"/>
              <a:t>). В остальном же учитывайте, что с уничтожением контейнера пропадает и вся информация, которая связана с ним. Поэтому нужно заранее предусмотреть, куда будут копироваться данные.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/>
              <a:t>Размер приложений. Контейнеры предназначены для работы на уровне </a:t>
            </a:r>
            <a:r>
              <a:rPr lang="ru-RU" sz="2400" dirty="0" err="1"/>
              <a:t>микросервисов</a:t>
            </a:r>
            <a:r>
              <a:rPr lang="ru-RU" sz="2400" dirty="0"/>
              <a:t> и отдельных компонентов приложений. Поэтому тяжеловесные контейнеры, содержащие, например, корпоративные продукты с полным функционалом, вызывают проблемы при развертывании и в работе.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00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4C439-1569-AE2C-4C71-FB53376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виртуализации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597C9-3042-EF85-4962-B9E8B8C69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Надежная изоляция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Оптимизация ресурсов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Гибкость и балансировка нагрузки</a:t>
            </a:r>
          </a:p>
        </p:txBody>
      </p:sp>
    </p:spTree>
    <p:extLst>
      <p:ext uri="{BB962C8B-B14F-4D97-AF65-F5344CB8AC3E}">
        <p14:creationId xmlns:p14="http://schemas.microsoft.com/office/powerpoint/2010/main" val="4258679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6D4E8-A780-4D69-28BD-A2A55EEE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виртуализации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A550A-39BB-2DE4-05BF-0074E205F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Потребление ресурсов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</a:t>
            </a:r>
            <a:r>
              <a:rPr lang="ru-RU" dirty="0"/>
              <a:t>Неповоротливость</a:t>
            </a:r>
            <a:r>
              <a:rPr lang="en-US" dirty="0"/>
              <a:t>”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Проблемы лицензии</a:t>
            </a:r>
          </a:p>
        </p:txBody>
      </p:sp>
    </p:spTree>
    <p:extLst>
      <p:ext uri="{BB962C8B-B14F-4D97-AF65-F5344CB8AC3E}">
        <p14:creationId xmlns:p14="http://schemas.microsoft.com/office/powerpoint/2010/main" val="401204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A08E7-2D8A-2F78-3A2F-0B7D5EAE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ru-RU" b="1" dirty="0">
                <a:effectLst/>
              </a:rPr>
              <a:t>Виртуализация </a:t>
            </a:r>
            <a:r>
              <a:rPr lang="en-US" b="1" dirty="0">
                <a:effectLst/>
              </a:rPr>
              <a:t>vs. </a:t>
            </a:r>
            <a:r>
              <a:rPr lang="ru-RU" b="1" dirty="0">
                <a:effectLst/>
              </a:rPr>
              <a:t>контейнеризация</a:t>
            </a:r>
            <a:endParaRPr lang="ru-RU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31811CF4-8BB9-CF91-FA2E-3254E2887D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333390"/>
              </p:ext>
            </p:extLst>
          </p:nvPr>
        </p:nvGraphicFramePr>
        <p:xfrm>
          <a:off x="1160463" y="1161217"/>
          <a:ext cx="9519259" cy="520846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90222">
                  <a:extLst>
                    <a:ext uri="{9D8B030D-6E8A-4147-A177-3AD203B41FA5}">
                      <a16:colId xmlns:a16="http://schemas.microsoft.com/office/drawing/2014/main" val="2477493415"/>
                    </a:ext>
                  </a:extLst>
                </a:gridCol>
                <a:gridCol w="1182865">
                  <a:extLst>
                    <a:ext uri="{9D8B030D-6E8A-4147-A177-3AD203B41FA5}">
                      <a16:colId xmlns:a16="http://schemas.microsoft.com/office/drawing/2014/main" val="4031087919"/>
                    </a:ext>
                  </a:extLst>
                </a:gridCol>
                <a:gridCol w="1586543">
                  <a:extLst>
                    <a:ext uri="{9D8B030D-6E8A-4147-A177-3AD203B41FA5}">
                      <a16:colId xmlns:a16="http://schemas.microsoft.com/office/drawing/2014/main" val="1335461569"/>
                    </a:ext>
                  </a:extLst>
                </a:gridCol>
                <a:gridCol w="1586543">
                  <a:extLst>
                    <a:ext uri="{9D8B030D-6E8A-4147-A177-3AD203B41FA5}">
                      <a16:colId xmlns:a16="http://schemas.microsoft.com/office/drawing/2014/main" val="3588796639"/>
                    </a:ext>
                  </a:extLst>
                </a:gridCol>
                <a:gridCol w="1586543">
                  <a:extLst>
                    <a:ext uri="{9D8B030D-6E8A-4147-A177-3AD203B41FA5}">
                      <a16:colId xmlns:a16="http://schemas.microsoft.com/office/drawing/2014/main" val="3689984587"/>
                    </a:ext>
                  </a:extLst>
                </a:gridCol>
                <a:gridCol w="1586543">
                  <a:extLst>
                    <a:ext uri="{9D8B030D-6E8A-4147-A177-3AD203B41FA5}">
                      <a16:colId xmlns:a16="http://schemas.microsoft.com/office/drawing/2014/main" val="217052920"/>
                    </a:ext>
                  </a:extLst>
                </a:gridCol>
              </a:tblGrid>
              <a:tr h="877084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Изоляция ресурсов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Скорость запуска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Изоляция приложений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Портабельность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Масштабируемость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274089"/>
                  </a:ext>
                </a:extLst>
              </a:tr>
              <a:tr h="1488372">
                <a:tc>
                  <a:txBody>
                    <a:bodyPr/>
                    <a:lstStyle/>
                    <a:p>
                      <a:r>
                        <a:rPr lang="ru-RU" dirty="0"/>
                        <a:t>Виртуализация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Полная изоляция, каждая ВМ имеет свои ресурсы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Значительно дольше, чем у контейнеризации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Полная изоляция, каждая ВМ имеет свою ОС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Менее портативны между различными средами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Менее гибкая масштабируемость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319513"/>
                  </a:ext>
                </a:extLst>
              </a:tr>
              <a:tr h="2594024">
                <a:tc>
                  <a:txBody>
                    <a:bodyPr/>
                    <a:lstStyle/>
                    <a:p>
                      <a:r>
                        <a:rPr lang="ru-RU" dirty="0"/>
                        <a:t>Контейнеризация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Изоляция на уровне пользовательского пространства, разделяют ресурсы хоста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Значительно выше, чем у виртуализации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Изоляция приложений друг от друга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Более портативны, могут быть легко перемещены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Более гибкая масштабируемость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07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8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2D09F-13C5-C70E-4EB3-A583F2D4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4159160" cy="315590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Вопрос к экзамену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5D2CA-848E-44A4-42BB-99C96B1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4159160" cy="2352356"/>
          </a:xfrm>
        </p:spPr>
        <p:txBody>
          <a:bodyPr wrap="square">
            <a:normAutofit/>
          </a:bodyPr>
          <a:lstStyle/>
          <a:p>
            <a:r>
              <a:rPr lang="ru-RU" dirty="0"/>
              <a:t>Какие основные преимущества имеют технологии контейнеризации в сравнении с технологиями виртуализации?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D536551-2150-E0BE-41F7-5C0872189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743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D8857-BECE-A3D7-231F-3F626106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Обещанный дубляж </a:t>
            </a:r>
            <a:r>
              <a:rPr lang="en-US" dirty="0"/>
              <a:t>QR </a:t>
            </a:r>
            <a:r>
              <a:rPr lang="ru-RU" dirty="0"/>
              <a:t>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FF25-7D48-6290-BB1B-B80E3DCDAC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2C04F0-1795-FE29-A517-72C63CE5B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27" y="2804746"/>
            <a:ext cx="2846746" cy="28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66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Виртуализация</a:t>
            </a:r>
          </a:p>
        </p:txBody>
      </p:sp>
      <p:pic>
        <p:nvPicPr>
          <p:cNvPr id="11" name="Рисунок 15" descr="Цифровой фон точек данных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Виртуализация</a:t>
            </a:r>
            <a:r>
              <a:rPr lang="en-US" dirty="0"/>
              <a:t>: </a:t>
            </a:r>
            <a:r>
              <a:rPr lang="ru-RU" dirty="0"/>
              <a:t>ее происхождение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5461C2E-C8C1-EBE0-15C0-C712EC6A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4122" y="1917064"/>
            <a:ext cx="9603752" cy="429767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rtlCol="0" anchor="t">
            <a:normAutofit/>
          </a:bodyPr>
          <a:lstStyle>
            <a:defPPr>
              <a:defRPr lang="ru-RU"/>
            </a:defPPr>
          </a:lstStyle>
          <a:p>
            <a:r>
              <a:rPr lang="en-US" dirty="0"/>
              <a:t>Time-sharing operating system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4" name="Picture 2" descr="Изображение выглядит как диаграмма, текст, снимок экрана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A181CF17-9D6B-A1D3-8B19-C211435CD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1120" y="1886584"/>
            <a:ext cx="7809760" cy="429767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4D548-6F59-94BE-8041-00E35971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ru-RU" dirty="0"/>
              <a:t>Типы виртуализации сегодня</a:t>
            </a:r>
          </a:p>
        </p:txBody>
      </p:sp>
      <p:pic>
        <p:nvPicPr>
          <p:cNvPr id="5" name="Рисунок 4" descr="Изображение выглядит как шляпа, шляпа с узким полем, Модный аксессуар, Панама&#10;&#10;Автоматически созданное описание">
            <a:extLst>
              <a:ext uri="{FF2B5EF4-FFF2-40B4-BE49-F238E27FC236}">
                <a16:creationId xmlns:a16="http://schemas.microsoft.com/office/drawing/2014/main" id="{549AF74A-1896-970F-3C75-8AB59C714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15" y="1965095"/>
            <a:ext cx="3955693" cy="3995650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FDA49F0-53CB-8B86-51CA-AFE21DE9E0E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1305" y="1965095"/>
            <a:ext cx="5339397" cy="3995650"/>
          </a:xfrm>
        </p:spPr>
        <p:txBody>
          <a:bodyPr wrap="square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500" dirty="0"/>
              <a:t>Аппаратная виртуализация</a:t>
            </a:r>
            <a:endParaRPr lang="en-US" sz="1500" dirty="0"/>
          </a:p>
          <a:p>
            <a:pPr marL="1028700" lvl="1" indent="-342900">
              <a:lnSpc>
                <a:spcPct val="100000"/>
              </a:lnSpc>
              <a:buAutoNum type="arabicPeriod"/>
            </a:pPr>
            <a:r>
              <a:rPr lang="en-US" sz="1500" i="0" dirty="0">
                <a:effectLst/>
                <a:highlight>
                  <a:srgbClr val="212121"/>
                </a:highlight>
              </a:rPr>
              <a:t>Microsoft Hyper-V</a:t>
            </a:r>
            <a:endParaRPr lang="ru-RU" sz="1500" i="0" dirty="0">
              <a:effectLst/>
              <a:highlight>
                <a:srgbClr val="212121"/>
              </a:highlight>
            </a:endParaRPr>
          </a:p>
          <a:p>
            <a:pPr marL="1028700" lvl="1" indent="-342900">
              <a:lnSpc>
                <a:spcPct val="100000"/>
              </a:lnSpc>
              <a:buAutoNum type="arabicPeriod"/>
            </a:pPr>
            <a:r>
              <a:rPr lang="en-US" sz="1500" i="0" dirty="0">
                <a:effectLst/>
                <a:highlight>
                  <a:srgbClr val="212121"/>
                </a:highlight>
              </a:rPr>
              <a:t>Intel Virtualization Technology (Intel VT) и AMD Virtualization (AMD-V)</a:t>
            </a:r>
            <a:endParaRPr lang="ru-RU" sz="15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500" dirty="0"/>
              <a:t>Виртуализация рабочих столов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500" i="0" dirty="0">
                <a:effectLst/>
                <a:highlight>
                  <a:srgbClr val="212121"/>
                </a:highlight>
              </a:rPr>
              <a:t>Microsoft Remote Desktop Services (RDS)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500" i="0" dirty="0">
                <a:effectLst/>
                <a:highlight>
                  <a:srgbClr val="212121"/>
                </a:highlight>
              </a:rPr>
              <a:t>Amazon </a:t>
            </a:r>
            <a:r>
              <a:rPr lang="en-US" sz="1500" i="0" dirty="0" err="1">
                <a:effectLst/>
                <a:highlight>
                  <a:srgbClr val="212121"/>
                </a:highlight>
              </a:rPr>
              <a:t>WorkSpaces</a:t>
            </a:r>
            <a:endParaRPr lang="ru-RU" sz="1500" dirty="0"/>
          </a:p>
          <a:p>
            <a:pPr lvl="1" indent="0">
              <a:lnSpc>
                <a:spcPct val="100000"/>
              </a:lnSpc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87984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348FF-1F19-6655-27F7-7BE7098F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ru-RU" dirty="0"/>
              <a:t>Прежде чем продолжим</a:t>
            </a:r>
            <a:br>
              <a:rPr lang="ru-RU" dirty="0"/>
            </a:br>
            <a:r>
              <a:rPr lang="ru-RU" dirty="0"/>
              <a:t>Что такое гипервизор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0004E-DDA6-44B4-4DCE-5A34CE04F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r>
              <a:rPr lang="ru-RU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Гипервизор</a:t>
            </a:r>
            <a:r>
              <a:rPr lang="ru-RU" b="0" i="0" dirty="0">
                <a:solidFill>
                  <a:srgbClr val="D3CFCA"/>
                </a:solidFill>
                <a:effectLst/>
                <a:highlight>
                  <a:srgbClr val="181A1B"/>
                </a:highlight>
                <a:latin typeface="Arial" panose="020B0604020202020204" pitchFamily="34" charset="0"/>
              </a:rPr>
              <a:t> - программа или аппаратная схема, обеспечивающая или позволяющая одновременное, параллельное выполнение нескольких операционных систем на одном и том же хост-компьютере. Гипервизор также обеспечивает изоляцию операционных систем друг от друга, защиту и безопасность, разделение ресурсов между различными запущенными ОС и управление ресурсами.</a:t>
            </a:r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ADFBBC7E-62C6-2AEB-CA24-92D39CF7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540" y="2253691"/>
            <a:ext cx="5435600" cy="368261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6815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53989-6C1A-7F91-0D17-8023F696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7" y="1594438"/>
            <a:ext cx="5179330" cy="2841829"/>
          </a:xfrm>
        </p:spPr>
        <p:txBody>
          <a:bodyPr wrap="square" anchor="b">
            <a:normAutofit/>
          </a:bodyPr>
          <a:lstStyle/>
          <a:p>
            <a:r>
              <a:rPr lang="ru-RU" sz="4800" dirty="0"/>
              <a:t>Гипервизор первого типа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9E3860-0C37-1D48-80E1-9FD8375A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6138" y="891117"/>
            <a:ext cx="5654675" cy="510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5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C9CC2-A6C8-9268-5037-12F0CCCC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</p:spPr>
        <p:txBody>
          <a:bodyPr wrap="square" anchor="ctr">
            <a:normAutofit/>
          </a:bodyPr>
          <a:lstStyle/>
          <a:p>
            <a:r>
              <a:rPr lang="ru-RU" dirty="0"/>
              <a:t>Гипервизор второго типа</a:t>
            </a:r>
          </a:p>
        </p:txBody>
      </p:sp>
      <p:pic>
        <p:nvPicPr>
          <p:cNvPr id="7170" name="Picture 2" descr="Изображение выглядит как текст, снимок экрана, Шриф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72E9FC54-9DA9-ABFA-3D4B-AA2E54AA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930" y="0"/>
            <a:ext cx="58635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4628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13516_win32_SL_V10" id="{E46C2CD7-2554-477F-A8C8-CFF94EB09A28}" vid="{537905CE-FEA4-4496-8A76-17AAC9F79BF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at">
    <a:dk1>
      <a:sysClr val="windowText" lastClr="000000"/>
    </a:dk1>
    <a:lt1>
      <a:sysClr val="window" lastClr="FFFFFF"/>
    </a:lt1>
    <a:dk2>
      <a:srgbClr val="1B192E"/>
    </a:dk2>
    <a:lt2>
      <a:srgbClr val="EAE5EB"/>
    </a:lt2>
    <a:accent1>
      <a:srgbClr val="13BE89"/>
    </a:accent1>
    <a:accent2>
      <a:srgbClr val="12B1BF"/>
    </a:accent2>
    <a:accent3>
      <a:srgbClr val="D40AA8"/>
    </a:accent3>
    <a:accent4>
      <a:srgbClr val="B86E62"/>
    </a:accent4>
    <a:accent5>
      <a:srgbClr val="A3A3C1"/>
    </a:accent5>
    <a:accent6>
      <a:srgbClr val="37335B"/>
    </a:accent6>
    <a:hlink>
      <a:srgbClr val="0066FF"/>
    </a:hlink>
    <a:folHlink>
      <a:srgbClr val="6666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4877</Words>
  <Application>Microsoft Office PowerPoint</Application>
  <PresentationFormat>Широкоэкранный</PresentationFormat>
  <Paragraphs>279</Paragraphs>
  <Slides>28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9" baseType="lpstr">
      <vt:lpstr>-apple-system</vt:lpstr>
      <vt:lpstr>Arial</vt:lpstr>
      <vt:lpstr>Calibri</vt:lpstr>
      <vt:lpstr>Fira Sans</vt:lpstr>
      <vt:lpstr>Inter-Regular</vt:lpstr>
      <vt:lpstr>JetBrains Mono</vt:lpstr>
      <vt:lpstr>Nunito</vt:lpstr>
      <vt:lpstr>Segoe UI</vt:lpstr>
      <vt:lpstr>Söhne</vt:lpstr>
      <vt:lpstr>Walbaum Display</vt:lpstr>
      <vt:lpstr>3DFloatVTI</vt:lpstr>
      <vt:lpstr>Преимущества контейнеризации: сравнение с виртуализацией и причина её популярности в наши дни. </vt:lpstr>
      <vt:lpstr>Поговорим сегодня о</vt:lpstr>
      <vt:lpstr>Виртуализация</vt:lpstr>
      <vt:lpstr>Виртуализация: ее происхождение</vt:lpstr>
      <vt:lpstr>Time-sharing operating system </vt:lpstr>
      <vt:lpstr>Типы виртуализации сегодня</vt:lpstr>
      <vt:lpstr>Прежде чем продолжим Что такое гипервизор?</vt:lpstr>
      <vt:lpstr>Гипервизор первого типа</vt:lpstr>
      <vt:lpstr>Гипервизор второго типа</vt:lpstr>
      <vt:lpstr>Гипервизор третьего типа</vt:lpstr>
      <vt:lpstr>Все для счастья есть, так зачем нам что-либо еще?</vt:lpstr>
      <vt:lpstr>Контейнеризация</vt:lpstr>
      <vt:lpstr>Контейнеризация: что это?</vt:lpstr>
      <vt:lpstr>Как это все происходит?</vt:lpstr>
      <vt:lpstr>Что в этом всем Docker? </vt:lpstr>
      <vt:lpstr>И как он работает?</vt:lpstr>
      <vt:lpstr>Docker compose</vt:lpstr>
      <vt:lpstr>Небольшой пример Docker Compose</vt:lpstr>
      <vt:lpstr>Контейнерная оркестрация</vt:lpstr>
      <vt:lpstr>стандарт OCI(Open container initiative)</vt:lpstr>
      <vt:lpstr>Другие представители данной технологии</vt:lpstr>
      <vt:lpstr>Преимущества контейнеризации</vt:lpstr>
      <vt:lpstr>Недостатки контейнеризации</vt:lpstr>
      <vt:lpstr>Преимущества виртуализации</vt:lpstr>
      <vt:lpstr>Недостатки виртуализации</vt:lpstr>
      <vt:lpstr>Виртуализация vs. контейнеризация</vt:lpstr>
      <vt:lpstr>Вопрос к экзамену</vt:lpstr>
      <vt:lpstr>Обещанный дубляж QR кода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Базовая презентация</dc:title>
  <dc:creator>Михаил Нягин</dc:creator>
  <cp:lastModifiedBy>Михаил Нягин</cp:lastModifiedBy>
  <cp:revision>18</cp:revision>
  <dcterms:created xsi:type="dcterms:W3CDTF">2024-04-22T13:57:51Z</dcterms:created>
  <dcterms:modified xsi:type="dcterms:W3CDTF">2024-04-26T18:31:48Z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