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5" r:id="rId9"/>
    <p:sldId id="269"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65" d="100"/>
          <a:sy n="65" d="100"/>
        </p:scale>
        <p:origin x="73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1/19/2021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1/19/2021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https://tutowebdesign.com/wp-content/uploads/2018/08/combinaison-analogue.jpg" TargetMode="External"/><Relationship Id="rId3" Type="http://schemas.openxmlformats.org/officeDocument/2006/relationships/image" Target="../media/image9.jpeg"/><Relationship Id="rId7" Type="http://schemas.openxmlformats.org/officeDocument/2006/relationships/image" Target="../media/image12.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https://tutowebdesign.com/wp-content/uploads/2018/08/combinaison-complementaire.jpg" TargetMode="External"/><Relationship Id="rId5" Type="http://schemas.openxmlformats.org/officeDocument/2006/relationships/image" Target="../media/image11.jpeg"/><Relationship Id="rId10" Type="http://schemas.openxmlformats.org/officeDocument/2006/relationships/image" Target="https://tutowebdesign.com/wp-content/uploads/2018/08/combinaison-triade-triangle.jpg" TargetMode="External"/><Relationship Id="rId4" Type="http://schemas.openxmlformats.org/officeDocument/2006/relationships/image" Target="../media/image10.jpeg"/><Relationship Id="rId9"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Image 4">
            <a:extLst>
              <a:ext uri="{FF2B5EF4-FFF2-40B4-BE49-F238E27FC236}">
                <a16:creationId xmlns:a16="http://schemas.microsoft.com/office/drawing/2014/main" id="{C5A3EAE2-A64F-4F91-9304-DEC7182865C1}"/>
              </a:ext>
            </a:extLst>
          </p:cNvPr>
          <p:cNvPicPr>
            <a:picLocks noChangeAspect="1"/>
          </p:cNvPicPr>
          <p:nvPr/>
        </p:nvPicPr>
        <p:blipFill>
          <a:blip r:embed="rId2"/>
          <a:stretch>
            <a:fillRect/>
          </a:stretch>
        </p:blipFill>
        <p:spPr>
          <a:xfrm>
            <a:off x="0" y="0"/>
            <a:ext cx="12192000" cy="6150279"/>
          </a:xfrm>
          <a:prstGeom prst="rect">
            <a:avLst/>
          </a:prstGeom>
        </p:spPr>
      </p:pic>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B8EDDE-A698-4BBB-BCE7-57BF4431744E}"/>
              </a:ext>
            </a:extLst>
          </p:cNvPr>
          <p:cNvSpPr>
            <a:spLocks noGrp="1"/>
          </p:cNvSpPr>
          <p:nvPr>
            <p:ph type="title"/>
          </p:nvPr>
        </p:nvSpPr>
        <p:spPr>
          <a:xfrm>
            <a:off x="1461572" y="1246284"/>
            <a:ext cx="9603275" cy="769448"/>
          </a:xfrm>
        </p:spPr>
        <p:txBody>
          <a:bodyPr>
            <a:normAutofit fontScale="90000"/>
          </a:bodyPr>
          <a:lstStyle/>
          <a:p>
            <a:r>
              <a:rPr lang="fr-FR" b="1" dirty="0">
                <a:latin typeface="Times New Roman" panose="02020603050405020304" pitchFamily="18" charset="0"/>
                <a:cs typeface="Times New Roman" panose="02020603050405020304" pitchFamily="18" charset="0"/>
              </a:rPr>
              <a:t>La théorie des couleurs (</a:t>
            </a:r>
            <a:r>
              <a:rPr lang="fr-FR" b="1" dirty="0" err="1">
                <a:latin typeface="Times New Roman" panose="02020603050405020304" pitchFamily="18" charset="0"/>
                <a:cs typeface="Times New Roman" panose="02020603050405020304" pitchFamily="18" charset="0"/>
              </a:rPr>
              <a:t>Colour</a:t>
            </a:r>
            <a:r>
              <a:rPr lang="fr-FR" b="1" dirty="0">
                <a:latin typeface="Times New Roman" panose="02020603050405020304" pitchFamily="18" charset="0"/>
                <a:cs typeface="Times New Roman" panose="02020603050405020304" pitchFamily="18" charset="0"/>
              </a:rPr>
              <a:t> palettes).</a:t>
            </a:r>
            <a:br>
              <a:rPr lang="fr-FR" b="1" dirty="0">
                <a:latin typeface="Times New Roman" panose="02020603050405020304" pitchFamily="18" charset="0"/>
                <a:cs typeface="Times New Roman" panose="02020603050405020304" pitchFamily="18" charset="0"/>
              </a:rPr>
            </a:br>
            <a:endParaRPr lang="fr-FR" dirty="0"/>
          </a:p>
        </p:txBody>
      </p:sp>
      <p:pic>
        <p:nvPicPr>
          <p:cNvPr id="1027" name="Picture 3" descr="roue-chromatique">
            <a:extLst>
              <a:ext uri="{FF2B5EF4-FFF2-40B4-BE49-F238E27FC236}">
                <a16:creationId xmlns:a16="http://schemas.microsoft.com/office/drawing/2014/main" id="{DFB95E8D-D106-42A7-8924-2EE47055D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41" y="2015732"/>
            <a:ext cx="2423643" cy="19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couleur-chaude-froide">
            <a:extLst>
              <a:ext uri="{FF2B5EF4-FFF2-40B4-BE49-F238E27FC236}">
                <a16:creationId xmlns:a16="http://schemas.microsoft.com/office/drawing/2014/main" id="{5261C9C1-B606-49C3-9CD8-AC35D6073B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6745" y="1991524"/>
            <a:ext cx="2143125" cy="192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combinaison-monochome">
            <a:extLst>
              <a:ext uri="{FF2B5EF4-FFF2-40B4-BE49-F238E27FC236}">
                <a16:creationId xmlns:a16="http://schemas.microsoft.com/office/drawing/2014/main" id="{9CF05E71-BF0A-4A56-BB11-9850B64A96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2131" y="2015732"/>
            <a:ext cx="2143125" cy="190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Couleurs complémentaires">
            <a:extLst>
              <a:ext uri="{FF2B5EF4-FFF2-40B4-BE49-F238E27FC236}">
                <a16:creationId xmlns:a16="http://schemas.microsoft.com/office/drawing/2014/main" id="{BB9CAB61-26E4-4AD2-87DB-4524D0822D2E}"/>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9181167" y="1975253"/>
            <a:ext cx="2466975" cy="194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descr="Couleurs analogues">
            <a:extLst>
              <a:ext uri="{FF2B5EF4-FFF2-40B4-BE49-F238E27FC236}">
                <a16:creationId xmlns:a16="http://schemas.microsoft.com/office/drawing/2014/main" id="{AE6D3C1A-6126-4248-9D61-57732C0B062A}"/>
              </a:ext>
            </a:extLst>
          </p:cNvPr>
          <p:cNvPicPr>
            <a:picLocks noChangeAspect="1"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a:off x="2727745" y="4225828"/>
            <a:ext cx="2295371" cy="149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Couleurs triades">
            <a:extLst>
              <a:ext uri="{FF2B5EF4-FFF2-40B4-BE49-F238E27FC236}">
                <a16:creationId xmlns:a16="http://schemas.microsoft.com/office/drawing/2014/main" id="{20E46F2F-85D3-4BB1-9F2D-B8AB51CC7C08}"/>
              </a:ext>
            </a:extLst>
          </p:cNvPr>
          <p:cNvPicPr>
            <a:picLocks noChangeAspect="1" noChangeArrowheads="1"/>
          </p:cNvPicPr>
          <p:nvPr/>
        </p:nvPicPr>
        <p:blipFill>
          <a:blip r:embed="rId9" r:link="rId10">
            <a:extLst>
              <a:ext uri="{28A0092B-C50C-407E-A947-70E740481C1C}">
                <a14:useLocalDpi xmlns:a14="http://schemas.microsoft.com/office/drawing/2010/main" val="0"/>
              </a:ext>
            </a:extLst>
          </a:blip>
          <a:srcRect/>
          <a:stretch>
            <a:fillRect/>
          </a:stretch>
        </p:blipFill>
        <p:spPr bwMode="auto">
          <a:xfrm>
            <a:off x="6096000" y="4225828"/>
            <a:ext cx="1960562" cy="1579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595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424371-2B50-4964-8D72-E6B57689DD52}"/>
              </a:ext>
            </a:extLst>
          </p:cNvPr>
          <p:cNvSpPr>
            <a:spLocks noGrp="1"/>
          </p:cNvSpPr>
          <p:nvPr>
            <p:ph type="title"/>
          </p:nvPr>
        </p:nvSpPr>
        <p:spPr>
          <a:xfrm>
            <a:off x="1451579" y="1199212"/>
            <a:ext cx="9603275" cy="934010"/>
          </a:xfrm>
        </p:spPr>
        <p:txBody>
          <a:bodyPr>
            <a:normAutofit fontScale="90000"/>
          </a:bodyPr>
          <a:lstStyle/>
          <a:p>
            <a:r>
              <a:rPr lang="fr-FR" b="1" dirty="0">
                <a:latin typeface="Times New Roman" panose="02020603050405020304" pitchFamily="18" charset="0"/>
                <a:cs typeface="Times New Roman" panose="02020603050405020304" pitchFamily="18" charset="0"/>
              </a:rPr>
              <a:t>La typographie</a:t>
            </a:r>
            <a:br>
              <a:rPr lang="fr-FR" b="1" dirty="0">
                <a:latin typeface="Times New Roman" panose="02020603050405020304" pitchFamily="18"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5358E005-0E40-4004-9DE8-8569E34C6D1E}"/>
              </a:ext>
            </a:extLst>
          </p:cNvPr>
          <p:cNvSpPr>
            <a:spLocks noGrp="1"/>
          </p:cNvSpPr>
          <p:nvPr>
            <p:ph idx="1"/>
          </p:nvPr>
        </p:nvSpPr>
        <p:spPr/>
        <p:txBody>
          <a:bodyPr/>
          <a:lstStyle/>
          <a:p>
            <a:pPr algn="just"/>
            <a:r>
              <a:rPr lang="fr-FR" sz="2800" dirty="0">
                <a:latin typeface="Times New Roman" panose="02020603050405020304" pitchFamily="18" charset="0"/>
                <a:cs typeface="Times New Roman" panose="02020603050405020304" pitchFamily="18" charset="0"/>
              </a:rPr>
              <a:t>Ce terme désigne la manière de se servir des caractères : choix d’une police (c’est-à-dire un style d’écriture), de sa taille (appelée « corps »), respect des règles d’assemblage de ces éléments (par exemple quand mettre une majuscule, comment placer la ponctuation, etc…).</a:t>
            </a:r>
          </a:p>
          <a:p>
            <a:endParaRPr lang="fr-FR" dirty="0"/>
          </a:p>
        </p:txBody>
      </p:sp>
    </p:spTree>
    <p:extLst>
      <p:ext uri="{BB962C8B-B14F-4D97-AF65-F5344CB8AC3E}">
        <p14:creationId xmlns:p14="http://schemas.microsoft.com/office/powerpoint/2010/main" val="1138829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E343A7-6FFA-47A0-A9DE-F7737426C3A8}"/>
              </a:ext>
            </a:extLst>
          </p:cNvPr>
          <p:cNvSpPr>
            <a:spLocks noGrp="1"/>
          </p:cNvSpPr>
          <p:nvPr>
            <p:ph type="title"/>
          </p:nvPr>
        </p:nvSpPr>
        <p:spPr>
          <a:xfrm>
            <a:off x="1406609" y="1239235"/>
            <a:ext cx="9603275" cy="587136"/>
          </a:xfrm>
        </p:spPr>
        <p:txBody>
          <a:bodyPr/>
          <a:lstStyle/>
          <a:p>
            <a:r>
              <a:rPr lang="fr-FR" sz="2900" b="1" dirty="0">
                <a:latin typeface="Times New Roman" panose="02020603050405020304" pitchFamily="18" charset="0"/>
                <a:cs typeface="Times New Roman" panose="02020603050405020304" pitchFamily="18" charset="0"/>
              </a:rPr>
              <a:t>Définitions</a:t>
            </a:r>
          </a:p>
        </p:txBody>
      </p:sp>
      <p:sp>
        <p:nvSpPr>
          <p:cNvPr id="3" name="Espace réservé du contenu 2">
            <a:extLst>
              <a:ext uri="{FF2B5EF4-FFF2-40B4-BE49-F238E27FC236}">
                <a16:creationId xmlns:a16="http://schemas.microsoft.com/office/drawing/2014/main" id="{BB88464B-B7D3-4957-ADFA-EDFBA74F51E8}"/>
              </a:ext>
            </a:extLst>
          </p:cNvPr>
          <p:cNvSpPr>
            <a:spLocks noGrp="1"/>
          </p:cNvSpPr>
          <p:nvPr>
            <p:ph idx="1"/>
          </p:nvPr>
        </p:nvSpPr>
        <p:spPr/>
        <p:txBody>
          <a:bodyPr/>
          <a:lstStyle/>
          <a:p>
            <a:r>
              <a:rPr lang="fr-FR" sz="2800" b="1" dirty="0">
                <a:latin typeface="Times New Roman" panose="02020603050405020304" pitchFamily="18" charset="0"/>
                <a:cs typeface="Times New Roman" panose="02020603050405020304" pitchFamily="18" charset="0"/>
              </a:rPr>
              <a:t>Responsive Design: 8-points </a:t>
            </a:r>
            <a:r>
              <a:rPr lang="fr-FR" sz="2800" b="1" dirty="0" err="1">
                <a:latin typeface="Times New Roman" panose="02020603050405020304" pitchFamily="18" charset="0"/>
                <a:cs typeface="Times New Roman" panose="02020603050405020304" pitchFamily="18" charset="0"/>
              </a:rPr>
              <a:t>Grid</a:t>
            </a:r>
            <a:r>
              <a:rPr lang="fr-FR" sz="2800" b="1" dirty="0">
                <a:latin typeface="Times New Roman" panose="02020603050405020304" pitchFamily="18" charset="0"/>
                <a:cs typeface="Times New Roman" panose="02020603050405020304" pitchFamily="18" charset="0"/>
              </a:rPr>
              <a:t> system</a:t>
            </a:r>
          </a:p>
          <a:p>
            <a:r>
              <a:rPr lang="fr-FR" sz="2800" b="1" dirty="0">
                <a:latin typeface="Times New Roman" panose="02020603050405020304" pitchFamily="18" charset="0"/>
                <a:cs typeface="Times New Roman" panose="02020603050405020304" pitchFamily="18" charset="0"/>
              </a:rPr>
              <a:t>Vertical </a:t>
            </a:r>
            <a:r>
              <a:rPr lang="fr-FR" sz="2800" b="1" dirty="0" err="1">
                <a:latin typeface="Times New Roman" panose="02020603050405020304" pitchFamily="18" charset="0"/>
                <a:cs typeface="Times New Roman" panose="02020603050405020304" pitchFamily="18" charset="0"/>
              </a:rPr>
              <a:t>Rhythm</a:t>
            </a:r>
            <a:endParaRPr lang="fr-FR" sz="2800" b="1" dirty="0">
              <a:latin typeface="Times New Roman" panose="02020603050405020304" pitchFamily="18" charset="0"/>
              <a:cs typeface="Times New Roman" panose="02020603050405020304" pitchFamily="18" charset="0"/>
            </a:endParaRPr>
          </a:p>
          <a:p>
            <a:r>
              <a:rPr lang="fr-FR" sz="2800" b="1" dirty="0" err="1">
                <a:latin typeface="Times New Roman" panose="02020603050405020304" pitchFamily="18" charset="0"/>
                <a:cs typeface="Times New Roman" panose="02020603050405020304" pitchFamily="18" charset="0"/>
              </a:rPr>
              <a:t>Modular</a:t>
            </a:r>
            <a:r>
              <a:rPr lang="fr-FR" sz="2800" b="1" dirty="0">
                <a:latin typeface="Times New Roman" panose="02020603050405020304" pitchFamily="18" charset="0"/>
                <a:cs typeface="Times New Roman" panose="02020603050405020304" pitchFamily="18" charset="0"/>
              </a:rPr>
              <a:t> </a:t>
            </a:r>
            <a:r>
              <a:rPr lang="fr-FR" sz="2800" b="1" dirty="0" err="1">
                <a:latin typeface="Times New Roman" panose="02020603050405020304" pitchFamily="18" charset="0"/>
                <a:cs typeface="Times New Roman" panose="02020603050405020304" pitchFamily="18" charset="0"/>
              </a:rPr>
              <a:t>Grid</a:t>
            </a:r>
            <a:endParaRPr lang="fr-FR" sz="2800" b="1" dirty="0">
              <a:latin typeface="Times New Roman" panose="02020603050405020304" pitchFamily="18" charset="0"/>
              <a:cs typeface="Times New Roman" panose="02020603050405020304" pitchFamily="18" charset="0"/>
            </a:endParaRPr>
          </a:p>
          <a:p>
            <a:r>
              <a:rPr lang="fr-FR" sz="2800" b="1" dirty="0">
                <a:latin typeface="Times New Roman" panose="02020603050405020304" pitchFamily="18" charset="0"/>
                <a:cs typeface="Times New Roman" panose="02020603050405020304" pitchFamily="18" charset="0"/>
              </a:rPr>
              <a:t>Vertical </a:t>
            </a:r>
            <a:r>
              <a:rPr lang="fr-FR" sz="2800" b="1" dirty="0" err="1">
                <a:latin typeface="Times New Roman" panose="02020603050405020304" pitchFamily="18" charset="0"/>
                <a:cs typeface="Times New Roman" panose="02020603050405020304" pitchFamily="18" charset="0"/>
              </a:rPr>
              <a:t>Scale</a:t>
            </a:r>
            <a:r>
              <a:rPr lang="fr-FR" sz="2800" b="1" dirty="0">
                <a:latin typeface="Times New Roman" panose="02020603050405020304" pitchFamily="18" charset="0"/>
                <a:cs typeface="Times New Roman" panose="02020603050405020304" pitchFamily="18" charset="0"/>
              </a:rPr>
              <a:t>.</a:t>
            </a:r>
          </a:p>
          <a:p>
            <a:endParaRPr lang="fr-FR" dirty="0"/>
          </a:p>
        </p:txBody>
      </p:sp>
    </p:spTree>
    <p:extLst>
      <p:ext uri="{BB962C8B-B14F-4D97-AF65-F5344CB8AC3E}">
        <p14:creationId xmlns:p14="http://schemas.microsoft.com/office/powerpoint/2010/main" val="1176394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8567FE-CBEE-4150-B88C-7BBA80D6E758}"/>
              </a:ext>
            </a:extLst>
          </p:cNvPr>
          <p:cNvSpPr>
            <a:spLocks noGrp="1"/>
          </p:cNvSpPr>
          <p:nvPr>
            <p:ph type="title"/>
          </p:nvPr>
        </p:nvSpPr>
        <p:spPr>
          <a:xfrm>
            <a:off x="1451579" y="1194263"/>
            <a:ext cx="9603275" cy="694497"/>
          </a:xfrm>
        </p:spPr>
        <p:txBody>
          <a:bodyPr/>
          <a:lstStyle/>
          <a:p>
            <a:r>
              <a:rPr lang="fr-FR" b="1" dirty="0">
                <a:latin typeface="Times New Roman" panose="02020603050405020304" pitchFamily="18" charset="0"/>
                <a:cs typeface="Times New Roman" panose="02020603050405020304" pitchFamily="18" charset="0"/>
              </a:rPr>
              <a:t>Calcul de grille</a:t>
            </a:r>
            <a:endParaRPr lang="fr-FR" dirty="0"/>
          </a:p>
        </p:txBody>
      </p:sp>
      <p:sp>
        <p:nvSpPr>
          <p:cNvPr id="3" name="Espace réservé du contenu 2">
            <a:extLst>
              <a:ext uri="{FF2B5EF4-FFF2-40B4-BE49-F238E27FC236}">
                <a16:creationId xmlns:a16="http://schemas.microsoft.com/office/drawing/2014/main" id="{3AA3A26F-4FB5-4B82-A1D1-B7947884CEE2}"/>
              </a:ext>
            </a:extLst>
          </p:cNvPr>
          <p:cNvSpPr>
            <a:spLocks noGrp="1"/>
          </p:cNvSpPr>
          <p:nvPr>
            <p:ph idx="1"/>
          </p:nvPr>
        </p:nvSpPr>
        <p:spPr/>
        <p:txBody>
          <a:bodyPr/>
          <a:lstStyle/>
          <a:p>
            <a:pPr algn="just"/>
            <a:r>
              <a:rPr lang="fr-FR" sz="2400" dirty="0">
                <a:latin typeface="Times New Roman" panose="02020603050405020304" pitchFamily="18" charset="0"/>
                <a:cs typeface="Times New Roman" panose="02020603050405020304" pitchFamily="18" charset="0"/>
              </a:rPr>
              <a:t>Lors de la conception d'une maquette de site Internet, l'utilisation d'une grille de mise en page permet d'obtenir un résultat plus structuré et plus harmonieux. Si le contenu est placé en fonction de cette grille, la page est plus lisible et plus agréable à parcourir. Quatre paramètres sont à renseigner : la largeur de la page, le nombre de colonnes, la largeur des marges externes et enfin la largeur des gouttières (à savoir les marges internes).</a:t>
            </a:r>
          </a:p>
          <a:p>
            <a:endParaRPr lang="fr-FR" dirty="0"/>
          </a:p>
        </p:txBody>
      </p:sp>
    </p:spTree>
    <p:extLst>
      <p:ext uri="{BB962C8B-B14F-4D97-AF65-F5344CB8AC3E}">
        <p14:creationId xmlns:p14="http://schemas.microsoft.com/office/powerpoint/2010/main" val="2720638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2689818C-6614-483D-8EDF-FD817B9CA0D0}"/>
              </a:ext>
            </a:extLst>
          </p:cNvPr>
          <p:cNvSpPr txBox="1">
            <a:spLocks/>
          </p:cNvSpPr>
          <p:nvPr/>
        </p:nvSpPr>
        <p:spPr>
          <a:xfrm>
            <a:off x="432249" y="103390"/>
            <a:ext cx="9603275" cy="1049235"/>
          </a:xfrm>
          <a:prstGeom prst="rect">
            <a:avLst/>
          </a:prstGeom>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fr-FR" sz="4000" dirty="0">
                <a:latin typeface="Times New Roman" panose="02020603050405020304" pitchFamily="18" charset="0"/>
                <a:cs typeface="Times New Roman" panose="02020603050405020304" pitchFamily="18" charset="0"/>
              </a:rPr>
              <a:t>PLAN</a:t>
            </a:r>
          </a:p>
        </p:txBody>
      </p:sp>
      <p:cxnSp>
        <p:nvCxnSpPr>
          <p:cNvPr id="5" name="Connecteur droit 4">
            <a:extLst>
              <a:ext uri="{FF2B5EF4-FFF2-40B4-BE49-F238E27FC236}">
                <a16:creationId xmlns:a16="http://schemas.microsoft.com/office/drawing/2014/main" id="{28EA06DE-DA36-446C-B370-6868CDFDA03C}"/>
              </a:ext>
            </a:extLst>
          </p:cNvPr>
          <p:cNvCxnSpPr/>
          <p:nvPr/>
        </p:nvCxnSpPr>
        <p:spPr>
          <a:xfrm>
            <a:off x="524656" y="764497"/>
            <a:ext cx="957871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Espace réservé du contenu 2">
            <a:extLst>
              <a:ext uri="{FF2B5EF4-FFF2-40B4-BE49-F238E27FC236}">
                <a16:creationId xmlns:a16="http://schemas.microsoft.com/office/drawing/2014/main" id="{8B0F7F5A-FEE8-45ED-B581-CCA9FC6C05BF}"/>
              </a:ext>
            </a:extLst>
          </p:cNvPr>
          <p:cNvSpPr txBox="1">
            <a:spLocks/>
          </p:cNvSpPr>
          <p:nvPr/>
        </p:nvSpPr>
        <p:spPr>
          <a:xfrm>
            <a:off x="522188" y="869430"/>
            <a:ext cx="11669811" cy="5606320"/>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50000"/>
              </a:lnSpc>
              <a:spcBef>
                <a:spcPts val="0"/>
              </a:spcBef>
            </a:pPr>
            <a:r>
              <a:rPr lang="fr-FR" b="1" dirty="0">
                <a:latin typeface="Times New Roman" panose="02020603050405020304" pitchFamily="18" charset="0"/>
                <a:cs typeface="Times New Roman" panose="02020603050405020304" pitchFamily="18" charset="0"/>
              </a:rPr>
              <a:t>Organisation du groupe (Trello, </a:t>
            </a:r>
            <a:r>
              <a:rPr lang="fr-FR" b="1" dirty="0" err="1">
                <a:latin typeface="Times New Roman" panose="02020603050405020304" pitchFamily="18" charset="0"/>
                <a:cs typeface="Times New Roman" panose="02020603050405020304" pitchFamily="18" charset="0"/>
              </a:rPr>
              <a:t>github</a:t>
            </a:r>
            <a:r>
              <a:rPr lang="fr-FR" b="1" dirty="0">
                <a:latin typeface="Times New Roman" panose="02020603050405020304" pitchFamily="18" charset="0"/>
                <a:cs typeface="Times New Roman" panose="02020603050405020304" pitchFamily="18" charset="0"/>
              </a:rPr>
              <a:t>)</a:t>
            </a:r>
          </a:p>
          <a:p>
            <a:pPr>
              <a:lnSpc>
                <a:spcPct val="150000"/>
              </a:lnSpc>
              <a:spcBef>
                <a:spcPts val="0"/>
              </a:spcBef>
            </a:pPr>
            <a:r>
              <a:rPr lang="fr-FR" b="1" dirty="0">
                <a:latin typeface="Times New Roman" panose="02020603050405020304" pitchFamily="18" charset="0"/>
                <a:cs typeface="Times New Roman" panose="02020603050405020304" pitchFamily="18" charset="0"/>
              </a:rPr>
              <a:t>Documentation sur les aspects:</a:t>
            </a:r>
            <a:r>
              <a:rPr lang="fr-FR" sz="1800" b="1" dirty="0">
                <a:latin typeface="Times New Roman" panose="02020603050405020304" pitchFamily="18" charset="0"/>
                <a:cs typeface="Times New Roman" panose="02020603050405020304" pitchFamily="18" charset="0"/>
              </a:rPr>
              <a:t>  </a:t>
            </a:r>
          </a:p>
          <a:p>
            <a:pPr marL="0" indent="0">
              <a:lnSpc>
                <a:spcPct val="150000"/>
              </a:lnSpc>
              <a:spcBef>
                <a:spcPts val="0"/>
              </a:spcBef>
              <a:buNone/>
            </a:pPr>
            <a:r>
              <a:rPr lang="fr-FR" b="1" dirty="0">
                <a:latin typeface="Times New Roman" panose="02020603050405020304" pitchFamily="18" charset="0"/>
                <a:cs typeface="Times New Roman" panose="02020603050405020304" pitchFamily="18" charset="0"/>
              </a:rPr>
              <a:t>                      Définition : UX / UI design et Design </a:t>
            </a:r>
            <a:r>
              <a:rPr lang="fr-FR" b="1" dirty="0" err="1">
                <a:latin typeface="Times New Roman" panose="02020603050405020304" pitchFamily="18" charset="0"/>
                <a:cs typeface="Times New Roman" panose="02020603050405020304" pitchFamily="18" charset="0"/>
              </a:rPr>
              <a:t>Thinking</a:t>
            </a:r>
            <a:r>
              <a:rPr lang="fr-FR" b="1" dirty="0">
                <a:latin typeface="Times New Roman" panose="02020603050405020304" pitchFamily="18" charset="0"/>
                <a:cs typeface="Times New Roman" panose="02020603050405020304" pitchFamily="18" charset="0"/>
              </a:rPr>
              <a:t>.</a:t>
            </a:r>
          </a:p>
          <a:p>
            <a:pPr marL="0" indent="0">
              <a:lnSpc>
                <a:spcPct val="150000"/>
              </a:lnSpc>
              <a:spcBef>
                <a:spcPts val="0"/>
              </a:spcBef>
              <a:buNone/>
            </a:pPr>
            <a:r>
              <a:rPr lang="fr-FR" b="1" dirty="0">
                <a:latin typeface="Times New Roman" panose="02020603050405020304" pitchFamily="18" charset="0"/>
                <a:cs typeface="Times New Roman" panose="02020603050405020304" pitchFamily="18" charset="0"/>
              </a:rPr>
              <a:t>                      Rôle du UX designer vs UI designer vs Product designer.</a:t>
            </a:r>
          </a:p>
          <a:p>
            <a:pPr marL="0" indent="0">
              <a:lnSpc>
                <a:spcPct val="150000"/>
              </a:lnSpc>
              <a:spcBef>
                <a:spcPts val="0"/>
              </a:spcBef>
              <a:buNone/>
            </a:pPr>
            <a:r>
              <a:rPr lang="fr-FR" b="1" dirty="0">
                <a:latin typeface="Times New Roman" panose="02020603050405020304" pitchFamily="18" charset="0"/>
                <a:cs typeface="Times New Roman" panose="02020603050405020304" pitchFamily="18" charset="0"/>
              </a:rPr>
              <a:t>                      Objectifs de UI et UX designer.</a:t>
            </a:r>
          </a:p>
          <a:p>
            <a:pPr marL="0" indent="0">
              <a:lnSpc>
                <a:spcPct val="150000"/>
              </a:lnSpc>
              <a:spcBef>
                <a:spcPts val="0"/>
              </a:spcBef>
              <a:buNone/>
            </a:pPr>
            <a:r>
              <a:rPr lang="fr-FR" b="1" dirty="0">
                <a:latin typeface="Times New Roman" panose="02020603050405020304" pitchFamily="18" charset="0"/>
                <a:cs typeface="Times New Roman" panose="02020603050405020304" pitchFamily="18" charset="0"/>
              </a:rPr>
              <a:t>                      Le processus de UX designer et comment comprendre le client.</a:t>
            </a:r>
          </a:p>
          <a:p>
            <a:pPr marL="0" indent="0">
              <a:lnSpc>
                <a:spcPct val="150000"/>
              </a:lnSpc>
              <a:spcBef>
                <a:spcPts val="0"/>
              </a:spcBef>
              <a:buNone/>
            </a:pPr>
            <a:r>
              <a:rPr lang="fr-FR" b="1" dirty="0">
                <a:latin typeface="Times New Roman" panose="02020603050405020304" pitchFamily="18" charset="0"/>
                <a:cs typeface="Times New Roman" panose="02020603050405020304" pitchFamily="18" charset="0"/>
              </a:rPr>
              <a:t>                      Les compétences d'un UI/UX designer.</a:t>
            </a:r>
          </a:p>
          <a:p>
            <a:pPr marL="0" indent="0">
              <a:lnSpc>
                <a:spcPct val="150000"/>
              </a:lnSpc>
              <a:spcBef>
                <a:spcPts val="0"/>
              </a:spcBef>
              <a:buNone/>
            </a:pPr>
            <a:r>
              <a:rPr lang="fr-FR" b="1" dirty="0">
                <a:latin typeface="Times New Roman" panose="02020603050405020304" pitchFamily="18" charset="0"/>
                <a:cs typeface="Times New Roman" panose="02020603050405020304" pitchFamily="18" charset="0"/>
              </a:rPr>
              <a:t>                      La théorie des couleurs (</a:t>
            </a:r>
            <a:r>
              <a:rPr lang="fr-FR" b="1" dirty="0" err="1">
                <a:latin typeface="Times New Roman" panose="02020603050405020304" pitchFamily="18" charset="0"/>
                <a:cs typeface="Times New Roman" panose="02020603050405020304" pitchFamily="18" charset="0"/>
              </a:rPr>
              <a:t>Colour</a:t>
            </a:r>
            <a:r>
              <a:rPr lang="fr-FR" b="1" dirty="0">
                <a:latin typeface="Times New Roman" panose="02020603050405020304" pitchFamily="18" charset="0"/>
                <a:cs typeface="Times New Roman" panose="02020603050405020304" pitchFamily="18" charset="0"/>
              </a:rPr>
              <a:t> palettes).</a:t>
            </a:r>
          </a:p>
          <a:p>
            <a:pPr marL="0" indent="0">
              <a:lnSpc>
                <a:spcPct val="150000"/>
              </a:lnSpc>
              <a:spcBef>
                <a:spcPts val="0"/>
              </a:spcBef>
              <a:buNone/>
            </a:pPr>
            <a:r>
              <a:rPr lang="fr-FR" b="1" dirty="0">
                <a:latin typeface="Times New Roman" panose="02020603050405020304" pitchFamily="18" charset="0"/>
                <a:cs typeface="Times New Roman" panose="02020603050405020304" pitchFamily="18" charset="0"/>
              </a:rPr>
              <a:t>                      La typographie.</a:t>
            </a:r>
          </a:p>
          <a:p>
            <a:pPr marL="0" indent="0">
              <a:lnSpc>
                <a:spcPct val="150000"/>
              </a:lnSpc>
              <a:spcBef>
                <a:spcPts val="0"/>
              </a:spcBef>
              <a:buNone/>
            </a:pPr>
            <a:r>
              <a:rPr lang="fr-FR" b="1" dirty="0">
                <a:latin typeface="Times New Roman" panose="02020603050405020304" pitchFamily="18" charset="0"/>
                <a:cs typeface="Times New Roman" panose="02020603050405020304" pitchFamily="18" charset="0"/>
              </a:rPr>
              <a:t>                      Responsive Design: 8-points </a:t>
            </a:r>
            <a:r>
              <a:rPr lang="fr-FR" b="1" dirty="0" err="1">
                <a:latin typeface="Times New Roman" panose="02020603050405020304" pitchFamily="18" charset="0"/>
                <a:cs typeface="Times New Roman" panose="02020603050405020304" pitchFamily="18" charset="0"/>
              </a:rPr>
              <a:t>Grid</a:t>
            </a:r>
            <a:r>
              <a:rPr lang="fr-FR" b="1" dirty="0">
                <a:latin typeface="Times New Roman" panose="02020603050405020304" pitchFamily="18" charset="0"/>
                <a:cs typeface="Times New Roman" panose="02020603050405020304" pitchFamily="18" charset="0"/>
              </a:rPr>
              <a:t> system, Vertical </a:t>
            </a:r>
            <a:r>
              <a:rPr lang="fr-FR" b="1" dirty="0" err="1">
                <a:latin typeface="Times New Roman" panose="02020603050405020304" pitchFamily="18" charset="0"/>
                <a:cs typeface="Times New Roman" panose="02020603050405020304" pitchFamily="18" charset="0"/>
              </a:rPr>
              <a:t>Rhythm</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Modular</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Grid</a:t>
            </a:r>
            <a:r>
              <a:rPr lang="fr-FR" b="1" dirty="0">
                <a:latin typeface="Times New Roman" panose="02020603050405020304" pitchFamily="18" charset="0"/>
                <a:cs typeface="Times New Roman" panose="02020603050405020304" pitchFamily="18" charset="0"/>
              </a:rPr>
              <a:t>, Vertical </a:t>
            </a:r>
            <a:r>
              <a:rPr lang="fr-FR" b="1" dirty="0" err="1">
                <a:latin typeface="Times New Roman" panose="02020603050405020304" pitchFamily="18" charset="0"/>
                <a:cs typeface="Times New Roman" panose="02020603050405020304" pitchFamily="18" charset="0"/>
              </a:rPr>
              <a:t>Scale</a:t>
            </a:r>
            <a:r>
              <a:rPr lang="fr-FR" b="1" dirty="0">
                <a:latin typeface="Times New Roman" panose="02020603050405020304" pitchFamily="18" charset="0"/>
                <a:cs typeface="Times New Roman" panose="02020603050405020304" pitchFamily="18" charset="0"/>
              </a:rPr>
              <a:t>.</a:t>
            </a:r>
          </a:p>
          <a:p>
            <a:pPr marL="0" indent="0">
              <a:lnSpc>
                <a:spcPct val="150000"/>
              </a:lnSpc>
              <a:spcBef>
                <a:spcPts val="0"/>
              </a:spcBef>
              <a:buNone/>
            </a:pPr>
            <a:r>
              <a:rPr lang="fr-FR" b="1">
                <a:latin typeface="Times New Roman" panose="02020603050405020304" pitchFamily="18" charset="0"/>
                <a:cs typeface="Times New Roman" panose="02020603050405020304" pitchFamily="18" charset="0"/>
              </a:rPr>
              <a:t>                      Calcul </a:t>
            </a:r>
            <a:r>
              <a:rPr lang="fr-FR" b="1" dirty="0">
                <a:latin typeface="Times New Roman" panose="02020603050405020304" pitchFamily="18" charset="0"/>
                <a:cs typeface="Times New Roman" panose="02020603050405020304" pitchFamily="18" charset="0"/>
              </a:rPr>
              <a:t>de votre grille et de vos guides à l'aide d'outils en ligne.</a:t>
            </a:r>
          </a:p>
          <a:p>
            <a:pPr marL="0" indent="0">
              <a:lnSpc>
                <a:spcPct val="150000"/>
              </a:lnSpc>
              <a:spcBef>
                <a:spcPts val="0"/>
              </a:spcBef>
              <a:buNone/>
            </a:pPr>
            <a:r>
              <a:rPr lang="fr-FR" b="1" dirty="0">
                <a:latin typeface="Times New Roman" panose="02020603050405020304" pitchFamily="18" charset="0"/>
                <a:cs typeface="Times New Roman" panose="02020603050405020304" pitchFamily="18" charset="0"/>
              </a:rPr>
              <a:t>           </a:t>
            </a:r>
          </a:p>
        </p:txBody>
      </p:sp>
      <p:cxnSp>
        <p:nvCxnSpPr>
          <p:cNvPr id="8" name="Connecteur droit avec flèche 7">
            <a:extLst>
              <a:ext uri="{FF2B5EF4-FFF2-40B4-BE49-F238E27FC236}">
                <a16:creationId xmlns:a16="http://schemas.microsoft.com/office/drawing/2014/main" id="{4A028381-BE7A-4EF4-82CF-72AF322B3AE5}"/>
              </a:ext>
            </a:extLst>
          </p:cNvPr>
          <p:cNvCxnSpPr/>
          <p:nvPr/>
        </p:nvCxnSpPr>
        <p:spPr>
          <a:xfrm>
            <a:off x="1428671" y="2083631"/>
            <a:ext cx="46469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8B777058-C9E6-44DD-9C26-2125C4971713}"/>
              </a:ext>
            </a:extLst>
          </p:cNvPr>
          <p:cNvCxnSpPr/>
          <p:nvPr/>
        </p:nvCxnSpPr>
        <p:spPr>
          <a:xfrm>
            <a:off x="1428671" y="2565814"/>
            <a:ext cx="46469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1C80E3B2-C683-424D-973A-402A8E44CAAF}"/>
              </a:ext>
            </a:extLst>
          </p:cNvPr>
          <p:cNvCxnSpPr/>
          <p:nvPr/>
        </p:nvCxnSpPr>
        <p:spPr>
          <a:xfrm>
            <a:off x="1428671" y="3000529"/>
            <a:ext cx="46469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6F986AE1-121C-4246-BF53-3680EE6D1152}"/>
              </a:ext>
            </a:extLst>
          </p:cNvPr>
          <p:cNvCxnSpPr/>
          <p:nvPr/>
        </p:nvCxnSpPr>
        <p:spPr>
          <a:xfrm>
            <a:off x="1428671" y="3435244"/>
            <a:ext cx="46469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94490FAB-8DDA-4F5C-A480-21B4B84E3E3F}"/>
              </a:ext>
            </a:extLst>
          </p:cNvPr>
          <p:cNvCxnSpPr/>
          <p:nvPr/>
        </p:nvCxnSpPr>
        <p:spPr>
          <a:xfrm>
            <a:off x="1428671" y="3899938"/>
            <a:ext cx="46469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EFD9C993-79C8-4A7F-8995-83363BC65768}"/>
              </a:ext>
            </a:extLst>
          </p:cNvPr>
          <p:cNvCxnSpPr/>
          <p:nvPr/>
        </p:nvCxnSpPr>
        <p:spPr>
          <a:xfrm>
            <a:off x="1428671" y="4364635"/>
            <a:ext cx="46469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EE76CAEB-5FF1-4C17-8B47-BABA3DD874BA}"/>
              </a:ext>
            </a:extLst>
          </p:cNvPr>
          <p:cNvCxnSpPr/>
          <p:nvPr/>
        </p:nvCxnSpPr>
        <p:spPr>
          <a:xfrm>
            <a:off x="1428671" y="4829329"/>
            <a:ext cx="46469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74C9FB95-1542-4D07-A9E0-08B844D3CAB4}"/>
              </a:ext>
            </a:extLst>
          </p:cNvPr>
          <p:cNvCxnSpPr/>
          <p:nvPr/>
        </p:nvCxnSpPr>
        <p:spPr>
          <a:xfrm>
            <a:off x="1428671" y="5294024"/>
            <a:ext cx="46469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E35C03CC-154A-4124-A60C-D64544634E77}"/>
              </a:ext>
            </a:extLst>
          </p:cNvPr>
          <p:cNvCxnSpPr/>
          <p:nvPr/>
        </p:nvCxnSpPr>
        <p:spPr>
          <a:xfrm>
            <a:off x="1428671" y="5773709"/>
            <a:ext cx="46469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321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7D73CD-A0E5-44EC-8112-88AF8F950DCC}"/>
              </a:ext>
            </a:extLst>
          </p:cNvPr>
          <p:cNvSpPr>
            <a:spLocks noGrp="1"/>
          </p:cNvSpPr>
          <p:nvPr>
            <p:ph type="title"/>
          </p:nvPr>
        </p:nvSpPr>
        <p:spPr>
          <a:xfrm>
            <a:off x="475619" y="2181730"/>
            <a:ext cx="4567869" cy="1247270"/>
          </a:xfrm>
        </p:spPr>
        <p:txBody>
          <a:bodyPr>
            <a:normAutofit/>
          </a:bodyPr>
          <a:lstStyle/>
          <a:p>
            <a:pPr algn="ctr"/>
            <a:r>
              <a:rPr lang="fr-FR" b="1" dirty="0">
                <a:latin typeface="Times New Roman" panose="02020603050405020304" pitchFamily="18" charset="0"/>
                <a:cs typeface="Times New Roman" panose="02020603050405020304" pitchFamily="18" charset="0"/>
              </a:rPr>
              <a:t>Organisation du groupe  Trello</a:t>
            </a:r>
            <a:br>
              <a:rPr lang="fr-FR" b="1" dirty="0">
                <a:latin typeface="Times New Roman" panose="02020603050405020304" pitchFamily="18" charset="0"/>
                <a:cs typeface="Times New Roman" panose="02020603050405020304" pitchFamily="18" charset="0"/>
              </a:rPr>
            </a:br>
            <a:endParaRPr lang="fr-FR" dirty="0"/>
          </a:p>
        </p:txBody>
      </p:sp>
      <p:pic>
        <p:nvPicPr>
          <p:cNvPr id="6" name="Espace réservé du contenu 5">
            <a:extLst>
              <a:ext uri="{FF2B5EF4-FFF2-40B4-BE49-F238E27FC236}">
                <a16:creationId xmlns:a16="http://schemas.microsoft.com/office/drawing/2014/main" id="{3BBA7B23-CA52-49E8-9C60-9266EF48F70F}"/>
              </a:ext>
            </a:extLst>
          </p:cNvPr>
          <p:cNvPicPr>
            <a:picLocks noGrp="1" noChangeAspect="1"/>
          </p:cNvPicPr>
          <p:nvPr>
            <p:ph idx="1"/>
          </p:nvPr>
        </p:nvPicPr>
        <p:blipFill>
          <a:blip r:embed="rId2"/>
          <a:stretch>
            <a:fillRect/>
          </a:stretch>
        </p:blipFill>
        <p:spPr>
          <a:xfrm>
            <a:off x="5043488" y="0"/>
            <a:ext cx="7148512" cy="6130977"/>
          </a:xfrm>
        </p:spPr>
      </p:pic>
    </p:spTree>
    <p:extLst>
      <p:ext uri="{BB962C8B-B14F-4D97-AF65-F5344CB8AC3E}">
        <p14:creationId xmlns:p14="http://schemas.microsoft.com/office/powerpoint/2010/main" val="41722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AC6448-296C-4B51-8832-A4515D332E23}"/>
              </a:ext>
            </a:extLst>
          </p:cNvPr>
          <p:cNvSpPr>
            <a:spLocks noGrp="1"/>
          </p:cNvSpPr>
          <p:nvPr>
            <p:ph type="title"/>
          </p:nvPr>
        </p:nvSpPr>
        <p:spPr>
          <a:xfrm>
            <a:off x="1444671" y="1918741"/>
            <a:ext cx="3273099" cy="1127349"/>
          </a:xfrm>
        </p:spPr>
        <p:txBody>
          <a:bodyPr/>
          <a:lstStyle/>
          <a:p>
            <a:pPr algn="ctr"/>
            <a:r>
              <a:rPr lang="fr-FR" b="1" dirty="0">
                <a:latin typeface="Times New Roman" panose="02020603050405020304" pitchFamily="18" charset="0"/>
                <a:cs typeface="Times New Roman" panose="02020603050405020304" pitchFamily="18" charset="0"/>
              </a:rPr>
              <a:t>création d’une repository </a:t>
            </a:r>
            <a:endParaRPr lang="fr-FR" dirty="0"/>
          </a:p>
        </p:txBody>
      </p:sp>
      <p:pic>
        <p:nvPicPr>
          <p:cNvPr id="6" name="Espace réservé du contenu 5">
            <a:extLst>
              <a:ext uri="{FF2B5EF4-FFF2-40B4-BE49-F238E27FC236}">
                <a16:creationId xmlns:a16="http://schemas.microsoft.com/office/drawing/2014/main" id="{85628446-87C2-4400-8B2F-7AF0B74A446B}"/>
              </a:ext>
            </a:extLst>
          </p:cNvPr>
          <p:cNvPicPr>
            <a:picLocks noGrp="1" noChangeAspect="1"/>
          </p:cNvPicPr>
          <p:nvPr>
            <p:ph idx="1"/>
          </p:nvPr>
        </p:nvPicPr>
        <p:blipFill>
          <a:blip r:embed="rId2"/>
          <a:stretch>
            <a:fillRect/>
          </a:stretch>
        </p:blipFill>
        <p:spPr>
          <a:xfrm>
            <a:off x="5043488" y="284813"/>
            <a:ext cx="6813732" cy="5351489"/>
          </a:xfrm>
        </p:spPr>
      </p:pic>
    </p:spTree>
    <p:extLst>
      <p:ext uri="{BB962C8B-B14F-4D97-AF65-F5344CB8AC3E}">
        <p14:creationId xmlns:p14="http://schemas.microsoft.com/office/powerpoint/2010/main" val="252039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574235-3778-4C86-8293-FD4374E62575}"/>
              </a:ext>
            </a:extLst>
          </p:cNvPr>
          <p:cNvSpPr>
            <a:spLocks noGrp="1"/>
          </p:cNvSpPr>
          <p:nvPr>
            <p:ph type="title"/>
          </p:nvPr>
        </p:nvSpPr>
        <p:spPr/>
        <p:txBody>
          <a:bodyPr/>
          <a:lstStyle/>
          <a:p>
            <a:pPr algn="ctr"/>
            <a:r>
              <a:rPr lang="fr-FR" b="1" dirty="0">
                <a:latin typeface="Times New Roman" panose="02020603050405020304" pitchFamily="18" charset="0"/>
                <a:cs typeface="Times New Roman" panose="02020603050405020304" pitchFamily="18" charset="0"/>
              </a:rPr>
              <a:t>Organisation du groupe GITHUB</a:t>
            </a:r>
            <a:endParaRPr lang="fr-FR" dirty="0"/>
          </a:p>
        </p:txBody>
      </p:sp>
      <p:pic>
        <p:nvPicPr>
          <p:cNvPr id="6" name="Espace réservé du contenu 5">
            <a:extLst>
              <a:ext uri="{FF2B5EF4-FFF2-40B4-BE49-F238E27FC236}">
                <a16:creationId xmlns:a16="http://schemas.microsoft.com/office/drawing/2014/main" id="{43CD7AA1-4E23-40D9-98DF-E6258653C329}"/>
              </a:ext>
            </a:extLst>
          </p:cNvPr>
          <p:cNvPicPr>
            <a:picLocks noGrp="1" noChangeAspect="1"/>
          </p:cNvPicPr>
          <p:nvPr>
            <p:ph idx="1"/>
          </p:nvPr>
        </p:nvPicPr>
        <p:blipFill>
          <a:blip r:embed="rId2"/>
          <a:stretch>
            <a:fillRect/>
          </a:stretch>
        </p:blipFill>
        <p:spPr>
          <a:xfrm>
            <a:off x="5043488" y="389744"/>
            <a:ext cx="6618860" cy="5063927"/>
          </a:xfrm>
        </p:spPr>
      </p:pic>
    </p:spTree>
    <p:extLst>
      <p:ext uri="{BB962C8B-B14F-4D97-AF65-F5344CB8AC3E}">
        <p14:creationId xmlns:p14="http://schemas.microsoft.com/office/powerpoint/2010/main" val="931586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A0A431-1D02-40B5-971E-4436EBD59955}"/>
              </a:ext>
            </a:extLst>
          </p:cNvPr>
          <p:cNvSpPr>
            <a:spLocks noGrp="1"/>
          </p:cNvSpPr>
          <p:nvPr>
            <p:ph type="title"/>
          </p:nvPr>
        </p:nvSpPr>
        <p:spPr>
          <a:xfrm>
            <a:off x="382396" y="2301651"/>
            <a:ext cx="4717770" cy="1127349"/>
          </a:xfrm>
        </p:spPr>
        <p:txBody>
          <a:bodyPr/>
          <a:lstStyle/>
          <a:p>
            <a:pPr algn="ctr"/>
            <a:r>
              <a:rPr lang="fr-FR" b="1" dirty="0">
                <a:latin typeface="Times New Roman" panose="02020603050405020304" pitchFamily="18" charset="0"/>
                <a:cs typeface="Times New Roman" panose="02020603050405020304" pitchFamily="18" charset="0"/>
              </a:rPr>
              <a:t>Définition : UX / UI design et Design </a:t>
            </a:r>
            <a:r>
              <a:rPr lang="fr-FR" b="1" dirty="0" err="1">
                <a:latin typeface="Times New Roman" panose="02020603050405020304" pitchFamily="18" charset="0"/>
                <a:cs typeface="Times New Roman" panose="02020603050405020304" pitchFamily="18" charset="0"/>
              </a:rPr>
              <a:t>Thinking</a:t>
            </a:r>
            <a:r>
              <a:rPr lang="fr-FR" b="1" dirty="0">
                <a:latin typeface="Times New Roman" panose="02020603050405020304" pitchFamily="18" charset="0"/>
                <a:cs typeface="Times New Roman" panose="02020603050405020304" pitchFamily="18" charset="0"/>
              </a:rPr>
              <a:t>.</a:t>
            </a:r>
            <a:br>
              <a:rPr lang="fr-FR" b="1" dirty="0">
                <a:latin typeface="Times New Roman" panose="02020603050405020304" pitchFamily="18" charset="0"/>
                <a:cs typeface="Times New Roman" panose="02020603050405020304" pitchFamily="18" charset="0"/>
              </a:rPr>
            </a:br>
            <a:endParaRPr lang="fr-FR" dirty="0"/>
          </a:p>
        </p:txBody>
      </p:sp>
      <p:pic>
        <p:nvPicPr>
          <p:cNvPr id="10" name="Espace réservé du contenu 9">
            <a:extLst>
              <a:ext uri="{FF2B5EF4-FFF2-40B4-BE49-F238E27FC236}">
                <a16:creationId xmlns:a16="http://schemas.microsoft.com/office/drawing/2014/main" id="{0E4F994B-E2E7-41E7-974D-21F5E5E1F769}"/>
              </a:ext>
            </a:extLst>
          </p:cNvPr>
          <p:cNvPicPr>
            <a:picLocks noGrp="1" noChangeAspect="1"/>
          </p:cNvPicPr>
          <p:nvPr>
            <p:ph idx="1"/>
          </p:nvPr>
        </p:nvPicPr>
        <p:blipFill>
          <a:blip r:embed="rId2"/>
          <a:stretch>
            <a:fillRect/>
          </a:stretch>
        </p:blipFill>
        <p:spPr>
          <a:xfrm>
            <a:off x="5720556" y="149902"/>
            <a:ext cx="5956782" cy="5756223"/>
          </a:xfrm>
        </p:spPr>
      </p:pic>
      <p:sp>
        <p:nvSpPr>
          <p:cNvPr id="4" name="Espace réservé du texte 3">
            <a:extLst>
              <a:ext uri="{FF2B5EF4-FFF2-40B4-BE49-F238E27FC236}">
                <a16:creationId xmlns:a16="http://schemas.microsoft.com/office/drawing/2014/main" id="{145B06B1-9F16-4F16-98CA-FC445F79F6BB}"/>
              </a:ext>
            </a:extLst>
          </p:cNvPr>
          <p:cNvSpPr>
            <a:spLocks noGrp="1"/>
          </p:cNvSpPr>
          <p:nvPr>
            <p:ph type="body" sz="half" idx="2"/>
          </p:nvPr>
        </p:nvSpPr>
        <p:spPr>
          <a:xfrm>
            <a:off x="262474" y="3295432"/>
            <a:ext cx="4957613" cy="2131007"/>
          </a:xfrm>
        </p:spPr>
        <p:txBody>
          <a:bodyPr/>
          <a:lstStyle/>
          <a:p>
            <a:pPr algn="ctr"/>
            <a:r>
              <a:rPr lang="fr-FR" sz="2400" b="1" cap="all" dirty="0">
                <a:latin typeface="Times New Roman" panose="02020603050405020304" pitchFamily="18" charset="0"/>
                <a:ea typeface="+mj-ea"/>
                <a:cs typeface="Times New Roman" panose="02020603050405020304" pitchFamily="18" charset="0"/>
              </a:rPr>
              <a:t>Rôle du UX designer vs UI designer vs Product designer.</a:t>
            </a:r>
          </a:p>
          <a:p>
            <a:pPr algn="ctr"/>
            <a:endParaRPr lang="fr-FR" dirty="0"/>
          </a:p>
        </p:txBody>
      </p:sp>
    </p:spTree>
    <p:extLst>
      <p:ext uri="{BB962C8B-B14F-4D97-AF65-F5344CB8AC3E}">
        <p14:creationId xmlns:p14="http://schemas.microsoft.com/office/powerpoint/2010/main" val="415899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896D53-1761-4193-91A5-96027A1D77B1}"/>
              </a:ext>
            </a:extLst>
          </p:cNvPr>
          <p:cNvSpPr>
            <a:spLocks noGrp="1"/>
          </p:cNvSpPr>
          <p:nvPr>
            <p:ph type="title"/>
          </p:nvPr>
        </p:nvSpPr>
        <p:spPr>
          <a:xfrm>
            <a:off x="1135816" y="1194783"/>
            <a:ext cx="3735987" cy="2247117"/>
          </a:xfrm>
        </p:spPr>
        <p:txBody>
          <a:bodyPr/>
          <a:lstStyle/>
          <a:p>
            <a:pPr algn="ctr"/>
            <a:r>
              <a:rPr lang="fr-FR" b="1" dirty="0">
                <a:latin typeface="Times New Roman" panose="02020603050405020304" pitchFamily="18" charset="0"/>
                <a:cs typeface="Times New Roman" panose="02020603050405020304" pitchFamily="18" charset="0"/>
              </a:rPr>
              <a:t>Objectifs de UI et UX designer.</a:t>
            </a:r>
            <a:br>
              <a:rPr lang="fr-FR" b="1" dirty="0">
                <a:latin typeface="Times New Roman" panose="02020603050405020304" pitchFamily="18" charset="0"/>
                <a:cs typeface="Times New Roman" panose="02020603050405020304" pitchFamily="18" charset="0"/>
              </a:rPr>
            </a:br>
            <a:endParaRPr lang="fr-FR" dirty="0"/>
          </a:p>
        </p:txBody>
      </p:sp>
      <p:pic>
        <p:nvPicPr>
          <p:cNvPr id="6" name="Espace réservé du contenu 5">
            <a:extLst>
              <a:ext uri="{FF2B5EF4-FFF2-40B4-BE49-F238E27FC236}">
                <a16:creationId xmlns:a16="http://schemas.microsoft.com/office/drawing/2014/main" id="{7D6904EF-C09C-4C91-AE15-37BB5E613808}"/>
              </a:ext>
            </a:extLst>
          </p:cNvPr>
          <p:cNvPicPr>
            <a:picLocks noGrp="1" noChangeAspect="1"/>
          </p:cNvPicPr>
          <p:nvPr>
            <p:ph idx="1"/>
          </p:nvPr>
        </p:nvPicPr>
        <p:blipFill>
          <a:blip r:embed="rId2"/>
          <a:stretch>
            <a:fillRect/>
          </a:stretch>
        </p:blipFill>
        <p:spPr>
          <a:xfrm>
            <a:off x="5570688" y="1123686"/>
            <a:ext cx="6136630" cy="4008966"/>
          </a:xfrm>
        </p:spPr>
      </p:pic>
      <p:sp>
        <p:nvSpPr>
          <p:cNvPr id="4" name="Espace réservé du texte 3">
            <a:extLst>
              <a:ext uri="{FF2B5EF4-FFF2-40B4-BE49-F238E27FC236}">
                <a16:creationId xmlns:a16="http://schemas.microsoft.com/office/drawing/2014/main" id="{D3281BF9-CAF3-46D9-B9A0-843C76CED999}"/>
              </a:ext>
            </a:extLst>
          </p:cNvPr>
          <p:cNvSpPr>
            <a:spLocks noGrp="1"/>
          </p:cNvSpPr>
          <p:nvPr>
            <p:ph type="body" sz="half" idx="2"/>
          </p:nvPr>
        </p:nvSpPr>
        <p:spPr>
          <a:xfrm>
            <a:off x="786373" y="3415036"/>
            <a:ext cx="4434872" cy="2248181"/>
          </a:xfrm>
        </p:spPr>
        <p:txBody>
          <a:bodyPr>
            <a:normAutofit/>
          </a:bodyPr>
          <a:lstStyle/>
          <a:p>
            <a:pPr algn="ctr"/>
            <a:r>
              <a:rPr lang="fr-FR" sz="2400" b="1" cap="all" dirty="0">
                <a:latin typeface="Times New Roman" panose="02020603050405020304" pitchFamily="18" charset="0"/>
                <a:ea typeface="+mj-ea"/>
                <a:cs typeface="Times New Roman" panose="02020603050405020304" pitchFamily="18" charset="0"/>
              </a:rPr>
              <a:t>Le processus de UX designer et comment comprendre le client.</a:t>
            </a:r>
          </a:p>
          <a:p>
            <a:endParaRPr lang="fr-FR" dirty="0"/>
          </a:p>
        </p:txBody>
      </p:sp>
    </p:spTree>
    <p:extLst>
      <p:ext uri="{BB962C8B-B14F-4D97-AF65-F5344CB8AC3E}">
        <p14:creationId xmlns:p14="http://schemas.microsoft.com/office/powerpoint/2010/main" val="3323038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AD35AF-DC0D-4B26-BB8F-3C0F75BD8B17}"/>
              </a:ext>
            </a:extLst>
          </p:cNvPr>
          <p:cNvSpPr>
            <a:spLocks noGrp="1"/>
          </p:cNvSpPr>
          <p:nvPr>
            <p:ph type="title"/>
          </p:nvPr>
        </p:nvSpPr>
        <p:spPr>
          <a:xfrm>
            <a:off x="1451579" y="1224244"/>
            <a:ext cx="9603275" cy="587136"/>
          </a:xfrm>
        </p:spPr>
        <p:txBody>
          <a:bodyPr>
            <a:normAutofit fontScale="90000"/>
          </a:bodyPr>
          <a:lstStyle/>
          <a:p>
            <a:r>
              <a:rPr lang="fr-FR" b="1" dirty="0">
                <a:latin typeface="Times New Roman" panose="02020603050405020304" pitchFamily="18" charset="0"/>
                <a:cs typeface="Times New Roman" panose="02020603050405020304" pitchFamily="18" charset="0"/>
              </a:rPr>
              <a:t>Les compétences d'un UI/UX designer.</a:t>
            </a:r>
            <a:br>
              <a:rPr lang="fr-FR" b="1" dirty="0">
                <a:latin typeface="Times New Roman" panose="02020603050405020304" pitchFamily="18"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87C13DF6-81D9-4CB1-967C-C4134F6BA684}"/>
              </a:ext>
            </a:extLst>
          </p:cNvPr>
          <p:cNvSpPr>
            <a:spLocks noGrp="1"/>
          </p:cNvSpPr>
          <p:nvPr>
            <p:ph idx="1"/>
          </p:nvPr>
        </p:nvSpPr>
        <p:spPr/>
        <p:txBody>
          <a:bodyPr/>
          <a:lstStyle/>
          <a:p>
            <a:pPr algn="just"/>
            <a:r>
              <a:rPr lang="fr-FR" sz="2800" b="1" dirty="0">
                <a:latin typeface="Times New Roman" panose="02020603050405020304" pitchFamily="18" charset="0"/>
                <a:cs typeface="Times New Roman" panose="02020603050405020304" pitchFamily="18" charset="0"/>
              </a:rPr>
              <a:t>L’UI designer</a:t>
            </a:r>
            <a:r>
              <a:rPr lang="fr-FR" sz="2800" dirty="0">
                <a:latin typeface="Times New Roman" panose="02020603050405020304" pitchFamily="18" charset="0"/>
                <a:cs typeface="Times New Roman" panose="02020603050405020304" pitchFamily="18" charset="0"/>
              </a:rPr>
              <a:t> doit être créatif et innovant. On lui demandera aussi d’avoir des connaissances en programmation, sociologie et psychologie. Il doit aussi avoir des   compétences techniques en prototypage d’interfaces, des connaissances en Wireframe (structure du site) et en maquettage web.</a:t>
            </a:r>
          </a:p>
          <a:p>
            <a:endParaRPr lang="fr-FR" dirty="0"/>
          </a:p>
        </p:txBody>
      </p:sp>
    </p:spTree>
    <p:extLst>
      <p:ext uri="{BB962C8B-B14F-4D97-AF65-F5344CB8AC3E}">
        <p14:creationId xmlns:p14="http://schemas.microsoft.com/office/powerpoint/2010/main" val="275172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AD35AF-DC0D-4B26-BB8F-3C0F75BD8B17}"/>
              </a:ext>
            </a:extLst>
          </p:cNvPr>
          <p:cNvSpPr>
            <a:spLocks noGrp="1"/>
          </p:cNvSpPr>
          <p:nvPr>
            <p:ph type="title"/>
          </p:nvPr>
        </p:nvSpPr>
        <p:spPr>
          <a:xfrm>
            <a:off x="1451579" y="1224244"/>
            <a:ext cx="9603275" cy="587136"/>
          </a:xfrm>
        </p:spPr>
        <p:txBody>
          <a:bodyPr>
            <a:normAutofit fontScale="90000"/>
          </a:bodyPr>
          <a:lstStyle/>
          <a:p>
            <a:r>
              <a:rPr lang="fr-FR" b="1" dirty="0">
                <a:latin typeface="Times New Roman" panose="02020603050405020304" pitchFamily="18" charset="0"/>
                <a:cs typeface="Times New Roman" panose="02020603050405020304" pitchFamily="18" charset="0"/>
              </a:rPr>
              <a:t>Les compétences d'un UI/UX designer.</a:t>
            </a:r>
            <a:br>
              <a:rPr lang="fr-FR" b="1" dirty="0">
                <a:latin typeface="Times New Roman" panose="02020603050405020304" pitchFamily="18" charset="0"/>
                <a:cs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87C13DF6-81D9-4CB1-967C-C4134F6BA684}"/>
              </a:ext>
            </a:extLst>
          </p:cNvPr>
          <p:cNvSpPr>
            <a:spLocks noGrp="1"/>
          </p:cNvSpPr>
          <p:nvPr>
            <p:ph idx="1"/>
          </p:nvPr>
        </p:nvSpPr>
        <p:spPr/>
        <p:txBody>
          <a:bodyPr>
            <a:noAutofit/>
          </a:bodyPr>
          <a:lstStyle/>
          <a:p>
            <a:r>
              <a:rPr lang="fr-FR" b="1" dirty="0">
                <a:latin typeface="Times New Roman" panose="02020603050405020304" pitchFamily="18" charset="0"/>
                <a:cs typeface="Times New Roman" panose="02020603050405020304" pitchFamily="18" charset="0"/>
              </a:rPr>
              <a:t>L’UX</a:t>
            </a:r>
            <a:r>
              <a:rPr lang="fr-FR" dirty="0">
                <a:latin typeface="Times New Roman" panose="02020603050405020304" pitchFamily="18" charset="0"/>
                <a:cs typeface="Times New Roman" panose="02020603050405020304" pitchFamily="18" charset="0"/>
              </a:rPr>
              <a:t> designer doit être :</a:t>
            </a:r>
          </a:p>
          <a:p>
            <a:pPr marL="809625" lvl="0" indent="-179388" algn="just">
              <a:buNone/>
            </a:pPr>
            <a:r>
              <a:rPr lang="fr-FR" dirty="0">
                <a:latin typeface="Times New Roman" panose="02020603050405020304" pitchFamily="18" charset="0"/>
                <a:cs typeface="Times New Roman" panose="02020603050405020304" pitchFamily="18" charset="0"/>
              </a:rPr>
              <a:t>- Capable d'inventer au quotidien de nouvelles solutions créatives pour améliorer l'expérience utilisateur. Chaque projet est différent et les stratégies aussi selon des clients et des produits.</a:t>
            </a:r>
          </a:p>
          <a:p>
            <a:pPr marL="809625" lvl="0" indent="-179388" algn="just">
              <a:buNone/>
            </a:pPr>
            <a:r>
              <a:rPr lang="fr-FR" dirty="0">
                <a:latin typeface="Times New Roman" panose="02020603050405020304" pitchFamily="18" charset="0"/>
                <a:cs typeface="Times New Roman" panose="02020603050405020304" pitchFamily="18" charset="0"/>
              </a:rPr>
              <a:t>-  Avoir des compétences doubles : technique et scientifique. Soit connaître les dessous d’une application ou d’un site, savoir communiquer avec une équipe de développeurs, être à jour dans sa veille technologique. Puis des connaissances ergonomiques.</a:t>
            </a:r>
          </a:p>
          <a:p>
            <a:pPr marL="630238" lvl="0" indent="0" algn="just">
              <a:buNone/>
            </a:pPr>
            <a:r>
              <a:rPr lang="fr-FR" dirty="0">
                <a:latin typeface="Times New Roman" panose="02020603050405020304" pitchFamily="18" charset="0"/>
                <a:cs typeface="Times New Roman" panose="02020603050405020304" pitchFamily="18" charset="0"/>
              </a:rPr>
              <a:t>-  Être curieux de l'évolution numériques (veille digitale).</a:t>
            </a:r>
          </a:p>
          <a:p>
            <a:endParaRPr lang="fr-FR" sz="1600" dirty="0"/>
          </a:p>
        </p:txBody>
      </p:sp>
    </p:spTree>
    <p:extLst>
      <p:ext uri="{BB962C8B-B14F-4D97-AF65-F5344CB8AC3E}">
        <p14:creationId xmlns:p14="http://schemas.microsoft.com/office/powerpoint/2010/main" val="939461855"/>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tf00001245_wac</Template>
  <TotalTime>65</TotalTime>
  <Words>366</Words>
  <Application>Microsoft Office PowerPoint</Application>
  <PresentationFormat>Grand écran</PresentationFormat>
  <Paragraphs>37</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Gill Sans MT</vt:lpstr>
      <vt:lpstr>Times New Roman</vt:lpstr>
      <vt:lpstr>Galerie</vt:lpstr>
      <vt:lpstr>Présentation PowerPoint</vt:lpstr>
      <vt:lpstr>Présentation PowerPoint</vt:lpstr>
      <vt:lpstr>Organisation du groupe  Trello </vt:lpstr>
      <vt:lpstr>création d’une repository </vt:lpstr>
      <vt:lpstr>Organisation du groupe GITHUB</vt:lpstr>
      <vt:lpstr>Définition : UX / UI design et Design Thinking. </vt:lpstr>
      <vt:lpstr>Objectifs de UI et UX designer. </vt:lpstr>
      <vt:lpstr>Les compétences d'un UI/UX designer. </vt:lpstr>
      <vt:lpstr>Les compétences d'un UI/UX designer. </vt:lpstr>
      <vt:lpstr>La théorie des couleurs (Colour palettes). </vt:lpstr>
      <vt:lpstr>La typographie </vt:lpstr>
      <vt:lpstr>Définitions</vt:lpstr>
      <vt:lpstr>Calcul de grille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Mounia .</dc:creator>
  <cp:lastModifiedBy>Mounia .</cp:lastModifiedBy>
  <cp:revision>9</cp:revision>
  <dcterms:created xsi:type="dcterms:W3CDTF">2021-01-18T22:33:49Z</dcterms:created>
  <dcterms:modified xsi:type="dcterms:W3CDTF">2021-01-18T23:41:14Z</dcterms:modified>
</cp:coreProperties>
</file>