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3" d="100"/>
          <a:sy n="83" d="100"/>
        </p:scale>
        <p:origin x="8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A334-4A09-B3B3-0AED-BE27C72A68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B86B49-6A43-4D6D-8DA2-5E456036C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707DE1-9087-0A30-D463-AEE32F1CCB11}"/>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5" name="Footer Placeholder 4">
            <a:extLst>
              <a:ext uri="{FF2B5EF4-FFF2-40B4-BE49-F238E27FC236}">
                <a16:creationId xmlns:a16="http://schemas.microsoft.com/office/drawing/2014/main" id="{B066B1FA-30F4-7E46-0AE7-67B06B6F5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EA49F-C867-77B2-D001-8C2546CDCEEE}"/>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149933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CB116-5A4D-FAB8-783A-9F12322D44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1F0EFC-044D-37C8-7773-080020E1C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EF905-1AF7-FE19-AA35-31D390824DF4}"/>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5" name="Footer Placeholder 4">
            <a:extLst>
              <a:ext uri="{FF2B5EF4-FFF2-40B4-BE49-F238E27FC236}">
                <a16:creationId xmlns:a16="http://schemas.microsoft.com/office/drawing/2014/main" id="{3F108EE5-DA40-C5D5-CE49-6622D19EA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6ACD1-B825-760C-E0F7-D642CDABA40E}"/>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19617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2D028-4D5E-3A27-FE09-DA3788FEB3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5EA9A-7802-A2B8-7FD3-336436A34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07C4F-AE07-BAF6-5825-688FB4C6AE3F}"/>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5" name="Footer Placeholder 4">
            <a:extLst>
              <a:ext uri="{FF2B5EF4-FFF2-40B4-BE49-F238E27FC236}">
                <a16:creationId xmlns:a16="http://schemas.microsoft.com/office/drawing/2014/main" id="{0AEE4128-5030-BBDF-DF09-D41F88290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76E96-E98E-1959-5C9F-250569157709}"/>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59630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6E1F-B00D-3E09-BE99-FC86362BDA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7DF624-7598-D686-DDB5-DDA5A3CCB2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2826C-98B2-4356-AF3B-62CE731E5FB3}"/>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5" name="Footer Placeholder 4">
            <a:extLst>
              <a:ext uri="{FF2B5EF4-FFF2-40B4-BE49-F238E27FC236}">
                <a16:creationId xmlns:a16="http://schemas.microsoft.com/office/drawing/2014/main" id="{6C6B4DC0-5F9A-4F85-FA7D-C85AF8EC6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3D0C93-9134-47DF-5F5C-34A795519F23}"/>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396397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1843-A1CA-8764-D97E-0957FC49A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C157C4-6091-DA60-6AF4-C73BAA686B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0C82BF-F55B-5870-C4AF-271B6681D32F}"/>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5" name="Footer Placeholder 4">
            <a:extLst>
              <a:ext uri="{FF2B5EF4-FFF2-40B4-BE49-F238E27FC236}">
                <a16:creationId xmlns:a16="http://schemas.microsoft.com/office/drawing/2014/main" id="{E253AA24-E8F9-4C81-5FA0-0BEF60696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07A91-457F-57F0-5BB6-1C178374018A}"/>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383111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C0DB-49C4-C7E1-AB8E-A422F5028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9B2E5B-D7DA-726F-7C49-0A3A2492D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33869-70EF-A382-8936-1730003C60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49661-104A-4B22-A32B-F3F9070CD389}"/>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6" name="Footer Placeholder 5">
            <a:extLst>
              <a:ext uri="{FF2B5EF4-FFF2-40B4-BE49-F238E27FC236}">
                <a16:creationId xmlns:a16="http://schemas.microsoft.com/office/drawing/2014/main" id="{FDEBF751-9FA6-C6D5-D02E-D7CFA11EB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EF6CF-DAB7-B071-D557-24D83EFC3D9D}"/>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152345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6110B-9701-42CE-08BB-EBC2E3B09F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1ECC50-A589-195A-4B9A-F2440EA47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40D970-2AD5-5862-CC46-A5C5B08819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9C6A04-2437-3A3F-08EF-26745B836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4436C-E3B3-A76A-A833-55C6484B62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5A7AE6-8393-830B-4F77-C4D6CF174E7F}"/>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8" name="Footer Placeholder 7">
            <a:extLst>
              <a:ext uri="{FF2B5EF4-FFF2-40B4-BE49-F238E27FC236}">
                <a16:creationId xmlns:a16="http://schemas.microsoft.com/office/drawing/2014/main" id="{658A9316-A9F7-378E-48A3-2A13E90DCF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E9C067-5F8F-41A3-B1C3-480F457FFF8D}"/>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37260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AC54-08EA-1916-68BE-C00387E6E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29A1C1-824B-284E-11A1-A2FCAC5DCA99}"/>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4" name="Footer Placeholder 3">
            <a:extLst>
              <a:ext uri="{FF2B5EF4-FFF2-40B4-BE49-F238E27FC236}">
                <a16:creationId xmlns:a16="http://schemas.microsoft.com/office/drawing/2014/main" id="{BA82BD9E-81E3-E968-E12A-81A8BB81E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C3DACC-D570-674D-7439-90241DD1DE2A}"/>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250469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3105B-8720-9866-8DBD-9EDB82FA74AD}"/>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3" name="Footer Placeholder 2">
            <a:extLst>
              <a:ext uri="{FF2B5EF4-FFF2-40B4-BE49-F238E27FC236}">
                <a16:creationId xmlns:a16="http://schemas.microsoft.com/office/drawing/2014/main" id="{1975AE07-D56F-97EF-44E7-06BFD126CB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DE945-9EE4-E7DF-09E5-452B817565D7}"/>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261552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ED5F-E47A-1DC2-E278-7A71FFA1E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2DCBBD-569B-4669-F815-2FEC3AED8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A1BEFA-48B8-75CB-848B-0949A79B51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A008D-075D-7F90-9158-69F83DEB608C}"/>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6" name="Footer Placeholder 5">
            <a:extLst>
              <a:ext uri="{FF2B5EF4-FFF2-40B4-BE49-F238E27FC236}">
                <a16:creationId xmlns:a16="http://schemas.microsoft.com/office/drawing/2014/main" id="{1F4A27D9-59EE-8F30-26DD-0378C2313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DC6B9-55C1-030B-7D93-5C3000923FAF}"/>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270689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DD84-FB67-083E-B920-539877CF7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AD593F-BAE3-5DA7-6672-07525F55E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4A7D0E-1458-44F6-F9BE-EC7802B0F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E95FBE-3787-F01E-875E-9CAF22A99866}"/>
              </a:ext>
            </a:extLst>
          </p:cNvPr>
          <p:cNvSpPr>
            <a:spLocks noGrp="1"/>
          </p:cNvSpPr>
          <p:nvPr>
            <p:ph type="dt" sz="half" idx="10"/>
          </p:nvPr>
        </p:nvSpPr>
        <p:spPr/>
        <p:txBody>
          <a:bodyPr/>
          <a:lstStyle/>
          <a:p>
            <a:fld id="{4AF1E456-152B-49C9-9115-F9A610E57993}" type="datetimeFigureOut">
              <a:rPr lang="en-US" smtClean="0"/>
              <a:t>9/18/2024</a:t>
            </a:fld>
            <a:endParaRPr lang="en-US"/>
          </a:p>
        </p:txBody>
      </p:sp>
      <p:sp>
        <p:nvSpPr>
          <p:cNvPr id="6" name="Footer Placeholder 5">
            <a:extLst>
              <a:ext uri="{FF2B5EF4-FFF2-40B4-BE49-F238E27FC236}">
                <a16:creationId xmlns:a16="http://schemas.microsoft.com/office/drawing/2014/main" id="{27D1F039-377F-58AB-154C-1372FD472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B27CD-4ABA-1838-36C3-DFCB541DF55C}"/>
              </a:ext>
            </a:extLst>
          </p:cNvPr>
          <p:cNvSpPr>
            <a:spLocks noGrp="1"/>
          </p:cNvSpPr>
          <p:nvPr>
            <p:ph type="sldNum" sz="quarter" idx="12"/>
          </p:nvPr>
        </p:nvSpPr>
        <p:spPr/>
        <p:txBody>
          <a:bodyPr/>
          <a:lstStyle/>
          <a:p>
            <a:fld id="{F7E645ED-F3BA-4320-A061-7EC3A33EEE51}" type="slidenum">
              <a:rPr lang="en-US" smtClean="0"/>
              <a:t>‹#›</a:t>
            </a:fld>
            <a:endParaRPr lang="en-US"/>
          </a:p>
        </p:txBody>
      </p:sp>
    </p:spTree>
    <p:extLst>
      <p:ext uri="{BB962C8B-B14F-4D97-AF65-F5344CB8AC3E}">
        <p14:creationId xmlns:p14="http://schemas.microsoft.com/office/powerpoint/2010/main" val="334557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4CA05-FA2F-68D5-1108-97AFD2B7D9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D9556B-6706-913E-C86A-FD40AD0AF3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8124A-BE2B-F25F-5364-77C6FAE91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1E456-152B-49C9-9115-F9A610E57993}" type="datetimeFigureOut">
              <a:rPr lang="en-US" smtClean="0"/>
              <a:t>9/18/2024</a:t>
            </a:fld>
            <a:endParaRPr lang="en-US"/>
          </a:p>
        </p:txBody>
      </p:sp>
      <p:sp>
        <p:nvSpPr>
          <p:cNvPr id="5" name="Footer Placeholder 4">
            <a:extLst>
              <a:ext uri="{FF2B5EF4-FFF2-40B4-BE49-F238E27FC236}">
                <a16:creationId xmlns:a16="http://schemas.microsoft.com/office/drawing/2014/main" id="{D6D0AE32-773C-46F1-F9FD-4214D7EF46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0E67D7-BB81-CD29-2AE7-D94CF9E53F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645ED-F3BA-4320-A061-7EC3A33EEE51}" type="slidenum">
              <a:rPr lang="en-US" smtClean="0"/>
              <a:t>‹#›</a:t>
            </a:fld>
            <a:endParaRPr lang="en-US"/>
          </a:p>
        </p:txBody>
      </p:sp>
    </p:spTree>
    <p:extLst>
      <p:ext uri="{BB962C8B-B14F-4D97-AF65-F5344CB8AC3E}">
        <p14:creationId xmlns:p14="http://schemas.microsoft.com/office/powerpoint/2010/main" val="1833180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lickr.com/photos/byrawpixel/45789233761" TargetMode="External"/><Relationship Id="rId7" Type="http://schemas.openxmlformats.org/officeDocument/2006/relationships/hyperlink" Target="https://creativecommons.org/licenses/by-nc/3.0/"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s://www.pngall.com/oil-png/" TargetMode="External"/><Relationship Id="rId5" Type="http://schemas.openxmlformats.org/officeDocument/2006/relationships/image" Target="../media/image2.png"/><Relationship Id="rId4" Type="http://schemas.openxmlformats.org/officeDocument/2006/relationships/hyperlink" Target="https://creativecommons.org/licenses/by/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cademy.hsoub.com/design/general/%D8%A3%D9%81%D8%B6%D9%84-%D8%A7%D9%84%D9%85%D8%A8%D8%A7%D8%AF%D8%A6-%D9%88%D8%A7%D9%84%D8%AA%D8%B7%D8%A8%D9%8A%D9%82%D8%A7%D8%AA-%D9%84%D8%AA%D8%B5%D9%85%D9%8A%D9%85-%D9%84%D9%88%D8%AD%D8%A7%D8%AA-%D8%A7%D9%84%D8%AA%D8%AD%D9%83%D9%85-dashboard-design-r577/"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y.open.ubc.ca/category/time-committment/"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descargas.pntic.mec.es/recursos_educativos/It_didac/Leng_ESO/2/09/04_humanisticos/el_ensayo.html"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6A7B-A97A-273D-5E76-A357BAAFA260}"/>
              </a:ext>
            </a:extLst>
          </p:cNvPr>
          <p:cNvSpPr>
            <a:spLocks noGrp="1"/>
          </p:cNvSpPr>
          <p:nvPr>
            <p:ph type="ctrTitle"/>
          </p:nvPr>
        </p:nvSpPr>
        <p:spPr>
          <a:xfrm>
            <a:off x="590310" y="-1"/>
            <a:ext cx="10695006" cy="1551009"/>
          </a:xfrm>
        </p:spPr>
        <p:txBody>
          <a:bodyPr>
            <a:normAutofit fontScale="90000"/>
          </a:bodyPr>
          <a:lstStyle/>
          <a:p>
            <a:pPr algn="l"/>
            <a:r>
              <a:rPr lang="en-US" sz="2800" dirty="0">
                <a:solidFill>
                  <a:srgbClr val="0070C0"/>
                </a:solidFill>
              </a:rPr>
              <a:t>HR ATTRITION ANALYSIS FOR MAYROYCE OIL &amp;GAS COMPANY</a:t>
            </a:r>
            <a:br>
              <a:rPr lang="en-US" sz="2800" dirty="0">
                <a:solidFill>
                  <a:srgbClr val="0070C0"/>
                </a:solidFill>
              </a:rPr>
            </a:br>
            <a:r>
              <a:rPr lang="en-US" sz="2800" dirty="0">
                <a:solidFill>
                  <a:srgbClr val="0070C0"/>
                </a:solidFill>
              </a:rPr>
              <a:t>  </a:t>
            </a:r>
            <a:r>
              <a:rPr lang="en-US" sz="2800" dirty="0"/>
              <a:t>                                                               					                    								</a:t>
            </a:r>
            <a:r>
              <a:rPr lang="en-US" sz="2000" b="1" dirty="0">
                <a:solidFill>
                  <a:schemeClr val="bg1">
                    <a:lumMod val="50000"/>
                  </a:schemeClr>
                </a:solidFill>
              </a:rPr>
              <a:t>BY OBIKEZIE JACINTA .E.</a:t>
            </a:r>
            <a:r>
              <a:rPr lang="en-US" sz="2800" b="1" dirty="0">
                <a:solidFill>
                  <a:schemeClr val="bg1">
                    <a:lumMod val="50000"/>
                  </a:schemeClr>
                </a:solidFill>
              </a:rPr>
              <a:t> </a:t>
            </a:r>
            <a:br>
              <a:rPr lang="en-US" sz="2800" b="1" dirty="0">
                <a:solidFill>
                  <a:schemeClr val="bg1">
                    <a:lumMod val="50000"/>
                  </a:schemeClr>
                </a:solidFill>
              </a:rPr>
            </a:br>
            <a:r>
              <a:rPr lang="en-US" sz="2800" b="1" dirty="0">
                <a:solidFill>
                  <a:schemeClr val="bg1">
                    <a:lumMod val="50000"/>
                  </a:schemeClr>
                </a:solidFill>
              </a:rPr>
              <a:t>                                                                             			</a:t>
            </a:r>
            <a:r>
              <a:rPr lang="en-US" sz="1600" b="1" dirty="0">
                <a:solidFill>
                  <a:schemeClr val="bg1">
                    <a:lumMod val="50000"/>
                  </a:schemeClr>
                </a:solidFill>
              </a:rPr>
              <a:t>ON 18/09/2024</a:t>
            </a:r>
            <a:endParaRPr lang="en-US" sz="2800" b="1" dirty="0">
              <a:solidFill>
                <a:schemeClr val="bg1">
                  <a:lumMod val="50000"/>
                </a:schemeClr>
              </a:solidFill>
            </a:endParaRPr>
          </a:p>
        </p:txBody>
      </p:sp>
      <p:sp>
        <p:nvSpPr>
          <p:cNvPr id="3" name="Subtitle 2">
            <a:extLst>
              <a:ext uri="{FF2B5EF4-FFF2-40B4-BE49-F238E27FC236}">
                <a16:creationId xmlns:a16="http://schemas.microsoft.com/office/drawing/2014/main" id="{927B8029-5BCC-5F66-A1B2-7C653B43CE74}"/>
              </a:ext>
            </a:extLst>
          </p:cNvPr>
          <p:cNvSpPr>
            <a:spLocks noGrp="1"/>
          </p:cNvSpPr>
          <p:nvPr>
            <p:ph type="subTitle" idx="1"/>
          </p:nvPr>
        </p:nvSpPr>
        <p:spPr>
          <a:xfrm>
            <a:off x="1431403" y="2558005"/>
            <a:ext cx="9144000" cy="3889094"/>
          </a:xfrm>
        </p:spPr>
        <p:txBody>
          <a:bodyPr/>
          <a:lstStyle/>
          <a:p>
            <a:pPr algn="l"/>
            <a:r>
              <a:rPr lang="en-US" dirty="0"/>
              <a:t>	</a:t>
            </a:r>
          </a:p>
        </p:txBody>
      </p:sp>
      <p:pic>
        <p:nvPicPr>
          <p:cNvPr id="7" name="Picture 6">
            <a:extLst>
              <a:ext uri="{FF2B5EF4-FFF2-40B4-BE49-F238E27FC236}">
                <a16:creationId xmlns:a16="http://schemas.microsoft.com/office/drawing/2014/main" id="{E1E00232-5BDF-26D9-F1CD-D33A41930E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0388" y="1452623"/>
            <a:ext cx="10602412" cy="5229165"/>
          </a:xfrm>
          <a:prstGeom prst="rect">
            <a:avLst/>
          </a:prstGeom>
        </p:spPr>
      </p:pic>
      <p:sp>
        <p:nvSpPr>
          <p:cNvPr id="8" name="TextBox 7">
            <a:extLst>
              <a:ext uri="{FF2B5EF4-FFF2-40B4-BE49-F238E27FC236}">
                <a16:creationId xmlns:a16="http://schemas.microsoft.com/office/drawing/2014/main" id="{93380C30-D392-7363-8EA7-7DD510A43775}"/>
              </a:ext>
            </a:extLst>
          </p:cNvPr>
          <p:cNvSpPr txBox="1"/>
          <p:nvPr/>
        </p:nvSpPr>
        <p:spPr>
          <a:xfrm>
            <a:off x="4842535" y="6681318"/>
            <a:ext cx="6130264" cy="230832"/>
          </a:xfrm>
          <a:prstGeom prst="rect">
            <a:avLst/>
          </a:prstGeom>
          <a:noFill/>
        </p:spPr>
        <p:txBody>
          <a:bodyPr wrap="square" rtlCol="0">
            <a:spAutoFit/>
          </a:bodyPr>
          <a:lstStyle/>
          <a:p>
            <a:r>
              <a:rPr lang="en-US" sz="900">
                <a:hlinkClick r:id="rId3" tooltip="https://www.flickr.com/photos/byrawpixel/45789233761"/>
              </a:rPr>
              <a:t>This Photo</a:t>
            </a:r>
            <a:r>
              <a:rPr lang="en-US" sz="900"/>
              <a:t> by Unknown Author is licensed under </a:t>
            </a:r>
            <a:r>
              <a:rPr lang="en-US" sz="900">
                <a:hlinkClick r:id="rId4" tooltip="https://creativecommons.org/licenses/by/3.0/"/>
              </a:rPr>
              <a:t>CC BY</a:t>
            </a:r>
            <a:endParaRPr lang="en-US" sz="900"/>
          </a:p>
        </p:txBody>
      </p:sp>
      <p:pic>
        <p:nvPicPr>
          <p:cNvPr id="9" name="Picture 8">
            <a:extLst>
              <a:ext uri="{FF2B5EF4-FFF2-40B4-BE49-F238E27FC236}">
                <a16:creationId xmlns:a16="http://schemas.microsoft.com/office/drawing/2014/main" id="{35D7A123-BA9D-4967-EC4C-6887FA42F0A5}"/>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323052" y="-125533"/>
            <a:ext cx="1178908" cy="1063082"/>
          </a:xfrm>
          <a:prstGeom prst="rect">
            <a:avLst/>
          </a:prstGeom>
        </p:spPr>
      </p:pic>
      <p:sp>
        <p:nvSpPr>
          <p:cNvPr id="10" name="TextBox 9">
            <a:extLst>
              <a:ext uri="{FF2B5EF4-FFF2-40B4-BE49-F238E27FC236}">
                <a16:creationId xmlns:a16="http://schemas.microsoft.com/office/drawing/2014/main" id="{42B82702-51C9-BD6F-0300-7E7DC35E731F}"/>
              </a:ext>
            </a:extLst>
          </p:cNvPr>
          <p:cNvSpPr txBox="1"/>
          <p:nvPr/>
        </p:nvSpPr>
        <p:spPr>
          <a:xfrm>
            <a:off x="3578210" y="6498172"/>
            <a:ext cx="3409854" cy="230832"/>
          </a:xfrm>
          <a:prstGeom prst="rect">
            <a:avLst/>
          </a:prstGeom>
          <a:noFill/>
        </p:spPr>
        <p:txBody>
          <a:bodyPr wrap="square" rtlCol="0">
            <a:spAutoFit/>
          </a:bodyPr>
          <a:lstStyle/>
          <a:p>
            <a:r>
              <a:rPr lang="en-US" sz="900">
                <a:hlinkClick r:id="rId6" tooltip="https://www.pngall.com/oil-png/"/>
              </a:rPr>
              <a:t>This Photo</a:t>
            </a:r>
            <a:r>
              <a:rPr lang="en-US" sz="900"/>
              <a:t> by Unknown Author is licensed under </a:t>
            </a:r>
            <a:r>
              <a:rPr lang="en-US" sz="900">
                <a:hlinkClick r:id="rId7" tooltip="https://creativecommons.org/licenses/by-nc/3.0/"/>
              </a:rPr>
              <a:t>CC BY-NC</a:t>
            </a:r>
            <a:endParaRPr lang="en-US" sz="900"/>
          </a:p>
        </p:txBody>
      </p:sp>
      <p:pic>
        <p:nvPicPr>
          <p:cNvPr id="12" name="Picture 11">
            <a:extLst>
              <a:ext uri="{FF2B5EF4-FFF2-40B4-BE49-F238E27FC236}">
                <a16:creationId xmlns:a16="http://schemas.microsoft.com/office/drawing/2014/main" id="{BCA4DF15-35CC-164F-6858-E9FAC187BBB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12506" y="0"/>
            <a:ext cx="1021794" cy="821803"/>
          </a:xfrm>
          <a:prstGeom prst="rect">
            <a:avLst/>
          </a:prstGeom>
        </p:spPr>
      </p:pic>
      <p:sp>
        <p:nvSpPr>
          <p:cNvPr id="13" name="TextBox 12">
            <a:extLst>
              <a:ext uri="{FF2B5EF4-FFF2-40B4-BE49-F238E27FC236}">
                <a16:creationId xmlns:a16="http://schemas.microsoft.com/office/drawing/2014/main" id="{E9E33718-46D9-34D2-B03B-9264AC7F601D}"/>
              </a:ext>
            </a:extLst>
          </p:cNvPr>
          <p:cNvSpPr txBox="1"/>
          <p:nvPr/>
        </p:nvSpPr>
        <p:spPr>
          <a:xfrm>
            <a:off x="5129597" y="6203299"/>
            <a:ext cx="1988833" cy="369332"/>
          </a:xfrm>
          <a:prstGeom prst="rect">
            <a:avLst/>
          </a:prstGeom>
          <a:noFill/>
        </p:spPr>
        <p:txBody>
          <a:bodyPr wrap="square" rtlCol="0">
            <a:spAutoFit/>
          </a:bodyPr>
          <a:lstStyle/>
          <a:p>
            <a:r>
              <a:rPr lang="en-US" sz="900">
                <a:hlinkClick r:id="rId6" tooltip="https://www.pngall.com/oil-png/"/>
              </a:rPr>
              <a:t>This Photo</a:t>
            </a:r>
            <a:r>
              <a:rPr lang="en-US" sz="900"/>
              <a:t> by Unknown Author is licensed under </a:t>
            </a:r>
            <a:r>
              <a:rPr lang="en-US" sz="900">
                <a:hlinkClick r:id="rId7" tooltip="https://creativecommons.org/licenses/by-nc/3.0/"/>
              </a:rPr>
              <a:t>CC BY-NC</a:t>
            </a:r>
            <a:endParaRPr lang="en-US" sz="900"/>
          </a:p>
        </p:txBody>
      </p:sp>
    </p:spTree>
    <p:extLst>
      <p:ext uri="{BB962C8B-B14F-4D97-AF65-F5344CB8AC3E}">
        <p14:creationId xmlns:p14="http://schemas.microsoft.com/office/powerpoint/2010/main" val="256905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2747-1ED6-D447-76C3-7A04C3E0C035}"/>
              </a:ext>
            </a:extLst>
          </p:cNvPr>
          <p:cNvSpPr>
            <a:spLocks noGrp="1"/>
          </p:cNvSpPr>
          <p:nvPr>
            <p:ph type="title"/>
          </p:nvPr>
        </p:nvSpPr>
        <p:spPr/>
        <p:txBody>
          <a:bodyPr/>
          <a:lstStyle/>
          <a:p>
            <a:r>
              <a:rPr lang="en-US" dirty="0">
                <a:solidFill>
                  <a:srgbClr val="C00000"/>
                </a:solidFill>
              </a:rPr>
              <a:t>INTRODUCTION</a:t>
            </a:r>
          </a:p>
        </p:txBody>
      </p:sp>
      <p:sp>
        <p:nvSpPr>
          <p:cNvPr id="3" name="Content Placeholder 2">
            <a:extLst>
              <a:ext uri="{FF2B5EF4-FFF2-40B4-BE49-F238E27FC236}">
                <a16:creationId xmlns:a16="http://schemas.microsoft.com/office/drawing/2014/main" id="{28A35175-60D5-4721-ED34-0A609794D686}"/>
              </a:ext>
            </a:extLst>
          </p:cNvPr>
          <p:cNvSpPr>
            <a:spLocks noGrp="1"/>
          </p:cNvSpPr>
          <p:nvPr>
            <p:ph idx="1"/>
          </p:nvPr>
        </p:nvSpPr>
        <p:spPr>
          <a:xfrm>
            <a:off x="838200" y="1710662"/>
            <a:ext cx="10515600" cy="4351338"/>
          </a:xfrm>
        </p:spPr>
        <p:txBody>
          <a:bodyPr>
            <a:normAutofit fontScale="92500" lnSpcReduction="10000"/>
          </a:bodyPr>
          <a:lstStyle/>
          <a:p>
            <a:pPr marL="0" indent="0">
              <a:buNone/>
            </a:pPr>
            <a:r>
              <a:rPr lang="en-US" dirty="0"/>
              <a:t>	MAYROYCE HR Attrition Analysis is a comprehensive examination of the factors influencing employee attrition within </a:t>
            </a:r>
            <a:r>
              <a:rPr lang="en-US" dirty="0" err="1"/>
              <a:t>Mayroyce</a:t>
            </a:r>
            <a:r>
              <a:rPr lang="en-US" dirty="0"/>
              <a:t>, a global oil and gas company. Attrition is the voluntary and involuntary departure of employees from an organization, which can have a noticeable effect on the company’s performance, productivity and overall workforce stability. </a:t>
            </a:r>
          </a:p>
          <a:p>
            <a:pPr marL="0" indent="0">
              <a:buNone/>
            </a:pPr>
            <a:r>
              <a:rPr lang="en-US" dirty="0"/>
              <a:t>	This analysis touches the various aspect of HR attrition within the company, aiming to provide valuable insight into the causes, patterns and trends associated with employee turnover by examining factors such as; job satisfaction, year of service, performance management, age group analysis, etc.</a:t>
            </a:r>
          </a:p>
          <a:p>
            <a:pPr marL="0" indent="0">
              <a:buNone/>
            </a:pPr>
            <a:r>
              <a:rPr lang="en-US" dirty="0"/>
              <a:t>	This analysis seeks to shed light on why employees choose to leave </a:t>
            </a:r>
            <a:r>
              <a:rPr lang="en-US" dirty="0" err="1"/>
              <a:t>Mayroyce</a:t>
            </a:r>
            <a:r>
              <a:rPr lang="en-US" dirty="0"/>
              <a:t> and how the company can address these issues effectively.</a:t>
            </a:r>
          </a:p>
        </p:txBody>
      </p:sp>
    </p:spTree>
    <p:extLst>
      <p:ext uri="{BB962C8B-B14F-4D97-AF65-F5344CB8AC3E}">
        <p14:creationId xmlns:p14="http://schemas.microsoft.com/office/powerpoint/2010/main" val="90845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6A7B-A97A-273D-5E76-A357BAAFA260}"/>
              </a:ext>
            </a:extLst>
          </p:cNvPr>
          <p:cNvSpPr>
            <a:spLocks noGrp="1"/>
          </p:cNvSpPr>
          <p:nvPr>
            <p:ph type="ctrTitle"/>
          </p:nvPr>
        </p:nvSpPr>
        <p:spPr>
          <a:xfrm>
            <a:off x="1524000" y="1122363"/>
            <a:ext cx="9144000" cy="880057"/>
          </a:xfrm>
        </p:spPr>
        <p:txBody>
          <a:bodyPr>
            <a:normAutofit/>
          </a:bodyPr>
          <a:lstStyle/>
          <a:p>
            <a:pPr algn="l"/>
            <a:r>
              <a:rPr lang="en-US" sz="4000" b="1" dirty="0">
                <a:solidFill>
                  <a:srgbClr val="C00000"/>
                </a:solidFill>
              </a:rPr>
              <a:t>OBJECTIVES</a:t>
            </a:r>
          </a:p>
        </p:txBody>
      </p:sp>
      <p:sp>
        <p:nvSpPr>
          <p:cNvPr id="3" name="Subtitle 2">
            <a:extLst>
              <a:ext uri="{FF2B5EF4-FFF2-40B4-BE49-F238E27FC236}">
                <a16:creationId xmlns:a16="http://schemas.microsoft.com/office/drawing/2014/main" id="{927B8029-5BCC-5F66-A1B2-7C653B43CE74}"/>
              </a:ext>
            </a:extLst>
          </p:cNvPr>
          <p:cNvSpPr>
            <a:spLocks noGrp="1"/>
          </p:cNvSpPr>
          <p:nvPr>
            <p:ph type="subTitle" idx="1"/>
          </p:nvPr>
        </p:nvSpPr>
        <p:spPr>
          <a:xfrm>
            <a:off x="1524000" y="2002419"/>
            <a:ext cx="9144000" cy="4409955"/>
          </a:xfrm>
        </p:spPr>
        <p:txBody>
          <a:bodyPr/>
          <a:lstStyle/>
          <a:p>
            <a:pPr algn="l"/>
            <a:r>
              <a:rPr lang="en-US" dirty="0"/>
              <a:t>The goal of the </a:t>
            </a:r>
            <a:r>
              <a:rPr lang="en-US" dirty="0" err="1"/>
              <a:t>Mayroyce</a:t>
            </a:r>
            <a:r>
              <a:rPr lang="en-US" dirty="0"/>
              <a:t> HR Attrition Analysis is to provide actionable insights that enable </a:t>
            </a:r>
            <a:r>
              <a:rPr lang="en-US" dirty="0" err="1"/>
              <a:t>Mayroyce</a:t>
            </a:r>
            <a:r>
              <a:rPr lang="en-US" dirty="0"/>
              <a:t> ‘s human resources department  to make informed decisions and implement effective retention strategies by identifying the  root causes of attrition and implementing targeted interventions.</a:t>
            </a:r>
          </a:p>
          <a:p>
            <a:pPr algn="l"/>
            <a:r>
              <a:rPr lang="en-US" dirty="0"/>
              <a:t>Objectives:</a:t>
            </a:r>
          </a:p>
          <a:p>
            <a:pPr marL="342900" indent="-342900" algn="l">
              <a:buFont typeface="Arial" panose="020B0604020202020204" pitchFamily="34" charset="0"/>
              <a:buChar char="•"/>
            </a:pPr>
            <a:r>
              <a:rPr lang="en-US" dirty="0"/>
              <a:t>Calculate the necessary KPI</a:t>
            </a:r>
          </a:p>
          <a:p>
            <a:pPr marL="342900" indent="-342900" algn="l">
              <a:buFont typeface="Arial" panose="020B0604020202020204" pitchFamily="34" charset="0"/>
              <a:buChar char="•"/>
            </a:pPr>
            <a:r>
              <a:rPr lang="en-US" dirty="0"/>
              <a:t>Using an interactive visual, explore the top reasons why employees leave the organization. 		</a:t>
            </a:r>
          </a:p>
        </p:txBody>
      </p:sp>
    </p:spTree>
    <p:extLst>
      <p:ext uri="{BB962C8B-B14F-4D97-AF65-F5344CB8AC3E}">
        <p14:creationId xmlns:p14="http://schemas.microsoft.com/office/powerpoint/2010/main" val="419270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6A7B-A97A-273D-5E76-A357BAAFA260}"/>
              </a:ext>
            </a:extLst>
          </p:cNvPr>
          <p:cNvSpPr>
            <a:spLocks noGrp="1"/>
          </p:cNvSpPr>
          <p:nvPr>
            <p:ph type="ctrTitle"/>
          </p:nvPr>
        </p:nvSpPr>
        <p:spPr>
          <a:xfrm>
            <a:off x="482279" y="850002"/>
            <a:ext cx="9144000" cy="648564"/>
          </a:xfrm>
        </p:spPr>
        <p:txBody>
          <a:bodyPr>
            <a:normAutofit fontScale="90000"/>
          </a:bodyPr>
          <a:lstStyle/>
          <a:p>
            <a:pPr algn="l"/>
            <a:r>
              <a:rPr lang="en-US" dirty="0">
                <a:solidFill>
                  <a:srgbClr val="FF0000"/>
                </a:solidFill>
              </a:rPr>
              <a:t>KEY FACTS</a:t>
            </a:r>
          </a:p>
        </p:txBody>
      </p:sp>
      <p:sp>
        <p:nvSpPr>
          <p:cNvPr id="3" name="Subtitle 2">
            <a:extLst>
              <a:ext uri="{FF2B5EF4-FFF2-40B4-BE49-F238E27FC236}">
                <a16:creationId xmlns:a16="http://schemas.microsoft.com/office/drawing/2014/main" id="{927B8029-5BCC-5F66-A1B2-7C653B43CE74}"/>
              </a:ext>
            </a:extLst>
          </p:cNvPr>
          <p:cNvSpPr>
            <a:spLocks noGrp="1"/>
          </p:cNvSpPr>
          <p:nvPr>
            <p:ph type="subTitle" idx="1"/>
          </p:nvPr>
        </p:nvSpPr>
        <p:spPr>
          <a:xfrm>
            <a:off x="196770" y="1597307"/>
            <a:ext cx="10471230" cy="4896090"/>
          </a:xfrm>
        </p:spPr>
        <p:txBody>
          <a:bodyPr>
            <a:normAutofit/>
          </a:bodyPr>
          <a:lstStyle/>
          <a:p>
            <a:pPr marL="457200" indent="-457200" algn="l">
              <a:buAutoNum type="arabicPlain"/>
            </a:pPr>
            <a:r>
              <a:rPr lang="en-US" dirty="0">
                <a:solidFill>
                  <a:srgbClr val="FF0000"/>
                </a:solidFill>
              </a:rPr>
              <a:t>Demographics</a:t>
            </a:r>
          </a:p>
          <a:p>
            <a:pPr algn="l"/>
            <a:r>
              <a:rPr lang="en-US" dirty="0"/>
              <a:t>        </a:t>
            </a:r>
            <a:r>
              <a:rPr lang="en-US" sz="1600" dirty="0"/>
              <a:t>Average age =&gt;33.9;58% male and 42% female.                                            </a:t>
            </a:r>
          </a:p>
          <a:p>
            <a:pPr algn="l"/>
            <a:endParaRPr lang="en-US" sz="1600" dirty="0"/>
          </a:p>
          <a:p>
            <a:pPr algn="l"/>
            <a:r>
              <a:rPr lang="en-US" dirty="0">
                <a:solidFill>
                  <a:srgbClr val="FF0000"/>
                </a:solidFill>
              </a:rPr>
              <a:t>2</a:t>
            </a:r>
            <a:r>
              <a:rPr lang="en-US" dirty="0"/>
              <a:t>     </a:t>
            </a:r>
            <a:r>
              <a:rPr lang="en-US" dirty="0">
                <a:solidFill>
                  <a:srgbClr val="FF0000"/>
                </a:solidFill>
              </a:rPr>
              <a:t>Attrition</a:t>
            </a:r>
          </a:p>
          <a:p>
            <a:pPr algn="l"/>
            <a:r>
              <a:rPr lang="en-US" sz="1600" dirty="0"/>
              <a:t>            30%  rate, highest  in Finance in HR.</a:t>
            </a:r>
          </a:p>
          <a:p>
            <a:pPr algn="l"/>
            <a:endParaRPr lang="en-US" sz="1600" dirty="0"/>
          </a:p>
          <a:p>
            <a:pPr marL="457200" indent="-457200" algn="l">
              <a:buAutoNum type="arabicPlain" startAt="3"/>
            </a:pPr>
            <a:r>
              <a:rPr lang="en-US" dirty="0">
                <a:solidFill>
                  <a:srgbClr val="C00000"/>
                </a:solidFill>
              </a:rPr>
              <a:t>Performance</a:t>
            </a:r>
          </a:p>
          <a:p>
            <a:pPr algn="l"/>
            <a:r>
              <a:rPr lang="en-US" dirty="0"/>
              <a:t>      70</a:t>
            </a:r>
            <a:r>
              <a:rPr lang="en-US" sz="1600" dirty="0"/>
              <a:t>% below expectations, average performance rating =&gt; 6.8</a:t>
            </a:r>
          </a:p>
          <a:p>
            <a:pPr algn="l"/>
            <a:endParaRPr lang="en-US" sz="1600" dirty="0"/>
          </a:p>
          <a:p>
            <a:pPr marL="457200" indent="-457200" algn="l">
              <a:buAutoNum type="arabicPlain" startAt="4"/>
            </a:pPr>
            <a:r>
              <a:rPr lang="en-US" dirty="0">
                <a:solidFill>
                  <a:srgbClr val="C00000"/>
                </a:solidFill>
              </a:rPr>
              <a:t>Satisfaction</a:t>
            </a:r>
          </a:p>
          <a:p>
            <a:pPr algn="l"/>
            <a:r>
              <a:rPr lang="en-US" sz="1600" dirty="0"/>
              <a:t>          Average  satisfaction is 3.8, highest in Engineering, lowest in  HR.</a:t>
            </a:r>
          </a:p>
        </p:txBody>
      </p:sp>
      <p:pic>
        <p:nvPicPr>
          <p:cNvPr id="5" name="Picture 4">
            <a:extLst>
              <a:ext uri="{FF2B5EF4-FFF2-40B4-BE49-F238E27FC236}">
                <a16:creationId xmlns:a16="http://schemas.microsoft.com/office/drawing/2014/main" id="{C9BBD5BA-5423-7DD3-5039-8DA627E8460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61903" y="156200"/>
            <a:ext cx="6018835" cy="6592222"/>
          </a:xfrm>
          <a:prstGeom prst="rect">
            <a:avLst/>
          </a:prstGeom>
        </p:spPr>
      </p:pic>
      <p:sp>
        <p:nvSpPr>
          <p:cNvPr id="6" name="TextBox 5">
            <a:extLst>
              <a:ext uri="{FF2B5EF4-FFF2-40B4-BE49-F238E27FC236}">
                <a16:creationId xmlns:a16="http://schemas.microsoft.com/office/drawing/2014/main" id="{9A706B59-AD44-C6FD-6664-C80E6E47B4A2}"/>
              </a:ext>
            </a:extLst>
          </p:cNvPr>
          <p:cNvSpPr txBox="1"/>
          <p:nvPr/>
        </p:nvSpPr>
        <p:spPr>
          <a:xfrm>
            <a:off x="4801194" y="6690879"/>
            <a:ext cx="4736670" cy="230832"/>
          </a:xfrm>
          <a:prstGeom prst="rect">
            <a:avLst/>
          </a:prstGeom>
          <a:noFill/>
        </p:spPr>
        <p:txBody>
          <a:bodyPr wrap="square" rtlCol="0">
            <a:spAutoFit/>
          </a:bodyPr>
          <a:lstStyle/>
          <a:p>
            <a:r>
              <a:rPr lang="en-US" sz="900">
                <a:hlinkClick r:id="rId3" tooltip="https://academy.hsoub.com/design/general/%D8%A3%D9%81%D8%B6%D9%84-%D8%A7%D9%84%D9%85%D8%A8%D8%A7%D8%AF%D8%A6-%D9%88%D8%A7%D9%84%D8%AA%D8%B7%D8%A8%D9%8A%D9%82%D8%A7%D8%AA-%D9%84%D8%AA%D8%B5%D9%85%D9%8A%D9%85-%D9%84%D9%88%D8%AD%D8%A7%D8%AA-%D8%A7%D9%84%D8%AA%D8%AD%D9%83%D9%85-dashboard-design-r577/"/>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893428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806F4-0E87-850D-A829-E81D291C821E}"/>
              </a:ext>
            </a:extLst>
          </p:cNvPr>
          <p:cNvSpPr>
            <a:spLocks noGrp="1"/>
          </p:cNvSpPr>
          <p:nvPr>
            <p:ph type="title"/>
          </p:nvPr>
        </p:nvSpPr>
        <p:spPr/>
        <p:txBody>
          <a:bodyPr/>
          <a:lstStyle/>
          <a:p>
            <a:r>
              <a:rPr lang="en-US" dirty="0">
                <a:solidFill>
                  <a:srgbClr val="7030A0"/>
                </a:solidFill>
              </a:rPr>
              <a:t>KEY INSIGHTS</a:t>
            </a:r>
          </a:p>
        </p:txBody>
      </p:sp>
      <p:sp>
        <p:nvSpPr>
          <p:cNvPr id="3" name="Content Placeholder 2">
            <a:extLst>
              <a:ext uri="{FF2B5EF4-FFF2-40B4-BE49-F238E27FC236}">
                <a16:creationId xmlns:a16="http://schemas.microsoft.com/office/drawing/2014/main" id="{EFC1D134-55A0-BAA6-E153-74290E9673A4}"/>
              </a:ext>
            </a:extLst>
          </p:cNvPr>
          <p:cNvSpPr>
            <a:spLocks noGrp="1"/>
          </p:cNvSpPr>
          <p:nvPr>
            <p:ph idx="1"/>
          </p:nvPr>
        </p:nvSpPr>
        <p:spPr/>
        <p:txBody>
          <a:bodyPr/>
          <a:lstStyle/>
          <a:p>
            <a:pPr marL="0" indent="0">
              <a:buNone/>
            </a:pPr>
            <a:r>
              <a:rPr lang="en-US" dirty="0">
                <a:solidFill>
                  <a:srgbClr val="7030A0"/>
                </a:solidFill>
              </a:rPr>
              <a:t>WORKFORCE ANALYSIS</a:t>
            </a:r>
          </a:p>
          <a:p>
            <a:pPr marL="0" indent="0">
              <a:buNone/>
            </a:pPr>
            <a:r>
              <a:rPr lang="en-US" sz="1600" dirty="0"/>
              <a:t>*There is gender imbalance in Engineering department.</a:t>
            </a:r>
          </a:p>
          <a:p>
            <a:pPr marL="0" indent="0">
              <a:buNone/>
            </a:pPr>
            <a:r>
              <a:rPr lang="en-US" sz="1600" dirty="0"/>
              <a:t>*The sales team consist of   mainly youths.</a:t>
            </a:r>
          </a:p>
          <a:p>
            <a:pPr marL="0" indent="0">
              <a:buNone/>
            </a:pPr>
            <a:endParaRPr lang="en-US" sz="1600" dirty="0"/>
          </a:p>
          <a:p>
            <a:pPr marL="0" indent="0">
              <a:buNone/>
            </a:pPr>
            <a:r>
              <a:rPr lang="en-US" sz="2400" dirty="0">
                <a:solidFill>
                  <a:srgbClr val="7030A0"/>
                </a:solidFill>
              </a:rPr>
              <a:t>PERFORMANCE STUDY</a:t>
            </a:r>
          </a:p>
          <a:p>
            <a:pPr marL="0" indent="0">
              <a:buNone/>
            </a:pPr>
            <a:r>
              <a:rPr lang="en-US" sz="1600" dirty="0"/>
              <a:t>Positive relationship between performance and satisfaction.</a:t>
            </a:r>
          </a:p>
          <a:p>
            <a:pPr marL="0" indent="0">
              <a:buNone/>
            </a:pPr>
            <a:endParaRPr lang="en-US" sz="1600" dirty="0"/>
          </a:p>
          <a:p>
            <a:pPr marL="0" indent="0">
              <a:buNone/>
            </a:pPr>
            <a:r>
              <a:rPr lang="en-US" sz="2400" dirty="0">
                <a:solidFill>
                  <a:srgbClr val="7030A0"/>
                </a:solidFill>
              </a:rPr>
              <a:t>ATTRITION ANALYSIS</a:t>
            </a:r>
          </a:p>
          <a:p>
            <a:pPr marL="0" indent="0">
              <a:buNone/>
            </a:pPr>
            <a:r>
              <a:rPr lang="en-US" sz="1600" dirty="0"/>
              <a:t>Attrition is relatively high among 31-35years,entry levels, females and in departments like Finance and HR.</a:t>
            </a:r>
          </a:p>
          <a:p>
            <a:pPr marL="0" indent="0">
              <a:buNone/>
            </a:pPr>
            <a:endParaRPr lang="en-US" sz="16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3390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0D04-792F-B6D0-82A1-CAC277B7C09D}"/>
              </a:ext>
            </a:extLst>
          </p:cNvPr>
          <p:cNvSpPr>
            <a:spLocks noGrp="1"/>
          </p:cNvSpPr>
          <p:nvPr>
            <p:ph type="title"/>
          </p:nvPr>
        </p:nvSpPr>
        <p:spPr/>
        <p:txBody>
          <a:bodyPr/>
          <a:lstStyle/>
          <a:p>
            <a:r>
              <a:rPr lang="en-US" dirty="0">
                <a:solidFill>
                  <a:schemeClr val="accent6">
                    <a:lumMod val="50000"/>
                  </a:schemeClr>
                </a:solidFill>
              </a:rPr>
              <a:t>CONCLUSIONS</a:t>
            </a:r>
          </a:p>
        </p:txBody>
      </p:sp>
      <p:sp>
        <p:nvSpPr>
          <p:cNvPr id="3" name="Content Placeholder 2">
            <a:extLst>
              <a:ext uri="{FF2B5EF4-FFF2-40B4-BE49-F238E27FC236}">
                <a16:creationId xmlns:a16="http://schemas.microsoft.com/office/drawing/2014/main" id="{4C24A309-DA5B-57E3-9BB8-5415A37095F8}"/>
              </a:ext>
            </a:extLst>
          </p:cNvPr>
          <p:cNvSpPr>
            <a:spLocks noGrp="1"/>
          </p:cNvSpPr>
          <p:nvPr>
            <p:ph idx="1"/>
          </p:nvPr>
        </p:nvSpPr>
        <p:spPr/>
        <p:txBody>
          <a:bodyPr>
            <a:normAutofit/>
          </a:bodyPr>
          <a:lstStyle/>
          <a:p>
            <a:pPr marL="0" indent="0">
              <a:buNone/>
            </a:pPr>
            <a:r>
              <a:rPr lang="en-US" sz="2000" dirty="0">
                <a:solidFill>
                  <a:schemeClr val="accent6">
                    <a:lumMod val="50000"/>
                  </a:schemeClr>
                </a:solidFill>
              </a:rPr>
              <a:t>PRODUCTIVITY EFFECTS</a:t>
            </a:r>
          </a:p>
          <a:p>
            <a:pPr marL="0" indent="0">
              <a:buNone/>
            </a:pPr>
            <a:r>
              <a:rPr lang="en-US" sz="1600" dirty="0"/>
              <a:t>High attrition affects cost of training, knowledge maturity, operational                </a:t>
            </a:r>
          </a:p>
          <a:p>
            <a:pPr marL="0" indent="0">
              <a:buNone/>
            </a:pPr>
            <a:r>
              <a:rPr lang="en-US" sz="1600" dirty="0"/>
              <a:t>  continuity and competitive strength of the company.</a:t>
            </a:r>
          </a:p>
          <a:p>
            <a:pPr marL="0" indent="0">
              <a:buNone/>
            </a:pPr>
            <a:endParaRPr lang="en-US" sz="1600" dirty="0"/>
          </a:p>
          <a:p>
            <a:pPr marL="0" indent="0">
              <a:buNone/>
            </a:pPr>
            <a:r>
              <a:rPr lang="en-US" sz="2000" dirty="0">
                <a:solidFill>
                  <a:schemeClr val="accent6">
                    <a:lumMod val="50000"/>
                  </a:schemeClr>
                </a:solidFill>
              </a:rPr>
              <a:t>RETENTION IMPACT</a:t>
            </a:r>
          </a:p>
          <a:p>
            <a:pPr marL="0" indent="0">
              <a:buNone/>
            </a:pPr>
            <a:r>
              <a:rPr lang="en-US" sz="1600" dirty="0"/>
              <a:t>Long-tenured employees  perform better.</a:t>
            </a:r>
          </a:p>
          <a:p>
            <a:pPr marL="0" indent="0">
              <a:buNone/>
            </a:pPr>
            <a:endParaRPr lang="en-US" sz="1800" dirty="0">
              <a:solidFill>
                <a:schemeClr val="accent6">
                  <a:lumMod val="50000"/>
                </a:schemeClr>
              </a:solidFill>
            </a:endParaRPr>
          </a:p>
          <a:p>
            <a:pPr marL="0" indent="0">
              <a:buNone/>
            </a:pPr>
            <a:r>
              <a:rPr lang="en-US" sz="1800" dirty="0">
                <a:solidFill>
                  <a:schemeClr val="accent6">
                    <a:lumMod val="50000"/>
                  </a:schemeClr>
                </a:solidFill>
              </a:rPr>
              <a:t>PERFORMANCE ISSUES</a:t>
            </a:r>
          </a:p>
          <a:p>
            <a:pPr marL="0" indent="0">
              <a:buNone/>
            </a:pPr>
            <a:r>
              <a:rPr lang="en-US" sz="1600" dirty="0"/>
              <a:t>Below –average performance requires immediate intervention.</a:t>
            </a:r>
            <a:endParaRPr lang="en-US" sz="24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59D136D0-4810-75AB-51F5-D69FC425A46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24891" y="0"/>
            <a:ext cx="7072132" cy="6857999"/>
          </a:xfrm>
          <a:prstGeom prst="rect">
            <a:avLst/>
          </a:prstGeom>
        </p:spPr>
      </p:pic>
      <p:sp>
        <p:nvSpPr>
          <p:cNvPr id="6" name="TextBox 5">
            <a:extLst>
              <a:ext uri="{FF2B5EF4-FFF2-40B4-BE49-F238E27FC236}">
                <a16:creationId xmlns:a16="http://schemas.microsoft.com/office/drawing/2014/main" id="{A904985B-A7DD-184F-742C-D4FB0138C55D}"/>
              </a:ext>
            </a:extLst>
          </p:cNvPr>
          <p:cNvSpPr txBox="1"/>
          <p:nvPr/>
        </p:nvSpPr>
        <p:spPr>
          <a:xfrm>
            <a:off x="7569843" y="3715473"/>
            <a:ext cx="4622157" cy="230832"/>
          </a:xfrm>
          <a:prstGeom prst="rect">
            <a:avLst/>
          </a:prstGeom>
          <a:noFill/>
        </p:spPr>
        <p:txBody>
          <a:bodyPr wrap="square" rtlCol="0">
            <a:spAutoFit/>
          </a:bodyPr>
          <a:lstStyle/>
          <a:p>
            <a:r>
              <a:rPr lang="en-US" sz="900">
                <a:hlinkClick r:id="rId3" tooltip="https://diy.open.ubc.ca/category/time-committmen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79337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2346-876C-4D62-5FE6-67A64E90DC01}"/>
              </a:ext>
            </a:extLst>
          </p:cNvPr>
          <p:cNvSpPr>
            <a:spLocks noGrp="1"/>
          </p:cNvSpPr>
          <p:nvPr>
            <p:ph type="title"/>
          </p:nvPr>
        </p:nvSpPr>
        <p:spPr>
          <a:xfrm>
            <a:off x="185195" y="365126"/>
            <a:ext cx="11168605" cy="306206"/>
          </a:xfrm>
        </p:spPr>
        <p:txBody>
          <a:bodyPr>
            <a:normAutofit fontScale="90000"/>
          </a:bodyPr>
          <a:lstStyle/>
          <a:p>
            <a:r>
              <a:rPr lang="en-US" sz="2800" dirty="0">
                <a:solidFill>
                  <a:schemeClr val="tx2">
                    <a:lumMod val="50000"/>
                  </a:schemeClr>
                </a:solidFill>
              </a:rPr>
              <a:t>RECOMMENDATIONS</a:t>
            </a:r>
          </a:p>
        </p:txBody>
      </p:sp>
      <p:sp>
        <p:nvSpPr>
          <p:cNvPr id="3" name="Content Placeholder 2">
            <a:extLst>
              <a:ext uri="{FF2B5EF4-FFF2-40B4-BE49-F238E27FC236}">
                <a16:creationId xmlns:a16="http://schemas.microsoft.com/office/drawing/2014/main" id="{85757291-4CC0-AD55-11E1-CAFA4388F328}"/>
              </a:ext>
            </a:extLst>
          </p:cNvPr>
          <p:cNvSpPr>
            <a:spLocks noGrp="1"/>
          </p:cNvSpPr>
          <p:nvPr>
            <p:ph idx="1"/>
          </p:nvPr>
        </p:nvSpPr>
        <p:spPr>
          <a:xfrm>
            <a:off x="185195" y="671332"/>
            <a:ext cx="12006805" cy="6296627"/>
          </a:xfrm>
        </p:spPr>
        <p:txBody>
          <a:bodyPr>
            <a:normAutofit lnSpcReduction="10000"/>
          </a:bodyPr>
          <a:lstStyle/>
          <a:p>
            <a:pPr marL="0" indent="0">
              <a:buNone/>
            </a:pPr>
            <a:r>
              <a:rPr lang="en-US" dirty="0">
                <a:solidFill>
                  <a:schemeClr val="tx2"/>
                </a:solidFill>
              </a:rPr>
              <a:t>Attrition analysis</a:t>
            </a:r>
          </a:p>
          <a:p>
            <a:pPr marL="0" indent="0">
              <a:buNone/>
            </a:pPr>
            <a:r>
              <a:rPr lang="en-US" sz="1600" dirty="0"/>
              <a:t>   Conduct exit interviews or  surveys to understand the employees’  dissatisfaction </a:t>
            </a:r>
          </a:p>
          <a:p>
            <a:pPr marL="0" indent="0">
              <a:buNone/>
            </a:pPr>
            <a:r>
              <a:rPr lang="en-US" sz="1600" dirty="0"/>
              <a:t>and address any underlying issues.</a:t>
            </a:r>
          </a:p>
          <a:p>
            <a:pPr marL="0" indent="0">
              <a:buNone/>
            </a:pPr>
            <a:endParaRPr lang="en-US" sz="1600" dirty="0"/>
          </a:p>
          <a:p>
            <a:pPr marL="0" indent="0">
              <a:buNone/>
            </a:pPr>
            <a:r>
              <a:rPr lang="en-US" sz="2400" dirty="0">
                <a:solidFill>
                  <a:schemeClr val="tx2"/>
                </a:solidFill>
              </a:rPr>
              <a:t>Employee Engagement</a:t>
            </a:r>
          </a:p>
          <a:p>
            <a:pPr marL="0" indent="0">
              <a:buNone/>
            </a:pPr>
            <a:r>
              <a:rPr lang="en-US" sz="1600" dirty="0"/>
              <a:t>*Focus on improving job satisfaction for better employee retention.</a:t>
            </a:r>
          </a:p>
          <a:p>
            <a:pPr marL="0" indent="0">
              <a:buNone/>
            </a:pPr>
            <a:r>
              <a:rPr lang="en-US" sz="1600" dirty="0"/>
              <a:t>*Provide opportunities for career development and growth to increase employee </a:t>
            </a:r>
          </a:p>
          <a:p>
            <a:pPr marL="0" indent="0">
              <a:buNone/>
            </a:pPr>
            <a:r>
              <a:rPr lang="en-US" sz="1600" dirty="0"/>
              <a:t>engagement  and loyalty.</a:t>
            </a:r>
          </a:p>
          <a:p>
            <a:pPr marL="0" indent="0">
              <a:buNone/>
            </a:pPr>
            <a:endParaRPr lang="en-US" sz="1600" dirty="0"/>
          </a:p>
          <a:p>
            <a:pPr marL="0" indent="0">
              <a:buNone/>
            </a:pPr>
            <a:r>
              <a:rPr lang="en-US" sz="2400" dirty="0">
                <a:solidFill>
                  <a:schemeClr val="tx2"/>
                </a:solidFill>
              </a:rPr>
              <a:t>Performance Management</a:t>
            </a:r>
          </a:p>
          <a:p>
            <a:pPr marL="0" indent="0">
              <a:buNone/>
            </a:pPr>
            <a:r>
              <a:rPr lang="en-US" sz="1600" dirty="0"/>
              <a:t>*Review performance status across departments to identify any correlation with </a:t>
            </a:r>
          </a:p>
          <a:p>
            <a:pPr marL="0" indent="0">
              <a:buNone/>
            </a:pPr>
            <a:r>
              <a:rPr lang="en-US" sz="1600" dirty="0"/>
              <a:t>Attrition rates.</a:t>
            </a:r>
          </a:p>
          <a:p>
            <a:pPr marL="0" indent="0">
              <a:buNone/>
            </a:pPr>
            <a:r>
              <a:rPr lang="en-US" sz="1600" dirty="0"/>
              <a:t>*Offer additional support or training to underperforming employees to improve job </a:t>
            </a:r>
          </a:p>
          <a:p>
            <a:pPr marL="0" indent="0">
              <a:buNone/>
            </a:pPr>
            <a:r>
              <a:rPr lang="en-US" sz="1600" dirty="0"/>
              <a:t>satisfaction  and retention.</a:t>
            </a:r>
          </a:p>
          <a:p>
            <a:pPr marL="0" indent="0">
              <a:buNone/>
            </a:pPr>
            <a:r>
              <a:rPr lang="en-US" sz="2400" dirty="0">
                <a:solidFill>
                  <a:schemeClr val="tx2"/>
                </a:solidFill>
              </a:rPr>
              <a:t>Diversity and Inclusion</a:t>
            </a:r>
            <a:r>
              <a:rPr lang="en-US" sz="2400" dirty="0"/>
              <a:t>:</a:t>
            </a:r>
            <a:r>
              <a:rPr lang="en-US" sz="1600" dirty="0"/>
              <a:t> Ensure equal opportunities  for employees of all genders.</a:t>
            </a:r>
          </a:p>
          <a:p>
            <a:pPr marL="0" indent="0">
              <a:buNone/>
            </a:pPr>
            <a:r>
              <a:rPr lang="en-US" sz="2400" dirty="0">
                <a:solidFill>
                  <a:schemeClr val="tx2"/>
                </a:solidFill>
              </a:rPr>
              <a:t>Continuous Monitoring</a:t>
            </a:r>
            <a:r>
              <a:rPr lang="en-US" sz="2400" dirty="0"/>
              <a:t>:</a:t>
            </a:r>
            <a:r>
              <a:rPr lang="en-US" sz="1600" dirty="0"/>
              <a:t> Regularly review and update the attrition dashboard to track</a:t>
            </a:r>
          </a:p>
          <a:p>
            <a:pPr marL="0" indent="0">
              <a:buNone/>
            </a:pPr>
            <a:r>
              <a:rPr lang="en-US" sz="1600" dirty="0"/>
              <a:t>Progress and adjust strategies as needed to maintain healthy retention rate.</a:t>
            </a:r>
            <a:endParaRPr lang="en-US" sz="2400" dirty="0"/>
          </a:p>
          <a:p>
            <a:pPr marL="0" indent="0">
              <a:buNone/>
            </a:pPr>
            <a:endParaRPr lang="en-US" sz="1600" dirty="0"/>
          </a:p>
          <a:p>
            <a:pPr marL="0" indent="0">
              <a:buNone/>
            </a:pPr>
            <a:endParaRPr lang="en-US" sz="1600" dirty="0"/>
          </a:p>
          <a:p>
            <a:pPr marL="0" indent="0">
              <a:buNone/>
            </a:pPr>
            <a:endParaRPr lang="en-US" sz="2400" dirty="0"/>
          </a:p>
          <a:p>
            <a:pPr marL="0" indent="0">
              <a:buNone/>
            </a:pPr>
            <a:endParaRPr lang="en-US" sz="2400" dirty="0"/>
          </a:p>
        </p:txBody>
      </p:sp>
      <p:pic>
        <p:nvPicPr>
          <p:cNvPr id="5" name="Picture 4">
            <a:extLst>
              <a:ext uri="{FF2B5EF4-FFF2-40B4-BE49-F238E27FC236}">
                <a16:creationId xmlns:a16="http://schemas.microsoft.com/office/drawing/2014/main" id="{7B8BDDD9-3B91-2115-B809-6CB3117571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87474" y="-1"/>
            <a:ext cx="5486400" cy="6858001"/>
          </a:xfrm>
          <a:prstGeom prst="rect">
            <a:avLst/>
          </a:prstGeom>
        </p:spPr>
      </p:pic>
      <p:sp>
        <p:nvSpPr>
          <p:cNvPr id="6" name="TextBox 5">
            <a:extLst>
              <a:ext uri="{FF2B5EF4-FFF2-40B4-BE49-F238E27FC236}">
                <a16:creationId xmlns:a16="http://schemas.microsoft.com/office/drawing/2014/main" id="{216A8B0E-2CAB-35F3-06C3-2801CB5B6686}"/>
              </a:ext>
            </a:extLst>
          </p:cNvPr>
          <p:cNvSpPr txBox="1"/>
          <p:nvPr/>
        </p:nvSpPr>
        <p:spPr>
          <a:xfrm>
            <a:off x="11519235" y="6459954"/>
            <a:ext cx="2254636" cy="382530"/>
          </a:xfrm>
          <a:prstGeom prst="rect">
            <a:avLst/>
          </a:prstGeom>
          <a:noFill/>
        </p:spPr>
        <p:txBody>
          <a:bodyPr wrap="square" rtlCol="0">
            <a:spAutoFit/>
          </a:bodyPr>
          <a:lstStyle/>
          <a:p>
            <a:r>
              <a:rPr lang="en-US" sz="900">
                <a:hlinkClick r:id="rId3" tooltip="http://descargas.pntic.mec.es/recursos_educativos/It_didac/Leng_ESO/2/09/04_humanisticos/el_ensayo.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18020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05E8-5999-E18B-91A0-DFC284B4FF7F}"/>
              </a:ext>
            </a:extLst>
          </p:cNvPr>
          <p:cNvSpPr>
            <a:spLocks noGrp="1"/>
          </p:cNvSpPr>
          <p:nvPr>
            <p:ph type="title"/>
          </p:nvPr>
        </p:nvSpPr>
        <p:spPr/>
        <p:txBody>
          <a:bodyPr/>
          <a:lstStyle/>
          <a:p>
            <a:r>
              <a:rPr lang="en-US" dirty="0">
                <a:solidFill>
                  <a:srgbClr val="009900"/>
                </a:solidFill>
              </a:rPr>
              <a:t>NEXT STEPS</a:t>
            </a:r>
          </a:p>
        </p:txBody>
      </p:sp>
      <p:sp>
        <p:nvSpPr>
          <p:cNvPr id="7" name="Content Placeholder 6">
            <a:extLst>
              <a:ext uri="{FF2B5EF4-FFF2-40B4-BE49-F238E27FC236}">
                <a16:creationId xmlns:a16="http://schemas.microsoft.com/office/drawing/2014/main" id="{0FA32E7D-2E47-4D5A-56EE-6B88BC16F3D2}"/>
              </a:ext>
            </a:extLst>
          </p:cNvPr>
          <p:cNvSpPr>
            <a:spLocks noGrp="1"/>
          </p:cNvSpPr>
          <p:nvPr>
            <p:ph idx="1"/>
          </p:nvPr>
        </p:nvSpPr>
        <p:spPr>
          <a:xfrm>
            <a:off x="659757" y="1559689"/>
            <a:ext cx="10694043" cy="4617274"/>
          </a:xfrm>
        </p:spPr>
        <p:txBody>
          <a:bodyPr/>
          <a:lstStyle/>
          <a:p>
            <a:pPr marL="0" indent="0">
              <a:buNone/>
            </a:pPr>
            <a:endParaRPr lang="en-US" sz="2000" dirty="0"/>
          </a:p>
          <a:p>
            <a:pPr marL="0" indent="0">
              <a:buNone/>
            </a:pPr>
            <a:r>
              <a:rPr lang="en-US" sz="2000" dirty="0"/>
              <a:t>       Improve Compensation and Benefit packages: </a:t>
            </a:r>
            <a:r>
              <a:rPr lang="en-US" sz="1600" dirty="0"/>
              <a:t>Conduct salary benchmarking to ensure competitive pay.</a:t>
            </a:r>
          </a:p>
          <a:p>
            <a:pPr marL="0" indent="0">
              <a:buNone/>
            </a:pPr>
            <a:endParaRPr lang="en-US" sz="1600" dirty="0"/>
          </a:p>
          <a:p>
            <a:pPr marL="0" indent="0">
              <a:buNone/>
            </a:pPr>
            <a:r>
              <a:rPr lang="en-US" sz="1600" dirty="0"/>
              <a:t>          </a:t>
            </a:r>
            <a:r>
              <a:rPr lang="en-US" sz="2000" dirty="0"/>
              <a:t>Enhance Career Development Programs: </a:t>
            </a:r>
            <a:r>
              <a:rPr lang="en-US" sz="1600" dirty="0"/>
              <a:t>Create clear paths for promotion  and skill development.</a:t>
            </a:r>
          </a:p>
          <a:p>
            <a:pPr marL="0" indent="0">
              <a:buNone/>
            </a:pPr>
            <a:r>
              <a:rPr lang="en-US" sz="1600" dirty="0"/>
              <a:t>          </a:t>
            </a:r>
          </a:p>
          <a:p>
            <a:pPr marL="0" indent="0">
              <a:buNone/>
            </a:pPr>
            <a:r>
              <a:rPr lang="en-US" sz="1600" dirty="0"/>
              <a:t>         </a:t>
            </a:r>
            <a:r>
              <a:rPr lang="en-US" sz="2000" dirty="0"/>
              <a:t>Leadership Training : </a:t>
            </a:r>
            <a:r>
              <a:rPr lang="en-US" sz="1600" dirty="0"/>
              <a:t>Train managers on empathetic leadership and creating positive work environment.</a:t>
            </a:r>
          </a:p>
          <a:p>
            <a:pPr marL="0" indent="0">
              <a:buNone/>
            </a:pPr>
            <a:r>
              <a:rPr lang="en-US" sz="1600" dirty="0"/>
              <a:t>         </a:t>
            </a:r>
          </a:p>
          <a:p>
            <a:pPr marL="0" indent="0">
              <a:buNone/>
            </a:pPr>
            <a:r>
              <a:rPr lang="en-US" sz="1600" dirty="0"/>
              <a:t>        </a:t>
            </a:r>
            <a:r>
              <a:rPr lang="en-US" sz="2000" dirty="0"/>
              <a:t>Exit interviews and Feedback loops: </a:t>
            </a:r>
            <a:r>
              <a:rPr lang="en-US" sz="1600" dirty="0"/>
              <a:t>Gather insights from departing employees and act on the feedback.</a:t>
            </a:r>
          </a:p>
          <a:p>
            <a:pPr marL="0" indent="0">
              <a:buNone/>
            </a:pPr>
            <a:endParaRPr lang="en-US" sz="1600" dirty="0"/>
          </a:p>
          <a:p>
            <a:pPr marL="0" indent="0">
              <a:buNone/>
            </a:pPr>
            <a:r>
              <a:rPr lang="en-US" sz="1600" dirty="0"/>
              <a:t>        </a:t>
            </a:r>
          </a:p>
        </p:txBody>
      </p:sp>
      <p:pic>
        <p:nvPicPr>
          <p:cNvPr id="9" name="Graphic 8" descr="Handshake with solid fill">
            <a:extLst>
              <a:ext uri="{FF2B5EF4-FFF2-40B4-BE49-F238E27FC236}">
                <a16:creationId xmlns:a16="http://schemas.microsoft.com/office/drawing/2014/main" id="{06831650-E52B-4EB7-B1E8-54BE763159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8926" y="1559689"/>
            <a:ext cx="727277" cy="570053"/>
          </a:xfrm>
          <a:prstGeom prst="rect">
            <a:avLst/>
          </a:prstGeom>
        </p:spPr>
      </p:pic>
      <p:pic>
        <p:nvPicPr>
          <p:cNvPr id="11" name="Graphic 10" descr="Business Growth with solid fill">
            <a:extLst>
              <a:ext uri="{FF2B5EF4-FFF2-40B4-BE49-F238E27FC236}">
                <a16:creationId xmlns:a16="http://schemas.microsoft.com/office/drawing/2014/main" id="{9CFC57C1-1C5D-A543-8E00-CB9D4277C3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8926" y="2352815"/>
            <a:ext cx="615387" cy="532437"/>
          </a:xfrm>
          <a:prstGeom prst="rect">
            <a:avLst/>
          </a:prstGeom>
        </p:spPr>
      </p:pic>
      <p:pic>
        <p:nvPicPr>
          <p:cNvPr id="13" name="Graphic 12" descr="Classroom with solid fill">
            <a:extLst>
              <a:ext uri="{FF2B5EF4-FFF2-40B4-BE49-F238E27FC236}">
                <a16:creationId xmlns:a16="http://schemas.microsoft.com/office/drawing/2014/main" id="{50BCF203-4921-1A61-AE9C-575229CB6B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5226" y="3089797"/>
            <a:ext cx="680977" cy="457200"/>
          </a:xfrm>
          <a:prstGeom prst="rect">
            <a:avLst/>
          </a:prstGeom>
        </p:spPr>
      </p:pic>
      <p:pic>
        <p:nvPicPr>
          <p:cNvPr id="15" name="Graphic 14" descr="Boardroom with solid fill">
            <a:extLst>
              <a:ext uri="{FF2B5EF4-FFF2-40B4-BE49-F238E27FC236}">
                <a16:creationId xmlns:a16="http://schemas.microsoft.com/office/drawing/2014/main" id="{87DA1E3B-23FE-A925-2B64-2E1242DE02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55226" y="3851216"/>
            <a:ext cx="680977" cy="457200"/>
          </a:xfrm>
          <a:prstGeom prst="rect">
            <a:avLst/>
          </a:prstGeom>
        </p:spPr>
      </p:pic>
    </p:spTree>
    <p:extLst>
      <p:ext uri="{BB962C8B-B14F-4D97-AF65-F5344CB8AC3E}">
        <p14:creationId xmlns:p14="http://schemas.microsoft.com/office/powerpoint/2010/main" val="1870942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630</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HR ATTRITION ANALYSIS FOR MAYROYCE OIL &amp;GAS COMPANY                                                                                                   BY OBIKEZIE JACINTA .E.                                                                                  ON 18/09/2024</vt:lpstr>
      <vt:lpstr>INTRODUCTION</vt:lpstr>
      <vt:lpstr>OBJECTIVES</vt:lpstr>
      <vt:lpstr>KEY FACTS</vt:lpstr>
      <vt:lpstr>KEY INSIGHTS</vt:lpstr>
      <vt:lpstr>CONCLUSIONS</vt:lpstr>
      <vt:lpstr>RECOMMENDATIONS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10</cp:revision>
  <dcterms:created xsi:type="dcterms:W3CDTF">2024-09-17T10:52:46Z</dcterms:created>
  <dcterms:modified xsi:type="dcterms:W3CDTF">2024-09-18T07:15:22Z</dcterms:modified>
</cp:coreProperties>
</file>