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572F-1C04-42DD-93AB-1DA4FD30D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A6C09-ACD5-4FE6-90BB-C8197270D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6DC3-A499-4763-9ACC-883246D4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5E4D5-1707-4D85-B0DA-11E464F8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162A-2893-4A12-BD37-88DD60F1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B636-2D46-442C-B3ED-18A2EC5C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B8C99-26C2-4363-BE8C-6AF38296D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731F-75E5-49FF-A37D-3A58C652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AE4FE-EFFF-4F1B-BC3F-51C85B91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C001-163D-4D89-91CA-16FCD272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EC4A3-3FD8-40A3-AB74-98B1E0EB5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86BEF-6E7A-43EF-A9DB-E1B5A783F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E02F-612B-4E70-80F4-890F384A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0CD4-F0E9-4E02-9DCF-ED111950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FA9DA-BFCE-44F3-81D5-48704EAE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1AA2-04D0-4B13-B174-05EDC749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CEA4-50AB-42C9-8E0C-0EC35180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FFF65-9F8D-4F90-8E68-D4A54A96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6723-3808-4792-829B-E42241DE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29A5-2A30-4F45-8CCB-2A0C5368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1B00-F0C7-4103-A50F-8BE89B47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46B44-211B-47AF-9062-D219524F8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110BD-3917-4509-9F2C-5845D534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F1E0-14B6-414A-8CF5-78ADA521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85BF-43B7-4F8C-82CF-7422509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9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CD4E-C9C9-4B7F-B806-B428A487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D58F-D236-4A14-8F50-DCA75013F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4CB70-A45E-4903-B5E4-C25C298D8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C9C30-48F5-4E51-97D1-CB6A1EE2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564F1-96EE-452B-9A60-070F9D04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C198-6BFE-4CC7-B948-D7140F8E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FD52-8FB2-4ADB-B5EC-BB858885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6A53C-FA6A-4AF2-8093-FF5F7BBF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230A8-518F-4B99-A9BC-395D19ED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371D6-68FA-43FF-B0AC-90ADC96C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A0642-B08A-4950-AE92-537EDB6FA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1C540-E728-42D8-AC72-7179B7F6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F06A5-A59A-4053-96DF-345AE0DF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93EBE-FAAE-434A-AC69-83774FFC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DF7E-D474-438B-AE97-CD95CE6D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30D22-381D-47FC-842E-00B8932C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2CF43-9AA9-4F10-9A6F-766A1815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09D40-AC44-48B3-8658-A02CAEE0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D2B6F-239B-42B4-A8BB-E71868DA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1FED0-286A-4CFA-B728-F81B2D68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2CB1C-BACB-49EA-8A00-DC860FDB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5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8F7F-31A8-4DC2-82ED-D1E212D9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A818-7A56-4AF4-B32B-1D2E57B0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FE0B1-ACFC-49EE-8900-E21404D5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59CE4-7CC2-4822-83EE-5BB24C32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D669E-B685-4665-8BE9-F984BF69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D888-C664-4D9A-882C-605EE3A0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2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A79E-150E-4680-9CFC-8305FDCE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19989-B057-4C8E-9C1C-AF6E4A92D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5C489-D7FD-48D7-98D0-A4A866490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F9327-5C86-44E8-ABA4-E2B47A91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2E058-EE94-4D09-BD98-F71BD503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EB8AE-F4FB-4DC4-AFE3-FB68B26A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72817-40DB-4336-8972-F7A2D824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2038B-216A-4720-A46B-5248715A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2C4AB-41D9-40DA-87C8-D4B2A32F0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DF84-9917-48B5-9629-57969B2BD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1D4EA-56BF-4ABB-8A13-B1E3329D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2A2F0-1E61-46D6-B531-7E101FA83BF7}"/>
              </a:ext>
            </a:extLst>
          </p:cNvPr>
          <p:cNvSpPr txBox="1"/>
          <p:nvPr/>
        </p:nvSpPr>
        <p:spPr>
          <a:xfrm>
            <a:off x="3666809" y="331304"/>
            <a:ext cx="485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EC2 Instance and Load Balancer Connections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3C11441-8902-47E4-BE4F-067EC34B25F8}"/>
              </a:ext>
            </a:extLst>
          </p:cNvPr>
          <p:cNvSpPr/>
          <p:nvPr/>
        </p:nvSpPr>
        <p:spPr>
          <a:xfrm>
            <a:off x="861391" y="1073425"/>
            <a:ext cx="1603513" cy="1524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hamsterELB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A5FF38-8E62-4A07-8848-1DFB058A32DB}"/>
              </a:ext>
            </a:extLst>
          </p:cNvPr>
          <p:cNvSpPr/>
          <p:nvPr/>
        </p:nvSpPr>
        <p:spPr>
          <a:xfrm>
            <a:off x="6712228" y="857214"/>
            <a:ext cx="1875184" cy="15240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 Group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hamsterTG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AB3629-A7AA-4365-B8F7-A685E1AC280A}"/>
              </a:ext>
            </a:extLst>
          </p:cNvPr>
          <p:cNvSpPr/>
          <p:nvPr/>
        </p:nvSpPr>
        <p:spPr>
          <a:xfrm>
            <a:off x="8825949" y="2042276"/>
            <a:ext cx="1855290" cy="152400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AutoScaling Group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hamsterASG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963362-E867-4D5A-8FB7-D831917629CA}"/>
              </a:ext>
            </a:extLst>
          </p:cNvPr>
          <p:cNvSpPr/>
          <p:nvPr/>
        </p:nvSpPr>
        <p:spPr>
          <a:xfrm>
            <a:off x="2849218" y="1073425"/>
            <a:ext cx="3863010" cy="89452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Listener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B1561-2B93-4517-9385-4EADAFFF9AAF}"/>
              </a:ext>
            </a:extLst>
          </p:cNvPr>
          <p:cNvSpPr txBox="1"/>
          <p:nvPr/>
        </p:nvSpPr>
        <p:spPr>
          <a:xfrm>
            <a:off x="2789582" y="2042276"/>
            <a:ext cx="3796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listener defines the connection between the Load Balancer and the Target Group</a:t>
            </a:r>
          </a:p>
          <a:p>
            <a:endParaRPr lang="en-US" dirty="0"/>
          </a:p>
          <a:p>
            <a:r>
              <a:rPr lang="en-US" dirty="0"/>
              <a:t>Anything on port 80 gets forwarded to port 3000.  The rule is defined on the Load Balancer.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A6844-CDE7-48D5-83A2-E370D34F6F44}"/>
              </a:ext>
            </a:extLst>
          </p:cNvPr>
          <p:cNvSpPr txBox="1"/>
          <p:nvPr/>
        </p:nvSpPr>
        <p:spPr>
          <a:xfrm>
            <a:off x="22906" y="288235"/>
            <a:ext cx="696024" cy="31407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2800" dirty="0"/>
              <a:t>HTTP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78F1134-8C3C-4716-8EB7-183A65566734}"/>
              </a:ext>
            </a:extLst>
          </p:cNvPr>
          <p:cNvSpPr/>
          <p:nvPr/>
        </p:nvSpPr>
        <p:spPr>
          <a:xfrm>
            <a:off x="9085658" y="3899449"/>
            <a:ext cx="2468945" cy="86514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Launch Configuration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hamsterLCCopy3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362886-7DAD-44F8-ACC6-65253D84827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0320131" y="3574771"/>
            <a:ext cx="0" cy="32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F7619D-7467-4C9E-B8D1-776CD0F41B62}"/>
              </a:ext>
            </a:extLst>
          </p:cNvPr>
          <p:cNvSpPr txBox="1"/>
          <p:nvPr/>
        </p:nvSpPr>
        <p:spPr>
          <a:xfrm>
            <a:off x="8014253" y="4899426"/>
            <a:ext cx="3992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Configuration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AMI (use Linux AMI from Amazon)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Instance Type (T2.micro)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Group (</a:t>
            </a:r>
            <a:r>
              <a:rPr lang="en-US" dirty="0">
                <a:solidFill>
                  <a:srgbClr val="FF0000"/>
                </a:solidFill>
              </a:rPr>
              <a:t>hamsterSG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Data (script loads system software and programs </a:t>
            </a:r>
            <a:r>
              <a:rPr lang="en-US"/>
              <a:t>upon startup)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51CE6-9123-4707-B2E1-FA5F312631C9}"/>
              </a:ext>
            </a:extLst>
          </p:cNvPr>
          <p:cNvSpPr txBox="1"/>
          <p:nvPr/>
        </p:nvSpPr>
        <p:spPr>
          <a:xfrm>
            <a:off x="296514" y="5017400"/>
            <a:ext cx="6289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Load Balancer definition has a Listener</a:t>
            </a:r>
          </a:p>
          <a:p>
            <a:r>
              <a:rPr lang="en-US" dirty="0"/>
              <a:t>The Listener definition has a Target Group</a:t>
            </a:r>
          </a:p>
          <a:p>
            <a:r>
              <a:rPr lang="en-US" dirty="0"/>
              <a:t>The AutoScaling Group definition has a Target Group</a:t>
            </a:r>
          </a:p>
          <a:p>
            <a:r>
              <a:rPr lang="en-US" dirty="0"/>
              <a:t>The AutoScaling Group definition has a Launch Configuration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36BD89-A73C-4728-B84E-81037829037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967871" y="2381215"/>
            <a:ext cx="858078" cy="423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66B86A-3110-4909-B604-F0E16876FD1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464904" y="1520686"/>
            <a:ext cx="384314" cy="16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395C9A-90F8-4473-BB82-C05BF376045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33399" y="1835425"/>
            <a:ext cx="327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1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2A2F0-1E61-46D6-B531-7E101FA83BF7}"/>
              </a:ext>
            </a:extLst>
          </p:cNvPr>
          <p:cNvSpPr txBox="1"/>
          <p:nvPr/>
        </p:nvSpPr>
        <p:spPr>
          <a:xfrm>
            <a:off x="4399253" y="384312"/>
            <a:ext cx="339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Hamster Application (Before)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73E7FF-01CC-4710-8A6B-7991D541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662" y="1478548"/>
            <a:ext cx="1522675" cy="1111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FB29B-30F4-49A1-AD6D-4CF80DC8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548" y="2709035"/>
            <a:ext cx="1376902" cy="87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6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2A2F0-1E61-46D6-B531-7E101FA83BF7}"/>
              </a:ext>
            </a:extLst>
          </p:cNvPr>
          <p:cNvSpPr txBox="1"/>
          <p:nvPr/>
        </p:nvSpPr>
        <p:spPr>
          <a:xfrm>
            <a:off x="4399253" y="384312"/>
            <a:ext cx="324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Hamster Application (After)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73E7FF-01CC-4710-8A6B-7991D541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923" y="886248"/>
            <a:ext cx="1080502" cy="788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FB29B-30F4-49A1-AD6D-4CF80DC8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541" y="1730870"/>
            <a:ext cx="834917" cy="533190"/>
          </a:xfrm>
          <a:prstGeom prst="rect">
            <a:avLst/>
          </a:prstGeom>
        </p:spPr>
      </p:pic>
      <p:pic>
        <p:nvPicPr>
          <p:cNvPr id="14" name="Graphic 13" descr="Fence">
            <a:extLst>
              <a:ext uri="{FF2B5EF4-FFF2-40B4-BE49-F238E27FC236}">
                <a16:creationId xmlns:a16="http://schemas.microsoft.com/office/drawing/2014/main" id="{7A5BAA66-325F-4B90-AA02-403AE7A99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452" y="3588344"/>
            <a:ext cx="627491" cy="6274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289BE5-F70B-44FD-921E-51E2F31D62A8}"/>
              </a:ext>
            </a:extLst>
          </p:cNvPr>
          <p:cNvSpPr txBox="1"/>
          <p:nvPr/>
        </p:nvSpPr>
        <p:spPr>
          <a:xfrm>
            <a:off x="470452" y="4271236"/>
            <a:ext cx="175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 Group</a:t>
            </a:r>
          </a:p>
          <a:p>
            <a:r>
              <a:rPr lang="en-US" dirty="0"/>
              <a:t>Hamster_SG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D1854E-6F00-4B40-BF10-80C424D6F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128" y="971218"/>
            <a:ext cx="949165" cy="111121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68EB45-CC21-45C3-B229-6A5180F8F918}"/>
              </a:ext>
            </a:extLst>
          </p:cNvPr>
          <p:cNvGrpSpPr/>
          <p:nvPr/>
        </p:nvGrpSpPr>
        <p:grpSpPr>
          <a:xfrm>
            <a:off x="468548" y="90975"/>
            <a:ext cx="624090" cy="1022211"/>
            <a:chOff x="470452" y="189428"/>
            <a:chExt cx="738224" cy="1135788"/>
          </a:xfrm>
        </p:grpSpPr>
        <p:pic>
          <p:nvPicPr>
            <p:cNvPr id="6" name="Graphic 5" descr="Key">
              <a:extLst>
                <a:ext uri="{FF2B5EF4-FFF2-40B4-BE49-F238E27FC236}">
                  <a16:creationId xmlns:a16="http://schemas.microsoft.com/office/drawing/2014/main" id="{6460F748-BED9-4D29-B449-8066E4470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0452" y="189428"/>
              <a:ext cx="724972" cy="724972"/>
            </a:xfrm>
            <a:prstGeom prst="rect">
              <a:avLst/>
            </a:prstGeom>
          </p:spPr>
        </p:pic>
        <p:pic>
          <p:nvPicPr>
            <p:cNvPr id="7" name="Graphic 6" descr="Key">
              <a:extLst>
                <a:ext uri="{FF2B5EF4-FFF2-40B4-BE49-F238E27FC236}">
                  <a16:creationId xmlns:a16="http://schemas.microsoft.com/office/drawing/2014/main" id="{23D89CFA-D06E-4AFF-BAFC-091120B91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3704" y="600244"/>
              <a:ext cx="724972" cy="72497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24FD90E-6739-4290-A7BE-447E0A8A17D7}"/>
              </a:ext>
            </a:extLst>
          </p:cNvPr>
          <p:cNvSpPr txBox="1"/>
          <p:nvPr/>
        </p:nvSpPr>
        <p:spPr>
          <a:xfrm>
            <a:off x="319281" y="928519"/>
            <a:ext cx="1133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 Pair </a:t>
            </a:r>
            <a:r>
              <a:rPr lang="en-US" sz="1400" i="1" dirty="0">
                <a:solidFill>
                  <a:srgbClr val="FF0000"/>
                </a:solidFill>
              </a:rPr>
              <a:t>hamster_key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1" name="Graphic 10" descr="Cloud">
            <a:extLst>
              <a:ext uri="{FF2B5EF4-FFF2-40B4-BE49-F238E27FC236}">
                <a16:creationId xmlns:a16="http://schemas.microsoft.com/office/drawing/2014/main" id="{D6A993EC-59CD-4A8D-BA11-BE7109465B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3925" y="318742"/>
            <a:ext cx="648939" cy="652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048B82-DE9D-4C67-8975-0606DBF0D6D5}"/>
              </a:ext>
            </a:extLst>
          </p:cNvPr>
          <p:cNvSpPr txBox="1"/>
          <p:nvPr/>
        </p:nvSpPr>
        <p:spPr>
          <a:xfrm>
            <a:off x="1331981" y="942636"/>
            <a:ext cx="12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VPC (default)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Subnet AZ a, 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2D5EFD-7526-47E4-8A67-92C431785972}"/>
              </a:ext>
            </a:extLst>
          </p:cNvPr>
          <p:cNvSpPr/>
          <p:nvPr/>
        </p:nvSpPr>
        <p:spPr>
          <a:xfrm>
            <a:off x="119270" y="183509"/>
            <a:ext cx="2425147" cy="15754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Required dependencies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D625A-8263-4B6A-BB07-34AC8EBAE7F6}"/>
              </a:ext>
            </a:extLst>
          </p:cNvPr>
          <p:cNvSpPr txBox="1"/>
          <p:nvPr/>
        </p:nvSpPr>
        <p:spPr>
          <a:xfrm>
            <a:off x="3206540" y="2089818"/>
            <a:ext cx="233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EC2 Instance Type (</a:t>
            </a:r>
            <a:r>
              <a:rPr lang="en-US" sz="1200" i="1" dirty="0">
                <a:solidFill>
                  <a:srgbClr val="FF0000"/>
                </a:solidFill>
              </a:rPr>
              <a:t>T2.micro</a:t>
            </a:r>
            <a:r>
              <a:rPr lang="en-US" sz="1200" dirty="0"/>
              <a:t>) and AMI Image Id (</a:t>
            </a:r>
            <a:r>
              <a:rPr lang="en-US" sz="1200" i="1" dirty="0">
                <a:solidFill>
                  <a:srgbClr val="FF0000"/>
                </a:solidFill>
              </a:rPr>
              <a:t>Standard Unix</a:t>
            </a:r>
            <a:r>
              <a:rPr lang="en-US" sz="1200" dirty="0"/>
              <a:t>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B4FFBF-A976-4C47-A763-220B91F1ED78}"/>
              </a:ext>
            </a:extLst>
          </p:cNvPr>
          <p:cNvSpPr txBox="1"/>
          <p:nvPr/>
        </p:nvSpPr>
        <p:spPr>
          <a:xfrm>
            <a:off x="3206538" y="2558866"/>
            <a:ext cx="2703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HamsterEC2InstanceCF</a:t>
            </a:r>
          </a:p>
          <a:p>
            <a:r>
              <a:rPr lang="en-US" sz="1200" i="1" dirty="0" err="1">
                <a:solidFill>
                  <a:srgbClr val="FF0000"/>
                </a:solidFill>
              </a:rPr>
              <a:t>HamsterSecurityGroupCF</a:t>
            </a:r>
            <a:endParaRPr lang="en-US" sz="1200" i="1" dirty="0">
              <a:solidFill>
                <a:srgbClr val="FF0000"/>
              </a:solidFill>
            </a:endParaRPr>
          </a:p>
          <a:p>
            <a:r>
              <a:rPr lang="en-US" sz="1200" i="1" dirty="0" err="1">
                <a:solidFill>
                  <a:srgbClr val="FF0000"/>
                </a:solidFill>
              </a:rPr>
              <a:t>UserData</a:t>
            </a:r>
            <a:r>
              <a:rPr lang="en-US" sz="1200" i="1" dirty="0">
                <a:solidFill>
                  <a:srgbClr val="FF0000"/>
                </a:solidFill>
              </a:rPr>
              <a:t> (64 bit encoded startup script)</a:t>
            </a:r>
          </a:p>
          <a:p>
            <a:r>
              <a:rPr lang="en-US" sz="1200" i="1" dirty="0" err="1">
                <a:solidFill>
                  <a:srgbClr val="FF0000"/>
                </a:solidFill>
              </a:rPr>
              <a:t>HamsterAutoScalingGroupCF</a:t>
            </a:r>
            <a:endParaRPr lang="en-US" sz="1200" i="1" dirty="0">
              <a:solidFill>
                <a:srgbClr val="FF0000"/>
              </a:solidFill>
            </a:endParaRPr>
          </a:p>
          <a:p>
            <a:r>
              <a:rPr lang="en-US" sz="1200" i="1" dirty="0" err="1">
                <a:solidFill>
                  <a:srgbClr val="FF0000"/>
                </a:solidFill>
              </a:rPr>
              <a:t>HamsterLaunchConfigurationCF</a:t>
            </a:r>
            <a:endParaRPr lang="en-US" sz="1200" i="1" dirty="0">
              <a:solidFill>
                <a:srgbClr val="FF0000"/>
              </a:solidFill>
            </a:endParaRPr>
          </a:p>
          <a:p>
            <a:r>
              <a:rPr lang="en-US" sz="1200" i="1" dirty="0" err="1">
                <a:solidFill>
                  <a:srgbClr val="FF0000"/>
                </a:solidFill>
              </a:rPr>
              <a:t>HamsterTargetGroupCF</a:t>
            </a:r>
            <a:endParaRPr lang="en-US" sz="1200" i="1" dirty="0">
              <a:solidFill>
                <a:srgbClr val="FF0000"/>
              </a:solidFill>
            </a:endParaRPr>
          </a:p>
          <a:p>
            <a:r>
              <a:rPr lang="en-US" sz="1200" i="1" dirty="0" err="1">
                <a:solidFill>
                  <a:srgbClr val="FF0000"/>
                </a:solidFill>
              </a:rPr>
              <a:t>HamsterAutoScalingGroupPolicyCF</a:t>
            </a:r>
            <a:endParaRPr lang="en-US" sz="1200" i="1" dirty="0">
              <a:solidFill>
                <a:srgbClr val="FF0000"/>
              </a:solidFill>
            </a:endParaRPr>
          </a:p>
          <a:p>
            <a:r>
              <a:rPr lang="en-US" sz="1200" i="1" dirty="0" err="1">
                <a:solidFill>
                  <a:srgbClr val="FF0000"/>
                </a:solidFill>
              </a:rPr>
              <a:t>HamsterIAMInstanceProfileCF</a:t>
            </a:r>
            <a:endParaRPr lang="en-US" sz="1200" i="1" dirty="0">
              <a:solidFill>
                <a:srgbClr val="FF0000"/>
              </a:solidFill>
            </a:endParaRPr>
          </a:p>
          <a:p>
            <a:r>
              <a:rPr lang="en-US" sz="1200" i="1" dirty="0">
                <a:solidFill>
                  <a:srgbClr val="FF0000"/>
                </a:solidFill>
              </a:rPr>
              <a:t>HamsterEC2InstanceRoleCF</a:t>
            </a:r>
          </a:p>
          <a:p>
            <a:r>
              <a:rPr lang="en-US" sz="1200" i="1" dirty="0" err="1">
                <a:solidFill>
                  <a:srgbClr val="FF0000"/>
                </a:solidFill>
              </a:rPr>
              <a:t>HamsterLoadBalancerCF</a:t>
            </a:r>
            <a:endParaRPr lang="en-US" sz="1200" i="1" dirty="0">
              <a:solidFill>
                <a:srgbClr val="FF0000"/>
              </a:solidFill>
            </a:endParaRPr>
          </a:p>
          <a:p>
            <a:r>
              <a:rPr lang="en-US" sz="1200" i="1" dirty="0" err="1">
                <a:solidFill>
                  <a:srgbClr val="FF0000"/>
                </a:solidFill>
              </a:rPr>
              <a:t>HamsterLoadBalancerSecurityGroupCF</a:t>
            </a:r>
            <a:endParaRPr lang="en-US" sz="1200" i="1" dirty="0">
              <a:solidFill>
                <a:srgbClr val="FF0000"/>
              </a:solidFill>
            </a:endParaRPr>
          </a:p>
          <a:p>
            <a:r>
              <a:rPr lang="en-US" sz="1200" i="1" dirty="0" err="1">
                <a:solidFill>
                  <a:srgbClr val="FF0000"/>
                </a:solidFill>
              </a:rPr>
              <a:t>HamsterListenerCF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1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8490</TotalTime>
  <Words>187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Carlson</dc:creator>
  <cp:lastModifiedBy>Julie Carlson</cp:lastModifiedBy>
  <cp:revision>43</cp:revision>
  <dcterms:created xsi:type="dcterms:W3CDTF">2019-08-22T21:07:20Z</dcterms:created>
  <dcterms:modified xsi:type="dcterms:W3CDTF">2019-10-23T16:23:17Z</dcterms:modified>
</cp:coreProperties>
</file>