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9" r:id="rId2"/>
    <p:sldId id="576" r:id="rId3"/>
    <p:sldId id="592" r:id="rId4"/>
    <p:sldId id="593" r:id="rId5"/>
    <p:sldId id="598" r:id="rId6"/>
    <p:sldId id="595" r:id="rId7"/>
    <p:sldId id="564" r:id="rId8"/>
    <p:sldId id="594" r:id="rId9"/>
    <p:sldId id="566" r:id="rId10"/>
    <p:sldId id="569" r:id="rId11"/>
    <p:sldId id="589" r:id="rId12"/>
    <p:sldId id="590" r:id="rId13"/>
    <p:sldId id="591" r:id="rId14"/>
    <p:sldId id="563" r:id="rId15"/>
    <p:sldId id="597" r:id="rId16"/>
    <p:sldId id="570" r:id="rId17"/>
    <p:sldId id="578" r:id="rId18"/>
    <p:sldId id="571" r:id="rId19"/>
    <p:sldId id="596" r:id="rId20"/>
    <p:sldId id="579" r:id="rId21"/>
    <p:sldId id="580" r:id="rId22"/>
    <p:sldId id="572" r:id="rId23"/>
    <p:sldId id="582" r:id="rId24"/>
    <p:sldId id="599" r:id="rId25"/>
    <p:sldId id="600" r:id="rId26"/>
    <p:sldId id="573" r:id="rId27"/>
    <p:sldId id="583" r:id="rId28"/>
    <p:sldId id="585" r:id="rId29"/>
    <p:sldId id="588" r:id="rId30"/>
    <p:sldId id="586" r:id="rId31"/>
    <p:sldId id="601" r:id="rId32"/>
    <p:sldId id="575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0000"/>
    <a:srgbClr val="6699FF"/>
    <a:srgbClr val="00CCFF"/>
    <a:srgbClr val="3366FF"/>
    <a:srgbClr val="FF9900"/>
    <a:srgbClr val="FF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3089" autoAdjust="0"/>
  </p:normalViewPr>
  <p:slideViewPr>
    <p:cSldViewPr>
      <p:cViewPr varScale="1">
        <p:scale>
          <a:sx n="80" d="100"/>
          <a:sy n="80" d="100"/>
        </p:scale>
        <p:origin x="14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8"/>
    </p:cViewPr>
  </p:sorterViewPr>
  <p:notesViewPr>
    <p:cSldViewPr>
      <p:cViewPr varScale="1">
        <p:scale>
          <a:sx n="37" d="100"/>
          <a:sy n="37" d="100"/>
        </p:scale>
        <p:origin x="-1450" y="-67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E7E5E471-A82C-4C0A-9DAE-6B891D736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284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92" tIns="47495" rIns="94992" bIns="4749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7A0D8849-DD6F-4DCD-8E0F-26BA932A6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31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76288" indent="-298450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93800" indent="-238125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71638" indent="-238125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51063" indent="-238125" defTabSz="947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08263" indent="-23812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65463" indent="-23812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22663" indent="-23812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79863" indent="-23812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7BE16C-8EC6-4413-B781-13E056DD0829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98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8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6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65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43650"/>
            <a:ext cx="21701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March 21, 2000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51100" y="6343650"/>
            <a:ext cx="478313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102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9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4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4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24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1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97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1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1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0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05200"/>
            <a:ext cx="8686800" cy="685800"/>
          </a:xfrm>
        </p:spPr>
        <p:txBody>
          <a:bodyPr/>
          <a:lstStyle/>
          <a:p>
            <a:r>
              <a:rPr lang="en-US" altLang="en-US" dirty="0"/>
              <a:t>CSE 101- Winter ‘18 </a:t>
            </a:r>
            <a:br>
              <a:rPr lang="en-US" altLang="en-US" dirty="0"/>
            </a:br>
            <a:r>
              <a:rPr lang="en-US" altLang="en-US" dirty="0"/>
              <a:t>Discussion Section </a:t>
            </a:r>
            <a:br>
              <a:rPr lang="en-US" altLang="en-US" dirty="0"/>
            </a:br>
            <a:r>
              <a:rPr lang="en-US" altLang="en-US" dirty="0"/>
              <a:t>Week 9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328638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Cover(VC) is NP-complete, prove that Independent Set (IS)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GB" sz="2000" b="1" spc="-5" dirty="0"/>
                  <a:t>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1</a:t>
                </a:r>
                <a:r>
                  <a:rPr lang="en-US" sz="2000" spc="-5" dirty="0"/>
                  <a:t>: Independent Set 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Independent Set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0" indent="0">
                  <a:buNone/>
                </a:pPr>
                <a:r>
                  <a:rPr lang="en-US" sz="2000" b="1" dirty="0"/>
                  <a:t>Step 1 : </a:t>
                </a:r>
                <a:r>
                  <a:rPr lang="en-US" sz="2000" dirty="0"/>
                  <a:t>The certificate is an independent set of size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 The certifier checks if the given set is indeed an independent set of size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spc="-5" dirty="0"/>
                  <a:t>(</a:t>
                </a:r>
                <a:r>
                  <a:rPr lang="en-US" sz="2000" dirty="0"/>
                  <a:t>Guessing is free, but solutions must be checkable in polynomial time </a:t>
                </a:r>
                <a:r>
                  <a:rPr lang="en-US" sz="2000" spc="-5" dirty="0"/>
                  <a:t>)</a:t>
                </a:r>
              </a:p>
              <a:p>
                <a:pPr marL="0" indent="0">
                  <a:buNone/>
                </a:pPr>
                <a:endParaRPr lang="en-US" sz="2000" spc="-5" dirty="0"/>
              </a:p>
              <a:p>
                <a:pPr marL="0" indent="0">
                  <a:buNone/>
                </a:pPr>
                <a:r>
                  <a:rPr lang="en-US" sz="2000" spc="-5" dirty="0"/>
                  <a:t> </a:t>
                </a:r>
                <a:r>
                  <a:rPr lang="en-US" sz="2000" b="1" spc="-5" dirty="0"/>
                  <a:t>Step 2 </a:t>
                </a:r>
                <a:r>
                  <a:rPr lang="en-US" sz="2000" spc="-5" dirty="0"/>
                  <a:t>:  We will prove Independent set is NP Complete by reducing Vertex cover to independent set.</a:t>
                </a:r>
              </a:p>
              <a:p>
                <a:pPr marL="400050" lvl="1" indent="0">
                  <a:buNone/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328638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373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159087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Cover(VC) is NP-complete, prove that Independent Set (IS)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GB" sz="2000" b="1" spc="-5" dirty="0"/>
                  <a:t>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VC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IS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Goal</a:t>
                </a:r>
                <a:r>
                  <a:rPr lang="en-US" sz="2000" dirty="0"/>
                  <a:t> : Suppose that we have an efficient algorithm for solving Independent Set,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vertex cover of size at most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by asking it to determine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an independent set of size at least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𝑛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159087"/>
              </a:xfrm>
              <a:prstGeom prst="rect">
                <a:avLst/>
              </a:prstGeom>
              <a:blipFill rotWithShape="0">
                <a:blip r:embed="rId2"/>
                <a:stretch>
                  <a:fillRect l="-1404" t="-1760" r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6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94233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Cover(VC) is NP-complete, prove that Independent Set 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GB" sz="2000" b="1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Independent Set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Goal: </a:t>
                </a:r>
                <a:r>
                  <a:rPr lang="en-US" sz="2000" dirty="0"/>
                  <a:t>Suppose that we have an efficient algorithm for solving Independent Set,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vertex cover of size at most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by asking it to determine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an independent set of size at least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𝑛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=(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𝐸</m:t>
                    </m:r>
                    <m:r>
                      <a:rPr lang="en-US" sz="2000" i="1" dirty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is a graph,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 is an independent set </a:t>
                </a:r>
                <a:r>
                  <a:rPr lang="en-US" sz="2000" b="1" dirty="0"/>
                  <a:t>if and only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  <m:r>
                      <a:rPr lang="en-US" sz="20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is a vertex cover.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sz="3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942332"/>
              </a:xfrm>
              <a:prstGeom prst="rect">
                <a:avLst/>
              </a:prstGeom>
              <a:blipFill rotWithShape="0">
                <a:blip r:embed="rId2"/>
                <a:stretch>
                  <a:fillRect l="-1404" t="-1231" r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3" y="5045221"/>
            <a:ext cx="7769053" cy="1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4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6251968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Cover(VC) is NP-complete, prove that Independent Set 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GB" sz="2000" b="1" spc="-5" dirty="0"/>
                  <a:t>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Independent Set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=(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𝐸</m:t>
                    </m:r>
                    <m:r>
                      <a:rPr lang="en-US" sz="2000" i="1" dirty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is a graph, then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 is a vertex cover </a:t>
                </a:r>
                <a:r>
                  <a:rPr lang="en-US" sz="2000" b="1" dirty="0"/>
                  <a:t>if and only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  <m:r>
                      <a:rPr lang="en-US" sz="20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is an independent set.</a:t>
                </a:r>
              </a:p>
              <a:p>
                <a:pPr marL="378459">
                  <a:tabLst>
                    <a:tab pos="454659" algn="l"/>
                  </a:tabLst>
                </a:pPr>
                <a:endParaRPr lang="en-US" sz="2000" dirty="0"/>
              </a:p>
              <a:p>
                <a:pPr marL="378459">
                  <a:tabLst>
                    <a:tab pos="454659" algn="l"/>
                  </a:tabLst>
                </a:pPr>
                <a:r>
                  <a:rPr lang="en-US" sz="2000" b="1" dirty="0"/>
                  <a:t>If part - </a:t>
                </a:r>
                <a:r>
                  <a:rPr lang="en-US" sz="2000" dirty="0"/>
                  <a:t>Suppose S is an independent set, and 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𝑒</m:t>
                    </m:r>
                    <m:r>
                      <a:rPr lang="en-US" sz="2000" i="1" dirty="0">
                        <a:latin typeface="Cambria Math" charset="0"/>
                      </a:rPr>
                      <m:t> = (</m:t>
                    </m:r>
                    <m:r>
                      <a:rPr lang="en-US" sz="2000" i="1" dirty="0">
                        <a:latin typeface="Cambria Math" charset="0"/>
                      </a:rPr>
                      <m:t>𝑢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 be some edge. Only one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𝑢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sz="2000" dirty="0"/>
                  <a:t>can be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. Hence, at least one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𝑢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 is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. So,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 is a vertex cover. </a:t>
                </a:r>
              </a:p>
              <a:p>
                <a:pPr marL="378459">
                  <a:tabLst>
                    <a:tab pos="454659" algn="l"/>
                  </a:tabLst>
                </a:pPr>
                <a:r>
                  <a:rPr lang="en-US" sz="2000" b="1" dirty="0"/>
                  <a:t>Only if part -</a:t>
                </a:r>
                <a:r>
                  <a:rPr lang="en-US" sz="2000" dirty="0"/>
                  <a:t> Suppose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  <m:r>
                      <a:rPr lang="en-US" sz="20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is a vertex cover, and 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𝑢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 ∈ 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. There can’t be an edge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(otherwise, that edge wouldn’t be covered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−</m:t>
                    </m:r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). So,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000" dirty="0"/>
                  <a:t> is an independent set.</a:t>
                </a:r>
                <a:endParaRPr lang="en-US" sz="2000" b="1" dirty="0"/>
              </a:p>
              <a:p>
                <a:pPr marL="378459"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78459"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78459"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492759" indent="-457200">
                  <a:tabLst>
                    <a:tab pos="454659" algn="l"/>
                  </a:tabLst>
                </a:pP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6251968"/>
              </a:xfrm>
              <a:prstGeom prst="rect">
                <a:avLst/>
              </a:prstGeom>
              <a:blipFill rotWithShape="0">
                <a:blip r:embed="rId2"/>
                <a:stretch>
                  <a:fillRect l="-1404" t="-1170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25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2737481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GB" sz="2000" b="1" spc="-5" dirty="0"/>
                  <a:t> </a:t>
                </a:r>
                <a:r>
                  <a:rPr lang="en-US" sz="2000" b="1" spc="-5" dirty="0"/>
                  <a:t>Step 2 </a:t>
                </a:r>
                <a:r>
                  <a:rPr lang="en-US" sz="2000" spc="-5" dirty="0"/>
                  <a:t>: Vertex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Independent Set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Proof : </a:t>
                </a:r>
                <a:r>
                  <a:rPr lang="en-US" sz="2000" dirty="0"/>
                  <a:t>Suppose that we have an efficient algorithm for solving Independent Set,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vertex cover of size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by asking it to determine whether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an independent set of size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𝑛</m:t>
                    </m:r>
                    <m:r>
                      <a:rPr lang="en-US" sz="2000" i="1" dirty="0" smtClean="0">
                        <a:latin typeface="Cambria Math" charset="0"/>
                      </a:rPr>
                      <m:t>−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2737481"/>
              </a:xfrm>
              <a:prstGeom prst="rect">
                <a:avLst/>
              </a:prstGeom>
              <a:blipFill rotWithShape="0">
                <a:blip r:embed="rId2"/>
                <a:stretch>
                  <a:fillRect l="-1404" t="-2895" r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7769053" cy="1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5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34875" y="1295400"/>
            <a:ext cx="8686800" cy="141577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HAMILTONIAN-CYCLE (HC)</a:t>
            </a:r>
            <a:r>
              <a:rPr lang="en-US" sz="2000" dirty="0"/>
              <a:t>: Given an undirected graph,</a:t>
            </a:r>
          </a:p>
          <a:p>
            <a:pPr marL="0" indent="0">
              <a:buNone/>
            </a:pPr>
            <a:r>
              <a:rPr lang="en-US" sz="2000" dirty="0"/>
              <a:t>determine if there is a Hamiltonian cycle in the graph.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Hamiltonian cycle</a:t>
            </a:r>
            <a:r>
              <a:rPr lang="en-US" sz="2000" dirty="0"/>
              <a:t>: A cycle that visits each vertex exactly once.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8029996" cy="17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34875" y="1295400"/>
            <a:ext cx="8686800" cy="3631763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HAMILTONIAN-CYCLE (HC)</a:t>
            </a:r>
            <a:r>
              <a:rPr lang="en-US" sz="2000" dirty="0"/>
              <a:t>: Given an undirected graph,</a:t>
            </a:r>
          </a:p>
          <a:p>
            <a:pPr marL="0" indent="0">
              <a:buNone/>
            </a:pPr>
            <a:r>
              <a:rPr lang="en-US" sz="2000" dirty="0"/>
              <a:t>determine if there is a Hamiltonian cycle in the graph.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Hamiltonian cycle</a:t>
            </a:r>
            <a:r>
              <a:rPr lang="en-US" sz="2000" dirty="0"/>
              <a:t>: A cycle that visits each vertex exactly once.</a:t>
            </a:r>
          </a:p>
          <a:p>
            <a:endParaRPr lang="en-US" sz="2000" spc="-5" dirty="0"/>
          </a:p>
          <a:p>
            <a:pPr marL="0" indent="0">
              <a:buNone/>
            </a:pPr>
            <a:r>
              <a:rPr lang="en-US" sz="2000" b="1" dirty="0"/>
              <a:t>HAMILTONIAN-PATH (HP)</a:t>
            </a:r>
            <a:r>
              <a:rPr lang="en-US" sz="2000" dirty="0"/>
              <a:t>: Given an undirected graph G, determine if</a:t>
            </a:r>
          </a:p>
          <a:p>
            <a:pPr marL="0" indent="0">
              <a:buNone/>
            </a:pPr>
            <a:r>
              <a:rPr lang="en-US" sz="2000" dirty="0"/>
              <a:t>there is a Hamiltonian path in the graph.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Hamiltonian path : </a:t>
            </a:r>
            <a:r>
              <a:rPr lang="en-US" sz="2000" dirty="0"/>
              <a:t>A path</a:t>
            </a:r>
            <a:r>
              <a:rPr lang="en-US" sz="2000" b="1" dirty="0"/>
              <a:t> </a:t>
            </a:r>
            <a:r>
              <a:rPr lang="en-US" sz="2000" dirty="0"/>
              <a:t>in any directed graph that visits each</a:t>
            </a:r>
          </a:p>
          <a:p>
            <a:pPr marL="0" indent="0">
              <a:buNone/>
            </a:pPr>
            <a:r>
              <a:rPr lang="en-US" sz="2000" dirty="0"/>
              <a:t>vertex exactly once.</a:t>
            </a:r>
          </a:p>
        </p:txBody>
      </p:sp>
    </p:spTree>
    <p:extLst>
      <p:ext uri="{BB962C8B-B14F-4D97-AF65-F5344CB8AC3E}">
        <p14:creationId xmlns:p14="http://schemas.microsoft.com/office/powerpoint/2010/main" val="6988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86800" cy="3543534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Hamiltonian Cycle is NP-complete, prove that Hamiltonian path is NP-complete.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spc="-5" dirty="0"/>
                  <a:t>Step 1: </a:t>
                </a:r>
                <a:r>
                  <a:rPr lang="en-US" sz="2000" dirty="0"/>
                  <a:t>HAMILTONIAN-PATH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0" indent="0">
                  <a:buNone/>
                </a:pPr>
                <a:r>
                  <a:rPr lang="en-US" sz="2000" dirty="0"/>
                  <a:t>A Hamiltonian path acts as a certificate. The certifier checks if the given path is a valid path (path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) and visits each vertex exactly once.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HAMILTONIAN-CYCLE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HAMILTONIAN-PATH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86800" cy="3543534"/>
              </a:xfrm>
              <a:prstGeom prst="rect">
                <a:avLst/>
              </a:prstGeom>
              <a:blipFill rotWithShape="0">
                <a:blip r:embed="rId2"/>
                <a:stretch>
                  <a:fillRect l="-1825" t="-2065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9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3736" y="628033"/>
                <a:ext cx="8686800" cy="481824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HP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Consider the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constructed from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. choose an arbitrary node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 , </m:t>
                    </m:r>
                  </m:oMath>
                </a14:m>
                <a:r>
                  <a:rPr lang="en-US" sz="2000" dirty="0"/>
                  <a:t>and make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 </m:t>
                    </m:r>
                  </m:oMath>
                </a14:m>
                <a:r>
                  <a:rPr lang="en-US" sz="2000" dirty="0"/>
                  <a:t>a copy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, and add vertices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connected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 </m:t>
                    </m:r>
                  </m:oMath>
                </a14:m>
                <a:r>
                  <a:rPr lang="en-US" sz="2000" dirty="0"/>
                  <a:t>respectively. That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 </m:t>
                    </m:r>
                  </m:oMath>
                </a14:m>
                <a:r>
                  <a:rPr lang="en-US" sz="2000" dirty="0"/>
                  <a:t>has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𝑉</m:t>
                    </m:r>
                    <m:r>
                      <a:rPr lang="en-US" sz="2000" b="0" i="1" smtClean="0">
                        <a:latin typeface="Cambria Math" charset="0"/>
                      </a:rPr>
                      <m:t>∪{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</a:rPr>
                      <m:t>𝑠</m:t>
                    </m:r>
                    <m:r>
                      <a:rPr lang="en-US" sz="2000" b="0" i="1" smtClean="0">
                        <a:latin typeface="Cambria Math" charset="0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and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∪{(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</a:rPr>
                      <m:t>𝑤</m:t>
                    </m:r>
                    <m:r>
                      <a:rPr lang="en-US" sz="2000" b="0" i="1" smtClean="0">
                        <a:latin typeface="Cambria Math" charset="0"/>
                      </a:rPr>
                      <m:t>)|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0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∪{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charset="0"/>
                      </a:rPr>
                      <m:t>, (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charset="0"/>
                      </a:rPr>
                      <m:t>)}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Goal </a:t>
                </a:r>
                <a:r>
                  <a:rPr lang="en-US" sz="2000" dirty="0"/>
                  <a:t>: Suppose that we have an efficient algorithm for solving Hamiltonian path,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cycle, by asking it to determine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’ has an Hamiltonian path.</a:t>
                </a:r>
                <a:endParaRPr lang="en-US" sz="2000" spc="-5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736" y="628033"/>
                <a:ext cx="8686800" cy="4818242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646" r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114800"/>
            <a:ext cx="6896100" cy="25199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57400" y="41148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4114799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G’</a:t>
            </a:r>
          </a:p>
        </p:txBody>
      </p:sp>
    </p:spTree>
    <p:extLst>
      <p:ext uri="{BB962C8B-B14F-4D97-AF65-F5344CB8AC3E}">
        <p14:creationId xmlns:p14="http://schemas.microsoft.com/office/powerpoint/2010/main" val="188620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4891917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HP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 Hamiltonian cycle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if and only there is a Hamiltonian path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’.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If part-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′ </m:t>
                    </m:r>
                  </m:oMath>
                </a14:m>
                <a:r>
                  <a:rPr lang="en-US" sz="2000" dirty="0"/>
                  <a:t>has a Hamiltonian Path, then it must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as end points, in which case it will be of 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𝑠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), 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𝑦</m:t>
                    </m:r>
                    <m:r>
                      <a:rPr lang="en-US" sz="2000" i="1" dirty="0" smtClean="0">
                        <a:latin typeface="Cambria Math" charset="0"/>
                      </a:rPr>
                      <m:t>), </m:t>
                    </m:r>
                    <m:r>
                      <a:rPr lang="en-US" sz="2000" i="1" dirty="0" smtClean="0">
                        <a:latin typeface="Cambria Math" charset="0"/>
                      </a:rPr>
                      <m:t>𝑒𝑑𝑔𝑒𝑠</m:t>
                    </m:r>
                    <m:r>
                      <a:rPr lang="en-US" sz="2000" i="1" dirty="0" smtClean="0">
                        <a:latin typeface="Cambria Math" charset="0"/>
                      </a:rPr>
                      <m:t>, (</m:t>
                    </m:r>
                    <m:r>
                      <a:rPr lang="en-US" sz="2000" i="1" dirty="0" smtClean="0">
                        <a:latin typeface="Cambria Math" charset="0"/>
                      </a:rPr>
                      <m:t>𝑦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’), 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𝑡</m:t>
                    </m:r>
                    <m:r>
                      <a:rPr lang="en-US" sz="2000" i="1" dirty="0" smtClean="0">
                        <a:latin typeface="Cambria Math" charset="0"/>
                      </a:rPr>
                      <m:t>). </m:t>
                    </m:r>
                  </m:oMath>
                </a14:m>
                <a:r>
                  <a:rPr lang="en-US" sz="2000" dirty="0"/>
                  <a:t>But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will have a Hamiltonian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𝑦</m:t>
                    </m:r>
                    <m:r>
                      <a:rPr lang="en-US" sz="2000" i="1" dirty="0" smtClean="0">
                        <a:latin typeface="Cambria Math" charset="0"/>
                      </a:rPr>
                      <m:t>), </m:t>
                    </m:r>
                    <m:r>
                      <a:rPr lang="en-US" sz="2000" i="1" dirty="0" smtClean="0">
                        <a:latin typeface="Cambria Math" charset="0"/>
                      </a:rPr>
                      <m:t>𝑒𝑑𝑔𝑒𝑠</m:t>
                    </m:r>
                    <m:r>
                      <a:rPr lang="en-US" sz="2000" i="1" dirty="0" smtClean="0">
                        <a:latin typeface="Cambria Math" charset="0"/>
                      </a:rPr>
                      <m:t>, (</m:t>
                    </m:r>
                    <m:r>
                      <a:rPr lang="en-US" sz="2000" i="1" dirty="0" smtClean="0">
                        <a:latin typeface="Cambria Math" charset="0"/>
                      </a:rPr>
                      <m:t>𝑦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).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Only if part-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Cycle, we may write it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𝑢</m:t>
                    </m:r>
                    <m:r>
                      <a:rPr lang="en-US" sz="2000" i="1" dirty="0" smtClean="0">
                        <a:latin typeface="Cambria Math" charset="0"/>
                      </a:rPr>
                      <m:t>), </m:t>
                    </m:r>
                    <m:r>
                      <a:rPr lang="en-US" sz="2000" i="1" dirty="0" smtClean="0">
                        <a:latin typeface="Cambria Math" charset="0"/>
                      </a:rPr>
                      <m:t>𝑒𝑑𝑔𝑒𝑠</m:t>
                    </m:r>
                    <m:r>
                      <a:rPr lang="en-US" sz="2000" i="1" dirty="0" smtClean="0">
                        <a:latin typeface="Cambria Math" charset="0"/>
                      </a:rPr>
                      <m:t>’, (</m:t>
                    </m:r>
                    <m:r>
                      <a:rPr lang="en-US" sz="2000" i="1" dirty="0" smtClean="0">
                        <a:latin typeface="Cambria Math" charset="0"/>
                      </a:rPr>
                      <m:t>𝑢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. But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𝑠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), 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𝑢</m:t>
                    </m:r>
                    <m:r>
                      <a:rPr lang="en-US" sz="2000" i="1" dirty="0" smtClean="0">
                        <a:latin typeface="Cambria Math" charset="0"/>
                      </a:rPr>
                      <m:t>), </m:t>
                    </m:r>
                    <m:r>
                      <a:rPr lang="en-US" sz="2000" i="1" dirty="0" smtClean="0">
                        <a:latin typeface="Cambria Math" charset="0"/>
                      </a:rPr>
                      <m:t>𝑒𝑑𝑔𝑒𝑠</m:t>
                    </m:r>
                    <m:r>
                      <a:rPr lang="en-US" sz="2000" i="1" dirty="0" smtClean="0">
                        <a:latin typeface="Cambria Math" charset="0"/>
                      </a:rPr>
                      <m:t>’, (</m:t>
                    </m:r>
                    <m:r>
                      <a:rPr lang="en-US" sz="2000" i="1" dirty="0" smtClean="0">
                        <a:latin typeface="Cambria Math" charset="0"/>
                      </a:rPr>
                      <m:t>𝑢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’), (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𝑡</m:t>
                    </m:r>
                    <m:r>
                      <a:rPr lang="en-US" sz="20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would be a Hamiltonian path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4891917"/>
              </a:xfrm>
              <a:prstGeom prst="rect">
                <a:avLst/>
              </a:prstGeom>
              <a:blipFill rotWithShape="0">
                <a:blip r:embed="rId5"/>
                <a:stretch>
                  <a:fillRect l="-1825" t="-1621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5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NP-Complete: Reductions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3001847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endParaRPr lang="en-GB" sz="2000" b="1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GB" sz="2000" b="1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GB" sz="2000" b="1" spc="-5" dirty="0"/>
                  <a:t>Definition NP Complete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GB" sz="2000" b="1" spc="-5" dirty="0"/>
              </a:p>
              <a:p>
                <a:pPr marL="0" indent="0">
                  <a:buNone/>
                </a:pPr>
                <a:r>
                  <a:rPr lang="en-US" sz="2000" dirty="0"/>
                  <a:t>A problem Y is said to be NP-complete if the following two properties hold:</a:t>
                </a:r>
              </a:p>
              <a:p>
                <a:r>
                  <a:rPr lang="en-US" sz="2000" spc="-5" dirty="0"/>
                  <a:t>Y 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GB" sz="2000" b="1" spc="-5" dirty="0"/>
                  <a:t> </a:t>
                </a:r>
                <a:r>
                  <a:rPr lang="en-GB" sz="2000" spc="-5" dirty="0"/>
                  <a:t>NP</a:t>
                </a:r>
              </a:p>
              <a:p>
                <a:r>
                  <a:rPr lang="en-GB" sz="2000" spc="-5" dirty="0"/>
                  <a:t>For all X </a:t>
                </a:r>
                <a14:m>
                  <m:oMath xmlns:m="http://schemas.openxmlformats.org/officeDocument/2006/math">
                    <m:r>
                      <a:rPr lang="en-US" sz="2000" b="0" i="1" spc="-5">
                        <a:latin typeface="Cambria Math" charset="0"/>
                      </a:rPr>
                      <m:t>∈</m:t>
                    </m:r>
                  </m:oMath>
                </a14:m>
                <a:r>
                  <a:rPr lang="en-GB" sz="2000" spc="-5" dirty="0"/>
                  <a:t> NP,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pc="-5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000" spc="-5" dirty="0"/>
                  <a:t> Y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3001847"/>
              </a:xfrm>
              <a:prstGeom prst="rect">
                <a:avLst/>
              </a:prstGeom>
              <a:blipFill rotWithShape="0">
                <a:blip r:embed="rId2"/>
                <a:stretch>
                  <a:fillRect l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Hamiltonian path (HP)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213722"/>
                <a:ext cx="8686800" cy="1685654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HAMILTONIAN-CYCLE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HAMILTONIAN-PATH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Suppose that we have an efficient algorithm for solving Hamiltonian path,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cycle, by asking it to determine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’ has an Hamiltonian path.</a:t>
                </a:r>
                <a:endParaRPr lang="en-US" sz="2000" spc="-5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3722"/>
                <a:ext cx="8686800" cy="1685654"/>
              </a:xfrm>
              <a:prstGeom prst="rect">
                <a:avLst/>
              </a:prstGeom>
              <a:blipFill rotWithShape="0">
                <a:blip r:embed="rId4"/>
                <a:stretch>
                  <a:fillRect l="-1825" t="-4693" r="-2105" b="-8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114800"/>
            <a:ext cx="6896100" cy="25199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57400" y="41148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0200" y="4114799"/>
            <a:ext cx="60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G’</a:t>
            </a:r>
          </a:p>
        </p:txBody>
      </p:sp>
    </p:spTree>
    <p:extLst>
      <p:ext uri="{BB962C8B-B14F-4D97-AF65-F5344CB8AC3E}">
        <p14:creationId xmlns:p14="http://schemas.microsoft.com/office/powerpoint/2010/main" val="142387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Degree bounded Spanning Tree(k-ST)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18053" y="990600"/>
                <a:ext cx="8686800" cy="2708434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Hamiltonian-Path is NP-complete, prove that degree-k spanning tree is NP-complete.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Degree-k spanning tree (k-ST): </a:t>
                </a:r>
                <a:r>
                  <a:rPr lang="en-US" sz="2000" dirty="0"/>
                  <a:t>A spanning tree of a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=(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,</m:t>
                    </m:r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000" dirty="0"/>
                  <a:t> is a tree containing every vertex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, and whose edges are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n-US" sz="2000" dirty="0"/>
                  <a:t>. A degree-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spanning tree is a spanning tree such that degree of each node is at most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charset="0"/>
                      </a:rPr>
                      <m:t>𝒌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/>
              </a:p>
              <a:p>
                <a:endParaRPr lang="en-US" sz="2000" dirty="0"/>
              </a:p>
              <a:p>
                <a:endParaRPr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3" y="990600"/>
                <a:ext cx="8686800" cy="2708434"/>
              </a:xfrm>
              <a:prstGeom prst="rect">
                <a:avLst/>
              </a:prstGeom>
              <a:blipFill rotWithShape="0">
                <a:blip r:embed="rId2"/>
                <a:stretch>
                  <a:fillRect l="-1754" t="-2703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3" r="8002" b="20675"/>
          <a:stretch/>
        </p:blipFill>
        <p:spPr>
          <a:xfrm>
            <a:off x="2196548" y="3886199"/>
            <a:ext cx="4929811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Degree-k Spanning Tree(k-ST)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15261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Hamiltonian-Path is NP-complete, prove that degree-k spanning tree is NP-complete.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spc="-5" dirty="0"/>
                  <a:t>Step 1: </a:t>
                </a:r>
                <a:r>
                  <a:rPr lang="en-US" sz="2000" dirty="0"/>
                  <a:t>k-ST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∈</m:t>
                    </m:r>
                    <m:r>
                      <a:rPr lang="en-US" sz="2000">
                        <a:latin typeface="Cambria Math" charset="0"/>
                      </a:rPr>
                      <m:t> </m:t>
                    </m:r>
                    <m:r>
                      <a:rPr lang="en-US" sz="20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0" indent="0">
                  <a:buNone/>
                </a:pPr>
                <a:r>
                  <a:rPr lang="en-US" sz="2000" dirty="0"/>
                  <a:t> A spanning tree acts as a certificate. The certifier checks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𝑇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is a spanning tree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𝐺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and that each vertex has degree less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HAMILTONIAN-PATH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k-ST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Goal : </a:t>
                </a:r>
                <a:r>
                  <a:rPr lang="en-US" sz="2000" dirty="0"/>
                  <a:t>Suppose that we have an efficient algorithm for solving Degree-k spanning tree,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path.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152612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762" r="-912" b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6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Degree-k Spanning Tree(k-ST)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522585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k-ST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path if and only if it has a spanning tree with vertex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≤2 (</m:t>
                    </m:r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=2)</m:t>
                    </m:r>
                    <m:r>
                      <a:rPr lang="en-US" sz="2000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If part - </a:t>
                </a:r>
                <a:r>
                  <a:rPr lang="en-US" sz="2000" dirty="0"/>
                  <a:t>It is easy to see that such a spanning tree is a Hamiltonian path. Since all vertices in the tree have degree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≤2</m:t>
                    </m:r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it cannot branch and since it is spanning only two vertices can have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2</m:t>
                    </m:r>
                    <m:r>
                      <a:rPr lang="en-US" sz="200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000" dirty="0"/>
                  <a:t> So the spanning tree is a Hamiltonian path. </a:t>
                </a:r>
              </a:p>
              <a:p>
                <a:r>
                  <a:rPr lang="en-US" sz="2000" b="1" dirty="0"/>
                  <a:t>Only if part - </a:t>
                </a:r>
                <a:r>
                  <a:rPr lang="en-US" sz="2000" dirty="0"/>
                  <a:t>If, on the other hand,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Hamiltonian path, this path must be a spanning tree since the path visits every node and a path trivially is a tree. </a:t>
                </a:r>
              </a:p>
              <a:p>
                <a:endParaRPr lang="en-US" sz="2000" dirty="0"/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522585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752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3" r="8002" b="20675"/>
          <a:stretch/>
        </p:blipFill>
        <p:spPr>
          <a:xfrm>
            <a:off x="3124200" y="4648200"/>
            <a:ext cx="4465985" cy="21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Degree-k Spanning Tree(k-ST)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821081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Hamiltonian-Path is NP-complete, prove that degree-k spanning tree is NP-complete.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k-ST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path if and only if it has a spanning tree with vertex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≤2 (</m:t>
                    </m:r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=2)</m:t>
                    </m:r>
                    <m:r>
                      <a:rPr lang="en-US" sz="2000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If part - </a:t>
                </a:r>
                <a:r>
                  <a:rPr lang="en-US" sz="2000" dirty="0"/>
                  <a:t>It is easy to see that such a spanning tree is a Hamiltonian path. Since all vertices in the tree have degree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≤2</m:t>
                    </m:r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it cannot branch and since it is spanning only two vertices can have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2</m:t>
                    </m:r>
                    <m:r>
                      <a:rPr lang="en-US" sz="200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sz="2000" dirty="0"/>
                  <a:t> So the spanning tree is a Hamiltonian path. </a:t>
                </a:r>
              </a:p>
              <a:p>
                <a:r>
                  <a:rPr lang="en-US" sz="2000" b="1" dirty="0"/>
                  <a:t>Only if part - </a:t>
                </a:r>
                <a:r>
                  <a:rPr lang="en-US" sz="2000" dirty="0"/>
                  <a:t>If, on the other hand,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Hamiltonian path, this path must be a spanning tree since the path visits every node and a path trivially is a tree. </a:t>
                </a:r>
              </a:p>
              <a:p>
                <a:endParaRPr lang="en-US" sz="2000" dirty="0"/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821081"/>
              </a:xfrm>
              <a:prstGeom prst="rect">
                <a:avLst/>
              </a:prstGeom>
              <a:blipFill rotWithShape="0">
                <a:blip r:embed="rId3"/>
                <a:stretch>
                  <a:fillRect l="-1825" t="-1257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4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Degree-k Spanning Tree(k-ST)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3481979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Hamiltonian-Path is NP-complete, prove that degree-k spanning tree is NP-complete.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HP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k-ST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that we have an efficient algorithm for solving k-ST, 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Hamiltonian path by asking it to determine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, 2) </m:t>
                    </m:r>
                  </m:oMath>
                </a14:m>
                <a:r>
                  <a:rPr lang="en-US" sz="2000" dirty="0"/>
                  <a:t>is a yes-instance of k-ST.</a:t>
                </a:r>
              </a:p>
              <a:p>
                <a:endParaRPr lang="en-US" sz="2000" dirty="0"/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3481979"/>
              </a:xfrm>
              <a:prstGeom prst="rect">
                <a:avLst/>
              </a:prstGeom>
              <a:blipFill rotWithShape="0">
                <a:blip r:embed="rId2"/>
                <a:stretch>
                  <a:fillRect l="-1825" t="-2102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Even VC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1661993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 is NP-complete, prove that VC-EVEN is NP-complete.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VC-EVEN</a:t>
                </a:r>
                <a:r>
                  <a:rPr lang="en-US" sz="2000" dirty="0"/>
                  <a:t> </a:t>
                </a:r>
                <a:r>
                  <a:rPr lang="en-US" sz="2000" b="1" dirty="0"/>
                  <a:t>: </a:t>
                </a:r>
                <a:r>
                  <a:rPr lang="en-US" sz="20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in which every vertex has even degree, and an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does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have a vertex cover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vertices?</a:t>
                </a: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1825" t="-4396" b="-8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81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Even VC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686800" cy="4829720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 is NP-complete, prove that VC-EVEN is NP-complete.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spc="-5" dirty="0"/>
                  <a:t>Step 1: </a:t>
                </a:r>
                <a:r>
                  <a:rPr lang="en-US" sz="2000" dirty="0"/>
                  <a:t>VC-EVEN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∈</m:t>
                    </m:r>
                    <m:r>
                      <a:rPr lang="en-US" sz="2000">
                        <a:latin typeface="Cambria Math" charset="0"/>
                      </a:rPr>
                      <m:t> </m:t>
                    </m:r>
                    <m:r>
                      <a:rPr lang="en-US" sz="20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0" indent="0">
                  <a:buNone/>
                </a:pPr>
                <a:r>
                  <a:rPr lang="en-US" sz="2000" dirty="0"/>
                  <a:t> VC-EVEN is a special case of VC it follows trivially that VC-EVEN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dirty="0"/>
                  <a:t>N P 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VC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VC-EVEN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constructed from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every 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has even degree 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Goal: </a:t>
                </a:r>
                <a:r>
                  <a:rPr lang="en-US" sz="2000" dirty="0"/>
                  <a:t>Suppose that we have an efficient algorithm for solving VC-EVEN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charset="0"/>
                      </a:rPr>
                      <m:t>𝐺</m:t>
                    </m:r>
                    <m:r>
                      <a:rPr lang="en-US" sz="2000" i="1" dirty="0" err="1" smtClean="0">
                        <a:latin typeface="Cambria Math" charset="0"/>
                      </a:rPr>
                      <m:t>’, </m:t>
                    </m:r>
                    <m:r>
                      <a:rPr lang="en-US" sz="2000" i="1" dirty="0" err="1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’), </m:t>
                    </m:r>
                  </m:oMath>
                </a14:m>
                <a:r>
                  <a:rPr lang="en-US" sz="2000" dirty="0"/>
                  <a:t>it can simply be used to decide whether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has a vertex cover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by asking it to determine whether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’, 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’) </m:t>
                    </m:r>
                  </m:oMath>
                </a14:m>
                <a:r>
                  <a:rPr lang="en-US" sz="2000" dirty="0"/>
                  <a:t>is a yes-instance of VC-EVEN.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686800" cy="4829720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515" r="-1614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Even VC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19100" y="762000"/>
                <a:ext cx="8686800" cy="415261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 is NP-complete, prove that VC-EVEN is NP-complete.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VC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VC-EVEN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 : </a:t>
                </a:r>
                <a:r>
                  <a:rPr lang="en-US" sz="2000" dirty="0"/>
                  <a:t>Consider the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constructed from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every 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has even degree.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’=(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’ , </m:t>
                    </m:r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’) </m:t>
                    </m:r>
                  </m:oMath>
                </a14:m>
                <a:r>
                  <a:rPr lang="en-US" sz="2000" dirty="0"/>
                  <a:t>will be constructed as follows: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=(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</a:rPr>
                      <m:t>′</m:t>
                    </m:r>
                    <m:r>
                      <a:rPr lang="en-US" sz="200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∪ {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3},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’=</m:t>
                    </m:r>
                    <m:r>
                      <a:rPr lang="en-US" sz="2000" i="1" dirty="0">
                        <a:latin typeface="Cambria Math" charset="0"/>
                      </a:rPr>
                      <m:t>𝐸</m:t>
                    </m:r>
                    <m:r>
                      <a:rPr lang="en-US" sz="2000" i="1" dirty="0">
                        <a:latin typeface="Cambria Math" charset="0"/>
                      </a:rPr>
                      <m:t>∪{(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2),  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3),  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3)}∪{(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1)|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∈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has odd degree} And, finally,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’+2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762000"/>
                <a:ext cx="8686800" cy="4152612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07" y="4114800"/>
            <a:ext cx="5653993" cy="23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4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Even VC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686800" cy="5506829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 is NP-complete, prove that VC-EVEN is NP-complete.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VC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VC-EVEN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 : </a:t>
                </a:r>
                <a:r>
                  <a:rPr lang="en-US" sz="2000" dirty="0"/>
                  <a:t>Consider the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constructed from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every 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’</m:t>
                    </m:r>
                  </m:oMath>
                </a14:m>
                <a:r>
                  <a:rPr lang="en-US" sz="2000" dirty="0"/>
                  <a:t> has even degree.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’=(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’ , </m:t>
                    </m:r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’) </m:t>
                    </m:r>
                  </m:oMath>
                </a14:m>
                <a:r>
                  <a:rPr lang="en-US" sz="2000" dirty="0"/>
                  <a:t>will be constructed as follows: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=(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, </m:t>
                    </m:r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</a:rPr>
                      <m:t>′</m:t>
                    </m:r>
                    <m:r>
                      <a:rPr lang="en-US" sz="200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∪ {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3},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𝐸</m:t>
                    </m:r>
                    <m:r>
                      <a:rPr lang="en-US" sz="2000" i="1" dirty="0" smtClean="0">
                        <a:latin typeface="Cambria Math" charset="0"/>
                      </a:rPr>
                      <m:t>’=</m:t>
                    </m:r>
                    <m:r>
                      <a:rPr lang="en-US" sz="2000" i="1" dirty="0">
                        <a:latin typeface="Cambria Math" charset="0"/>
                      </a:rPr>
                      <m:t>𝐸</m:t>
                    </m:r>
                    <m:r>
                      <a:rPr lang="en-US" sz="2000" i="1" dirty="0">
                        <a:latin typeface="Cambria Math" charset="0"/>
                      </a:rPr>
                      <m:t>∪{(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2),  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3),  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3)}∪{(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1)|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∈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2000" dirty="0"/>
                  <a:t> has odd degree} And, finally,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’+2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has even degree.</a:t>
                </a:r>
              </a:p>
              <a:p>
                <a:r>
                  <a:rPr lang="en-US" sz="2000" dirty="0"/>
                  <a:t>For any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=(</m:t>
                    </m:r>
                    <m:r>
                      <a:rPr lang="en-US" sz="2000" i="1" dirty="0">
                        <a:latin typeface="Cambria Math" charset="0"/>
                      </a:rPr>
                      <m:t>𝑉</m:t>
                    </m:r>
                    <m:r>
                      <a:rPr lang="en-US" sz="2000" i="1" dirty="0">
                        <a:latin typeface="Cambria Math" charset="0"/>
                      </a:rPr>
                      <m:t>, </m:t>
                    </m:r>
                    <m:r>
                      <a:rPr lang="en-US" sz="2000" i="1" dirty="0">
                        <a:latin typeface="Cambria Math" charset="0"/>
                      </a:rPr>
                      <m:t>𝐸</m:t>
                    </m:r>
                    <m:r>
                      <a:rPr lang="en-US" sz="2000" i="1" dirty="0">
                        <a:latin typeface="Cambria Math" charset="0"/>
                      </a:rPr>
                      <m:t>), </m:t>
                    </m:r>
                  </m:oMath>
                </a14:m>
                <a:r>
                  <a:rPr lang="en-US" sz="2000" dirty="0"/>
                  <a:t>the number of odd-degree vertices is even. </a:t>
                </a:r>
                <a:r>
                  <a:rPr lang="en-US" sz="2000" b="1" dirty="0"/>
                  <a:t>Proof: </a:t>
                </a:r>
                <a:r>
                  <a:rPr lang="en-US" sz="2000" dirty="0"/>
                  <a:t>The sum of the degree of all vertices in a graph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/>
                  <a:t> edges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2</m:t>
                    </m:r>
                    <m:r>
                      <a:rPr lang="en-US" sz="2000" i="1" dirty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/>
                  <a:t> since each edge contributes 1 to the degree of exactly two vertices</a:t>
                </a:r>
              </a:p>
              <a:p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686800" cy="5506829"/>
              </a:xfrm>
              <a:prstGeom prst="rect">
                <a:avLst/>
              </a:prstGeom>
              <a:blipFill rotWithShape="0">
                <a:blip r:embed="rId2"/>
                <a:stretch>
                  <a:fillRect l="-1825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9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pc="-5" dirty="0"/>
              <a:t>NP-Complete: Reductions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2927981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X is NP-complete, prove that Y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1</a:t>
                </a:r>
                <a:r>
                  <a:rPr lang="en-US" sz="2000" spc="-5" dirty="0"/>
                  <a:t>: Y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	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Y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2927981"/>
              </a:xfrm>
              <a:prstGeom prst="rect">
                <a:avLst/>
              </a:prstGeom>
              <a:blipFill rotWithShape="0"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6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Even VC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686800" cy="5441874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 is NP-complete, prove that VC-EVEN is NP-complete.</a:t>
                </a:r>
              </a:p>
              <a:p>
                <a:pPr marL="0" indent="0">
                  <a:buNone/>
                </a:pPr>
                <a:endParaRPr lang="en-US" sz="2000" b="1" spc="-5" dirty="0"/>
              </a:p>
              <a:p>
                <a:pPr marL="0" indent="0">
                  <a:buNone/>
                </a:pPr>
                <a:r>
                  <a:rPr lang="en-US" sz="2000" b="1" spc="-5" dirty="0"/>
                  <a:t>Step 2: </a:t>
                </a:r>
                <a:r>
                  <a:rPr lang="en-US" sz="2000" dirty="0"/>
                  <a:t>VC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VC-EVEN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 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 , 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 ) </m:t>
                    </m:r>
                  </m:oMath>
                </a14:m>
                <a:r>
                  <a:rPr lang="en-US" sz="2000" dirty="0"/>
                  <a:t>is a yes-instance of VC if and only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′, 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′)</m:t>
                    </m:r>
                  </m:oMath>
                </a14:m>
                <a:r>
                  <a:rPr lang="en-US" sz="2000" dirty="0"/>
                  <a:t> is a yes-instance of VC-EVEN.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If part – </a:t>
                </a: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has a vertex cover of cardinality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. At least two of the vertices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1, 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2, </m:t>
                    </m:r>
                    <m:r>
                      <a:rPr lang="en-US" sz="2000" i="1" dirty="0">
                        <a:latin typeface="Cambria Math" charset="0"/>
                      </a:rPr>
                      <m:t>𝑣</m:t>
                    </m:r>
                    <m:r>
                      <a:rPr lang="en-US" sz="2000" i="1" dirty="0">
                        <a:latin typeface="Cambria Math" charset="0"/>
                      </a:rPr>
                      <m:t>3 </m:t>
                    </m:r>
                  </m:oMath>
                </a14:m>
                <a:r>
                  <a:rPr lang="en-US" sz="2000" dirty="0"/>
                  <a:t>must be in the vertex cover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for that triangle to be covered, therefore, since all edges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are covered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𝑘</m:t>
                    </m:r>
                    <m:r>
                      <a:rPr lang="en-US" sz="2000" i="1">
                        <a:latin typeface="Cambria Math" charset="0"/>
                      </a:rPr>
                      <m:t>+2 </m:t>
                    </m:r>
                  </m:oMath>
                </a14:m>
                <a:r>
                  <a:rPr lang="en-US" sz="2000" dirty="0"/>
                  <a:t>vertices, the remaining edges must be covered by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vertices. These remaining edges are exactly those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. We must also show that every 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  <m:r>
                      <a:rPr lang="en-US" sz="2000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has even degree.</a:t>
                </a:r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Only if part - </a:t>
                </a:r>
                <a:r>
                  <a:rPr lang="en-US" sz="2000" dirty="0"/>
                  <a:t>Clearly if there is a vertex cover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i="1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𝐶</m:t>
                    </m:r>
                    <m:r>
                      <a:rPr lang="en-US" sz="2000" i="1" dirty="0" smtClean="0">
                        <a:latin typeface="Cambria Math" charset="0"/>
                      </a:rPr>
                      <m:t>⊆</m:t>
                    </m:r>
                    <m:r>
                      <a:rPr lang="en-US" sz="2000" i="1" dirty="0" smtClean="0">
                        <a:latin typeface="Cambria Math" charset="0"/>
                      </a:rPr>
                      <m:t>𝑉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|</m:t>
                    </m:r>
                    <m:r>
                      <a:rPr lang="en-US" sz="2000" i="1" dirty="0" smtClean="0">
                        <a:latin typeface="Cambria Math" charset="0"/>
                      </a:rPr>
                      <m:t>𝐶</m:t>
                    </m:r>
                    <m:r>
                      <a:rPr lang="en-US" sz="2000" i="1" dirty="0" smtClean="0">
                        <a:latin typeface="Cambria Math" charset="0"/>
                      </a:rPr>
                      <m:t>|=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𝐶</m:t>
                    </m:r>
                    <m:r>
                      <a:rPr lang="en-US" sz="2000" i="1" dirty="0" smtClean="0">
                        <a:latin typeface="Cambria Math" charset="0"/>
                      </a:rPr>
                      <m:t>∪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1, </m:t>
                    </m:r>
                    <m:r>
                      <a:rPr lang="en-US" sz="2000" i="1" dirty="0" smtClean="0">
                        <a:latin typeface="Cambria Math" charset="0"/>
                      </a:rPr>
                      <m:t>𝑣</m:t>
                    </m:r>
                    <m:r>
                      <a:rPr lang="en-US" sz="2000" i="1" dirty="0" smtClean="0">
                        <a:latin typeface="Cambria Math" charset="0"/>
                      </a:rPr>
                      <m:t>3</m:t>
                    </m:r>
                  </m:oMath>
                </a14:m>
                <a:r>
                  <a:rPr lang="en-US" sz="2000" dirty="0"/>
                  <a:t> is a vertex cover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charset="0"/>
                      </a:rPr>
                      <m:t>=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charset="0"/>
                      </a:rPr>
                      <m:t>+</m:t>
                    </m:r>
                    <m:r>
                      <a:rPr lang="en-US" sz="2000" i="1" dirty="0" smtClean="0">
                        <a:latin typeface="Cambria Math" charset="0"/>
                      </a:rPr>
                      <m:t> 2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686800" cy="5441874"/>
              </a:xfrm>
              <a:prstGeom prst="rect">
                <a:avLst/>
              </a:prstGeom>
              <a:blipFill rotWithShape="0">
                <a:blip r:embed="rId3"/>
                <a:stretch>
                  <a:fillRect l="-1825" t="-1344" r="-2456" b="-9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00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373-ADBD-4375-BB0C-9D273B80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702B-F483-40DE-B961-CCAA8E4C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Given an infinite supply of unit-capacity bins, and a list of items i</a:t>
            </a:r>
            <a:r>
              <a:rPr lang="en-US" sz="2000" baseline="-25000" dirty="0"/>
              <a:t>1</a:t>
            </a:r>
            <a:r>
              <a:rPr lang="en-US" sz="2000" dirty="0"/>
              <a:t>, i</a:t>
            </a:r>
            <a:r>
              <a:rPr lang="en-US" sz="2000" baseline="-25000" dirty="0"/>
              <a:t>2</a:t>
            </a:r>
            <a:r>
              <a:rPr lang="en-US" sz="2000" dirty="0"/>
              <a:t>, …, pack the items into a minimum number of bins without exceeding any bin capacity.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Online Bin Packing:  Must assign each item to a bin as soon as it arrives (!)</a:t>
            </a:r>
          </a:p>
          <a:p>
            <a:pPr lvl="1">
              <a:defRPr/>
            </a:pPr>
            <a:r>
              <a:rPr lang="en-US" sz="2000" b="1" dirty="0"/>
              <a:t>Bagging groceries, cutting stock (pipes, lumber), etc.</a:t>
            </a:r>
          </a:p>
          <a:p>
            <a:pPr lvl="1">
              <a:defRPr/>
            </a:pPr>
            <a:endParaRPr lang="en-US" sz="2000" b="1" dirty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/>
              <a:t>Performance Ratio:  </a:t>
            </a:r>
            <a:r>
              <a:rPr lang="en-US" sz="2000" dirty="0"/>
              <a:t>For a given instance (list of items) L, the </a:t>
            </a:r>
            <a:r>
              <a:rPr lang="en-US" sz="2000" i="1" dirty="0"/>
              <a:t>performance ratio </a:t>
            </a:r>
            <a:r>
              <a:rPr lang="en-US" sz="2000" dirty="0"/>
              <a:t>of an online bin packing heuristic H is the limit, as the number of items in L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Symbol"/>
              </a:rPr>
              <a:t>, of the maximum ratio</a:t>
            </a: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    (#bins used by H to pack L) / (</a:t>
            </a:r>
            <a:r>
              <a:rPr lang="en-US" sz="2000" b="1" dirty="0" err="1">
                <a:solidFill>
                  <a:srgbClr val="FF0000"/>
                </a:solidFill>
              </a:rPr>
              <a:t>Opt</a:t>
            </a:r>
            <a:r>
              <a:rPr lang="en-US" sz="2000" b="1" dirty="0">
                <a:solidFill>
                  <a:srgbClr val="FF0000"/>
                </a:solidFill>
              </a:rPr>
              <a:t> #bins needed to pack L)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035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971800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b="0" dirty="0"/>
              <a:t>Questions/ Topic to Discuss?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066800"/>
            <a:ext cx="8686800" cy="307777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45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pc="-5" dirty="0"/>
              <a:t>NP-Complete: Reductions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30887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X is NP-complete, prove that Y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1</a:t>
                </a:r>
                <a:r>
                  <a:rPr lang="en-US" sz="2000" spc="-5" dirty="0"/>
                  <a:t>: Y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NP</a:t>
                </a:r>
                <a:r>
                  <a:rPr lang="en-US" sz="2000" dirty="0"/>
                  <a:t> stands for Non-deterministic Polynomial time.</a:t>
                </a:r>
              </a:p>
              <a:p>
                <a:r>
                  <a:rPr lang="en-US" sz="2000" dirty="0"/>
                  <a:t> Solutions are small (== polynomial-size) </a:t>
                </a:r>
              </a:p>
              <a:p>
                <a:r>
                  <a:rPr lang="en-US" sz="2000" dirty="0"/>
                  <a:t>Guessing is free, but solutions must be checkable in polynomial time “Succinct Certificate”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		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308872"/>
              </a:xfrm>
              <a:prstGeom prst="rect">
                <a:avLst/>
              </a:prstGeom>
              <a:blipFill rotWithShape="0">
                <a:blip r:embed="rId2"/>
                <a:stretch>
                  <a:fillRect l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4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pc="-5" dirty="0"/>
              <a:t>NP-Complete: Reductions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370427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1</a:t>
                </a:r>
                <a:r>
                  <a:rPr lang="en-US" sz="2000" spc="-5" dirty="0"/>
                  <a:t>: Y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NP</a:t>
                </a:r>
                <a:r>
                  <a:rPr lang="en-US" sz="2000" dirty="0"/>
                  <a:t> stands for Non-deterministic Polynomial time.</a:t>
                </a:r>
              </a:p>
              <a:p>
                <a:r>
                  <a:rPr lang="en-US" sz="2000" dirty="0"/>
                  <a:t> Solutions are small (== polynomial-size) </a:t>
                </a:r>
              </a:p>
              <a:p>
                <a:r>
                  <a:rPr lang="en-US" sz="2000" dirty="0"/>
                  <a:t>Guessing is free, but solutions must be checkable in polynomial time “Succinct Certificate”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		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do we mean when we say a problem is in P? </a:t>
                </a:r>
              </a:p>
              <a:p>
                <a:pPr marL="0" indent="0">
                  <a:buNone/>
                </a:pPr>
                <a:r>
                  <a:rPr lang="en-US" sz="2000" dirty="0"/>
                  <a:t>	A solution can be found in polynomial 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do we mean when we say a problem is in NP? </a:t>
                </a:r>
              </a:p>
              <a:p>
                <a:pPr marL="0" indent="0">
                  <a:buNone/>
                </a:pPr>
                <a:r>
                  <a:rPr lang="en-US" sz="2000" dirty="0"/>
                  <a:t>	A solution can be verified in polynomial time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370427"/>
              </a:xfrm>
              <a:prstGeom prst="rect">
                <a:avLst/>
              </a:prstGeom>
              <a:blipFill rotWithShape="0">
                <a:blip r:embed="rId2"/>
                <a:stretch>
                  <a:fillRect l="-1825" t="-9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8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pc="-5" dirty="0"/>
              <a:t>NP-Complete: Reductions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010602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X is NP-complete, prove that Y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1</a:t>
                </a:r>
                <a:r>
                  <a:rPr lang="en-US" sz="2000" spc="-5" dirty="0"/>
                  <a:t>: Y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Examples</a:t>
                </a:r>
                <a:r>
                  <a:rPr lang="en-US" sz="2000" spc="-5" dirty="0"/>
                  <a:t> : 	</a:t>
                </a:r>
              </a:p>
              <a:p>
                <a:pPr marL="378459">
                  <a:tabLst>
                    <a:tab pos="454659" algn="l"/>
                  </a:tabLst>
                </a:pPr>
                <a:r>
                  <a:rPr lang="en-US" sz="2000" b="1" dirty="0"/>
                  <a:t>Vertex Cover</a:t>
                </a:r>
                <a:r>
                  <a:rPr lang="en-US" sz="2000" dirty="0"/>
                  <a:t> :  </a:t>
                </a:r>
                <a:r>
                  <a:rPr lang="en-US" sz="2000" spc="-5" dirty="0"/>
                  <a:t>VC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  <a:r>
                  <a:rPr lang="en-US" sz="2000" dirty="0"/>
                  <a:t> since we can guess a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≤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check it in polynomial time?</a:t>
                </a:r>
              </a:p>
              <a:p>
                <a:r>
                  <a:rPr lang="en-US" sz="2000" b="1" dirty="0"/>
                  <a:t>Independent Set : </a:t>
                </a:r>
                <a:r>
                  <a:rPr lang="en-US" sz="2000" spc="-5" dirty="0"/>
                  <a:t>IS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  <a:r>
                  <a:rPr lang="en-US" sz="2000" b="1" dirty="0"/>
                  <a:t> </a:t>
                </a:r>
                <a:r>
                  <a:rPr lang="en-US" sz="2000" dirty="0"/>
                  <a:t>since we can guess a set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≥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check it in polynomial time?</a:t>
                </a:r>
              </a:p>
              <a:p>
                <a:r>
                  <a:rPr lang="en-US" sz="2000" b="1" spc="-5" dirty="0"/>
                  <a:t>SAT</a:t>
                </a:r>
                <a:r>
                  <a:rPr lang="en-US" sz="2000" spc="-5" dirty="0"/>
                  <a:t> : SAT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  <a:r>
                  <a:rPr lang="en-US" sz="2000" b="1" dirty="0"/>
                  <a:t> </a:t>
                </a:r>
                <a:r>
                  <a:rPr lang="en-US" sz="2000" dirty="0"/>
                  <a:t>since we can guess a satisfying assignment and check it in polynomial time?</a:t>
                </a:r>
              </a:p>
              <a:p>
                <a:r>
                  <a:rPr lang="en-US" sz="2000" b="1" dirty="0"/>
                  <a:t>Hamiltonian Cycle </a:t>
                </a:r>
                <a:r>
                  <a:rPr lang="en-US" sz="2000" dirty="0"/>
                  <a:t>: </a:t>
                </a:r>
                <a:r>
                  <a:rPr lang="en-US" sz="2000" spc="-5" dirty="0"/>
                  <a:t>HC </a:t>
                </a:r>
                <a14:m>
                  <m:oMath xmlns:m="http://schemas.openxmlformats.org/officeDocument/2006/math">
                    <m:r>
                      <a:rPr lang="en-US" sz="2000" i="1" spc="-5">
                        <a:latin typeface="Cambria Math" charset="0"/>
                      </a:rPr>
                      <m:t>∈ </m:t>
                    </m:r>
                  </m:oMath>
                </a14:m>
                <a:r>
                  <a:rPr lang="en-US" sz="2000" spc="-5" dirty="0"/>
                  <a:t>NP</a:t>
                </a:r>
                <a:r>
                  <a:rPr lang="en-US" sz="2000" dirty="0"/>
                  <a:t> since we can guess a cycle and check it in polynomial time?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010602"/>
              </a:xfrm>
              <a:prstGeom prst="rect">
                <a:avLst/>
              </a:prstGeom>
              <a:blipFill rotWithShape="0">
                <a:blip r:embed="rId2"/>
                <a:stretch>
                  <a:fillRect l="-1684" t="-1460" r="-1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Polynomial-Time Reducibility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3264805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Y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dirty="0"/>
                  <a:t>If problem X can be reduced to problem Y, we denote this by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Y.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dirty="0"/>
                  <a:t>This means “X is polynomial-time reducible to Y.” </a:t>
                </a:r>
              </a:p>
              <a:p>
                <a:pPr marL="35559" indent="0" algn="ctr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 algn="ctr">
                  <a:buNone/>
                  <a:tabLst>
                    <a:tab pos="454659" algn="l"/>
                  </a:tabLst>
                </a:pPr>
                <a:r>
                  <a:rPr lang="en-US" sz="2000" dirty="0"/>
                  <a:t>If you had a black box that can solve instances of problem Y, how can you solve any instance of X using polynomial number of steps, plus a polynomial number of calls to the black box that solves X ?</a:t>
                </a:r>
                <a:endParaRPr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3264805"/>
              </a:xfrm>
              <a:prstGeom prst="rect">
                <a:avLst/>
              </a:prstGeom>
              <a:blipFill rotWithShape="0">
                <a:blip r:embed="rId2"/>
                <a:stretch>
                  <a:fillRect l="-1404" t="-2425" r="-2105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8991600" cy="2321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257800"/>
            <a:ext cx="304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257800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2043" y="5069094"/>
            <a:ext cx="3015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6096000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501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pc="-5" dirty="0"/>
              <a:t>NP-Complete: Reductions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2866426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X is NP-complete, prove that Y is NP-complete.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spc="-5" dirty="0"/>
                  <a:t>Step 2 </a:t>
                </a:r>
                <a:r>
                  <a:rPr lang="en-US" sz="2000" spc="-5" dirty="0"/>
                  <a:t>: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pc="-5">
                            <a:latin typeface="Cambria Math" charset="0"/>
                          </a:rPr>
                          <m:t>≤</m:t>
                        </m:r>
                      </m:e>
                      <m:sub>
                        <m:r>
                          <a:rPr lang="en-US" sz="2000" b="1" i="1" spc="-5"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spc="-5" dirty="0"/>
                  <a:t> Y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I</a:t>
                </a:r>
                <a:r>
                  <a:rPr lang="en-US" sz="2000" dirty="0"/>
                  <a:t>f there exists an algorithm for solving X that would be polynomial if we took no account of the time needed to solve arbitrary instances of Y. 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spc="-5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spc="-5" dirty="0"/>
                  <a:t>		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2866426"/>
              </a:xfrm>
              <a:prstGeom prst="rect">
                <a:avLst/>
              </a:prstGeom>
              <a:blipFill rotWithShape="0">
                <a:blip r:embed="rId2"/>
                <a:stretch>
                  <a:fillRect l="-1404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8991600" cy="2321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257800"/>
            <a:ext cx="304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5257800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2043" y="5069094"/>
            <a:ext cx="3015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6096000"/>
            <a:ext cx="381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757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2879"/>
            <a:ext cx="868680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US" spc="-5" dirty="0"/>
              <a:t>Independent set (IS)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2708434"/>
              </a:xfrm>
              <a:prstGeom prst="rect">
                <a:avLst/>
              </a:prstGeom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Problem : </a:t>
                </a:r>
                <a:r>
                  <a:rPr lang="en-US" sz="2000" dirty="0"/>
                  <a:t>Given that Vertex Cover(VC) is NP-complete, prove that Independent Set  is NP-complete.</a:t>
                </a:r>
              </a:p>
              <a:p>
                <a:pPr marL="35559" indent="0" algn="ctr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Independent set (IS) 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and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charset="0"/>
                      </a:rPr>
                      <m:t>nteger</m:t>
                    </m:r>
                    <m:r>
                      <a:rPr lang="en-US" sz="2000" b="0" i="0" dirty="0" smtClean="0">
                        <a:latin typeface="Cambria Math" charset="0"/>
                      </a:rPr>
                      <m:t> </m:t>
                    </m:r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does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have a set of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independent vertices?</a:t>
                </a:r>
              </a:p>
              <a:p>
                <a:pPr marL="35559" indent="0">
                  <a:buNone/>
                  <a:tabLst>
                    <a:tab pos="454659" algn="l"/>
                  </a:tabLst>
                </a:pPr>
                <a:endParaRPr lang="en-US" sz="2000" b="1" dirty="0"/>
              </a:p>
              <a:p>
                <a:pPr marL="35559" indent="0">
                  <a:buNone/>
                  <a:tabLst>
                    <a:tab pos="454659" algn="l"/>
                  </a:tabLst>
                </a:pPr>
                <a:r>
                  <a:rPr lang="en-US" sz="2000" b="1" dirty="0"/>
                  <a:t>Vertex Cover (VC) : </a:t>
                </a:r>
                <a:r>
                  <a:rPr lang="en-US" sz="20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and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charset="0"/>
                      </a:rPr>
                      <m:t>nteger</m:t>
                    </m:r>
                    <m:r>
                      <a:rPr lang="en-US" sz="2000" dirty="0">
                        <a:latin typeface="Cambria Math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, does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sz="2000" dirty="0"/>
                  <a:t> have a vertex cover of size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  <a:endParaRPr sz="2000" b="1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2708434"/>
              </a:xfrm>
              <a:prstGeom prst="rect">
                <a:avLst/>
              </a:prstGeom>
              <a:blipFill rotWithShape="0">
                <a:blip r:embed="rId4"/>
                <a:stretch>
                  <a:fillRect l="-1404" t="-2703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4622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82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E:\Office97\Word\Templates\Blank Presentation.pot</Template>
  <TotalTime>21082</TotalTime>
  <Words>2756</Words>
  <Application>Microsoft Office PowerPoint</Application>
  <PresentationFormat>On-screen Show (4:3)</PresentationFormat>
  <Paragraphs>258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Symbol</vt:lpstr>
      <vt:lpstr>Times New Roman</vt:lpstr>
      <vt:lpstr>Wingdings</vt:lpstr>
      <vt:lpstr>Blank Presentation</vt:lpstr>
      <vt:lpstr>CSE 101- Winter ‘18  Discussion Section  Week 9  </vt:lpstr>
      <vt:lpstr>NP-Complete: Reductions</vt:lpstr>
      <vt:lpstr>NP-Complete: Reductions</vt:lpstr>
      <vt:lpstr>NP-Complete: Reductions</vt:lpstr>
      <vt:lpstr>NP-Complete: Reductions</vt:lpstr>
      <vt:lpstr>NP-Complete: Reductions</vt:lpstr>
      <vt:lpstr>Polynomial-Time Reducibility </vt:lpstr>
      <vt:lpstr>NP-Complete: Reductions</vt:lpstr>
      <vt:lpstr>Independent set (IS)</vt:lpstr>
      <vt:lpstr>Independent set (IS)</vt:lpstr>
      <vt:lpstr>Independent set (IS)</vt:lpstr>
      <vt:lpstr>Independent set (IS)</vt:lpstr>
      <vt:lpstr>Independent set (IS)</vt:lpstr>
      <vt:lpstr>Independent set (IS)</vt:lpstr>
      <vt:lpstr>Hamiltonian Path (HP)</vt:lpstr>
      <vt:lpstr>Hamiltonian Path (HP)</vt:lpstr>
      <vt:lpstr>Hamiltonian Path (HP)</vt:lpstr>
      <vt:lpstr>Hamiltonian path (HP)</vt:lpstr>
      <vt:lpstr>Hamiltonian path (HP)</vt:lpstr>
      <vt:lpstr>Hamiltonian path (HP)</vt:lpstr>
      <vt:lpstr>Degree bounded Spanning Tree(k-ST)</vt:lpstr>
      <vt:lpstr>Degree-k Spanning Tree(k-ST)</vt:lpstr>
      <vt:lpstr>Degree-k Spanning Tree(k-ST)</vt:lpstr>
      <vt:lpstr>Degree-k Spanning Tree(k-ST)</vt:lpstr>
      <vt:lpstr>Degree-k Spanning Tree(k-ST)</vt:lpstr>
      <vt:lpstr>Even VC</vt:lpstr>
      <vt:lpstr>Even VC</vt:lpstr>
      <vt:lpstr>Even VC</vt:lpstr>
      <vt:lpstr>Even VC</vt:lpstr>
      <vt:lpstr>Even VC</vt:lpstr>
      <vt:lpstr>Bin Packing</vt:lpstr>
      <vt:lpstr>Questions/ Topic to Discuss?</vt:lpstr>
    </vt:vector>
  </TitlesOfParts>
  <Company>UCSD CSE / ECE Departments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ITRS Design Grenoble Meeting</dc:title>
  <dc:creator>abk</dc:creator>
  <cp:lastModifiedBy>Tejas Saxena</cp:lastModifiedBy>
  <cp:revision>441</cp:revision>
  <cp:lastPrinted>2016-03-07T22:53:37Z</cp:lastPrinted>
  <dcterms:created xsi:type="dcterms:W3CDTF">1998-03-30T21:28:54Z</dcterms:created>
  <dcterms:modified xsi:type="dcterms:W3CDTF">2018-03-07T05:04:19Z</dcterms:modified>
</cp:coreProperties>
</file>