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3"/>
  </p:notes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9144000" cy="5143500"/>
  <p:embeddedFontLst>
    <p:embeddedFont>
      <p:font typeface="Calibri" panose="020F0502020204030204" pitchFamily="34" charset="0"/>
      <p:regular r:id="rId34"/>
      <p:bold r:id="rId35"/>
      <p:italic r:id="rId36"/>
      <p:boldItalic r:id="rId37"/>
    </p:embeddedFont>
    <p:embeddedFont>
      <p:font typeface="Quattrocento"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7A84A8-BB47-4065-9E05-661A0E84D8E9}">
  <a:tblStyle styleId="{367A84A8-BB47-4065-9E05-661A0E84D8E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524300" y="385750"/>
            <a:ext cx="6096299" cy="19287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2" name="Shape 4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0" name="Shape 90"/>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6" name="Shape 96"/>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02" name="Shape 10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22" name="Shape 12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29" name="Shape 129"/>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8" name="Shape 48"/>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5" name="Shape 165"/>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7" name="Shape 177"/>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4" name="Shape 184"/>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8" name="Shape 48"/>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8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2" name="Shape 22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54" name="Shape 54"/>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0" name="Shape 60"/>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6" name="Shape 66"/>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72" name="Shape 72"/>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78" name="Shape 78"/>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14400" y="2443150"/>
            <a:ext cx="7315200" cy="2314575"/>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4" name="Shape 84"/>
          <p:cNvSpPr>
            <a:spLocks noGrp="1" noRot="1" noChangeAspect="1"/>
          </p:cNvSpPr>
          <p:nvPr>
            <p:ph type="sldImg" idx="2"/>
          </p:nvPr>
        </p:nvSpPr>
        <p:spPr>
          <a:xfrm>
            <a:off x="2857500" y="385763"/>
            <a:ext cx="3429000" cy="1928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lt1"/>
        </a:solidFill>
        <a:effectLst/>
      </p:bgPr>
    </p:bg>
    <p:spTree>
      <p:nvGrpSpPr>
        <p:cNvPr id="1" name="Shape 11"/>
        <p:cNvGrpSpPr/>
        <p:nvPr/>
      </p:nvGrpSpPr>
      <p:grpSpPr>
        <a:xfrm>
          <a:off x="0" y="0"/>
          <a:ext cx="0" cy="0"/>
          <a:chOff x="0" y="0"/>
          <a:chExt cx="0" cy="0"/>
        </a:xfrm>
      </p:grpSpPr>
      <p:sp>
        <p:nvSpPr>
          <p:cNvPr id="12" name="Shape 12"/>
          <p:cNvSpPr/>
          <p:nvPr/>
        </p:nvSpPr>
        <p:spPr>
          <a:xfrm>
            <a:off x="4278291" y="2751168"/>
            <a:ext cx="588009" cy="0"/>
          </a:xfrm>
          <a:custGeom>
            <a:avLst/>
            <a:gdLst/>
            <a:ahLst/>
            <a:cxnLst/>
            <a:rect l="0" t="0" r="0" b="0"/>
            <a:pathLst>
              <a:path w="120000" h="120000" extrusionOk="0">
                <a:moveTo>
                  <a:pt x="0" y="0"/>
                </a:moveTo>
                <a:lnTo>
                  <a:pt x="119875" y="0"/>
                </a:lnTo>
              </a:path>
            </a:pathLst>
          </a:custGeom>
          <a:noFill/>
          <a:ln w="76175" cap="flat" cmpd="sng">
            <a:solidFill>
              <a:srgbClr val="4285F4"/>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13"/>
          <p:cNvSpPr txBox="1">
            <a:spLocks noGrp="1"/>
          </p:cNvSpPr>
          <p:nvPr>
            <p:ph type="ctrTitle"/>
          </p:nvPr>
        </p:nvSpPr>
        <p:spPr>
          <a:xfrm>
            <a:off x="883744" y="1621459"/>
            <a:ext cx="7376509" cy="865505"/>
          </a:xfrm>
          <a:prstGeom prst="rect">
            <a:avLst/>
          </a:prstGeom>
          <a:noFill/>
          <a:ln>
            <a:noFill/>
          </a:ln>
        </p:spPr>
        <p:txBody>
          <a:bodyPr wrap="square" lIns="91425" tIns="91425" rIns="91425" bIns="91425" anchor="t" anchorCtr="0"/>
          <a:lstStyle>
            <a:lvl1pPr marL="0" marR="0" lvl="0" indent="0" algn="l" rtl="0">
              <a:spcBef>
                <a:spcPts val="0"/>
              </a:spcBef>
              <a:buNone/>
              <a:defRPr sz="5400" b="0" i="0" u="none" strike="noStrike" cap="none">
                <a:solidFill>
                  <a:srgbClr val="FF562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1371600" y="2880359"/>
            <a:ext cx="6400799" cy="1285874"/>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rgbClr val="666666"/>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15" name="Shape 15"/>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84723" y="515508"/>
            <a:ext cx="8374551" cy="486408"/>
          </a:xfrm>
          <a:prstGeom prst="rect">
            <a:avLst/>
          </a:prstGeom>
          <a:noFill/>
          <a:ln>
            <a:noFill/>
          </a:ln>
        </p:spPr>
        <p:txBody>
          <a:bodyPr wrap="square" lIns="91425" tIns="91425" rIns="91425" bIns="91425" anchor="t" anchorCtr="0"/>
          <a:lstStyle>
            <a:lvl1pPr marL="0" marR="0" lvl="0" indent="0" algn="l" rtl="0">
              <a:spcBef>
                <a:spcPts val="0"/>
              </a:spcBef>
              <a:buNone/>
              <a:defRPr sz="3000" b="0" i="0" u="none" strike="noStrike" cap="none">
                <a:solidFill>
                  <a:srgbClr val="FF562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body" idx="1"/>
          </p:nvPr>
        </p:nvSpPr>
        <p:spPr>
          <a:xfrm>
            <a:off x="422487" y="1229054"/>
            <a:ext cx="8299025" cy="1840864"/>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rgbClr val="666666"/>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21" name="Shape 21"/>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84723" y="515508"/>
            <a:ext cx="8374551" cy="486408"/>
          </a:xfrm>
          <a:prstGeom prst="rect">
            <a:avLst/>
          </a:prstGeom>
          <a:noFill/>
          <a:ln>
            <a:noFill/>
          </a:ln>
        </p:spPr>
        <p:txBody>
          <a:bodyPr wrap="square" lIns="91425" tIns="91425" rIns="91425" bIns="91425" anchor="t" anchorCtr="0"/>
          <a:lstStyle>
            <a:lvl1pPr marL="0" marR="0" lvl="0" indent="0" algn="l" rtl="0">
              <a:spcBef>
                <a:spcPts val="0"/>
              </a:spcBef>
              <a:buNone/>
              <a:defRPr sz="3000" b="0" i="0" u="none" strike="noStrike" cap="none">
                <a:solidFill>
                  <a:srgbClr val="FF562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84723" y="515508"/>
            <a:ext cx="8374551" cy="486408"/>
          </a:xfrm>
          <a:prstGeom prst="rect">
            <a:avLst/>
          </a:prstGeom>
          <a:noFill/>
          <a:ln>
            <a:noFill/>
          </a:ln>
        </p:spPr>
        <p:txBody>
          <a:bodyPr wrap="square" lIns="91425" tIns="91425" rIns="91425" bIns="91425" anchor="t" anchorCtr="0"/>
          <a:lstStyle>
            <a:lvl1pPr marL="0" marR="0" lvl="0" indent="0" algn="l" rtl="0">
              <a:spcBef>
                <a:spcPts val="0"/>
              </a:spcBef>
              <a:buNone/>
              <a:defRPr sz="3000" b="0" i="0" u="none" strike="noStrike" cap="none">
                <a:solidFill>
                  <a:srgbClr val="FF562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57200" y="1183004"/>
            <a:ext cx="3977640" cy="3394709"/>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rgbClr val="666666"/>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32" name="Shape 32"/>
          <p:cNvSpPr txBox="1">
            <a:spLocks noGrp="1"/>
          </p:cNvSpPr>
          <p:nvPr>
            <p:ph type="body" idx="2"/>
          </p:nvPr>
        </p:nvSpPr>
        <p:spPr>
          <a:xfrm>
            <a:off x="4709160" y="1183004"/>
            <a:ext cx="3977640" cy="3394709"/>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rgbClr val="666666"/>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33" name="Shape 33"/>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4723" y="515508"/>
            <a:ext cx="8374551" cy="486408"/>
          </a:xfrm>
          <a:prstGeom prst="rect">
            <a:avLst/>
          </a:prstGeom>
          <a:noFill/>
          <a:ln>
            <a:noFill/>
          </a:ln>
        </p:spPr>
        <p:txBody>
          <a:bodyPr wrap="square" lIns="91425" tIns="91425" rIns="91425" bIns="91425" anchor="t" anchorCtr="0"/>
          <a:lstStyle>
            <a:lvl1pPr marL="0" marR="0" lvl="0" indent="0" algn="l" rtl="0">
              <a:spcBef>
                <a:spcPts val="0"/>
              </a:spcBef>
              <a:buNone/>
              <a:defRPr sz="3000" b="0" i="0" u="none" strike="noStrike" cap="none">
                <a:solidFill>
                  <a:srgbClr val="FF562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22487" y="1229054"/>
            <a:ext cx="8299025" cy="1840864"/>
          </a:xfrm>
          <a:prstGeom prst="rect">
            <a:avLst/>
          </a:prstGeom>
          <a:noFill/>
          <a:ln>
            <a:noFill/>
          </a:ln>
        </p:spPr>
        <p:txBody>
          <a:bodyPr wrap="square" lIns="91425" tIns="91425" rIns="91425" bIns="91425" anchor="t" anchorCtr="0"/>
          <a:lstStyle>
            <a:lvl1pPr marL="0" marR="0" lvl="0" indent="0" algn="l" rtl="0">
              <a:spcBef>
                <a:spcPts val="0"/>
              </a:spcBef>
              <a:buChar char="●"/>
              <a:defRPr sz="1800" b="0" i="0" u="none" strike="noStrike" cap="none">
                <a:solidFill>
                  <a:srgbClr val="666666"/>
                </a:solidFill>
                <a:latin typeface="Calibri"/>
                <a:ea typeface="Calibri"/>
                <a:cs typeface="Calibri"/>
                <a:sym typeface="Calibri"/>
              </a:defRPr>
            </a:lvl1pPr>
            <a:lvl2pPr marL="457200" marR="0" lvl="1" indent="0" algn="l" rtl="0">
              <a:spcBef>
                <a:spcPts val="0"/>
              </a:spcBef>
              <a:buChar char="○"/>
              <a:defRPr sz="1800" b="0" i="0" u="none" strike="noStrike" cap="none">
                <a:latin typeface="Calibri"/>
                <a:ea typeface="Calibri"/>
                <a:cs typeface="Calibri"/>
                <a:sym typeface="Calibri"/>
              </a:defRPr>
            </a:lvl2pPr>
            <a:lvl3pPr marL="914400" marR="0" lvl="2" indent="0" algn="l" rtl="0">
              <a:spcBef>
                <a:spcPts val="0"/>
              </a:spcBef>
              <a:buChar char="■"/>
              <a:defRPr sz="1800" b="0" i="0" u="none" strike="noStrike" cap="none">
                <a:latin typeface="Calibri"/>
                <a:ea typeface="Calibri"/>
                <a:cs typeface="Calibri"/>
                <a:sym typeface="Calibri"/>
              </a:defRPr>
            </a:lvl3pPr>
            <a:lvl4pPr marL="1371600" marR="0" lvl="3" indent="0" algn="l" rtl="0">
              <a:spcBef>
                <a:spcPts val="0"/>
              </a:spcBef>
              <a:buChar char="●"/>
              <a:defRPr sz="1800" b="0" i="0" u="none" strike="noStrike" cap="none">
                <a:latin typeface="Calibri"/>
                <a:ea typeface="Calibri"/>
                <a:cs typeface="Calibri"/>
                <a:sym typeface="Calibri"/>
              </a:defRPr>
            </a:lvl4pPr>
            <a:lvl5pPr marL="1828800" marR="0" lvl="4" indent="0" algn="l" rtl="0">
              <a:spcBef>
                <a:spcPts val="0"/>
              </a:spcBef>
              <a:buChar char="○"/>
              <a:defRPr sz="1800" b="0" i="0" u="none" strike="noStrike" cap="none">
                <a:latin typeface="Calibri"/>
                <a:ea typeface="Calibri"/>
                <a:cs typeface="Calibri"/>
                <a:sym typeface="Calibri"/>
              </a:defRPr>
            </a:lvl5pPr>
            <a:lvl6pPr marL="2286000" marR="0" lvl="5" indent="0" algn="l" rtl="0">
              <a:spcBef>
                <a:spcPts val="0"/>
              </a:spcBef>
              <a:buChar char="■"/>
              <a:defRPr sz="1800" b="0" i="0" u="none" strike="noStrike" cap="none">
                <a:latin typeface="Calibri"/>
                <a:ea typeface="Calibri"/>
                <a:cs typeface="Calibri"/>
                <a:sym typeface="Calibri"/>
              </a:defRPr>
            </a:lvl6pPr>
            <a:lvl7pPr marL="2743200" marR="0" lvl="6" indent="0" algn="l" rtl="0">
              <a:spcBef>
                <a:spcPts val="0"/>
              </a:spcBef>
              <a:buChar char="●"/>
              <a:defRPr sz="1800" b="0" i="0" u="none" strike="noStrike" cap="none">
                <a:latin typeface="Calibri"/>
                <a:ea typeface="Calibri"/>
                <a:cs typeface="Calibri"/>
                <a:sym typeface="Calibri"/>
              </a:defRPr>
            </a:lvl7pPr>
            <a:lvl8pPr marL="3200400" marR="0" lvl="7" indent="0" algn="l" rtl="0">
              <a:spcBef>
                <a:spcPts val="0"/>
              </a:spcBef>
              <a:buChar char="○"/>
              <a:defRPr sz="1800" b="0" i="0" u="none" strike="noStrike" cap="none">
                <a:latin typeface="Calibri"/>
                <a:ea typeface="Calibri"/>
                <a:cs typeface="Calibri"/>
                <a:sym typeface="Calibri"/>
              </a:defRPr>
            </a:lvl8pPr>
            <a:lvl9pPr marL="3657600" marR="0" lvl="8" indent="0" algn="l" rtl="0">
              <a:spcBef>
                <a:spcPts val="0"/>
              </a:spcBef>
              <a:buChar char="■"/>
              <a:defRPr sz="1800" b="0" i="0" u="none" strike="noStrike" cap="none">
                <a:latin typeface="Calibri"/>
                <a:ea typeface="Calibri"/>
                <a:cs typeface="Calibri"/>
                <a:sym typeface="Calibri"/>
              </a:defRPr>
            </a:lvl9pPr>
          </a:lstStyle>
          <a:p>
            <a:endParaRPr/>
          </a:p>
        </p:txBody>
      </p:sp>
      <p:sp>
        <p:nvSpPr>
          <p:cNvPr id="8" name="Shape 8"/>
          <p:cNvSpPr txBox="1">
            <a:spLocks noGrp="1"/>
          </p:cNvSpPr>
          <p:nvPr>
            <p:ph type="ftr" idx="11"/>
          </p:nvPr>
        </p:nvSpPr>
        <p:spPr>
          <a:xfrm>
            <a:off x="3108959" y="4783455"/>
            <a:ext cx="2926079" cy="257175"/>
          </a:xfrm>
          <a:prstGeom prst="rect">
            <a:avLst/>
          </a:prstGeom>
          <a:noFill/>
          <a:ln>
            <a:noFill/>
          </a:ln>
        </p:spPr>
        <p:txBody>
          <a:bodyPr wrap="square" lIns="91425" tIns="91425" rIns="91425" bIns="91425" anchor="t" anchorCtr="0"/>
          <a:lstStyle>
            <a:lvl1pPr marL="0" marR="0" lvl="0" indent="0" algn="ctr" rtl="0">
              <a:spcBef>
                <a:spcPts val="0"/>
              </a:spcBef>
              <a:buNone/>
              <a:defRPr sz="18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83679" y="4783455"/>
            <a:ext cx="2103120" cy="257175"/>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b="0" i="0" u="none" strike="noStrike" cap="none">
                <a:solidFill>
                  <a:srgbClr val="888888"/>
                </a:solidFill>
                <a:latin typeface="Calibri"/>
                <a:ea typeface="Calibri"/>
                <a:cs typeface="Calibri"/>
                <a:sym typeface="Calibri"/>
              </a:rPr>
              <a:t>‹#›</a:t>
            </a:fld>
            <a:endParaRPr lang="en-US" sz="18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883744" y="1621459"/>
            <a:ext cx="7376509" cy="830996"/>
          </a:xfrm>
          <a:prstGeom prst="rect">
            <a:avLst/>
          </a:prstGeom>
          <a:noFill/>
          <a:ln>
            <a:noFill/>
          </a:ln>
        </p:spPr>
        <p:txBody>
          <a:bodyPr wrap="square" lIns="0" tIns="0" rIns="0" bIns="0" anchor="t" anchorCtr="0">
            <a:noAutofit/>
          </a:bodyPr>
          <a:lstStyle/>
          <a:p>
            <a:pPr marL="12700" marR="0" lvl="0" indent="0" algn="ctr" rtl="0">
              <a:lnSpc>
                <a:spcPct val="100000"/>
              </a:lnSpc>
              <a:spcBef>
                <a:spcPts val="0"/>
              </a:spcBef>
              <a:buSzPct val="25000"/>
              <a:buNone/>
            </a:pPr>
            <a:r>
              <a:rPr lang="en-US" sz="5400" b="1" i="0" u="none" strike="noStrike" cap="none">
                <a:solidFill>
                  <a:srgbClr val="FF5621"/>
                </a:solidFill>
                <a:latin typeface="Arial"/>
                <a:ea typeface="Arial"/>
                <a:cs typeface="Arial"/>
                <a:sym typeface="Arial"/>
              </a:rPr>
              <a:t>Project 2 Discussion</a:t>
            </a:r>
          </a:p>
        </p:txBody>
      </p:sp>
      <p:sp>
        <p:nvSpPr>
          <p:cNvPr id="45" name="Shape 45"/>
          <p:cNvSpPr txBox="1"/>
          <p:nvPr/>
        </p:nvSpPr>
        <p:spPr>
          <a:xfrm>
            <a:off x="1559250" y="3239350"/>
            <a:ext cx="6078599" cy="392400"/>
          </a:xfrm>
          <a:prstGeom prst="rect">
            <a:avLst/>
          </a:prstGeom>
          <a:noFill/>
          <a:ln>
            <a:noFill/>
          </a:ln>
        </p:spPr>
        <p:txBody>
          <a:bodyPr wrap="square" lIns="0" tIns="0" rIns="0" bIns="0" anchor="t" anchorCtr="0">
            <a:noAutofit/>
          </a:bodyPr>
          <a:lstStyle/>
          <a:p>
            <a:pPr marL="12700" marR="0" lvl="0" indent="0" algn="ctr" rtl="0">
              <a:lnSpc>
                <a:spcPct val="100000"/>
              </a:lnSpc>
              <a:spcBef>
                <a:spcPts val="0"/>
              </a:spcBef>
              <a:buSzPct val="25000"/>
              <a:buNone/>
            </a:pPr>
            <a:r>
              <a:rPr lang="en-US" sz="2400" dirty="0">
                <a:solidFill>
                  <a:srgbClr val="666666"/>
                </a:solidFill>
                <a:latin typeface="Calibri"/>
                <a:ea typeface="Calibri"/>
                <a:cs typeface="Calibri"/>
                <a:sym typeface="Calibri"/>
              </a:rPr>
              <a:t>It’s always a good idea to be ahead of the pack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COFF</a:t>
            </a:r>
          </a:p>
        </p:txBody>
      </p:sp>
      <p:sp>
        <p:nvSpPr>
          <p:cNvPr id="93" name="Shape 93"/>
          <p:cNvSpPr txBox="1"/>
          <p:nvPr/>
        </p:nvSpPr>
        <p:spPr>
          <a:xfrm>
            <a:off x="454447" y="1229054"/>
            <a:ext cx="8068309" cy="246951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Common Object File Format(COFF)</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Specification format for executable, object code and shared library computer files used on the Unix system.</a:t>
            </a:r>
          </a:p>
          <a:p>
            <a:pPr marL="400050" marR="58419"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Introduced in UNIX System V, replaced a.out before being replaced by ELF -  Executable and Linkable Format</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So COFF is not Nachos specific - it’s an industry standard.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Processor - Mem Details</a:t>
            </a:r>
          </a:p>
        </p:txBody>
      </p:sp>
      <p:sp>
        <p:nvSpPr>
          <p:cNvPr id="99" name="Shape 99"/>
          <p:cNvSpPr txBox="1"/>
          <p:nvPr/>
        </p:nvSpPr>
        <p:spPr>
          <a:xfrm>
            <a:off x="454447" y="1229054"/>
            <a:ext cx="8138794" cy="246951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Main Memory is byte addressable and organized into 1KB pages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Actual Number of pages controlled by </a:t>
            </a:r>
            <a:r>
              <a:rPr lang="en-US" sz="1800" b="1">
                <a:solidFill>
                  <a:srgbClr val="666666"/>
                </a:solidFill>
                <a:latin typeface="Calibri"/>
                <a:ea typeface="Calibri"/>
                <a:cs typeface="Calibri"/>
                <a:sym typeface="Calibri"/>
              </a:rPr>
              <a:t>NumPhysPages</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readMem and writeMem take virtual memory addresses as inputs to read and  write the associated memory locations.</a:t>
            </a:r>
          </a:p>
          <a:p>
            <a:pPr marL="400050" marR="28575"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Address translation is handled by the translate() method that translates virtual  addresses to physical addresses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Processor - Mem Details</a:t>
            </a:r>
          </a:p>
        </p:txBody>
      </p:sp>
      <p:sp>
        <p:nvSpPr>
          <p:cNvPr id="105" name="Shape 105"/>
          <p:cNvSpPr txBox="1"/>
          <p:nvPr/>
        </p:nvSpPr>
        <p:spPr>
          <a:xfrm>
            <a:off x="454447" y="1189004"/>
            <a:ext cx="8300720" cy="2309494"/>
          </a:xfrm>
          <a:prstGeom prst="rect">
            <a:avLst/>
          </a:prstGeom>
          <a:noFill/>
          <a:ln>
            <a:noFill/>
          </a:ln>
        </p:spPr>
        <p:txBody>
          <a:bodyPr wrap="square" lIns="0" tIns="0" rIns="0" bIns="0" anchor="t" anchorCtr="0">
            <a:noAutofit/>
          </a:bodyPr>
          <a:lstStyle/>
          <a:p>
            <a:pPr marL="400050" marR="955039" lvl="0" indent="-387350" algn="l" rtl="0">
              <a:lnSpc>
                <a:spcPct val="114599"/>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Processor allows to set an exception handler to be called on any user  exception.</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Processor maintains 38 software accessible CPU registers including regPC and  regSP for the program counter register and the stack pointer register</a:t>
            </a:r>
          </a:p>
          <a:p>
            <a:pPr marL="400050" marR="6604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After loading a binary user program to the memory the PC register is initialized  to point to the program entry points and SP points to top of stack.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a:t>Developing</a:t>
            </a:r>
            <a:r>
              <a:rPr lang="en-US" sz="3000" b="0" i="0" u="none" strike="noStrike" cap="none">
                <a:solidFill>
                  <a:srgbClr val="FF5621"/>
                </a:solidFill>
                <a:latin typeface="Arial"/>
                <a:ea typeface="Arial"/>
                <a:cs typeface="Arial"/>
                <a:sym typeface="Arial"/>
              </a:rPr>
              <a:t> User Programs</a:t>
            </a:r>
          </a:p>
        </p:txBody>
      </p:sp>
      <p:sp>
        <p:nvSpPr>
          <p:cNvPr id="111" name="Shape 111"/>
          <p:cNvSpPr txBox="1"/>
          <p:nvPr/>
        </p:nvSpPr>
        <p:spPr>
          <a:xfrm>
            <a:off x="454447" y="1229054"/>
            <a:ext cx="2726055" cy="27431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Example user program.</a:t>
            </a:r>
          </a:p>
        </p:txBody>
      </p:sp>
      <p:sp>
        <p:nvSpPr>
          <p:cNvPr id="112" name="Shape 112"/>
          <p:cNvSpPr txBox="1"/>
          <p:nvPr/>
        </p:nvSpPr>
        <p:spPr>
          <a:xfrm>
            <a:off x="454447" y="3800800"/>
            <a:ext cx="3173729" cy="29781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Seems similar to C program</a:t>
            </a:r>
          </a:p>
        </p:txBody>
      </p:sp>
      <p:sp>
        <p:nvSpPr>
          <p:cNvPr id="113" name="Shape 113"/>
          <p:cNvSpPr/>
          <p:nvPr/>
        </p:nvSpPr>
        <p:spPr>
          <a:xfrm>
            <a:off x="1724296" y="1525270"/>
            <a:ext cx="2476493" cy="2295519"/>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a:t>Loading</a:t>
            </a:r>
            <a:r>
              <a:rPr lang="en-US" sz="3000" b="0" i="0" u="none" strike="noStrike" cap="none">
                <a:solidFill>
                  <a:srgbClr val="FF5621"/>
                </a:solidFill>
                <a:latin typeface="Arial"/>
                <a:ea typeface="Arial"/>
                <a:cs typeface="Arial"/>
                <a:sym typeface="Arial"/>
              </a:rPr>
              <a:t> COFF </a:t>
            </a:r>
            <a:r>
              <a:rPr lang="en-US"/>
              <a:t>Binaries</a:t>
            </a:r>
          </a:p>
        </p:txBody>
      </p:sp>
      <p:sp>
        <p:nvSpPr>
          <p:cNvPr id="119" name="Shape 119"/>
          <p:cNvSpPr txBox="1"/>
          <p:nvPr/>
        </p:nvSpPr>
        <p:spPr>
          <a:xfrm>
            <a:off x="454447" y="1229054"/>
            <a:ext cx="8104504" cy="215518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COFF binaries have a lot of information, not of much interest to us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nachos.machine.Coff abstracts off most of the details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COFF binary broken down into sections</a:t>
            </a:r>
          </a:p>
          <a:p>
            <a:pPr marL="400050" marR="508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Section - Contiguous chunk of virtual memory , all bytes of which have similar  attributes - code vs data, read only vs read write, init vs uninit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a:t>nachos</a:t>
            </a:r>
            <a:r>
              <a:rPr lang="en-US" sz="3000" b="0" i="0" u="none" strike="noStrike" cap="none">
                <a:solidFill>
                  <a:srgbClr val="FF5621"/>
                </a:solidFill>
                <a:latin typeface="Arial"/>
                <a:ea typeface="Arial"/>
                <a:cs typeface="Arial"/>
                <a:sym typeface="Arial"/>
              </a:rPr>
              <a:t>.userprog</a:t>
            </a:r>
          </a:p>
        </p:txBody>
      </p:sp>
      <p:sp>
        <p:nvSpPr>
          <p:cNvPr id="125" name="Shape 125"/>
          <p:cNvSpPr txBox="1"/>
          <p:nvPr/>
        </p:nvSpPr>
        <p:spPr>
          <a:xfrm>
            <a:off x="454447" y="1229054"/>
            <a:ext cx="7397114" cy="81216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To support multi-programming UserKernel extends ThreadedKernel</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Check out the difference in nachos.conf files of Project 1 and Project 2</a:t>
            </a:r>
          </a:p>
        </p:txBody>
      </p:sp>
      <p:sp>
        <p:nvSpPr>
          <p:cNvPr id="126" name="Shape 126"/>
          <p:cNvSpPr/>
          <p:nvPr/>
        </p:nvSpPr>
        <p:spPr>
          <a:xfrm>
            <a:off x="547685" y="2194919"/>
            <a:ext cx="8048596" cy="2419345"/>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User </a:t>
            </a:r>
            <a:r>
              <a:rPr lang="en-US"/>
              <a:t>Kernel</a:t>
            </a:r>
            <a:r>
              <a:rPr lang="en-US" sz="3000" b="0" i="0" u="none" strike="noStrike" cap="none">
                <a:solidFill>
                  <a:srgbClr val="FF5621"/>
                </a:solidFill>
                <a:latin typeface="Arial"/>
                <a:ea typeface="Arial"/>
                <a:cs typeface="Arial"/>
                <a:sym typeface="Arial"/>
              </a:rPr>
              <a:t> </a:t>
            </a:r>
            <a:r>
              <a:rPr lang="en-US"/>
              <a:t>run</a:t>
            </a:r>
            <a:r>
              <a:rPr lang="en-US" sz="3000" b="0" i="0" u="none" strike="noStrike" cap="none">
                <a:solidFill>
                  <a:srgbClr val="FF5621"/>
                </a:solidFill>
                <a:latin typeface="Arial"/>
                <a:ea typeface="Arial"/>
                <a:cs typeface="Arial"/>
                <a:sym typeface="Arial"/>
              </a:rPr>
              <a:t>()</a:t>
            </a:r>
          </a:p>
        </p:txBody>
      </p:sp>
      <p:sp>
        <p:nvSpPr>
          <p:cNvPr id="132" name="Shape 132"/>
          <p:cNvSpPr txBox="1"/>
          <p:nvPr/>
        </p:nvSpPr>
        <p:spPr>
          <a:xfrm>
            <a:off x="384723" y="1229054"/>
            <a:ext cx="6668769" cy="3383914"/>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spcAft>
                <a:spcPts val="0"/>
              </a:spcAft>
              <a:buSzPct val="25000"/>
              <a:buNone/>
            </a:pPr>
            <a:r>
              <a:rPr lang="en-US" sz="1800">
                <a:solidFill>
                  <a:srgbClr val="666666"/>
                </a:solidFill>
                <a:latin typeface="Calibri"/>
                <a:ea typeface="Calibri"/>
                <a:cs typeface="Calibri"/>
                <a:sym typeface="Calibri"/>
              </a:rPr>
              <a:t>public void run() {</a:t>
            </a:r>
          </a:p>
          <a:p>
            <a:pPr marL="0" marR="0" lvl="0" indent="0" algn="l" rtl="0">
              <a:lnSpc>
                <a:spcPct val="100000"/>
              </a:lnSpc>
              <a:spcBef>
                <a:spcPts val="50"/>
              </a:spcBef>
              <a:buNone/>
            </a:pPr>
            <a:endParaRPr sz="1600">
              <a:solidFill>
                <a:schemeClr val="dk1"/>
              </a:solidFill>
              <a:latin typeface="Times New Roman"/>
              <a:ea typeface="Times New Roman"/>
              <a:cs typeface="Times New Roman"/>
              <a:sym typeface="Times New Roman"/>
            </a:endParaRPr>
          </a:p>
          <a:p>
            <a:pPr marL="469265" marR="0" lvl="0" indent="-12065" algn="l" rtl="0">
              <a:lnSpc>
                <a:spcPct val="100000"/>
              </a:lnSpc>
              <a:spcBef>
                <a:spcPts val="0"/>
              </a:spcBef>
              <a:buSzPct val="25000"/>
              <a:buNone/>
            </a:pPr>
            <a:r>
              <a:rPr lang="en-US" sz="1800">
                <a:solidFill>
                  <a:srgbClr val="666666"/>
                </a:solidFill>
                <a:latin typeface="Calibri"/>
                <a:ea typeface="Calibri"/>
                <a:cs typeface="Calibri"/>
                <a:sym typeface="Calibri"/>
              </a:rPr>
              <a:t>super.run();</a:t>
            </a:r>
          </a:p>
          <a:p>
            <a:pPr marL="469265" marR="0" lvl="0" indent="-12065" algn="l" rtl="0">
              <a:lnSpc>
                <a:spcPct val="100000"/>
              </a:lnSpc>
              <a:spcBef>
                <a:spcPts val="0"/>
              </a:spcBef>
              <a:buNone/>
            </a:pPr>
            <a:endParaRPr sz="1800">
              <a:solidFill>
                <a:srgbClr val="666666"/>
              </a:solidFill>
              <a:latin typeface="Calibri"/>
              <a:ea typeface="Calibri"/>
              <a:cs typeface="Calibri"/>
              <a:sym typeface="Calibri"/>
            </a:endParaRPr>
          </a:p>
          <a:p>
            <a:pPr marL="469265" marR="662305" lvl="0" indent="-12065" algn="l" rtl="0">
              <a:lnSpc>
                <a:spcPct val="187500"/>
              </a:lnSpc>
              <a:spcBef>
                <a:spcPts val="0"/>
              </a:spcBef>
              <a:buSzPct val="25000"/>
              <a:buNone/>
            </a:pPr>
            <a:r>
              <a:rPr lang="en-US" sz="1800">
                <a:solidFill>
                  <a:srgbClr val="666666"/>
                </a:solidFill>
                <a:latin typeface="Calibri"/>
                <a:ea typeface="Calibri"/>
                <a:cs typeface="Calibri"/>
                <a:sym typeface="Calibri"/>
              </a:rPr>
              <a:t>UserProcess process = UserProcess.newUserProcess();  String shellProgram = Machine.getShellProgramName();</a:t>
            </a:r>
          </a:p>
          <a:p>
            <a:pPr marL="469265" marR="5080" lvl="0" indent="-12065" algn="l" rtl="0">
              <a:lnSpc>
                <a:spcPct val="187500"/>
              </a:lnSpc>
              <a:spcBef>
                <a:spcPts val="0"/>
              </a:spcBef>
              <a:spcAft>
                <a:spcPts val="0"/>
              </a:spcAft>
              <a:buSzPct val="25000"/>
              <a:buNone/>
            </a:pPr>
            <a:r>
              <a:rPr lang="en-US" sz="1800">
                <a:solidFill>
                  <a:srgbClr val="666666"/>
                </a:solidFill>
                <a:latin typeface="Calibri"/>
                <a:ea typeface="Calibri"/>
                <a:cs typeface="Calibri"/>
                <a:sym typeface="Calibri"/>
              </a:rPr>
              <a:t>Lib.assertTrue(process.execute(shellProgram, new String[] { }));  KThread.currentThread().finish();</a:t>
            </a:r>
          </a:p>
          <a:p>
            <a:pPr marL="12700" marR="0" lvl="0" indent="0" algn="l" rtl="0">
              <a:lnSpc>
                <a:spcPct val="100000"/>
              </a:lnSpc>
              <a:spcBef>
                <a:spcPts val="0"/>
              </a:spcBef>
              <a:buSzPct val="25000"/>
              <a:buNone/>
            </a:pPr>
            <a:r>
              <a:rPr lang="en-US" sz="1800">
                <a:solidFill>
                  <a:srgbClr val="666666"/>
                </a:solidFill>
                <a:latin typeface="Calibri"/>
                <a:ea typeface="Calibri"/>
                <a:cs typeface="Calibri"/>
                <a:sym typeface="Calibri"/>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Execute program</a:t>
            </a:r>
          </a:p>
        </p:txBody>
      </p:sp>
      <p:sp>
        <p:nvSpPr>
          <p:cNvPr id="138" name="Shape 138"/>
          <p:cNvSpPr txBox="1"/>
          <p:nvPr/>
        </p:nvSpPr>
        <p:spPr>
          <a:xfrm>
            <a:off x="454447" y="1189004"/>
            <a:ext cx="8174355" cy="2195194"/>
          </a:xfrm>
          <a:prstGeom prst="rect">
            <a:avLst/>
          </a:prstGeom>
          <a:noFill/>
          <a:ln>
            <a:noFill/>
          </a:ln>
        </p:spPr>
        <p:txBody>
          <a:bodyPr wrap="square" lIns="0" tIns="0" rIns="0" bIns="0" anchor="t" anchorCtr="0">
            <a:noAutofit/>
          </a:bodyPr>
          <a:lstStyle/>
          <a:p>
            <a:pPr marL="400050" marR="5080" lvl="0" indent="-387350" algn="l" rtl="0">
              <a:lnSpc>
                <a:spcPct val="114599"/>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First load the program into the process’s address space at some start address  specified the section.</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COFF binary specifies an initial value for the PC register and the stack pointer</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Both values are stored in the UserProcess object.</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Lastly, an user thread is created and stored in the ready queue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Execute program</a:t>
            </a:r>
          </a:p>
        </p:txBody>
      </p:sp>
      <p:sp>
        <p:nvSpPr>
          <p:cNvPr id="144" name="Shape 144"/>
          <p:cNvSpPr txBox="1"/>
          <p:nvPr/>
        </p:nvSpPr>
        <p:spPr>
          <a:xfrm>
            <a:off x="384723" y="1229054"/>
            <a:ext cx="5107305" cy="2869565"/>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1800">
                <a:solidFill>
                  <a:srgbClr val="666666"/>
                </a:solidFill>
                <a:latin typeface="Calibri"/>
                <a:ea typeface="Calibri"/>
                <a:cs typeface="Calibri"/>
                <a:sym typeface="Calibri"/>
              </a:rPr>
              <a:t>public boolean execute(String name, String[] args) {</a:t>
            </a:r>
          </a:p>
          <a:p>
            <a:pPr marL="926464" marR="2635250" lvl="0" indent="-469264" algn="l" rtl="0">
              <a:lnSpc>
                <a:spcPct val="187500"/>
              </a:lnSpc>
              <a:spcBef>
                <a:spcPts val="0"/>
              </a:spcBef>
              <a:buSzPct val="25000"/>
              <a:buNone/>
            </a:pPr>
            <a:r>
              <a:rPr lang="en-US" sz="1800">
                <a:solidFill>
                  <a:srgbClr val="666666"/>
                </a:solidFill>
                <a:latin typeface="Calibri"/>
                <a:ea typeface="Calibri"/>
                <a:cs typeface="Calibri"/>
                <a:sym typeface="Calibri"/>
              </a:rPr>
              <a:t>if (!load(name, args))  return false;</a:t>
            </a:r>
          </a:p>
          <a:p>
            <a:pPr marL="469265" marR="579755" lvl="0" indent="-12065" algn="l" rtl="0">
              <a:lnSpc>
                <a:spcPct val="187500"/>
              </a:lnSpc>
              <a:spcBef>
                <a:spcPts val="0"/>
              </a:spcBef>
              <a:spcAft>
                <a:spcPts val="0"/>
              </a:spcAft>
              <a:buSzPct val="25000"/>
              <a:buNone/>
            </a:pPr>
            <a:r>
              <a:rPr lang="en-US" sz="1800">
                <a:solidFill>
                  <a:srgbClr val="666666"/>
                </a:solidFill>
                <a:latin typeface="Calibri"/>
                <a:ea typeface="Calibri"/>
                <a:cs typeface="Calibri"/>
                <a:sym typeface="Calibri"/>
              </a:rPr>
              <a:t>new UThread(this).setName(name).fork();  return true;</a:t>
            </a:r>
          </a:p>
          <a:p>
            <a:pPr marL="0" marR="0" lvl="0" indent="0" algn="l" rtl="0">
              <a:lnSpc>
                <a:spcPct val="100000"/>
              </a:lnSpc>
              <a:spcBef>
                <a:spcPts val="50"/>
              </a:spcBef>
              <a:buNone/>
            </a:pPr>
            <a:endParaRPr sz="16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buSzPct val="25000"/>
              <a:buNone/>
            </a:pPr>
            <a:r>
              <a:rPr lang="en-US" sz="1800">
                <a:solidFill>
                  <a:srgbClr val="666666"/>
                </a:solidFill>
                <a:latin typeface="Calibri"/>
                <a:ea typeface="Calibri"/>
                <a:cs typeface="Calibri"/>
                <a:sym typeface="Calibri"/>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UThread a</a:t>
            </a:r>
            <a:r>
              <a:rPr lang="en-US"/>
              <a:t>n</a:t>
            </a:r>
            <a:r>
              <a:rPr lang="en-US" sz="3000" b="0" i="0" u="none" strike="noStrike" cap="none">
                <a:solidFill>
                  <a:srgbClr val="FF5621"/>
                </a:solidFill>
                <a:latin typeface="Arial"/>
                <a:ea typeface="Arial"/>
                <a:cs typeface="Arial"/>
                <a:sym typeface="Arial"/>
              </a:rPr>
              <a:t>d UserProcess</a:t>
            </a:r>
          </a:p>
        </p:txBody>
      </p:sp>
      <p:sp>
        <p:nvSpPr>
          <p:cNvPr id="150" name="Shape 150"/>
          <p:cNvSpPr/>
          <p:nvPr/>
        </p:nvSpPr>
        <p:spPr>
          <a:xfrm>
            <a:off x="184423" y="967723"/>
            <a:ext cx="8775132" cy="3785891"/>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1" i="0" u="none" strike="noStrike" cap="none" dirty="0">
                <a:solidFill>
                  <a:srgbClr val="FF5621"/>
                </a:solidFill>
                <a:latin typeface="Arial"/>
                <a:ea typeface="Arial"/>
                <a:cs typeface="Arial"/>
                <a:sym typeface="Arial"/>
              </a:rPr>
              <a:t>Nachos Architecture</a:t>
            </a:r>
          </a:p>
        </p:txBody>
      </p:sp>
      <p:grpSp>
        <p:nvGrpSpPr>
          <p:cNvPr id="15" name="Group 14">
            <a:extLst>
              <a:ext uri="{FF2B5EF4-FFF2-40B4-BE49-F238E27FC236}">
                <a16:creationId xmlns:a16="http://schemas.microsoft.com/office/drawing/2014/main" id="{528BB0CE-C934-41E4-AB3E-10D593919798}"/>
              </a:ext>
            </a:extLst>
          </p:cNvPr>
          <p:cNvGrpSpPr/>
          <p:nvPr/>
        </p:nvGrpSpPr>
        <p:grpSpPr>
          <a:xfrm>
            <a:off x="2310811" y="1247556"/>
            <a:ext cx="3962399" cy="3175586"/>
            <a:chOff x="2310811" y="1247556"/>
            <a:chExt cx="3962399" cy="3175586"/>
          </a:xfrm>
        </p:grpSpPr>
        <p:sp>
          <p:nvSpPr>
            <p:cNvPr id="4" name="Rectangle 3">
              <a:extLst>
                <a:ext uri="{FF2B5EF4-FFF2-40B4-BE49-F238E27FC236}">
                  <a16:creationId xmlns:a16="http://schemas.microsoft.com/office/drawing/2014/main" id="{3C9CC908-01E2-400F-8EF4-A399828AC6A6}"/>
                </a:ext>
              </a:extLst>
            </p:cNvPr>
            <p:cNvSpPr/>
            <p:nvPr/>
          </p:nvSpPr>
          <p:spPr>
            <a:xfrm>
              <a:off x="2310811" y="3557645"/>
              <a:ext cx="3962399" cy="86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Virtual Machine</a:t>
              </a:r>
            </a:p>
          </p:txBody>
        </p:sp>
        <p:sp>
          <p:nvSpPr>
            <p:cNvPr id="5" name="Rectangle 4">
              <a:extLst>
                <a:ext uri="{FF2B5EF4-FFF2-40B4-BE49-F238E27FC236}">
                  <a16:creationId xmlns:a16="http://schemas.microsoft.com/office/drawing/2014/main" id="{A2055DDB-9701-4D53-8DAA-85AA0C0B2FD7}"/>
                </a:ext>
              </a:extLst>
            </p:cNvPr>
            <p:cNvSpPr/>
            <p:nvPr/>
          </p:nvSpPr>
          <p:spPr>
            <a:xfrm>
              <a:off x="4316828" y="2452578"/>
              <a:ext cx="1793358"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MIPS Simulator</a:t>
              </a:r>
            </a:p>
          </p:txBody>
        </p:sp>
        <p:sp>
          <p:nvSpPr>
            <p:cNvPr id="7" name="Rectangle 6">
              <a:extLst>
                <a:ext uri="{FF2B5EF4-FFF2-40B4-BE49-F238E27FC236}">
                  <a16:creationId xmlns:a16="http://schemas.microsoft.com/office/drawing/2014/main" id="{26ABA087-C1EF-4407-B6E3-52704C1743D1}"/>
                </a:ext>
              </a:extLst>
            </p:cNvPr>
            <p:cNvSpPr/>
            <p:nvPr/>
          </p:nvSpPr>
          <p:spPr>
            <a:xfrm>
              <a:off x="2310811" y="1247556"/>
              <a:ext cx="3962399" cy="197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rPr>
                <a:t>Nachos</a:t>
              </a:r>
            </a:p>
          </p:txBody>
        </p:sp>
        <p:sp>
          <p:nvSpPr>
            <p:cNvPr id="8" name="Rectangle 7">
              <a:extLst>
                <a:ext uri="{FF2B5EF4-FFF2-40B4-BE49-F238E27FC236}">
                  <a16:creationId xmlns:a16="http://schemas.microsoft.com/office/drawing/2014/main" id="{044EE665-51E5-467C-A02F-69946D253B84}"/>
                </a:ext>
              </a:extLst>
            </p:cNvPr>
            <p:cNvSpPr/>
            <p:nvPr/>
          </p:nvSpPr>
          <p:spPr>
            <a:xfrm>
              <a:off x="4316828" y="1545987"/>
              <a:ext cx="1793358"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Level Code (COFF)</a:t>
              </a:r>
            </a:p>
          </p:txBody>
        </p:sp>
        <p:cxnSp>
          <p:nvCxnSpPr>
            <p:cNvPr id="10" name="Straight Arrow Connector 9">
              <a:extLst>
                <a:ext uri="{FF2B5EF4-FFF2-40B4-BE49-F238E27FC236}">
                  <a16:creationId xmlns:a16="http://schemas.microsoft.com/office/drawing/2014/main" id="{A3FB72FA-C471-47D9-98A5-CD0C82683458}"/>
                </a:ext>
              </a:extLst>
            </p:cNvPr>
            <p:cNvCxnSpPr>
              <a:stCxn id="7" idx="2"/>
              <a:endCxn id="4" idx="0"/>
            </p:cNvCxnSpPr>
            <p:nvPr/>
          </p:nvCxnSpPr>
          <p:spPr>
            <a:xfrm>
              <a:off x="4292011" y="3218124"/>
              <a:ext cx="0" cy="33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B58C810-7EF0-4167-9E79-C341787D295E}"/>
                </a:ext>
              </a:extLst>
            </p:cNvPr>
            <p:cNvCxnSpPr>
              <a:cxnSpLocks/>
              <a:stCxn id="8" idx="2"/>
              <a:endCxn id="5" idx="0"/>
            </p:cNvCxnSpPr>
            <p:nvPr/>
          </p:nvCxnSpPr>
          <p:spPr>
            <a:xfrm>
              <a:off x="5213507" y="2113057"/>
              <a:ext cx="0" cy="33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74E750-2FAB-4B0E-9BD0-C2DF8069F9A9}"/>
                </a:ext>
              </a:extLst>
            </p:cNvPr>
            <p:cNvSpPr txBox="1"/>
            <p:nvPr/>
          </p:nvSpPr>
          <p:spPr>
            <a:xfrm>
              <a:off x="2713086" y="1473860"/>
              <a:ext cx="879653" cy="307777"/>
            </a:xfrm>
            <a:prstGeom prst="rect">
              <a:avLst/>
            </a:prstGeom>
            <a:noFill/>
          </p:spPr>
          <p:txBody>
            <a:bodyPr wrap="square" rtlCol="0">
              <a:spAutoFit/>
            </a:bodyPr>
            <a:lstStyle/>
            <a:p>
              <a:r>
                <a:rPr lang="en-IN" dirty="0">
                  <a:solidFill>
                    <a:srgbClr val="FF0000"/>
                  </a:solidFill>
                </a:rPr>
                <a:t>Kernel</a:t>
              </a:r>
            </a:p>
          </p:txBody>
        </p:sp>
        <p:sp>
          <p:nvSpPr>
            <p:cNvPr id="17" name="TextBox 16">
              <a:extLst>
                <a:ext uri="{FF2B5EF4-FFF2-40B4-BE49-F238E27FC236}">
                  <a16:creationId xmlns:a16="http://schemas.microsoft.com/office/drawing/2014/main" id="{E8E19E36-5819-4388-BD1E-B4500C21118D}"/>
                </a:ext>
              </a:extLst>
            </p:cNvPr>
            <p:cNvSpPr txBox="1"/>
            <p:nvPr/>
          </p:nvSpPr>
          <p:spPr>
            <a:xfrm>
              <a:off x="2766969" y="2075146"/>
              <a:ext cx="879653" cy="307777"/>
            </a:xfrm>
            <a:prstGeom prst="rect">
              <a:avLst/>
            </a:prstGeom>
            <a:noFill/>
          </p:spPr>
          <p:txBody>
            <a:bodyPr wrap="square" rtlCol="0">
              <a:spAutoFit/>
            </a:bodyPr>
            <a:lstStyle/>
            <a:p>
              <a:r>
                <a:rPr lang="en-IN" dirty="0">
                  <a:solidFill>
                    <a:srgbClr val="FF0000"/>
                  </a:solidFill>
                </a:rPr>
                <a:t>Kernel</a:t>
              </a:r>
            </a:p>
          </p:txBody>
        </p:sp>
        <p:sp>
          <p:nvSpPr>
            <p:cNvPr id="18" name="TextBox 17">
              <a:extLst>
                <a:ext uri="{FF2B5EF4-FFF2-40B4-BE49-F238E27FC236}">
                  <a16:creationId xmlns:a16="http://schemas.microsoft.com/office/drawing/2014/main" id="{F9D1E84A-DEDF-4DA9-8F7C-C2D45494838D}"/>
                </a:ext>
              </a:extLst>
            </p:cNvPr>
            <p:cNvSpPr txBox="1"/>
            <p:nvPr/>
          </p:nvSpPr>
          <p:spPr>
            <a:xfrm>
              <a:off x="4638643" y="1272606"/>
              <a:ext cx="879653" cy="307777"/>
            </a:xfrm>
            <a:prstGeom prst="rect">
              <a:avLst/>
            </a:prstGeom>
            <a:noFill/>
          </p:spPr>
          <p:txBody>
            <a:bodyPr wrap="square" rtlCol="0">
              <a:spAutoFit/>
            </a:bodyPr>
            <a:lstStyle/>
            <a:p>
              <a:r>
                <a:rPr lang="en-IN" dirty="0">
                  <a:solidFill>
                    <a:srgbClr val="FF0000"/>
                  </a:solidFill>
                </a:rPr>
                <a:t>Kernel</a:t>
              </a:r>
            </a:p>
          </p:txBody>
        </p:sp>
        <p:sp>
          <p:nvSpPr>
            <p:cNvPr id="19" name="TextBox 18">
              <a:extLst>
                <a:ext uri="{FF2B5EF4-FFF2-40B4-BE49-F238E27FC236}">
                  <a16:creationId xmlns:a16="http://schemas.microsoft.com/office/drawing/2014/main" id="{F5F374ED-6B7F-4042-9CC2-A304E4D34A84}"/>
                </a:ext>
              </a:extLst>
            </p:cNvPr>
            <p:cNvSpPr txBox="1"/>
            <p:nvPr/>
          </p:nvSpPr>
          <p:spPr>
            <a:xfrm>
              <a:off x="5239045" y="2119750"/>
              <a:ext cx="879653" cy="307777"/>
            </a:xfrm>
            <a:prstGeom prst="rect">
              <a:avLst/>
            </a:prstGeom>
            <a:noFill/>
          </p:spPr>
          <p:txBody>
            <a:bodyPr wrap="square" rtlCol="0">
              <a:spAutoFit/>
            </a:bodyPr>
            <a:lstStyle/>
            <a:p>
              <a:r>
                <a:rPr lang="en-IN" dirty="0">
                  <a:solidFill>
                    <a:srgbClr val="FF0000"/>
                  </a:solidFill>
                </a:rPr>
                <a:t>Kernel</a:t>
              </a:r>
            </a:p>
          </p:txBody>
        </p:sp>
        <p:sp>
          <p:nvSpPr>
            <p:cNvPr id="20" name="TextBox 19">
              <a:extLst>
                <a:ext uri="{FF2B5EF4-FFF2-40B4-BE49-F238E27FC236}">
                  <a16:creationId xmlns:a16="http://schemas.microsoft.com/office/drawing/2014/main" id="{19434499-5D5A-41FD-9EF2-164D4F3F7BF3}"/>
                </a:ext>
              </a:extLst>
            </p:cNvPr>
            <p:cNvSpPr txBox="1"/>
            <p:nvPr/>
          </p:nvSpPr>
          <p:spPr>
            <a:xfrm>
              <a:off x="2766969" y="2676433"/>
              <a:ext cx="879653" cy="307777"/>
            </a:xfrm>
            <a:prstGeom prst="rect">
              <a:avLst/>
            </a:prstGeom>
            <a:noFill/>
          </p:spPr>
          <p:txBody>
            <a:bodyPr wrap="square" rtlCol="0">
              <a:spAutoFit/>
            </a:bodyPr>
            <a:lstStyle/>
            <a:p>
              <a:r>
                <a:rPr lang="en-IN" dirty="0">
                  <a:solidFill>
                    <a:srgbClr val="FF0000"/>
                  </a:solidFill>
                </a:rPr>
                <a:t>Kernel</a:t>
              </a:r>
            </a:p>
          </p:txBody>
        </p:sp>
      </p:grpSp>
      <p:sp>
        <p:nvSpPr>
          <p:cNvPr id="16" name="TextBox 15">
            <a:extLst>
              <a:ext uri="{FF2B5EF4-FFF2-40B4-BE49-F238E27FC236}">
                <a16:creationId xmlns:a16="http://schemas.microsoft.com/office/drawing/2014/main" id="{A0B4F4FF-B466-4EE7-8199-D8608748DF1B}"/>
              </a:ext>
            </a:extLst>
          </p:cNvPr>
          <p:cNvSpPr txBox="1"/>
          <p:nvPr/>
        </p:nvSpPr>
        <p:spPr>
          <a:xfrm>
            <a:off x="933021" y="4561944"/>
            <a:ext cx="6910866" cy="307777"/>
          </a:xfrm>
          <a:prstGeom prst="rect">
            <a:avLst/>
          </a:prstGeom>
          <a:noFill/>
        </p:spPr>
        <p:txBody>
          <a:bodyPr wrap="none" rtlCol="0">
            <a:spAutoFit/>
          </a:bodyPr>
          <a:lstStyle/>
          <a:p>
            <a:r>
              <a:rPr lang="en-IN" dirty="0" err="1"/>
              <a:t>Kthread</a:t>
            </a:r>
            <a:r>
              <a:rPr lang="en-IN" dirty="0"/>
              <a:t>, Alarm, </a:t>
            </a:r>
            <a:r>
              <a:rPr lang="en-IN" dirty="0" err="1"/>
              <a:t>Uthread</a:t>
            </a:r>
            <a:r>
              <a:rPr lang="en-IN" dirty="0"/>
              <a:t>, </a:t>
            </a:r>
            <a:r>
              <a:rPr lang="en-IN" dirty="0" err="1"/>
              <a:t>UserKernel</a:t>
            </a:r>
            <a:r>
              <a:rPr lang="en-IN" dirty="0"/>
              <a:t>, </a:t>
            </a:r>
            <a:r>
              <a:rPr lang="en-IN" dirty="0" err="1"/>
              <a:t>UserProcess</a:t>
            </a:r>
            <a:r>
              <a:rPr lang="en-IN" dirty="0"/>
              <a:t>, etc. operate in the Kernel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UThread</a:t>
            </a:r>
          </a:p>
        </p:txBody>
      </p:sp>
      <p:sp>
        <p:nvSpPr>
          <p:cNvPr id="156" name="Shape 156"/>
          <p:cNvSpPr txBox="1"/>
          <p:nvPr/>
        </p:nvSpPr>
        <p:spPr>
          <a:xfrm>
            <a:off x="454447" y="1229054"/>
            <a:ext cx="8113394" cy="298386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User thread initializes the PC Register and stack pointer</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argc and argv is stored in the argument registers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Process’s state is restored after context switch</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On Restore state, array of translation entries is specified by calling Processor.  setPageTable</a:t>
            </a:r>
          </a:p>
          <a:p>
            <a:pPr marL="400050" marR="315595"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This pageTable specifies mapping between the virtual address to physical  address.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UThread</a:t>
            </a:r>
          </a:p>
        </p:txBody>
      </p:sp>
      <p:sp>
        <p:nvSpPr>
          <p:cNvPr id="162" name="Shape 162"/>
          <p:cNvSpPr txBox="1"/>
          <p:nvPr/>
        </p:nvSpPr>
        <p:spPr>
          <a:xfrm>
            <a:off x="454447" y="1189004"/>
            <a:ext cx="7997825" cy="1480819"/>
          </a:xfrm>
          <a:prstGeom prst="rect">
            <a:avLst/>
          </a:prstGeom>
          <a:noFill/>
          <a:ln>
            <a:noFill/>
          </a:ln>
        </p:spPr>
        <p:txBody>
          <a:bodyPr wrap="square" lIns="0" tIns="0" rIns="0" bIns="0" anchor="t" anchorCtr="0">
            <a:noAutofit/>
          </a:bodyPr>
          <a:lstStyle/>
          <a:p>
            <a:pPr marL="400050" marR="5080" lvl="0" indent="-387350" algn="l" rtl="0">
              <a:lnSpc>
                <a:spcPct val="114599"/>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Once setPageTable is called, processor will fetch the instructions from the  memory location indicated by the PC register and execute the user program</a:t>
            </a:r>
          </a:p>
          <a:p>
            <a:pPr marL="400050" marR="33909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If there is a context switch, registers are stored in UThread.userRegisters  which are restored when the thread is scheduled again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System calls </a:t>
            </a:r>
            <a:r>
              <a:rPr lang="en-US"/>
              <a:t>and</a:t>
            </a:r>
            <a:r>
              <a:rPr lang="en-US" sz="3000" b="0" i="0" u="none" strike="noStrike" cap="none">
                <a:solidFill>
                  <a:srgbClr val="FF5621"/>
                </a:solidFill>
                <a:latin typeface="Arial"/>
                <a:ea typeface="Arial"/>
                <a:cs typeface="Arial"/>
                <a:sym typeface="Arial"/>
              </a:rPr>
              <a:t> </a:t>
            </a:r>
            <a:r>
              <a:rPr lang="en-US"/>
              <a:t>exception</a:t>
            </a:r>
            <a:r>
              <a:rPr lang="en-US" sz="3000" b="0" i="0" u="none" strike="noStrike" cap="none">
                <a:solidFill>
                  <a:srgbClr val="FF5621"/>
                </a:solidFill>
                <a:latin typeface="Arial"/>
                <a:ea typeface="Arial"/>
                <a:cs typeface="Arial"/>
                <a:sym typeface="Arial"/>
              </a:rPr>
              <a:t> </a:t>
            </a:r>
            <a:r>
              <a:rPr lang="en-US"/>
              <a:t>handling</a:t>
            </a:r>
          </a:p>
        </p:txBody>
      </p:sp>
      <p:sp>
        <p:nvSpPr>
          <p:cNvPr id="168" name="Shape 168"/>
          <p:cNvSpPr txBox="1"/>
          <p:nvPr/>
        </p:nvSpPr>
        <p:spPr>
          <a:xfrm>
            <a:off x="454447" y="1229054"/>
            <a:ext cx="7312025" cy="215518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User programs make sys call by executing MIPS syscall instruction</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Causes the Nachos kernel exception handler to be invoked</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“cause” register set to Processor.exceptionSyscall</a:t>
            </a:r>
          </a:p>
          <a:p>
            <a:pPr marL="400050" marR="508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Kernel must register exception handler by calling Machine.processor.  setExceptionHandler()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Default </a:t>
            </a:r>
            <a:r>
              <a:rPr lang="en-US"/>
              <a:t>Kernel</a:t>
            </a:r>
            <a:r>
              <a:rPr lang="en-US" sz="3000" b="0" i="0" u="none" strike="noStrike" cap="none">
                <a:solidFill>
                  <a:srgbClr val="FF5621"/>
                </a:solidFill>
                <a:latin typeface="Arial"/>
                <a:ea typeface="Arial"/>
                <a:cs typeface="Arial"/>
                <a:sym typeface="Arial"/>
              </a:rPr>
              <a:t> </a:t>
            </a:r>
            <a:r>
              <a:rPr lang="en-US"/>
              <a:t>Exception</a:t>
            </a:r>
            <a:r>
              <a:rPr lang="en-US" sz="3000" b="0" i="0" u="none" strike="noStrike" cap="none">
                <a:solidFill>
                  <a:srgbClr val="FF5621"/>
                </a:solidFill>
                <a:latin typeface="Arial"/>
                <a:ea typeface="Arial"/>
                <a:cs typeface="Arial"/>
                <a:sym typeface="Arial"/>
              </a:rPr>
              <a:t> </a:t>
            </a:r>
            <a:r>
              <a:rPr lang="en-US"/>
              <a:t>Handler</a:t>
            </a:r>
          </a:p>
        </p:txBody>
      </p:sp>
      <p:sp>
        <p:nvSpPr>
          <p:cNvPr id="174" name="Shape 174"/>
          <p:cNvSpPr txBox="1"/>
          <p:nvPr/>
        </p:nvSpPr>
        <p:spPr>
          <a:xfrm>
            <a:off x="454447" y="1229054"/>
            <a:ext cx="5132070" cy="233171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Reads the value of the “cause” register</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Determines the current process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Invokes handleException on current process</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Passes the cause of the exception</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For syscall it will be Processor.exceptionSyscall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Details of the system call</a:t>
            </a:r>
          </a:p>
        </p:txBody>
      </p:sp>
      <p:sp>
        <p:nvSpPr>
          <p:cNvPr id="180" name="Shape 180"/>
          <p:cNvSpPr txBox="1"/>
          <p:nvPr/>
        </p:nvSpPr>
        <p:spPr>
          <a:xfrm>
            <a:off x="454447" y="1229054"/>
            <a:ext cx="7386955" cy="81216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syscall instruction states that syscall is invoked but does not tell which syscall</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This information is stored in registers as per the C convention</a:t>
            </a:r>
          </a:p>
        </p:txBody>
      </p:sp>
      <p:graphicFrame>
        <p:nvGraphicFramePr>
          <p:cNvPr id="181" name="Shape 181"/>
          <p:cNvGraphicFramePr/>
          <p:nvPr/>
        </p:nvGraphicFramePr>
        <p:xfrm>
          <a:off x="846459" y="2683557"/>
          <a:ext cx="7239000" cy="1386750"/>
        </p:xfrm>
        <a:graphic>
          <a:graphicData uri="http://schemas.openxmlformats.org/drawingml/2006/table">
            <a:tbl>
              <a:tblPr firstRow="1" bandRow="1">
                <a:noFill/>
                <a:tableStyleId>{367A84A8-BB47-4065-9E05-661A0E84D8E9}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24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Register</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Alias</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Value</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924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r2</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regV0</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id of the system call</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60195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r4,r5,r6,r7</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regA0, regA1, regA2, regA3</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368935" lvl="0" indent="-4444" algn="l" rtl="0">
                        <a:lnSpc>
                          <a:spcPct val="117857"/>
                        </a:lnSpc>
                        <a:spcBef>
                          <a:spcPts val="0"/>
                        </a:spcBef>
                        <a:buSzPct val="25000"/>
                        <a:buNone/>
                      </a:pPr>
                      <a:r>
                        <a:rPr lang="en-US" sz="1400" u="none" strike="noStrike" cap="none">
                          <a:latin typeface="Arial"/>
                          <a:ea typeface="Arial"/>
                          <a:cs typeface="Arial"/>
                          <a:sym typeface="Arial"/>
                        </a:rPr>
                        <a:t>arguments to the system  call</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Details of the system call</a:t>
            </a:r>
          </a:p>
        </p:txBody>
      </p:sp>
      <p:sp>
        <p:nvSpPr>
          <p:cNvPr id="187" name="Shape 187"/>
          <p:cNvSpPr txBox="1"/>
          <p:nvPr/>
        </p:nvSpPr>
        <p:spPr>
          <a:xfrm>
            <a:off x="3828119" y="1743403"/>
            <a:ext cx="1487804" cy="297815"/>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1800" b="1" u="sng">
                <a:solidFill>
                  <a:srgbClr val="666666"/>
                </a:solidFill>
                <a:latin typeface="Quattrocento"/>
                <a:ea typeface="Quattrocento"/>
                <a:cs typeface="Quattrocento"/>
                <a:sym typeface="Quattrocento"/>
              </a:rPr>
              <a:t>Return Values</a:t>
            </a:r>
          </a:p>
        </p:txBody>
      </p:sp>
      <p:sp>
        <p:nvSpPr>
          <p:cNvPr id="188" name="Shape 188"/>
          <p:cNvSpPr txBox="1"/>
          <p:nvPr/>
        </p:nvSpPr>
        <p:spPr>
          <a:xfrm>
            <a:off x="454447" y="3286451"/>
            <a:ext cx="6847839" cy="297815"/>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registers do not store actual values, but virtual memory locations</a:t>
            </a:r>
          </a:p>
        </p:txBody>
      </p:sp>
      <p:graphicFrame>
        <p:nvGraphicFramePr>
          <p:cNvPr id="189" name="Shape 189"/>
          <p:cNvGraphicFramePr/>
          <p:nvPr/>
        </p:nvGraphicFramePr>
        <p:xfrm>
          <a:off x="947734" y="2376482"/>
          <a:ext cx="7239000" cy="392400"/>
        </p:xfrm>
        <a:graphic>
          <a:graphicData uri="http://schemas.openxmlformats.org/drawingml/2006/table">
            <a:tbl>
              <a:tblPr firstRow="1" bandRow="1">
                <a:noFill/>
                <a:tableStyleId>{367A84A8-BB47-4065-9E05-661A0E84D8E9}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24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r2</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regV0</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return value</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First Task of Project </a:t>
            </a:r>
            <a:r>
              <a:rPr lang="en-US"/>
              <a:t>2</a:t>
            </a:r>
          </a:p>
        </p:txBody>
      </p:sp>
      <p:sp>
        <p:nvSpPr>
          <p:cNvPr id="195" name="Shape 195"/>
          <p:cNvSpPr txBox="1"/>
          <p:nvPr/>
        </p:nvSpPr>
        <p:spPr>
          <a:xfrm>
            <a:off x="454447" y="1229054"/>
            <a:ext cx="7956549" cy="215518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dirty="0">
                <a:solidFill>
                  <a:srgbClr val="666666"/>
                </a:solidFill>
                <a:latin typeface="Calibri"/>
                <a:ea typeface="Calibri"/>
                <a:cs typeface="Calibri"/>
                <a:sym typeface="Calibri"/>
              </a:rPr>
              <a:t>Implement file system calls</a:t>
            </a:r>
          </a:p>
          <a:p>
            <a:pPr marL="0" marR="0" lvl="0" indent="0" algn="l" rtl="0">
              <a:lnSpc>
                <a:spcPct val="100000"/>
              </a:lnSpc>
              <a:spcBef>
                <a:spcPts val="50"/>
              </a:spcBef>
              <a:buClr>
                <a:srgbClr val="666666"/>
              </a:buClr>
              <a:buFont typeface="Calibri"/>
              <a:buNone/>
            </a:pPr>
            <a:endParaRPr sz="1600" dirty="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dirty="0" err="1">
                <a:solidFill>
                  <a:srgbClr val="666666"/>
                </a:solidFill>
                <a:latin typeface="Calibri"/>
                <a:ea typeface="Calibri"/>
                <a:cs typeface="Calibri"/>
                <a:sym typeface="Calibri"/>
              </a:rPr>
              <a:t>creat</a:t>
            </a:r>
            <a:r>
              <a:rPr lang="en-US" sz="1800" dirty="0">
                <a:solidFill>
                  <a:srgbClr val="666666"/>
                </a:solidFill>
                <a:latin typeface="Calibri"/>
                <a:ea typeface="Calibri"/>
                <a:cs typeface="Calibri"/>
                <a:sym typeface="Calibri"/>
              </a:rPr>
              <a:t>, open, read, write, close, unlink</a:t>
            </a:r>
          </a:p>
          <a:p>
            <a:pPr marL="400050" marR="5080" lvl="0" indent="-387350" algn="l" rtl="0">
              <a:lnSpc>
                <a:spcPct val="114599"/>
              </a:lnSpc>
              <a:spcBef>
                <a:spcPts val="1575"/>
              </a:spcBef>
              <a:spcAft>
                <a:spcPts val="0"/>
              </a:spcAft>
              <a:buClr>
                <a:srgbClr val="666666"/>
              </a:buClr>
              <a:buSzPct val="100000"/>
              <a:buFont typeface="Calibri"/>
              <a:buChar char="●"/>
            </a:pPr>
            <a:r>
              <a:rPr lang="en-US" sz="1800" dirty="0">
                <a:solidFill>
                  <a:srgbClr val="666666"/>
                </a:solidFill>
                <a:latin typeface="Calibri"/>
                <a:ea typeface="Calibri"/>
                <a:cs typeface="Calibri"/>
                <a:sym typeface="Calibri"/>
              </a:rPr>
              <a:t>Complete the implementation of the </a:t>
            </a:r>
            <a:r>
              <a:rPr lang="en-US" sz="1800" dirty="0" err="1">
                <a:solidFill>
                  <a:srgbClr val="666666"/>
                </a:solidFill>
                <a:latin typeface="Calibri"/>
                <a:ea typeface="Calibri"/>
                <a:cs typeface="Calibri"/>
                <a:sym typeface="Calibri"/>
              </a:rPr>
              <a:t>handleSysCall</a:t>
            </a:r>
            <a:r>
              <a:rPr lang="en-US" sz="1800" dirty="0">
                <a:solidFill>
                  <a:srgbClr val="666666"/>
                </a:solidFill>
                <a:latin typeface="Calibri"/>
                <a:ea typeface="Calibri"/>
                <a:cs typeface="Calibri"/>
                <a:sym typeface="Calibri"/>
              </a:rPr>
              <a:t> similar to how it handles  halt</a:t>
            </a:r>
          </a:p>
          <a:p>
            <a:pPr marL="0" marR="0" lvl="0" indent="0" algn="l" rtl="0">
              <a:lnSpc>
                <a:spcPct val="100000"/>
              </a:lnSpc>
              <a:spcBef>
                <a:spcPts val="50"/>
              </a:spcBef>
              <a:buClr>
                <a:srgbClr val="666666"/>
              </a:buClr>
              <a:buFont typeface="Calibri"/>
              <a:buNone/>
            </a:pPr>
            <a:endParaRPr sz="1600" dirty="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dirty="0">
                <a:solidFill>
                  <a:srgbClr val="666666"/>
                </a:solidFill>
                <a:latin typeface="Calibri"/>
                <a:ea typeface="Calibri"/>
                <a:cs typeface="Calibri"/>
                <a:sym typeface="Calibri"/>
              </a:rPr>
              <a:t>Specifications given in test/</a:t>
            </a:r>
            <a:r>
              <a:rPr lang="en-US" sz="1800" dirty="0" err="1">
                <a:solidFill>
                  <a:srgbClr val="666666"/>
                </a:solidFill>
                <a:latin typeface="Calibri"/>
                <a:ea typeface="Calibri"/>
                <a:cs typeface="Calibri"/>
                <a:sym typeface="Calibri"/>
              </a:rPr>
              <a:t>syscall.h</a:t>
            </a:r>
            <a:endParaRPr lang="en-US" sz="1800" dirty="0">
              <a:solidFill>
                <a:srgbClr val="666666"/>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Example i</a:t>
            </a:r>
            <a:r>
              <a:rPr lang="en-US"/>
              <a:t>n</a:t>
            </a:r>
            <a:r>
              <a:rPr lang="en-US" sz="3000" b="0" i="0" u="none" strike="noStrike" cap="none">
                <a:solidFill>
                  <a:srgbClr val="FF5621"/>
                </a:solidFill>
                <a:latin typeface="Arial"/>
                <a:ea typeface="Arial"/>
                <a:cs typeface="Arial"/>
                <a:sym typeface="Arial"/>
              </a:rPr>
              <a:t>t ope</a:t>
            </a:r>
            <a:r>
              <a:rPr lang="en-US"/>
              <a:t>n</a:t>
            </a:r>
            <a:r>
              <a:rPr lang="en-US" sz="3000" b="0" i="0" u="none" strike="noStrike" cap="none">
                <a:solidFill>
                  <a:srgbClr val="FF5621"/>
                </a:solidFill>
                <a:latin typeface="Arial"/>
                <a:ea typeface="Arial"/>
                <a:cs typeface="Arial"/>
                <a:sym typeface="Arial"/>
              </a:rPr>
              <a:t>(char *</a:t>
            </a:r>
            <a:r>
              <a:rPr lang="en-US"/>
              <a:t>n</a:t>
            </a:r>
            <a:r>
              <a:rPr lang="en-US" sz="3000" b="0" i="0" u="none" strike="noStrike" cap="none">
                <a:solidFill>
                  <a:srgbClr val="FF5621"/>
                </a:solidFill>
                <a:latin typeface="Arial"/>
                <a:ea typeface="Arial"/>
                <a:cs typeface="Arial"/>
                <a:sym typeface="Arial"/>
              </a:rPr>
              <a:t>ame)</a:t>
            </a:r>
          </a:p>
        </p:txBody>
      </p:sp>
      <p:sp>
        <p:nvSpPr>
          <p:cNvPr id="201" name="Shape 201"/>
          <p:cNvSpPr txBox="1"/>
          <p:nvPr/>
        </p:nvSpPr>
        <p:spPr>
          <a:xfrm>
            <a:off x="454447" y="1229054"/>
            <a:ext cx="7736839" cy="1640839"/>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One argument should suffice - handleOpen(int vaddr)</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To get the actual name, use UserProcess.readVirtualMemoryString(vaddr,  maxFileNameLength)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Example </a:t>
            </a:r>
            <a:r>
              <a:rPr lang="en-US"/>
              <a:t>int</a:t>
            </a:r>
            <a:r>
              <a:rPr lang="en-US" sz="3000" b="0" i="0" u="none" strike="noStrike" cap="none">
                <a:solidFill>
                  <a:srgbClr val="FF5621"/>
                </a:solidFill>
                <a:latin typeface="Arial"/>
                <a:ea typeface="Arial"/>
                <a:cs typeface="Arial"/>
                <a:sym typeface="Arial"/>
              </a:rPr>
              <a:t> </a:t>
            </a:r>
            <a:r>
              <a:rPr lang="en-US"/>
              <a:t>open</a:t>
            </a:r>
            <a:r>
              <a:rPr lang="en-US" sz="3000" b="0" i="0" u="none" strike="noStrike" cap="none">
                <a:solidFill>
                  <a:srgbClr val="FF5621"/>
                </a:solidFill>
                <a:latin typeface="Arial"/>
                <a:ea typeface="Arial"/>
                <a:cs typeface="Arial"/>
                <a:sym typeface="Arial"/>
              </a:rPr>
              <a:t>(char *</a:t>
            </a:r>
            <a:r>
              <a:rPr lang="en-US"/>
              <a:t>n</a:t>
            </a:r>
            <a:r>
              <a:rPr lang="en-US" sz="3000" b="0" i="0" u="none" strike="noStrike" cap="none">
                <a:solidFill>
                  <a:srgbClr val="FF5621"/>
                </a:solidFill>
                <a:latin typeface="Arial"/>
                <a:ea typeface="Arial"/>
                <a:cs typeface="Arial"/>
                <a:sym typeface="Arial"/>
              </a:rPr>
              <a:t>ame)</a:t>
            </a:r>
          </a:p>
        </p:txBody>
      </p:sp>
      <p:sp>
        <p:nvSpPr>
          <p:cNvPr id="207" name="Shape 207"/>
          <p:cNvSpPr txBox="1"/>
          <p:nvPr/>
        </p:nvSpPr>
        <p:spPr>
          <a:xfrm>
            <a:off x="454447" y="1189004"/>
            <a:ext cx="8179434" cy="1480819"/>
          </a:xfrm>
          <a:prstGeom prst="rect">
            <a:avLst/>
          </a:prstGeom>
          <a:noFill/>
          <a:ln>
            <a:noFill/>
          </a:ln>
        </p:spPr>
        <p:txBody>
          <a:bodyPr wrap="square" lIns="0" tIns="0" rIns="0" bIns="0" anchor="t" anchorCtr="0">
            <a:noAutofit/>
          </a:bodyPr>
          <a:lstStyle/>
          <a:p>
            <a:pPr marL="400050" marR="447675" lvl="0" indent="-387350" algn="l" rtl="0">
              <a:lnSpc>
                <a:spcPct val="114599"/>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To get the actual name, use UserProcess.readVirtualMemoryString(vaddr,  maxFileNameLength)</a:t>
            </a:r>
          </a:p>
          <a:p>
            <a:pPr marL="400050" marR="508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Use readVirtualMemory(), readVirtualMemoryString() and writeVirtualMemory()  to make use of pointer arguments to syscalls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a:t>Interacting</a:t>
            </a:r>
            <a:r>
              <a:rPr lang="en-US" sz="3000" b="0" i="0" u="none" strike="noStrike" cap="none">
                <a:solidFill>
                  <a:srgbClr val="FF5621"/>
                </a:solidFill>
                <a:latin typeface="Arial"/>
                <a:ea typeface="Arial"/>
                <a:cs typeface="Arial"/>
                <a:sym typeface="Arial"/>
              </a:rPr>
              <a:t> with the parameters</a:t>
            </a:r>
          </a:p>
        </p:txBody>
      </p:sp>
      <p:graphicFrame>
        <p:nvGraphicFramePr>
          <p:cNvPr id="213" name="Shape 213"/>
          <p:cNvGraphicFramePr/>
          <p:nvPr/>
        </p:nvGraphicFramePr>
        <p:xfrm>
          <a:off x="947734" y="1804983"/>
          <a:ext cx="7239000" cy="3036450"/>
        </p:xfrm>
        <a:graphic>
          <a:graphicData uri="http://schemas.openxmlformats.org/drawingml/2006/table">
            <a:tbl>
              <a:tblPr firstRow="1" bandRow="1">
                <a:noFill/>
                <a:tableStyleId>{367A84A8-BB47-4065-9E05-661A0E84D8E9}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24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Method Name</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Parameters</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Function</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102105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readVirtualMemoryString</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int vaddr, byte[] data</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354965" lvl="0" indent="-4444" algn="l" rtl="0">
                        <a:lnSpc>
                          <a:spcPct val="117857"/>
                        </a:lnSpc>
                        <a:spcBef>
                          <a:spcPts val="0"/>
                        </a:spcBef>
                        <a:buSzPct val="25000"/>
                        <a:buNone/>
                      </a:pPr>
                      <a:r>
                        <a:rPr lang="en-US" sz="1400" u="none" strike="noStrike" cap="none">
                          <a:latin typeface="Arial"/>
                          <a:ea typeface="Arial"/>
                          <a:cs typeface="Arial"/>
                          <a:sym typeface="Arial"/>
                        </a:rPr>
                        <a:t>Read a null-terminated  string from this process's  virtual memory</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8115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readVirtualMemory</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655955" lvl="0" indent="-4444" algn="l" rtl="0">
                        <a:lnSpc>
                          <a:spcPct val="117857"/>
                        </a:lnSpc>
                        <a:spcBef>
                          <a:spcPts val="0"/>
                        </a:spcBef>
                        <a:buSzPct val="25000"/>
                        <a:buNone/>
                      </a:pPr>
                      <a:r>
                        <a:rPr lang="en-US" sz="1400" u="none" strike="noStrike" cap="none">
                          <a:latin typeface="Arial"/>
                          <a:ea typeface="Arial"/>
                          <a:cs typeface="Arial"/>
                          <a:sym typeface="Arial"/>
                        </a:rPr>
                        <a:t>int vaddr, byte[] data,  int offset, int length</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157480" lvl="0" indent="-4444" algn="l" rtl="0">
                        <a:lnSpc>
                          <a:spcPct val="117857"/>
                        </a:lnSpc>
                        <a:spcBef>
                          <a:spcPts val="0"/>
                        </a:spcBef>
                        <a:buSzPct val="25000"/>
                        <a:buNone/>
                      </a:pPr>
                      <a:r>
                        <a:rPr lang="en-US" sz="1400" u="none" strike="noStrike" cap="none">
                          <a:latin typeface="Arial"/>
                          <a:ea typeface="Arial"/>
                          <a:cs typeface="Arial"/>
                          <a:sym typeface="Arial"/>
                        </a:rPr>
                        <a:t>Transfer data from this  process's virtual memory to  the specified array.</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811500">
                <a:tc>
                  <a:txBody>
                    <a:bodyPr/>
                    <a:lstStyle/>
                    <a:p>
                      <a:pPr marL="80645" marR="0" lvl="0" indent="-4444" algn="l" rtl="0">
                        <a:lnSpc>
                          <a:spcPct val="100000"/>
                        </a:lnSpc>
                        <a:spcBef>
                          <a:spcPts val="0"/>
                        </a:spcBef>
                        <a:buSzPct val="25000"/>
                        <a:buNone/>
                      </a:pPr>
                      <a:r>
                        <a:rPr lang="en-US" sz="1400" u="none" strike="noStrike" cap="none">
                          <a:latin typeface="Arial"/>
                          <a:ea typeface="Arial"/>
                          <a:cs typeface="Arial"/>
                          <a:sym typeface="Arial"/>
                        </a:rPr>
                        <a:t>writeVirtualMemory()</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655955" lvl="0" indent="-4444" algn="l" rtl="0">
                        <a:lnSpc>
                          <a:spcPct val="117857"/>
                        </a:lnSpc>
                        <a:spcBef>
                          <a:spcPts val="0"/>
                        </a:spcBef>
                        <a:buSzPct val="25000"/>
                        <a:buNone/>
                      </a:pPr>
                      <a:r>
                        <a:rPr lang="en-US" sz="1400" u="none" strike="noStrike" cap="none">
                          <a:latin typeface="Arial"/>
                          <a:ea typeface="Arial"/>
                          <a:cs typeface="Arial"/>
                          <a:sym typeface="Arial"/>
                        </a:rPr>
                        <a:t>int vaddr, byte[] data,  int offset, int length</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80645" marR="305435" lvl="0" indent="-4444" algn="l" rtl="0">
                        <a:lnSpc>
                          <a:spcPct val="117857"/>
                        </a:lnSpc>
                        <a:spcBef>
                          <a:spcPts val="0"/>
                        </a:spcBef>
                        <a:buSzPct val="25000"/>
                        <a:buNone/>
                      </a:pPr>
                      <a:r>
                        <a:rPr lang="en-US" sz="1400" u="none" strike="noStrike" cap="none">
                          <a:latin typeface="Arial"/>
                          <a:ea typeface="Arial"/>
                          <a:cs typeface="Arial"/>
                          <a:sym typeface="Arial"/>
                        </a:rPr>
                        <a:t>Transfer data from the  specified array to this  process's virtual memory.</a:t>
                      </a:r>
                    </a:p>
                  </a:txBody>
                  <a:tcPr marL="0" marR="0" marT="0" marB="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1" i="0" u="none" strike="noStrike" cap="none">
                <a:solidFill>
                  <a:srgbClr val="FF5621"/>
                </a:solidFill>
                <a:latin typeface="Arial"/>
                <a:ea typeface="Arial"/>
                <a:cs typeface="Arial"/>
                <a:sym typeface="Arial"/>
              </a:rPr>
              <a:t>User Level Process</a:t>
            </a:r>
          </a:p>
        </p:txBody>
      </p:sp>
      <p:sp>
        <p:nvSpPr>
          <p:cNvPr id="51" name="Shape 51"/>
          <p:cNvSpPr txBox="1">
            <a:spLocks noGrp="1"/>
          </p:cNvSpPr>
          <p:nvPr>
            <p:ph type="body" idx="1"/>
          </p:nvPr>
        </p:nvSpPr>
        <p:spPr>
          <a:xfrm>
            <a:off x="422487" y="1229054"/>
            <a:ext cx="8299025" cy="1840864"/>
          </a:xfrm>
          <a:prstGeom prst="rect">
            <a:avLst/>
          </a:prstGeom>
          <a:noFill/>
          <a:ln>
            <a:noFill/>
          </a:ln>
        </p:spPr>
        <p:txBody>
          <a:bodyPr wrap="square" lIns="0" tIns="0" rIns="0" bIns="0" anchor="t" anchorCtr="0">
            <a:noAutofit/>
          </a:bodyPr>
          <a:lstStyle/>
          <a:p>
            <a:pPr marL="431800" marR="0" lvl="0" indent="-393700" algn="l" rtl="0">
              <a:lnSpc>
                <a:spcPct val="100000"/>
              </a:lnSpc>
              <a:spcBef>
                <a:spcPts val="0"/>
              </a:spcBef>
              <a:spcAft>
                <a:spcPts val="0"/>
              </a:spcAft>
              <a:buClr>
                <a:srgbClr val="666666"/>
              </a:buClr>
              <a:buSzPct val="100000"/>
              <a:buFont typeface="Calibri"/>
              <a:buChar char="●"/>
            </a:pPr>
            <a:r>
              <a:rPr lang="en-US" sz="1800" b="0" i="0" u="none" strike="noStrike" cap="none">
                <a:solidFill>
                  <a:srgbClr val="666666"/>
                </a:solidFill>
                <a:latin typeface="Calibri"/>
                <a:ea typeface="Calibri"/>
                <a:cs typeface="Calibri"/>
                <a:sym typeface="Calibri"/>
              </a:rPr>
              <a:t>Welcome to user level process</a:t>
            </a:r>
          </a:p>
          <a:p>
            <a:pPr marL="31750" marR="0" lvl="0" indent="-6350" algn="l" rtl="0">
              <a:lnSpc>
                <a:spcPct val="100000"/>
              </a:lnSpc>
              <a:spcBef>
                <a:spcPts val="50"/>
              </a:spcBef>
              <a:buClr>
                <a:srgbClr val="666666"/>
              </a:buClr>
              <a:buSzPct val="100000"/>
              <a:buFont typeface="Calibri"/>
              <a:buNone/>
            </a:pPr>
            <a:endParaRPr sz="1600" b="0" i="0" u="none" strike="noStrike" cap="none">
              <a:solidFill>
                <a:srgbClr val="666666"/>
              </a:solidFill>
              <a:latin typeface="Times New Roman"/>
              <a:ea typeface="Times New Roman"/>
              <a:cs typeface="Times New Roman"/>
              <a:sym typeface="Times New Roman"/>
            </a:endParaRPr>
          </a:p>
          <a:p>
            <a:pPr marL="431800" marR="0" lvl="0" indent="-393700" algn="l" rtl="0">
              <a:lnSpc>
                <a:spcPct val="100000"/>
              </a:lnSpc>
              <a:spcBef>
                <a:spcPts val="0"/>
              </a:spcBef>
              <a:spcAft>
                <a:spcPts val="0"/>
              </a:spcAft>
              <a:buClr>
                <a:srgbClr val="666666"/>
              </a:buClr>
              <a:buSzPct val="100000"/>
              <a:buFont typeface="Calibri"/>
              <a:buChar char="●"/>
            </a:pPr>
            <a:r>
              <a:rPr lang="en-US" sz="1800" b="0" i="0" u="none" strike="noStrike" cap="none">
                <a:solidFill>
                  <a:srgbClr val="666666"/>
                </a:solidFill>
                <a:latin typeface="Calibri"/>
                <a:ea typeface="Calibri"/>
                <a:cs typeface="Calibri"/>
                <a:sym typeface="Calibri"/>
              </a:rPr>
              <a:t>Until now we were writing only kernel level threads</a:t>
            </a:r>
          </a:p>
          <a:p>
            <a:pPr marL="31750" marR="0" lvl="0" indent="-6350" algn="l" rtl="0">
              <a:lnSpc>
                <a:spcPct val="100000"/>
              </a:lnSpc>
              <a:spcBef>
                <a:spcPts val="50"/>
              </a:spcBef>
              <a:buClr>
                <a:srgbClr val="666666"/>
              </a:buClr>
              <a:buSzPct val="100000"/>
              <a:buFont typeface="Calibri"/>
              <a:buNone/>
            </a:pPr>
            <a:endParaRPr sz="1600" b="0" i="0" u="none" strike="noStrike" cap="none">
              <a:solidFill>
                <a:srgbClr val="666666"/>
              </a:solidFill>
              <a:latin typeface="Times New Roman"/>
              <a:ea typeface="Times New Roman"/>
              <a:cs typeface="Times New Roman"/>
              <a:sym typeface="Times New Roman"/>
            </a:endParaRPr>
          </a:p>
          <a:p>
            <a:pPr marL="431800" marR="0" lvl="0" indent="-393700" algn="l" rtl="0">
              <a:lnSpc>
                <a:spcPct val="100000"/>
              </a:lnSpc>
              <a:spcBef>
                <a:spcPts val="0"/>
              </a:spcBef>
              <a:spcAft>
                <a:spcPts val="0"/>
              </a:spcAft>
              <a:buClr>
                <a:srgbClr val="666666"/>
              </a:buClr>
              <a:buSzPct val="100000"/>
              <a:buFont typeface="Calibri"/>
              <a:buChar char="●"/>
            </a:pPr>
            <a:r>
              <a:rPr lang="en-US" sz="1800" b="0" i="0" u="none" strike="noStrike" cap="none">
                <a:solidFill>
                  <a:srgbClr val="666666"/>
                </a:solidFill>
                <a:latin typeface="Calibri"/>
                <a:ea typeface="Calibri"/>
                <a:cs typeface="Calibri"/>
                <a:sym typeface="Calibri"/>
              </a:rPr>
              <a:t>Kernel Threads similar to java threads, only difference that nachos is running it.</a:t>
            </a:r>
          </a:p>
          <a:p>
            <a:pPr marL="31750" marR="0" lvl="0" indent="-6350" algn="l" rtl="0">
              <a:lnSpc>
                <a:spcPct val="100000"/>
              </a:lnSpc>
              <a:spcBef>
                <a:spcPts val="50"/>
              </a:spcBef>
              <a:buClr>
                <a:srgbClr val="666666"/>
              </a:buClr>
              <a:buSzPct val="100000"/>
              <a:buFont typeface="Calibri"/>
              <a:buNone/>
            </a:pPr>
            <a:endParaRPr sz="1600" b="0" i="0" u="none" strike="noStrike" cap="none">
              <a:solidFill>
                <a:srgbClr val="666666"/>
              </a:solidFill>
              <a:latin typeface="Times New Roman"/>
              <a:ea typeface="Times New Roman"/>
              <a:cs typeface="Times New Roman"/>
              <a:sym typeface="Times New Roman"/>
            </a:endParaRPr>
          </a:p>
          <a:p>
            <a:pPr marL="431800" marR="0" lvl="0" indent="-393700" algn="l" rtl="0">
              <a:lnSpc>
                <a:spcPct val="100000"/>
              </a:lnSpc>
              <a:spcBef>
                <a:spcPts val="0"/>
              </a:spcBef>
              <a:buClr>
                <a:srgbClr val="666666"/>
              </a:buClr>
              <a:buSzPct val="100000"/>
              <a:buFont typeface="Calibri"/>
              <a:buChar char="●"/>
            </a:pPr>
            <a:r>
              <a:rPr lang="en-US" sz="1800" b="0" i="0" u="none" strike="noStrike" cap="none">
                <a:solidFill>
                  <a:srgbClr val="666666"/>
                </a:solidFill>
                <a:latin typeface="Calibri"/>
                <a:ea typeface="Calibri"/>
                <a:cs typeface="Calibri"/>
                <a:sym typeface="Calibri"/>
              </a:rPr>
              <a:t>Now we will study how to execute actual .c user programs !</a:t>
            </a:r>
          </a:p>
        </p:txBody>
      </p:sp>
    </p:spTree>
    <p:extLst>
      <p:ext uri="{BB962C8B-B14F-4D97-AF65-F5344CB8AC3E}">
        <p14:creationId xmlns:p14="http://schemas.microsoft.com/office/powerpoint/2010/main" val="340753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StubFileSystem</a:t>
            </a:r>
          </a:p>
        </p:txBody>
      </p:sp>
      <p:sp>
        <p:nvSpPr>
          <p:cNvPr id="219" name="Shape 219"/>
          <p:cNvSpPr txBox="1"/>
          <p:nvPr/>
        </p:nvSpPr>
        <p:spPr>
          <a:xfrm>
            <a:off x="454447" y="1229054"/>
            <a:ext cx="7862570" cy="2669540"/>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File system used by Nachos</a:t>
            </a:r>
          </a:p>
          <a:p>
            <a:pPr marL="400050" marR="15621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Simply a stub that redirects all requests to the base operating system’s file  system</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Call corresponding public methods of this in the corresponding system call</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For example for open you can use open public method of StubFileSystem</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Study this class in detail before starting with the project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Success Strategy for Part 1</a:t>
            </a:r>
          </a:p>
        </p:txBody>
      </p:sp>
      <p:sp>
        <p:nvSpPr>
          <p:cNvPr id="225" name="Shape 225"/>
          <p:cNvSpPr txBox="1"/>
          <p:nvPr/>
        </p:nvSpPr>
        <p:spPr>
          <a:xfrm>
            <a:off x="425872" y="1189004"/>
            <a:ext cx="8077833" cy="3023869"/>
          </a:xfrm>
          <a:prstGeom prst="rect">
            <a:avLst/>
          </a:prstGeom>
          <a:noFill/>
          <a:ln>
            <a:noFill/>
          </a:ln>
        </p:spPr>
        <p:txBody>
          <a:bodyPr wrap="square" lIns="0" tIns="0" rIns="0" bIns="0" anchor="t" anchorCtr="0">
            <a:noAutofit/>
          </a:bodyPr>
          <a:lstStyle/>
          <a:p>
            <a:pPr marL="428625" marR="5080" lvl="0" indent="-365125" algn="l" rtl="0">
              <a:lnSpc>
                <a:spcPct val="114599"/>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Install mips and have your setup up and running either on your own machine  or lab machine. Try running the existing program.</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28625" marR="0" lvl="0" indent="-415925" algn="l" rtl="0">
              <a:lnSpc>
                <a:spcPct val="100000"/>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Understand the flow of control for user programs right from Machine.main</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28625" marR="0" lvl="0" indent="-415925" algn="l" rtl="0">
              <a:lnSpc>
                <a:spcPct val="100000"/>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Read specifications in syscall.h and the bullet points given on project page</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28625" marR="0" lvl="0" indent="-415925" algn="l" rtl="0">
              <a:lnSpc>
                <a:spcPct val="100000"/>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Be familiar with the StubFilesSystem</a:t>
            </a:r>
          </a:p>
          <a:p>
            <a:pPr marL="428625" marR="203200" lvl="0" indent="-415925" algn="l" rtl="0">
              <a:lnSpc>
                <a:spcPct val="114599"/>
              </a:lnSpc>
              <a:spcBef>
                <a:spcPts val="1575"/>
              </a:spcBef>
              <a:buClr>
                <a:srgbClr val="666666"/>
              </a:buClr>
              <a:buSzPct val="100000"/>
              <a:buFont typeface="Calibri"/>
              <a:buAutoNum type="arabicPeriod"/>
            </a:pPr>
            <a:r>
              <a:rPr lang="en-US" sz="1800">
                <a:solidFill>
                  <a:srgbClr val="666666"/>
                </a:solidFill>
                <a:latin typeface="Calibri"/>
                <a:ea typeface="Calibri"/>
                <a:cs typeface="Calibri"/>
                <a:sym typeface="Calibri"/>
              </a:rPr>
              <a:t>Study how to read the virtual memory using the 3 methods for reading and  writing to argument locations.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b="1"/>
              <a:t>Running</a:t>
            </a:r>
            <a:r>
              <a:rPr lang="en-US" sz="3000" b="1" i="0" u="none" strike="noStrike" cap="none">
                <a:solidFill>
                  <a:srgbClr val="FF5621"/>
                </a:solidFill>
                <a:latin typeface="Arial"/>
                <a:ea typeface="Arial"/>
                <a:cs typeface="Arial"/>
                <a:sym typeface="Arial"/>
              </a:rPr>
              <a:t> </a:t>
            </a:r>
            <a:r>
              <a:rPr lang="en-US" b="1"/>
              <a:t>a</a:t>
            </a:r>
            <a:r>
              <a:rPr lang="en-US" sz="3000" b="1" i="0" u="none" strike="noStrike" cap="none">
                <a:solidFill>
                  <a:srgbClr val="FF5621"/>
                </a:solidFill>
                <a:latin typeface="Arial"/>
                <a:ea typeface="Arial"/>
                <a:cs typeface="Arial"/>
                <a:sym typeface="Arial"/>
              </a:rPr>
              <a:t> user program</a:t>
            </a:r>
          </a:p>
        </p:txBody>
      </p:sp>
      <p:sp>
        <p:nvSpPr>
          <p:cNvPr id="57" name="Shape 57"/>
          <p:cNvSpPr/>
          <p:nvPr/>
        </p:nvSpPr>
        <p:spPr>
          <a:xfrm>
            <a:off x="1496036" y="1152471"/>
            <a:ext cx="5423964" cy="3524292"/>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84723" y="515508"/>
            <a:ext cx="8374551" cy="461664"/>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Linux: Installation of MIPS Compiler</a:t>
            </a:r>
          </a:p>
        </p:txBody>
      </p:sp>
      <p:sp>
        <p:nvSpPr>
          <p:cNvPr id="63" name="Shape 63"/>
          <p:cNvSpPr txBox="1"/>
          <p:nvPr/>
        </p:nvSpPr>
        <p:spPr>
          <a:xfrm>
            <a:off x="384724" y="1229050"/>
            <a:ext cx="7124100" cy="1815300"/>
          </a:xfrm>
          <a:prstGeom prst="rect">
            <a:avLst/>
          </a:prstGeom>
          <a:noFill/>
          <a:ln>
            <a:noFill/>
          </a:ln>
        </p:spPr>
        <p:txBody>
          <a:bodyPr wrap="square" lIns="0" tIns="0" rIns="0" bIns="0" anchor="t" anchorCtr="0">
            <a:noAutofit/>
          </a:bodyPr>
          <a:lstStyle/>
          <a:p>
            <a:pPr marL="469900" marR="0" lvl="0" indent="88900" rtl="0">
              <a:lnSpc>
                <a:spcPct val="100000"/>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    Know your architecture using uname -a</a:t>
            </a:r>
          </a:p>
          <a:p>
            <a:pPr marL="927100" marR="0" lvl="0" indent="-419100" rtl="0">
              <a:lnSpc>
                <a:spcPct val="100000"/>
              </a:lnSpc>
              <a:spcBef>
                <a:spcPts val="0"/>
              </a:spcBef>
              <a:spcAft>
                <a:spcPts val="0"/>
              </a:spcAft>
              <a:buClr>
                <a:srgbClr val="666666"/>
              </a:buClr>
              <a:buSzPct val="100000"/>
              <a:buFont typeface="Calibri"/>
              <a:buAutoNum type="arabicPeriod"/>
            </a:pPr>
            <a:r>
              <a:rPr lang="en-US" sz="1800">
                <a:solidFill>
                  <a:srgbClr val="666666"/>
                </a:solidFill>
                <a:latin typeface="Calibri"/>
                <a:ea typeface="Calibri"/>
                <a:cs typeface="Calibri"/>
                <a:sym typeface="Calibri"/>
              </a:rPr>
              <a:t>     Download the appropriate MIPS compiler</a:t>
            </a:r>
          </a:p>
          <a:p>
            <a:pPr marL="927100" marR="0" lvl="0" indent="-419100" rtl="0">
              <a:lnSpc>
                <a:spcPct val="100000"/>
              </a:lnSpc>
              <a:spcBef>
                <a:spcPts val="0"/>
              </a:spcBef>
              <a:buClr>
                <a:srgbClr val="666666"/>
              </a:buClr>
              <a:buSzPct val="100000"/>
              <a:buFont typeface="Calibri"/>
              <a:buAutoNum type="arabicPeriod"/>
            </a:pPr>
            <a:r>
              <a:rPr lang="en-US" sz="1800">
                <a:solidFill>
                  <a:srgbClr val="666666"/>
                </a:solidFill>
                <a:latin typeface="Calibri"/>
                <a:ea typeface="Calibri"/>
                <a:cs typeface="Calibri"/>
                <a:sym typeface="Calibri"/>
              </a:rPr>
              <a:t>     Untar it</a:t>
            </a:r>
          </a:p>
          <a:p>
            <a:pPr marL="469900" marR="1134110" lvl="0" indent="38100" rtl="0">
              <a:lnSpc>
                <a:spcPct val="187500"/>
              </a:lnSpc>
              <a:spcBef>
                <a:spcPts val="0"/>
              </a:spcBef>
              <a:buClr>
                <a:srgbClr val="666666"/>
              </a:buClr>
              <a:buSzPct val="100000"/>
              <a:buFont typeface="Calibri"/>
              <a:buAutoNum type="arabicPeriod"/>
            </a:pPr>
            <a:r>
              <a:rPr lang="en-US" sz="1800">
                <a:solidFill>
                  <a:srgbClr val="666666"/>
                </a:solidFill>
                <a:latin typeface="Calibri"/>
                <a:ea typeface="Calibri"/>
                <a:cs typeface="Calibri"/>
                <a:sym typeface="Calibri"/>
              </a:rPr>
              <a:t>     Set the environment variables (ARCHDIR and PATH)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84723" y="515508"/>
            <a:ext cx="8374551" cy="461664"/>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Running First User Program halt.c</a:t>
            </a:r>
          </a:p>
        </p:txBody>
      </p:sp>
      <p:sp>
        <p:nvSpPr>
          <p:cNvPr id="69" name="Shape 69"/>
          <p:cNvSpPr txBox="1"/>
          <p:nvPr/>
        </p:nvSpPr>
        <p:spPr>
          <a:xfrm>
            <a:off x="384723" y="1229054"/>
            <a:ext cx="3728084" cy="2355215"/>
          </a:xfrm>
          <a:prstGeom prst="rect">
            <a:avLst/>
          </a:prstGeom>
          <a:noFill/>
          <a:ln>
            <a:noFill/>
          </a:ln>
        </p:spPr>
        <p:txBody>
          <a:bodyPr wrap="square" lIns="0" tIns="0" rIns="0" bIns="0" anchor="t" anchorCtr="0">
            <a:noAutofit/>
          </a:bodyPr>
          <a:lstStyle/>
          <a:p>
            <a:pPr marL="12700" marR="0" lvl="0" indent="0" algn="l" rtl="0">
              <a:lnSpc>
                <a:spcPct val="150000"/>
              </a:lnSpc>
              <a:spcBef>
                <a:spcPts val="0"/>
              </a:spcBef>
              <a:buSzPct val="25000"/>
              <a:buNone/>
            </a:pPr>
            <a:r>
              <a:rPr lang="en-US" sz="1800" dirty="0">
                <a:solidFill>
                  <a:srgbClr val="666666"/>
                </a:solidFill>
                <a:latin typeface="Calibri"/>
                <a:ea typeface="Calibri"/>
                <a:cs typeface="Calibri"/>
                <a:sym typeface="Calibri"/>
              </a:rPr>
              <a:t>In nachos/test -&gt; make clean -&gt; make</a:t>
            </a:r>
          </a:p>
          <a:p>
            <a:pPr marL="12700" marR="2915920" lvl="0" indent="0" algn="l" rtl="0">
              <a:lnSpc>
                <a:spcPct val="150000"/>
              </a:lnSpc>
              <a:spcBef>
                <a:spcPts val="0"/>
              </a:spcBef>
              <a:spcAft>
                <a:spcPts val="0"/>
              </a:spcAft>
              <a:buSzPct val="25000"/>
              <a:buNone/>
            </a:pPr>
            <a:r>
              <a:rPr lang="en-US" sz="1800" dirty="0" err="1">
                <a:solidFill>
                  <a:srgbClr val="666666"/>
                </a:solidFill>
                <a:latin typeface="Calibri"/>
                <a:ea typeface="Calibri"/>
                <a:cs typeface="Calibri"/>
                <a:sym typeface="Calibri"/>
              </a:rPr>
              <a:t>halt.c</a:t>
            </a:r>
            <a:r>
              <a:rPr lang="en-US" sz="1800" dirty="0">
                <a:solidFill>
                  <a:srgbClr val="666666"/>
                </a:solidFill>
                <a:latin typeface="Calibri"/>
                <a:ea typeface="Calibri"/>
                <a:cs typeface="Calibri"/>
                <a:sym typeface="Calibri"/>
              </a:rPr>
              <a:t>  </a:t>
            </a:r>
            <a:r>
              <a:rPr lang="en-US" sz="1800" dirty="0" err="1">
                <a:solidFill>
                  <a:srgbClr val="666666"/>
                </a:solidFill>
                <a:latin typeface="Calibri"/>
                <a:ea typeface="Calibri"/>
                <a:cs typeface="Calibri"/>
                <a:sym typeface="Calibri"/>
              </a:rPr>
              <a:t>halt.coff</a:t>
            </a:r>
            <a:endParaRPr lang="en-US" sz="1800" dirty="0">
              <a:solidFill>
                <a:srgbClr val="666666"/>
              </a:solidFill>
              <a:latin typeface="Calibri"/>
              <a:ea typeface="Calibri"/>
              <a:cs typeface="Calibri"/>
              <a:sym typeface="Calibri"/>
            </a:endParaRPr>
          </a:p>
          <a:p>
            <a:pPr marL="12700" marR="0" lvl="0" indent="0" algn="l" rtl="0">
              <a:lnSpc>
                <a:spcPct val="150000"/>
              </a:lnSpc>
              <a:spcBef>
                <a:spcPts val="0"/>
              </a:spcBef>
              <a:spcAft>
                <a:spcPts val="0"/>
              </a:spcAft>
              <a:buSzPct val="25000"/>
              <a:buNone/>
            </a:pPr>
            <a:r>
              <a:rPr lang="en-US" sz="1800" dirty="0">
                <a:solidFill>
                  <a:srgbClr val="666666"/>
                </a:solidFill>
                <a:latin typeface="Calibri"/>
                <a:ea typeface="Calibri"/>
                <a:cs typeface="Calibri"/>
                <a:sym typeface="Calibri"/>
              </a:rPr>
              <a:t>nachos -d ac -x </a:t>
            </a:r>
            <a:r>
              <a:rPr lang="en-US" sz="1800" dirty="0" err="1">
                <a:solidFill>
                  <a:srgbClr val="666666"/>
                </a:solidFill>
                <a:latin typeface="Calibri"/>
                <a:ea typeface="Calibri"/>
                <a:cs typeface="Calibri"/>
                <a:sym typeface="Calibri"/>
              </a:rPr>
              <a:t>halt.coff</a:t>
            </a:r>
            <a:endParaRPr lang="en-US" sz="1800" dirty="0">
              <a:solidFill>
                <a:srgbClr val="666666"/>
              </a:solidFill>
              <a:latin typeface="Calibri"/>
              <a:ea typeface="Calibri"/>
              <a:cs typeface="Calibri"/>
              <a:sym typeface="Calibri"/>
            </a:endParaRPr>
          </a:p>
          <a:p>
            <a:pPr marL="12700" marR="0" lvl="0" indent="0" algn="l" rtl="0">
              <a:lnSpc>
                <a:spcPct val="150000"/>
              </a:lnSpc>
              <a:spcBef>
                <a:spcPts val="0"/>
              </a:spcBef>
              <a:buSzPct val="25000"/>
              <a:buNone/>
            </a:pPr>
            <a:r>
              <a:rPr lang="en-US" sz="1800" dirty="0">
                <a:solidFill>
                  <a:srgbClr val="666666"/>
                </a:solidFill>
                <a:latin typeface="Calibri"/>
                <a:ea typeface="Calibri"/>
                <a:cs typeface="Calibri"/>
                <a:sym typeface="Calibri"/>
              </a:rPr>
              <a:t>(‘a’ prints debugging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84723" y="515508"/>
            <a:ext cx="8374551" cy="486408"/>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Debug flags</a:t>
            </a:r>
          </a:p>
        </p:txBody>
      </p:sp>
      <p:sp>
        <p:nvSpPr>
          <p:cNvPr id="75" name="Shape 75"/>
          <p:cNvSpPr/>
          <p:nvPr/>
        </p:nvSpPr>
        <p:spPr>
          <a:xfrm>
            <a:off x="1991796" y="1080471"/>
            <a:ext cx="5376713" cy="3810616"/>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84723" y="515508"/>
            <a:ext cx="8374551" cy="461664"/>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Behind the scenes</a:t>
            </a:r>
          </a:p>
        </p:txBody>
      </p:sp>
      <p:sp>
        <p:nvSpPr>
          <p:cNvPr id="81" name="Shape 81"/>
          <p:cNvSpPr txBox="1"/>
          <p:nvPr/>
        </p:nvSpPr>
        <p:spPr>
          <a:xfrm>
            <a:off x="454447" y="1229054"/>
            <a:ext cx="7606664" cy="1955164"/>
          </a:xfrm>
          <a:prstGeom prst="rect">
            <a:avLst/>
          </a:prstGeom>
          <a:noFill/>
          <a:ln>
            <a:noFill/>
          </a:ln>
        </p:spPr>
        <p:txBody>
          <a:bodyPr wrap="square" lIns="0" tIns="0" rIns="0" bIns="0" anchor="t" anchorCtr="0">
            <a:noAutofit/>
          </a:bodyPr>
          <a:lstStyle/>
          <a:p>
            <a:pPr marL="400050" marR="0" lvl="0" indent="-387350" algn="l" rtl="0">
              <a:lnSpc>
                <a:spcPct val="100000"/>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Source files (*.c) are compiled into object files (*.o) by mips-gcc</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Some of the object files are linked into </a:t>
            </a:r>
            <a:r>
              <a:rPr lang="en-US" sz="1800" b="1">
                <a:solidFill>
                  <a:srgbClr val="666666"/>
                </a:solidFill>
                <a:latin typeface="Calibri"/>
                <a:ea typeface="Calibri"/>
                <a:cs typeface="Calibri"/>
                <a:sym typeface="Calibri"/>
              </a:rPr>
              <a:t>libnachos.a</a:t>
            </a:r>
            <a:r>
              <a:rPr lang="en-US" sz="1800">
                <a:solidFill>
                  <a:srgbClr val="666666"/>
                </a:solidFill>
                <a:latin typeface="Calibri"/>
                <a:ea typeface="Calibri"/>
                <a:cs typeface="Calibri"/>
                <a:sym typeface="Calibri"/>
              </a:rPr>
              <a:t> the Nachos Standard  Library</a:t>
            </a:r>
          </a:p>
          <a:p>
            <a:pPr marL="400050" marR="80010" lvl="0" indent="-387350" algn="l" rtl="0">
              <a:lnSpc>
                <a:spcPct val="114599"/>
              </a:lnSpc>
              <a:spcBef>
                <a:spcPts val="1575"/>
              </a:spcBef>
              <a:buClr>
                <a:srgbClr val="666666"/>
              </a:buClr>
              <a:buSzPct val="100000"/>
              <a:buFont typeface="Calibri"/>
              <a:buChar char="●"/>
            </a:pPr>
            <a:r>
              <a:rPr lang="en-US" sz="1800">
                <a:solidFill>
                  <a:srgbClr val="666666"/>
                </a:solidFill>
                <a:latin typeface="Calibri"/>
                <a:ea typeface="Calibri"/>
                <a:cs typeface="Calibri"/>
                <a:sym typeface="Calibri"/>
              </a:rPr>
              <a:t>start.s is preprocessed and assembled into start.o. This file contains the  assembly language code to initialize a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84723" y="515508"/>
            <a:ext cx="8374551" cy="461664"/>
          </a:xfrm>
          <a:prstGeom prst="rect">
            <a:avLst/>
          </a:prstGeom>
          <a:noFill/>
          <a:ln>
            <a:noFill/>
          </a:ln>
        </p:spPr>
        <p:txBody>
          <a:bodyPr wrap="square" lIns="0" tIns="0" rIns="0" bIns="0" anchor="t" anchorCtr="0">
            <a:noAutofit/>
          </a:bodyPr>
          <a:lstStyle/>
          <a:p>
            <a:pPr marL="12700" marR="0" lvl="0" indent="0" algn="l" rtl="0">
              <a:lnSpc>
                <a:spcPct val="100000"/>
              </a:lnSpc>
              <a:spcBef>
                <a:spcPts val="0"/>
              </a:spcBef>
              <a:buSzPct val="25000"/>
              <a:buNone/>
            </a:pPr>
            <a:r>
              <a:rPr lang="en-US" sz="3000" b="0" i="0" u="none" strike="noStrike" cap="none">
                <a:solidFill>
                  <a:srgbClr val="FF5621"/>
                </a:solidFill>
                <a:latin typeface="Arial"/>
                <a:ea typeface="Arial"/>
                <a:cs typeface="Arial"/>
                <a:sym typeface="Arial"/>
              </a:rPr>
              <a:t>Behind the scenes cont.</a:t>
            </a:r>
          </a:p>
        </p:txBody>
      </p:sp>
      <p:sp>
        <p:nvSpPr>
          <p:cNvPr id="87" name="Shape 87"/>
          <p:cNvSpPr txBox="1"/>
          <p:nvPr/>
        </p:nvSpPr>
        <p:spPr>
          <a:xfrm>
            <a:off x="454447" y="1189004"/>
            <a:ext cx="8154670" cy="2309494"/>
          </a:xfrm>
          <a:prstGeom prst="rect">
            <a:avLst/>
          </a:prstGeom>
          <a:noFill/>
          <a:ln>
            <a:noFill/>
          </a:ln>
        </p:spPr>
        <p:txBody>
          <a:bodyPr wrap="square" lIns="0" tIns="0" rIns="0" bIns="0" anchor="t" anchorCtr="0">
            <a:noAutofit/>
          </a:bodyPr>
          <a:lstStyle/>
          <a:p>
            <a:pPr marL="400050" marR="42545" lvl="0" indent="-387350" algn="l" rtl="0">
              <a:lnSpc>
                <a:spcPct val="114599"/>
              </a:lnSpc>
              <a:spcBef>
                <a:spcPts val="0"/>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Also contains the system call “stub code” which allows system calls to be invoked. This makes use of the special MIPS instruction syscall which traps to  the Nachos kernel to invoke a system call.</a:t>
            </a:r>
          </a:p>
          <a:p>
            <a:pPr marL="400050" marR="5080" lvl="0" indent="-387350" algn="l" rtl="0">
              <a:lnSpc>
                <a:spcPct val="114599"/>
              </a:lnSpc>
              <a:spcBef>
                <a:spcPts val="1575"/>
              </a:spcBef>
              <a:spcAft>
                <a:spcPts val="0"/>
              </a:spcAft>
              <a:buClr>
                <a:srgbClr val="666666"/>
              </a:buClr>
              <a:buSzPct val="100000"/>
              <a:buFont typeface="Calibri"/>
              <a:buChar char="●"/>
            </a:pPr>
            <a:r>
              <a:rPr lang="en-US" sz="1800">
                <a:solidFill>
                  <a:srgbClr val="666666"/>
                </a:solidFill>
                <a:latin typeface="Calibri"/>
                <a:ea typeface="Calibri"/>
                <a:cs typeface="Calibri"/>
                <a:sym typeface="Calibri"/>
              </a:rPr>
              <a:t>An object file is linked with </a:t>
            </a:r>
            <a:r>
              <a:rPr lang="en-US" sz="1800" b="1">
                <a:solidFill>
                  <a:srgbClr val="666666"/>
                </a:solidFill>
                <a:latin typeface="Calibri"/>
                <a:ea typeface="Calibri"/>
                <a:cs typeface="Calibri"/>
                <a:sym typeface="Calibri"/>
              </a:rPr>
              <a:t>libnachos.a</a:t>
            </a:r>
            <a:r>
              <a:rPr lang="en-US" sz="1800">
                <a:solidFill>
                  <a:srgbClr val="666666"/>
                </a:solidFill>
                <a:latin typeface="Calibri"/>
                <a:ea typeface="Calibri"/>
                <a:cs typeface="Calibri"/>
                <a:sym typeface="Calibri"/>
              </a:rPr>
              <a:t> to produce a Nachos compatible MIPS  binary which has the extension *.coff</a:t>
            </a:r>
          </a:p>
          <a:p>
            <a:pPr marL="0" marR="0" lvl="0" indent="0" algn="l" rtl="0">
              <a:lnSpc>
                <a:spcPct val="100000"/>
              </a:lnSpc>
              <a:spcBef>
                <a:spcPts val="50"/>
              </a:spcBef>
              <a:buClr>
                <a:srgbClr val="666666"/>
              </a:buClr>
              <a:buFont typeface="Calibri"/>
              <a:buNone/>
            </a:pPr>
            <a:endParaRPr sz="1600">
              <a:solidFill>
                <a:schemeClr val="dk1"/>
              </a:solidFill>
              <a:latin typeface="Times New Roman"/>
              <a:ea typeface="Times New Roman"/>
              <a:cs typeface="Times New Roman"/>
              <a:sym typeface="Times New Roman"/>
            </a:endParaRPr>
          </a:p>
          <a:p>
            <a:pPr marL="400050" marR="0" lvl="0" indent="-387350" algn="l" rtl="0">
              <a:lnSpc>
                <a:spcPct val="100000"/>
              </a:lnSpc>
              <a:spcBef>
                <a:spcPts val="0"/>
              </a:spcBef>
              <a:buClr>
                <a:srgbClr val="666666"/>
              </a:buClr>
              <a:buSzPct val="100000"/>
              <a:buFont typeface="Calibri"/>
              <a:buChar char="●"/>
            </a:pPr>
            <a:r>
              <a:rPr lang="en-US" sz="1800">
                <a:solidFill>
                  <a:srgbClr val="666666"/>
                </a:solidFill>
                <a:latin typeface="Calibri"/>
                <a:ea typeface="Calibri"/>
                <a:cs typeface="Calibri"/>
                <a:sym typeface="Calibri"/>
              </a:rPr>
              <a:t>Can also run using nachos -x Progname.coff or add it to the Target.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1323</Words>
  <Application>Microsoft Office PowerPoint</Application>
  <PresentationFormat>On-screen Show (16:9)</PresentationFormat>
  <Paragraphs>186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Quattrocento</vt:lpstr>
      <vt:lpstr>Times New Roman</vt:lpstr>
      <vt:lpstr>Office Theme</vt:lpstr>
      <vt:lpstr>Project 2 Discussion</vt:lpstr>
      <vt:lpstr>Nachos Architecture</vt:lpstr>
      <vt:lpstr>User Level Process</vt:lpstr>
      <vt:lpstr>Running a user program</vt:lpstr>
      <vt:lpstr>Linux: Installation of MIPS Compiler</vt:lpstr>
      <vt:lpstr>Running First User Program halt.c</vt:lpstr>
      <vt:lpstr>Debug flags</vt:lpstr>
      <vt:lpstr>Behind the scenes</vt:lpstr>
      <vt:lpstr>Behind the scenes cont.</vt:lpstr>
      <vt:lpstr>COFF</vt:lpstr>
      <vt:lpstr>Processor - Mem Details</vt:lpstr>
      <vt:lpstr>Processor - Mem Details</vt:lpstr>
      <vt:lpstr>Developing User Programs</vt:lpstr>
      <vt:lpstr>Loading COFF Binaries</vt:lpstr>
      <vt:lpstr>nachos.userprog</vt:lpstr>
      <vt:lpstr>User Kernel run()</vt:lpstr>
      <vt:lpstr>Execute program</vt:lpstr>
      <vt:lpstr>Execute program</vt:lpstr>
      <vt:lpstr>UThread and UserProcess</vt:lpstr>
      <vt:lpstr>UThread</vt:lpstr>
      <vt:lpstr>UThread</vt:lpstr>
      <vt:lpstr>System calls and exception handling</vt:lpstr>
      <vt:lpstr>Default Kernel Exception Handler</vt:lpstr>
      <vt:lpstr>Details of the system call</vt:lpstr>
      <vt:lpstr>Details of the system call</vt:lpstr>
      <vt:lpstr>First Task of Project 2</vt:lpstr>
      <vt:lpstr>Example int open(char *name)</vt:lpstr>
      <vt:lpstr>Example int open(char *name)</vt:lpstr>
      <vt:lpstr>Interacting with the parameters</vt:lpstr>
      <vt:lpstr>StubFileSystem</vt:lpstr>
      <vt:lpstr>Success Strategy for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Discussion</dc:title>
  <dc:creator>Ujwal</dc:creator>
  <cp:lastModifiedBy>Ujwal V Bachiraju</cp:lastModifiedBy>
  <cp:revision>7</cp:revision>
  <dcterms:modified xsi:type="dcterms:W3CDTF">2019-05-09T18:31:36Z</dcterms:modified>
</cp:coreProperties>
</file>