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8" r:id="rId6"/>
    <p:sldId id="269" r:id="rId7"/>
    <p:sldId id="267" r:id="rId8"/>
    <p:sldId id="285" r:id="rId9"/>
    <p:sldId id="261" r:id="rId10"/>
    <p:sldId id="273" r:id="rId11"/>
    <p:sldId id="270" r:id="rId12"/>
    <p:sldId id="271" r:id="rId13"/>
    <p:sldId id="272" r:id="rId14"/>
    <p:sldId id="266" r:id="rId15"/>
    <p:sldId id="274" r:id="rId16"/>
    <p:sldId id="263" r:id="rId17"/>
    <p:sldId id="264" r:id="rId18"/>
    <p:sldId id="276" r:id="rId19"/>
    <p:sldId id="278" r:id="rId20"/>
    <p:sldId id="279" r:id="rId21"/>
    <p:sldId id="265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8"/>
    <p:restoredTop sz="94687"/>
  </p:normalViewPr>
  <p:slideViewPr>
    <p:cSldViewPr snapToGrid="0" snapToObjects="1">
      <p:cViewPr>
        <p:scale>
          <a:sx n="96" d="100"/>
          <a:sy n="96" d="100"/>
        </p:scale>
        <p:origin x="6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5DABE-5FB0-704A-8695-ADEECC6194F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0661D-0469-E24D-932F-3A3C72EE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Variance: how much the model changes with variance in the data</a:t>
            </a:r>
          </a:p>
          <a:p>
            <a:r>
              <a:rPr lang="en-US" dirty="0" smtClean="0"/>
              <a:t>Bias:</a:t>
            </a:r>
            <a:r>
              <a:rPr lang="en-US" baseline="0" dirty="0" smtClean="0"/>
              <a:t> error introduced by the model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predictors are significant</a:t>
            </a:r>
            <a:r>
              <a:rPr lang="en-US" baseline="0" dirty="0" smtClean="0"/>
              <a:t> if we hold the others constant?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value: statistically significant</a:t>
            </a:r>
            <a:r>
              <a:rPr lang="en-US" baseline="0" dirty="0" smtClean="0"/>
              <a:t> if &lt; 0.05 </a:t>
            </a:r>
          </a:p>
          <a:p>
            <a:r>
              <a:rPr lang="en-US" baseline="0" dirty="0" smtClean="0"/>
              <a:t>	Means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661D-0469-E24D-932F-3A3C72EEDB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COGS 109 Review Friday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Connie Guan</a:t>
            </a:r>
          </a:p>
        </p:txBody>
      </p:sp>
    </p:spTree>
    <p:extLst>
      <p:ext uri="{BB962C8B-B14F-4D97-AF65-F5344CB8AC3E}">
        <p14:creationId xmlns:p14="http://schemas.microsoft.com/office/powerpoint/2010/main" val="213872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1796483"/>
            <a:ext cx="10120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Multiple linear regression fits all categories into one </a:t>
            </a:r>
            <a:r>
              <a:rPr lang="en-US" sz="2200" dirty="0" smtClean="0"/>
              <a:t>equation</a:t>
            </a:r>
          </a:p>
          <a:p>
            <a:endParaRPr lang="en-US" sz="2200" dirty="0"/>
          </a:p>
          <a:p>
            <a:r>
              <a:rPr lang="en-US" sz="2200" dirty="0" smtClean="0"/>
              <a:t>Y = a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+ a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+ C</a:t>
            </a:r>
          </a:p>
          <a:p>
            <a:endParaRPr lang="en-US" sz="2200" dirty="0"/>
          </a:p>
          <a:p>
            <a:r>
              <a:rPr lang="en-US" sz="2200" dirty="0" smtClean="0"/>
              <a:t>Why use multiple linear regression instead of multiple simple linear regressions?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4174898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Can you interpret the meaning of everything in this table?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300" y="2508901"/>
            <a:ext cx="36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linear regression table generated by predicting price by weight, engine size, and bore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9" y="1614557"/>
            <a:ext cx="7391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148" y="1687354"/>
            <a:ext cx="101909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Standard Error</a:t>
            </a:r>
            <a:r>
              <a:rPr lang="en-US" sz="2200" dirty="0" smtClean="0"/>
              <a:t>: measure of preciseness; how far this estimated value is from the true population value</a:t>
            </a:r>
          </a:p>
          <a:p>
            <a:endParaRPr lang="en-US" sz="2200" dirty="0"/>
          </a:p>
          <a:p>
            <a:r>
              <a:rPr lang="en-US" sz="2200" b="1" dirty="0" smtClean="0"/>
              <a:t>Standard Deviation</a:t>
            </a:r>
            <a:r>
              <a:rPr lang="en-US" sz="2200" dirty="0" smtClean="0"/>
              <a:t>: measure of variability in data</a:t>
            </a:r>
          </a:p>
          <a:p>
            <a:endParaRPr lang="en-US" sz="2200" dirty="0"/>
          </a:p>
          <a:p>
            <a:r>
              <a:rPr lang="en-US" sz="2200" b="1" dirty="0" smtClean="0"/>
              <a:t>R</a:t>
            </a:r>
            <a:r>
              <a:rPr lang="en-US" sz="2200" b="1" baseline="30000" dirty="0" smtClean="0"/>
              <a:t>2</a:t>
            </a:r>
            <a:r>
              <a:rPr lang="en-US" sz="2200" dirty="0" smtClean="0"/>
              <a:t>: measure of correlation </a:t>
            </a:r>
            <a:r>
              <a:rPr lang="en-US" sz="2200" dirty="0" err="1" smtClean="0"/>
              <a:t>ie</a:t>
            </a:r>
            <a:r>
              <a:rPr lang="en-US" sz="2200" dirty="0" smtClean="0"/>
              <a:t>. how much of variance is explained by model. 0 means model accounts for 0% of variance and 1 means model accounts for 100% of variance</a:t>
            </a:r>
          </a:p>
          <a:p>
            <a:endParaRPr lang="en-US" sz="2200" dirty="0"/>
          </a:p>
          <a:p>
            <a:r>
              <a:rPr lang="en-US" sz="2200" b="1" dirty="0" smtClean="0"/>
              <a:t>P-value</a:t>
            </a:r>
            <a:r>
              <a:rPr lang="en-US" sz="2200" dirty="0" smtClean="0"/>
              <a:t>: measure of significance of result. Probability of seeing this result assuming null hypothesis is true. Typically reject null hypothesis is &lt; 0.05</a:t>
            </a:r>
          </a:p>
          <a:p>
            <a:endParaRPr lang="en-US" sz="2200" dirty="0" smtClean="0"/>
          </a:p>
          <a:p>
            <a:r>
              <a:rPr lang="en-US" sz="2200" b="1" dirty="0" smtClean="0"/>
              <a:t>T-statistic</a:t>
            </a:r>
            <a:r>
              <a:rPr lang="en-US" sz="2200" dirty="0" smtClean="0"/>
              <a:t>: measure of significance of result</a:t>
            </a:r>
          </a:p>
          <a:p>
            <a:endParaRPr lang="en-US" sz="2200" dirty="0"/>
          </a:p>
          <a:p>
            <a:r>
              <a:rPr lang="en-US" sz="2200" b="1" dirty="0" smtClean="0"/>
              <a:t>Confidence Interval</a:t>
            </a:r>
            <a:r>
              <a:rPr lang="en-US" sz="2200" dirty="0" smtClean="0"/>
              <a:t>: confidence range; confidence interval of 95% means 95% certain that true value falls within this interval = </a:t>
            </a:r>
            <a:r>
              <a:rPr lang="en-US" sz="2200" dirty="0" err="1" smtClean="0"/>
              <a:t>coeff</a:t>
            </a:r>
            <a:r>
              <a:rPr lang="en-US" sz="2200" dirty="0" smtClean="0"/>
              <a:t> +/- 2 * 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90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of encoding categorical variables to fit models</a:t>
            </a:r>
          </a:p>
          <a:p>
            <a:endParaRPr lang="en-US" dirty="0" smtClean="0"/>
          </a:p>
          <a:p>
            <a:r>
              <a:rPr lang="en-US" dirty="0" smtClean="0"/>
              <a:t>Categories: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</a:p>
          <a:p>
            <a:r>
              <a:rPr lang="en-US" dirty="0" smtClean="0"/>
              <a:t>What is the difference between following two encodings?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 01		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 01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: 10		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10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9955" y="2917688"/>
            <a:ext cx="4419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K nearest neighbors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20" y="3315164"/>
            <a:ext cx="8549898" cy="2607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1815548"/>
            <a:ext cx="10001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Label an unknown data point with the same label that is seen most often in it k nearest neighbors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72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07" y="1846292"/>
            <a:ext cx="5943600" cy="360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1987826"/>
            <a:ext cx="289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theoretical ideal</a:t>
            </a:r>
          </a:p>
          <a:p>
            <a:endParaRPr lang="en-US" dirty="0"/>
          </a:p>
          <a:p>
            <a:r>
              <a:rPr lang="en-US" dirty="0" smtClean="0"/>
              <a:t>In practice we do not know P(B|A) , must estimate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6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1815548"/>
            <a:ext cx="5267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Classification of 2 classes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Predict probability P(y=1| x) or P(y=1|x)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Mathematically: a logistic regression learns the likelihood from input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23" y="1695102"/>
            <a:ext cx="5687943" cy="30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2084832"/>
            <a:ext cx="10319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Classification of 2+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Makes certain assumptions about input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Likelihood is normal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Variances are all equal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70" y="2252870"/>
            <a:ext cx="4851538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156" y="1886049"/>
            <a:ext cx="3694257" cy="4414299"/>
          </a:xfrm>
        </p:spPr>
        <p:txBody>
          <a:bodyPr/>
          <a:lstStyle/>
          <a:p>
            <a:r>
              <a:rPr lang="en-US" dirty="0" smtClean="0"/>
              <a:t>True </a:t>
            </a:r>
            <a:r>
              <a:rPr lang="en-US" dirty="0" err="1" smtClean="0"/>
              <a:t>Pos</a:t>
            </a:r>
            <a:r>
              <a:rPr lang="en-US" dirty="0" smtClean="0"/>
              <a:t>: # positives model found that were really positives</a:t>
            </a:r>
          </a:p>
          <a:p>
            <a:r>
              <a:rPr lang="en-US" dirty="0" smtClean="0"/>
              <a:t>True </a:t>
            </a:r>
            <a:r>
              <a:rPr lang="en-US" dirty="0" err="1" smtClean="0"/>
              <a:t>Neg</a:t>
            </a:r>
            <a:r>
              <a:rPr lang="en-US" dirty="0" smtClean="0"/>
              <a:t>: # negatives model found that were really negatives</a:t>
            </a:r>
          </a:p>
          <a:p>
            <a:r>
              <a:rPr lang="en-US" dirty="0" smtClean="0"/>
              <a:t>False </a:t>
            </a:r>
            <a:r>
              <a:rPr lang="en-US" dirty="0" err="1" smtClean="0"/>
              <a:t>Pos</a:t>
            </a:r>
            <a:r>
              <a:rPr lang="en-US" dirty="0" smtClean="0"/>
              <a:t>: # positives model found that were really negatives</a:t>
            </a:r>
          </a:p>
          <a:p>
            <a:r>
              <a:rPr lang="en-US" dirty="0" smtClean="0"/>
              <a:t>False </a:t>
            </a:r>
            <a:r>
              <a:rPr lang="en-US" dirty="0" err="1" smtClean="0"/>
              <a:t>Neg</a:t>
            </a:r>
            <a:r>
              <a:rPr lang="en-US" dirty="0" smtClean="0"/>
              <a:t>: # negatives found that were really positive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3" y="1886049"/>
            <a:ext cx="5690786" cy="3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2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51063" cy="4023360"/>
          </a:xfrm>
        </p:spPr>
        <p:txBody>
          <a:bodyPr/>
          <a:lstStyle/>
          <a:p>
            <a:r>
              <a:rPr lang="en-US" dirty="0" smtClean="0"/>
              <a:t>Sensitivity: True positive rate</a:t>
            </a:r>
          </a:p>
          <a:p>
            <a:r>
              <a:rPr lang="en-US" dirty="0" smtClean="0"/>
              <a:t>TP / TP + FN</a:t>
            </a:r>
          </a:p>
          <a:p>
            <a:r>
              <a:rPr lang="en-US" dirty="0" smtClean="0"/>
              <a:t>Specificity: True negative rate</a:t>
            </a:r>
          </a:p>
          <a:p>
            <a:r>
              <a:rPr lang="en-US" dirty="0" smtClean="0"/>
              <a:t>TN / TN + FP</a:t>
            </a:r>
          </a:p>
          <a:p>
            <a:endParaRPr lang="en-US" dirty="0"/>
          </a:p>
          <a:p>
            <a:r>
              <a:rPr lang="en-US" dirty="0" smtClean="0"/>
              <a:t>Can you calculate sensitivity and specificity of this confusion matrix?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91" y="1872797"/>
            <a:ext cx="5690786" cy="3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models</a:t>
            </a:r>
          </a:p>
          <a:p>
            <a:r>
              <a:rPr lang="en-US" dirty="0" smtClean="0"/>
              <a:t>Regression 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operating characteristic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07" y="1865774"/>
            <a:ext cx="5032513" cy="4327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191" y="2084832"/>
            <a:ext cx="45454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ROC curve plots true </a:t>
            </a:r>
            <a:r>
              <a:rPr lang="en-US" sz="2200" dirty="0" err="1" smtClean="0"/>
              <a:t>pos</a:t>
            </a:r>
            <a:r>
              <a:rPr lang="en-US" sz="2200" dirty="0" smtClean="0"/>
              <a:t> rate against false negative rate of a model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Which test is likely preferred?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953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828800"/>
            <a:ext cx="105715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Resampling: drawing repeated samples from one data 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Uses: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Model assessment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Model selection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1536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130" y="2590441"/>
            <a:ext cx="58214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Split </a:t>
            </a:r>
            <a:r>
              <a:rPr lang="en-US" sz="2400" dirty="0"/>
              <a:t>data in testing-training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Fit </a:t>
            </a:r>
            <a:r>
              <a:rPr lang="en-US" sz="2400" dirty="0"/>
              <a:t>model with training 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/>
              <a:t>model using testing </a:t>
            </a:r>
            <a:r>
              <a:rPr lang="en-US" sz="2400" dirty="0" smtClean="0"/>
              <a:t>set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81" y="2204900"/>
            <a:ext cx="5215944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6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Testing-Training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1855304"/>
            <a:ext cx="1026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Leave one out cross 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K-folds cross 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Bootstrap resampling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3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Leave one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2286000"/>
            <a:ext cx="493935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/>
              <a:t>one data point as testing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Remaining n-1 points are training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Do this n times, each time choosing a different point to leave </a:t>
            </a:r>
            <a:r>
              <a:rPr lang="en-US" sz="2400" dirty="0" smtClean="0"/>
              <a:t>out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endParaRPr lang="en-US" sz="2400" dirty="0" smtClean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 smtClean="0"/>
              <a:t>Pros: Accurate, use almost all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 smtClean="0"/>
              <a:t>Cons: Expensive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02" y="2105939"/>
            <a:ext cx="5603820" cy="27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643" y="1868557"/>
            <a:ext cx="4161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Randomly separate data in k groups or “folds”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Select one fold as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Train on n-1 remaining folds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k times, selecting a different fold as testing each time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3" y="1664716"/>
            <a:ext cx="6680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02" y="3824259"/>
            <a:ext cx="8130540" cy="1889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1921565"/>
            <a:ext cx="1005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”new” data sets by sampling with replacement</a:t>
            </a:r>
          </a:p>
          <a:p>
            <a:r>
              <a:rPr lang="en-US" sz="2400" dirty="0" smtClean="0"/>
              <a:t>	Train on “new” data sets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Test against original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2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vs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Prediction: </a:t>
            </a:r>
            <a:r>
              <a:rPr lang="en-US" dirty="0" smtClean="0"/>
              <a:t>Attempting to predict a y value for some x value based off existing x, y values</a:t>
            </a:r>
          </a:p>
          <a:p>
            <a:r>
              <a:rPr lang="en-US" dirty="0" smtClean="0"/>
              <a:t>“Given some temperature data and snow boot sales data I want to predict how many snow boots I will sell if the temperature is 15 degrees.”</a:t>
            </a:r>
          </a:p>
          <a:p>
            <a:endParaRPr lang="en-US" dirty="0"/>
          </a:p>
          <a:p>
            <a:r>
              <a:rPr lang="en-US" b="1" dirty="0" smtClean="0"/>
              <a:t>Inference: </a:t>
            </a:r>
            <a:r>
              <a:rPr lang="en-US" dirty="0" smtClean="0"/>
              <a:t>Attempting to infer which predictors are significant in predicting some y</a:t>
            </a:r>
          </a:p>
          <a:p>
            <a:r>
              <a:rPr lang="en-US" dirty="0" smtClean="0"/>
              <a:t>”Given temperature data, spatula sale data, and sea level data I want to know if there is a relationship between any of these predictors and snow boot sales”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vs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Supervised: </a:t>
            </a:r>
            <a:r>
              <a:rPr lang="en-US" dirty="0" smtClean="0"/>
              <a:t>”Correct” y values are given to model</a:t>
            </a:r>
          </a:p>
          <a:p>
            <a:pPr lvl="1"/>
            <a:r>
              <a:rPr lang="en-US" dirty="0" smtClean="0"/>
              <a:t>Regression, classification</a:t>
            </a:r>
            <a:endParaRPr lang="en-US" dirty="0"/>
          </a:p>
          <a:p>
            <a:r>
              <a:rPr lang="en-US" b="1" dirty="0" smtClean="0"/>
              <a:t>Unsupervised: </a:t>
            </a:r>
            <a:r>
              <a:rPr lang="en-US" dirty="0" smtClean="0"/>
              <a:t>Allow model to “learn” the different categories within the data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64" y="3975100"/>
            <a:ext cx="5080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vs Inflexible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084832"/>
            <a:ext cx="10553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Flexible Models: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High variance, low bias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Non-parametric Models: Powerful, but difficult to interpret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Overfitting</a:t>
            </a:r>
          </a:p>
          <a:p>
            <a:endParaRPr lang="en-US" sz="2200" dirty="0" smtClean="0"/>
          </a:p>
          <a:p>
            <a:r>
              <a:rPr lang="en-US" sz="2200" b="1" dirty="0" smtClean="0"/>
              <a:t>Inflexible Models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Low variance, high bias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Parametric Models: </a:t>
            </a:r>
            <a:r>
              <a:rPr lang="en-US" sz="2200" dirty="0"/>
              <a:t>Less powerful, but easy to </a:t>
            </a:r>
            <a:r>
              <a:rPr lang="en-US" sz="2200" dirty="0" smtClean="0"/>
              <a:t>explain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Less danger of overfitting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66" y="1611284"/>
            <a:ext cx="3082159" cy="2103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66" y="4336315"/>
            <a:ext cx="2683641" cy="17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Overfitting: training and testing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Error: </a:t>
            </a:r>
            <a:r>
              <a:rPr lang="en-US" dirty="0" smtClean="0"/>
              <a:t>Error from running model on the X, Y data used to fit the model</a:t>
            </a:r>
          </a:p>
          <a:p>
            <a:pPr lvl="1"/>
            <a:r>
              <a:rPr lang="en-US" dirty="0" smtClean="0"/>
              <a:t>If too low could indicate over fitting</a:t>
            </a:r>
          </a:p>
          <a:p>
            <a:endParaRPr lang="en-US" b="1" dirty="0" smtClean="0"/>
          </a:p>
          <a:p>
            <a:r>
              <a:rPr lang="en-US" b="1" dirty="0" smtClean="0"/>
              <a:t>Testing Error: </a:t>
            </a:r>
            <a:r>
              <a:rPr lang="en-US" dirty="0" smtClean="0"/>
              <a:t>Error from running model on new X data that the model has never seen before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1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/>
              <a:t>Regression</a:t>
            </a:r>
            <a:r>
              <a:rPr lang="en-US" sz="1500" dirty="0"/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Predict a continuous value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Mean Squared Error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”Based off the features I predict that the dog’s weight will be 15 lb”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Ex. Linear regression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/>
              <a:t>Classification</a:t>
            </a:r>
            <a:r>
              <a:rPr lang="en-US" sz="1500" dirty="0"/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Predict a categorical label for the data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Error rate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“Based off the features I predict that the dog is male”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500" dirty="0"/>
              <a:t>Ex. K-nearest neighbors, logistic regression, LDA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5020"/>
            <a:ext cx="5455921" cy="27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55304"/>
            <a:ext cx="105619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type of problem/question do we have?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Regression vs classification?</a:t>
            </a:r>
          </a:p>
          <a:p>
            <a:endParaRPr lang="en-US" sz="2400" dirty="0" smtClean="0"/>
          </a:p>
          <a:p>
            <a:r>
              <a:rPr lang="en-US" sz="2400" dirty="0" smtClean="0"/>
              <a:t>Is there a linear relationship?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Non linear relationships requires a more model </a:t>
            </a:r>
          </a:p>
          <a:p>
            <a:endParaRPr lang="en-US" sz="2400" dirty="0"/>
          </a:p>
          <a:p>
            <a:r>
              <a:rPr lang="en-US" sz="2400" dirty="0" smtClean="0"/>
              <a:t>Is there a lot of noise in data?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Flexible models introduce more noise</a:t>
            </a:r>
          </a:p>
          <a:p>
            <a:endParaRPr lang="en-US" sz="2400" dirty="0"/>
          </a:p>
          <a:p>
            <a:r>
              <a:rPr lang="en-US" sz="2400" dirty="0" smtClean="0"/>
              <a:t>How much data do we have?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Complex models often require more data to account for higher variance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51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885950"/>
            <a:ext cx="5531246" cy="4022725"/>
          </a:xfrm>
        </p:spPr>
      </p:pic>
      <p:sp>
        <p:nvSpPr>
          <p:cNvPr id="5" name="TextBox 4"/>
          <p:cNvSpPr txBox="1"/>
          <p:nvPr/>
        </p:nvSpPr>
        <p:spPr>
          <a:xfrm>
            <a:off x="723900" y="2084832"/>
            <a:ext cx="5160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Fit data to a linear line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Minimize sum squared error </a:t>
            </a:r>
            <a:r>
              <a:rPr lang="en-US" sz="2200" dirty="0" err="1" smtClean="0"/>
              <a:t>ie</a:t>
            </a:r>
            <a:r>
              <a:rPr lang="en-US" sz="2200" dirty="0" smtClean="0"/>
              <a:t>. minimizing the sum of the squared differences between predicted value and actual value </a:t>
            </a:r>
          </a:p>
          <a:p>
            <a:endParaRPr lang="en-US" sz="2200" dirty="0" smtClean="0"/>
          </a:p>
          <a:p>
            <a:r>
              <a:rPr lang="en-US" sz="2200" dirty="0" smtClean="0"/>
              <a:t>Y = 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39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917</TotalTime>
  <Words>968</Words>
  <Application>Microsoft Macintosh PowerPoint</Application>
  <PresentationFormat>Widescreen</PresentationFormat>
  <Paragraphs>162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Tw Cen MT</vt:lpstr>
      <vt:lpstr>Tw Cen MT Condensed</vt:lpstr>
      <vt:lpstr>Wingdings 3</vt:lpstr>
      <vt:lpstr>Arial</vt:lpstr>
      <vt:lpstr>Integral</vt:lpstr>
      <vt:lpstr>COGS 109 Review Friday Section</vt:lpstr>
      <vt:lpstr>Overview</vt:lpstr>
      <vt:lpstr>Prediction vs Inference</vt:lpstr>
      <vt:lpstr>Supervised vs unsupervised</vt:lpstr>
      <vt:lpstr>Flexible vs Inflexible Models</vt:lpstr>
      <vt:lpstr>Overfitting: training and testing error</vt:lpstr>
      <vt:lpstr>Regression vs classification</vt:lpstr>
      <vt:lpstr>Model selection</vt:lpstr>
      <vt:lpstr>Regression: Linear regression</vt:lpstr>
      <vt:lpstr>Multiple Linear Regression</vt:lpstr>
      <vt:lpstr>Regression Table</vt:lpstr>
      <vt:lpstr>Statistics</vt:lpstr>
      <vt:lpstr>Dummy variables</vt:lpstr>
      <vt:lpstr>Classification: K nearest neighbors</vt:lpstr>
      <vt:lpstr>Bayes Theorem</vt:lpstr>
      <vt:lpstr>Logistic regression</vt:lpstr>
      <vt:lpstr>Linear Discriminant Analysis</vt:lpstr>
      <vt:lpstr>Confusion matrix</vt:lpstr>
      <vt:lpstr>Evaluating a classifier</vt:lpstr>
      <vt:lpstr>Receiver operating characteristic </vt:lpstr>
      <vt:lpstr>Resampling</vt:lpstr>
      <vt:lpstr>Cross Validation</vt:lpstr>
      <vt:lpstr>Splitting Testing-Training</vt:lpstr>
      <vt:lpstr>Leave one out</vt:lpstr>
      <vt:lpstr>K-Folds</vt:lpstr>
      <vt:lpstr>Bootstrap resampling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 109 Review Friday Section</dc:title>
  <dc:creator>Connie Guan</dc:creator>
  <cp:lastModifiedBy>Connie Guan</cp:lastModifiedBy>
  <cp:revision>99</cp:revision>
  <dcterms:created xsi:type="dcterms:W3CDTF">2018-10-25T04:33:22Z</dcterms:created>
  <dcterms:modified xsi:type="dcterms:W3CDTF">2018-10-25T19:50:50Z</dcterms:modified>
</cp:coreProperties>
</file>