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9D8DF-00AA-8C45-B4C2-0815D8A4899F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1B33E-4DB6-F346-B981-9535910F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28</a:t>
            </a:r>
            <a:r>
              <a:rPr lang="en-US" dirty="0" smtClean="0"/>
              <a:t> covariates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B33E-4DB6-F346-B981-9535910F1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April 19,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April 19,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cdonnj@ccf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mic.physione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TPN AND HOSPITAL LENGTH OF STAY in NEONATES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Jack McDonnell, MD</a:t>
            </a:r>
          </a:p>
          <a:p>
            <a:r>
              <a:rPr lang="en-US" dirty="0" smtClean="0"/>
              <a:t>Pediatric Hospitalist, Cleveland Clinic Children’s</a:t>
            </a:r>
          </a:p>
          <a:p>
            <a:r>
              <a:rPr lang="en-US" dirty="0" smtClean="0">
                <a:hlinkClick r:id="rId2"/>
              </a:rPr>
              <a:t>mcdonnj@ccf.org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April 19, 2018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ub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1104900"/>
            <a:ext cx="2286000" cy="27940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83436"/>
              </p:ext>
            </p:extLst>
          </p:nvPr>
        </p:nvGraphicFramePr>
        <p:xfrm>
          <a:off x="635000" y="4572000"/>
          <a:ext cx="8051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1549400"/>
                <a:gridCol w="1327150"/>
                <a:gridCol w="2012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Unadjusted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1:1 with replacement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20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691390"/>
              </p:ext>
            </p:extLst>
          </p:nvPr>
        </p:nvGraphicFramePr>
        <p:xfrm>
          <a:off x="457200" y="2565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1181100"/>
                <a:gridCol w="647700"/>
                <a:gridCol w="965200"/>
                <a:gridCol w="11430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unadjusted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1:1</a:t>
                      </a:r>
                      <a:r>
                        <a:rPr lang="en-US" baseline="0" dirty="0" smtClean="0"/>
                        <a:t> match w/ replacement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60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TWANG ATT Weighting </a:t>
            </a:r>
            <a:endParaRPr lang="en-US" dirty="0"/>
          </a:p>
        </p:txBody>
      </p:sp>
      <p:pic>
        <p:nvPicPr>
          <p:cNvPr id="5" name="Picture 4" descr="Screen Shot 2018-04-17 at 9.19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9144000" cy="55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4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484427"/>
              </p:ext>
            </p:extLst>
          </p:nvPr>
        </p:nvGraphicFramePr>
        <p:xfrm>
          <a:off x="304800" y="21717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800"/>
                <a:gridCol w="1206500"/>
                <a:gridCol w="736600"/>
                <a:gridCol w="889000"/>
                <a:gridCol w="9271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unadjusted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1:1</a:t>
                      </a:r>
                      <a:r>
                        <a:rPr lang="en-US" b="1" baseline="0" dirty="0" smtClean="0"/>
                        <a:t> match w/ replacement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&lt;0.001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</a:t>
                      </a:r>
                      <a:r>
                        <a:rPr lang="en-US" baseline="0" dirty="0" smtClean="0"/>
                        <a:t> TWANG weighting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1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8-04-17 at 9.2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685800"/>
            <a:ext cx="5715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8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dirty="0"/>
              <a:t>-tailed test, with a 95% confidence </a:t>
            </a:r>
            <a:r>
              <a:rPr lang="en-US" dirty="0" smtClean="0"/>
              <a:t>level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Γ</a:t>
            </a:r>
            <a:r>
              <a:rPr lang="en-US" dirty="0" smtClean="0"/>
              <a:t> </a:t>
            </a:r>
            <a:r>
              <a:rPr lang="en-US" dirty="0"/>
              <a:t>statistic </a:t>
            </a:r>
            <a:r>
              <a:rPr lang="en-US" dirty="0" smtClean="0"/>
              <a:t>is </a:t>
            </a:r>
            <a:r>
              <a:rPr lang="en-US" dirty="0"/>
              <a:t>between </a:t>
            </a:r>
            <a:r>
              <a:rPr lang="en-US" dirty="0" smtClean="0"/>
              <a:t>1.5 </a:t>
            </a:r>
            <a:r>
              <a:rPr lang="en-US" dirty="0"/>
              <a:t>and </a:t>
            </a:r>
            <a:r>
              <a:rPr lang="en-US" dirty="0" smtClean="0"/>
              <a:t>1.75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the upper bound for the p value crosses the threshold of α/2=</a:t>
            </a:r>
            <a:r>
              <a:rPr lang="en-US" dirty="0" smtClean="0"/>
              <a:t>0.025</a:t>
            </a:r>
          </a:p>
          <a:p>
            <a:pPr lvl="1"/>
            <a:endParaRPr lang="en-US" dirty="0"/>
          </a:p>
          <a:p>
            <a:r>
              <a:rPr lang="en-US" dirty="0"/>
              <a:t>So this study’s conclusion </a:t>
            </a:r>
            <a:r>
              <a:rPr lang="en-US" dirty="0" smtClean="0"/>
              <a:t>would </a:t>
            </a:r>
            <a:r>
              <a:rPr lang="en-US" dirty="0"/>
              <a:t>still hold even in the face of a hidden bias with </a:t>
            </a:r>
            <a:r>
              <a:rPr lang="en-US" dirty="0" err="1"/>
              <a:t>Γ</a:t>
            </a:r>
            <a:r>
              <a:rPr lang="en-US" dirty="0"/>
              <a:t>=</a:t>
            </a:r>
            <a:r>
              <a:rPr lang="en-US" dirty="0" smtClean="0"/>
              <a:t>1.5 (but </a:t>
            </a:r>
            <a:r>
              <a:rPr lang="en-US" dirty="0"/>
              <a:t>not with </a:t>
            </a:r>
            <a:r>
              <a:rPr lang="en-US" dirty="0" err="1"/>
              <a:t>Γ</a:t>
            </a:r>
            <a:r>
              <a:rPr lang="en-US" dirty="0"/>
              <a:t>=</a:t>
            </a:r>
            <a:r>
              <a:rPr lang="en-US" dirty="0" smtClean="0"/>
              <a:t>1.75)</a:t>
            </a:r>
            <a:endParaRPr lang="en-US" dirty="0"/>
          </a:p>
        </p:txBody>
      </p:sp>
      <p:pic>
        <p:nvPicPr>
          <p:cNvPr id="4" name="Picture 3" descr="Upper-Case-Gam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74" y="698500"/>
            <a:ext cx="1569626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TPN use for infants in the NICU studied here was associated with a significant increase in inpatient length of stay</a:t>
            </a:r>
          </a:p>
          <a:p>
            <a:r>
              <a:rPr lang="en-US" dirty="0" smtClean="0"/>
              <a:t>These results were consistent across multiple propensity scoring strategies</a:t>
            </a:r>
          </a:p>
          <a:p>
            <a:r>
              <a:rPr lang="en-US" dirty="0" smtClean="0"/>
              <a:t>Unsure how generalizable this is</a:t>
            </a:r>
          </a:p>
          <a:p>
            <a:pPr lvl="1"/>
            <a:r>
              <a:rPr lang="en-US" dirty="0" smtClean="0"/>
              <a:t> Beth Israel Deaconess probably not a “typical” NICU</a:t>
            </a:r>
          </a:p>
        </p:txBody>
      </p:sp>
    </p:spTree>
    <p:extLst>
      <p:ext uri="{BB962C8B-B14F-4D97-AF65-F5344CB8AC3E}">
        <p14:creationId xmlns:p14="http://schemas.microsoft.com/office/powerpoint/2010/main" val="266380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1:1 greedy matching, 1:1 matching w/ replacement, ATT weighting, and TWANG ATT weighting</a:t>
            </a:r>
          </a:p>
          <a:p>
            <a:pPr lvl="1"/>
            <a:r>
              <a:rPr lang="en-US" dirty="0" smtClean="0"/>
              <a:t>3 of these worked very well and had consistent results</a:t>
            </a:r>
          </a:p>
          <a:p>
            <a:pPr lvl="1"/>
            <a:r>
              <a:rPr lang="en-US" dirty="0" smtClean="0"/>
              <a:t>ATT weighting (without TWANG) balanced the worst, and had a non-significant result</a:t>
            </a:r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ifficult to work with medium-sized relational databases like MIMIC</a:t>
            </a:r>
          </a:p>
          <a:p>
            <a:pPr lvl="1"/>
            <a:r>
              <a:rPr lang="en-US" dirty="0" smtClean="0"/>
              <a:t>Hard to pull all the information together</a:t>
            </a:r>
          </a:p>
          <a:p>
            <a:pPr lvl="1"/>
            <a:r>
              <a:rPr lang="en-US" dirty="0" smtClean="0"/>
              <a:t>The more granular clinical information was inaccessible to me due to RAM/memory constraints</a:t>
            </a:r>
          </a:p>
          <a:p>
            <a:pPr lvl="1"/>
            <a:r>
              <a:rPr lang="en-US" dirty="0" smtClean="0"/>
              <a:t>Have network/computational space on Cleveland Clinic servers to carry on these studies</a:t>
            </a:r>
          </a:p>
          <a:p>
            <a:pPr lvl="2"/>
            <a:r>
              <a:rPr lang="en-US" dirty="0" smtClean="0"/>
              <a:t>However, need to learn SQL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  <p:pic>
        <p:nvPicPr>
          <p:cNvPr id="5" name="Picture 4" descr="Web-Boil-the-Ocean.jpg" title="Questions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793" cy="6858000"/>
          </a:xfrm>
          <a:prstGeom prst="rect">
            <a:avLst/>
          </a:prstGeom>
          <a:ln>
            <a:solidFill>
              <a:srgbClr val="93A299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60600" y="533400"/>
            <a:ext cx="6136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3582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TPN = total parenteral (IV) nutrition</a:t>
            </a:r>
          </a:p>
          <a:p>
            <a:r>
              <a:rPr lang="en-US" dirty="0" smtClean="0"/>
              <a:t>Used when a patient can’t take in nutrition </a:t>
            </a:r>
            <a:r>
              <a:rPr lang="en-US" dirty="0" err="1" smtClean="0"/>
              <a:t>enterally</a:t>
            </a:r>
            <a:endParaRPr lang="en-US" dirty="0" smtClean="0"/>
          </a:p>
          <a:p>
            <a:r>
              <a:rPr lang="en-US" dirty="0" smtClean="0"/>
              <a:t>Used frequently in the Neonatal Intensive Care Unit (NICU)</a:t>
            </a:r>
          </a:p>
          <a:p>
            <a:endParaRPr lang="en-US" dirty="0"/>
          </a:p>
        </p:txBody>
      </p:sp>
      <p:pic>
        <p:nvPicPr>
          <p:cNvPr id="4" name="Picture 3" descr="IMG_040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44" y="3032655"/>
            <a:ext cx="4752267" cy="35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5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does TPN affect length of stay (LOS) for babies in the NICU?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PN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99" y="2789078"/>
            <a:ext cx="2144518" cy="34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9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MIMIC Critical Care Database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Population: 7,246 babies admitted to Beth Israel Deaconess NICU</a:t>
            </a:r>
          </a:p>
          <a:p>
            <a:pPr lvl="1"/>
            <a:r>
              <a:rPr lang="en-US" dirty="0" smtClean="0"/>
              <a:t>2001-2012</a:t>
            </a:r>
          </a:p>
          <a:p>
            <a:endParaRPr lang="en-US" dirty="0" smtClean="0"/>
          </a:p>
          <a:p>
            <a:r>
              <a:rPr lang="en-US" dirty="0" smtClean="0"/>
              <a:t>Exposure: TPN at any time during hospital stay</a:t>
            </a:r>
          </a:p>
          <a:p>
            <a:pPr lvl="1"/>
            <a:r>
              <a:rPr lang="en-US" dirty="0" smtClean="0"/>
              <a:t>Determined by ICD9 procedure codes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Outcome: hospital LOS (days)</a:t>
            </a:r>
          </a:p>
          <a:p>
            <a:pPr lvl="1"/>
            <a:r>
              <a:rPr lang="en-US" dirty="0" smtClean="0"/>
              <a:t>1,236 infants received TPN</a:t>
            </a:r>
          </a:p>
          <a:p>
            <a:pPr lvl="1"/>
            <a:r>
              <a:rPr lang="en-US" dirty="0" smtClean="0"/>
              <a:t>6,010 infants didn’t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1" dirty="0" smtClean="0"/>
              <a:t>Cardiac</a:t>
            </a:r>
          </a:p>
          <a:p>
            <a:pPr lvl="1"/>
            <a:r>
              <a:rPr lang="en-US" dirty="0" smtClean="0"/>
              <a:t>ASD/VSD</a:t>
            </a:r>
          </a:p>
          <a:p>
            <a:r>
              <a:rPr lang="en-US" b="1" dirty="0" smtClean="0"/>
              <a:t>GI</a:t>
            </a:r>
          </a:p>
          <a:p>
            <a:pPr lvl="1"/>
            <a:r>
              <a:rPr lang="en-US" dirty="0" smtClean="0"/>
              <a:t>Atresia</a:t>
            </a:r>
          </a:p>
          <a:p>
            <a:pPr lvl="1"/>
            <a:r>
              <a:rPr lang="en-US" dirty="0" smtClean="0"/>
              <a:t>Necrotizing </a:t>
            </a:r>
            <a:r>
              <a:rPr lang="en-US" dirty="0" err="1" smtClean="0"/>
              <a:t>Enterocolitis</a:t>
            </a:r>
            <a:endParaRPr lang="en-US" dirty="0" smtClean="0"/>
          </a:p>
          <a:p>
            <a:r>
              <a:rPr lang="en-US" b="1" dirty="0" smtClean="0"/>
              <a:t>Birth</a:t>
            </a:r>
            <a:r>
              <a:rPr lang="en-US" dirty="0" smtClean="0"/>
              <a:t> </a:t>
            </a:r>
            <a:r>
              <a:rPr lang="en-US" b="1" dirty="0" smtClean="0"/>
              <a:t>weight</a:t>
            </a:r>
          </a:p>
          <a:p>
            <a:pPr lvl="1"/>
            <a:r>
              <a:rPr lang="en-US" dirty="0" smtClean="0"/>
              <a:t>ELBW, VLBW, LBW, normal</a:t>
            </a:r>
          </a:p>
          <a:p>
            <a:r>
              <a:rPr lang="en-US" b="1" dirty="0" smtClean="0"/>
              <a:t>Hematologic</a:t>
            </a:r>
          </a:p>
          <a:p>
            <a:pPr lvl="1"/>
            <a:r>
              <a:rPr lang="en-US" dirty="0" smtClean="0"/>
              <a:t>Blood transfusion</a:t>
            </a:r>
          </a:p>
          <a:p>
            <a:pPr lvl="1"/>
            <a:r>
              <a:rPr lang="en-US" dirty="0" smtClean="0"/>
              <a:t>Thrombocytopenia</a:t>
            </a:r>
          </a:p>
          <a:p>
            <a:r>
              <a:rPr lang="en-US" b="1" dirty="0"/>
              <a:t> Infectious</a:t>
            </a:r>
          </a:p>
          <a:p>
            <a:pPr lvl="1"/>
            <a:r>
              <a:rPr lang="en-US" dirty="0" smtClean="0"/>
              <a:t>Sepsis </a:t>
            </a:r>
            <a:endParaRPr lang="en-US" b="1" dirty="0" smtClean="0"/>
          </a:p>
          <a:p>
            <a:r>
              <a:rPr lang="en-US" b="1" dirty="0" smtClean="0"/>
              <a:t>Ethnicity</a:t>
            </a:r>
          </a:p>
          <a:p>
            <a:pPr lvl="1"/>
            <a:r>
              <a:rPr lang="en-US" dirty="0" smtClean="0"/>
              <a:t>American Indian, Asian, Black, Hispanic, White</a:t>
            </a:r>
          </a:p>
          <a:p>
            <a:r>
              <a:rPr lang="en-US" b="1" dirty="0" smtClean="0"/>
              <a:t>IVH (high grade)</a:t>
            </a:r>
          </a:p>
          <a:p>
            <a:r>
              <a:rPr lang="en-US" b="1" dirty="0" smtClean="0"/>
              <a:t>Gestational Age</a:t>
            </a:r>
          </a:p>
          <a:p>
            <a:pPr lvl="1"/>
            <a:r>
              <a:rPr lang="en-US" dirty="0" smtClean="0"/>
              <a:t>&lt;24, 24-25, 27-28, 29-30</a:t>
            </a:r>
          </a:p>
          <a:p>
            <a:pPr lvl="1"/>
            <a:r>
              <a:rPr lang="en-US" dirty="0" smtClean="0"/>
              <a:t>31-32, 33-34, 35-36, term</a:t>
            </a:r>
          </a:p>
          <a:p>
            <a:pPr lvl="1"/>
            <a:r>
              <a:rPr lang="en-US" i="1" dirty="0" smtClean="0"/>
              <a:t>imputed using </a:t>
            </a:r>
            <a:r>
              <a:rPr lang="en-US" i="1" dirty="0" err="1" smtClean="0"/>
              <a:t>simputation</a:t>
            </a:r>
            <a:endParaRPr lang="en-US" i="1" dirty="0" smtClean="0"/>
          </a:p>
          <a:p>
            <a:r>
              <a:rPr lang="en-US" b="1" dirty="0" smtClean="0"/>
              <a:t>Pulmonary</a:t>
            </a:r>
          </a:p>
          <a:p>
            <a:pPr lvl="1"/>
            <a:r>
              <a:rPr lang="en-US" dirty="0" smtClean="0"/>
              <a:t>Hemorrhage</a:t>
            </a:r>
          </a:p>
          <a:p>
            <a:pPr lvl="1"/>
            <a:r>
              <a:rPr lang="en-US" dirty="0" smtClean="0"/>
              <a:t>RDS</a:t>
            </a:r>
          </a:p>
          <a:p>
            <a:pPr lvl="1"/>
            <a:r>
              <a:rPr lang="en-US" dirty="0" smtClean="0"/>
              <a:t>Other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3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</a:p>
          <a:p>
            <a:pPr lvl="1"/>
            <a:r>
              <a:rPr lang="en-US" b="1" dirty="0" smtClean="0"/>
              <a:t>1:1 w/o replacement</a:t>
            </a:r>
            <a:r>
              <a:rPr lang="en-US" dirty="0" smtClean="0"/>
              <a:t> (greedy)</a:t>
            </a:r>
          </a:p>
          <a:p>
            <a:pPr lvl="2"/>
            <a:r>
              <a:rPr lang="en-US" dirty="0" smtClean="0"/>
              <a:t>T: 1229 C: 1229</a:t>
            </a:r>
          </a:p>
          <a:p>
            <a:pPr lvl="1"/>
            <a:r>
              <a:rPr lang="en-US" b="1" dirty="0" smtClean="0"/>
              <a:t>1:1 with replacement</a:t>
            </a:r>
          </a:p>
          <a:p>
            <a:pPr lvl="2"/>
            <a:r>
              <a:rPr lang="en-US" dirty="0" smtClean="0"/>
              <a:t>T: 1229 C: 1229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Weighting</a:t>
            </a:r>
          </a:p>
          <a:p>
            <a:pPr lvl="1"/>
            <a:r>
              <a:rPr lang="en-US" b="1" dirty="0" smtClean="0"/>
              <a:t>“manual” </a:t>
            </a:r>
            <a:r>
              <a:rPr lang="en-US" dirty="0" smtClean="0"/>
              <a:t>ATT </a:t>
            </a:r>
          </a:p>
          <a:p>
            <a:pPr lvl="1"/>
            <a:r>
              <a:rPr lang="en-US" b="1" dirty="0" smtClean="0"/>
              <a:t>TWANG</a:t>
            </a:r>
            <a:r>
              <a:rPr lang="en-US" dirty="0" smtClean="0"/>
              <a:t> 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9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Propensity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 variable = TPN</a:t>
            </a:r>
          </a:p>
          <a:p>
            <a:pPr lvl="1"/>
            <a:r>
              <a:rPr lang="en-US" dirty="0" smtClean="0"/>
              <a:t>1/0 Binary</a:t>
            </a:r>
          </a:p>
          <a:p>
            <a:r>
              <a:rPr lang="en-US" dirty="0" smtClean="0"/>
              <a:t> Included all 28 covariates listed previously</a:t>
            </a:r>
          </a:p>
          <a:p>
            <a:pPr lvl="1"/>
            <a:r>
              <a:rPr lang="en-US" dirty="0" smtClean="0"/>
              <a:t>Dropped variables corresponding to “normal birth weight,” “term gestation,”  and “ethnicity-other”</a:t>
            </a:r>
          </a:p>
          <a:p>
            <a:pPr lvl="1"/>
            <a:r>
              <a:rPr lang="en-US" dirty="0" smtClean="0"/>
              <a:t>Dropped 7 observations (PS &gt;= 0.99)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TPN == 1 group</a:t>
            </a:r>
          </a:p>
          <a:p>
            <a:pPr lvl="2"/>
            <a:r>
              <a:rPr lang="en-US" dirty="0" smtClean="0"/>
              <a:t> PS range 0.03-0.97</a:t>
            </a:r>
          </a:p>
          <a:p>
            <a:pPr lvl="1"/>
            <a:r>
              <a:rPr lang="en-US" dirty="0" smtClean="0"/>
              <a:t>TPN == 0 </a:t>
            </a:r>
          </a:p>
          <a:p>
            <a:pPr lvl="2"/>
            <a:r>
              <a:rPr lang="en-US" dirty="0" smtClean="0"/>
              <a:t>PS range 0.029-0.96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7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Screen Shot 2018-04-17 at 8.2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9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5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8-04-17 at 8.30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9144000" cy="55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348</TotalTime>
  <Words>619</Words>
  <Application>Microsoft Macintosh PowerPoint</Application>
  <PresentationFormat>On-screen Show (4:3)</PresentationFormat>
  <Paragraphs>161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TPN AND HOSPITAL LENGTH OF STAY in NEONATES</vt:lpstr>
      <vt:lpstr>Background</vt:lpstr>
      <vt:lpstr>Research Question</vt:lpstr>
      <vt:lpstr>Data</vt:lpstr>
      <vt:lpstr>Covariates</vt:lpstr>
      <vt:lpstr>Analysis</vt:lpstr>
      <vt:lpstr>Propensity Model</vt:lpstr>
      <vt:lpstr>PowerPoint Presentation</vt:lpstr>
      <vt:lpstr>PowerPoint Presentation</vt:lpstr>
      <vt:lpstr>PowerPoint Presentation</vt:lpstr>
      <vt:lpstr>Matching Results</vt:lpstr>
      <vt:lpstr>TWANG ATT Weighting </vt:lpstr>
      <vt:lpstr>Weighting Results</vt:lpstr>
      <vt:lpstr>PowerPoint Presentation</vt:lpstr>
      <vt:lpstr>Sensitivity Analysis</vt:lpstr>
      <vt:lpstr>Conclusions</vt:lpstr>
      <vt:lpstr>Statistical Conclusions</vt:lpstr>
      <vt:lpstr>Questions???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OSIA - THERAPEUTIC HYPOTHERMIA</dc:title>
  <dc:creator>Jack McDonnell</dc:creator>
  <cp:lastModifiedBy>Jack McDonnell</cp:lastModifiedBy>
  <cp:revision>105</cp:revision>
  <dcterms:created xsi:type="dcterms:W3CDTF">2018-04-11T10:37:59Z</dcterms:created>
  <dcterms:modified xsi:type="dcterms:W3CDTF">2018-04-19T13:57:28Z</dcterms:modified>
</cp:coreProperties>
</file>