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32"/>
  </p:notesMasterIdLst>
  <p:sldIdLst>
    <p:sldId id="256" r:id="rId2"/>
    <p:sldId id="260" r:id="rId3"/>
    <p:sldId id="399" r:id="rId4"/>
    <p:sldId id="315" r:id="rId5"/>
    <p:sldId id="400" r:id="rId6"/>
    <p:sldId id="312" r:id="rId7"/>
    <p:sldId id="292" r:id="rId8"/>
    <p:sldId id="295" r:id="rId9"/>
    <p:sldId id="333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7" r:id="rId18"/>
    <p:sldId id="388" r:id="rId19"/>
    <p:sldId id="389" r:id="rId20"/>
    <p:sldId id="392" r:id="rId21"/>
    <p:sldId id="394" r:id="rId22"/>
    <p:sldId id="280" r:id="rId23"/>
    <p:sldId id="401" r:id="rId24"/>
    <p:sldId id="282" r:id="rId25"/>
    <p:sldId id="402" r:id="rId26"/>
    <p:sldId id="283" r:id="rId27"/>
    <p:sldId id="403" r:id="rId28"/>
    <p:sldId id="404" r:id="rId29"/>
    <p:sldId id="405" r:id="rId30"/>
    <p:sldId id="406" r:id="rId31"/>
  </p:sldIdLst>
  <p:sldSz cx="9144000" cy="6858000" type="screen4x3"/>
  <p:notesSz cx="6954838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6" autoAdjust="0"/>
    <p:restoredTop sz="91468" autoAdjust="0"/>
  </p:normalViewPr>
  <p:slideViewPr>
    <p:cSldViewPr>
      <p:cViewPr varScale="1">
        <p:scale>
          <a:sx n="141" d="100"/>
          <a:sy n="141" d="100"/>
        </p:scale>
        <p:origin x="4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763" cy="463408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6" y="0"/>
            <a:ext cx="3013763" cy="463408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EAB2DD27-BB36-455E-9765-7F233A0E5375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8588" y="1154113"/>
            <a:ext cx="4157662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4444861"/>
            <a:ext cx="5563870" cy="3636705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3763" cy="463407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6" y="8772669"/>
            <a:ext cx="3013763" cy="463407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E4005941-B834-4865-B6CA-95E372E77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42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5941-B834-4865-B6CA-95E372E77F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05941-B834-4865-B6CA-95E372E77F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8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93C3-4E56-2A45-9F80-85B74722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CE46-032B-A34E-96C2-CDB8F2020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406FB-EC25-E141-91C7-087E0B4D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20FE-C526-6240-A19F-9678A5DD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C668-622E-0544-AE97-5EAB5CD8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4523-0D1C-1842-AF09-A2824115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8F439-1D0E-DB40-99F3-4F00BE37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45BB6-BA14-DE43-90B1-3E7328E1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CB6D-F547-8345-8E30-7853F97F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279F-B157-E14A-8EBE-9103D6E7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B8FC6-D220-8249-B1B9-E98A6202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35106-3BCD-B842-89FE-980012217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1CEA-9932-9F44-87F2-AC4FB1F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5319-4652-5B4A-84D7-FF971993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C0F0-93CB-5348-BBC4-8212BF2F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EBC3-DF19-CB45-AE01-7B9F2314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8F8E-09E5-C048-B220-20C4C963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E022-84D1-714A-B9DC-36D44C1A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1BFF-F8CD-4C48-9910-5A531FB1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75F4-2D54-384E-9667-CB2B5348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8838-EECF-ED4C-AF9E-6B2B1D18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2C62B-C466-604C-9E97-BDD29384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30FB-17EB-B246-8E81-A9BFDF67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A35E-26C2-8249-BDCC-C8A10839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260C-BDED-CC4F-9115-7F20E80B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5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D949-E1E1-E94F-A04C-47957CEA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2BDA-DBF9-D24B-AADD-BF21C0E83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5B5A3-063D-A449-BD05-325A16D5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C7207-1D0A-8C41-A463-CCF7576C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9AFF-0C09-7240-B75C-134FC1D5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B1005-674B-2C48-9D62-E0522F8B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9CCA-2043-2548-93D5-257D91ED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86C1-CDD3-AC45-9303-76BB58755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FA8BD-92B4-7640-B036-A1553840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1C899-2C77-5943-A859-6BFC06561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CA628-F11F-D346-A6C5-8DB2462A6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BF545-EA4F-2A47-B5B1-95B8F3F6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0A1D3-5420-B142-B2F6-77B5967D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EC3B8-64AC-B948-8CFD-AE441ADD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5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1DD1-7046-654F-970F-F01301E2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7144C-BA85-774A-8E24-4BFE50A9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4E6C6-78D1-F348-AAFB-42DB44FC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7CCD4-3EA1-5A48-9134-6137996C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A8D71-595D-BD4C-AF97-3FFE49BC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B2C8D-9D9B-6A48-A841-928F60FA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8DAA1-E2F4-814F-80F4-4FD8318B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87AA-47D2-154E-A3E0-045662A6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5D32-886B-F344-98E7-607A025F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C961C-5485-AB4C-A630-3945E9AEE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19D28-47AF-F641-B486-698543B6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F0C36-4513-764C-AB7A-DF9857F0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D39E3-B84E-704C-8B73-122B24C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1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343C-E67C-1F4D-B43E-07DBA686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48311-102A-EF40-9E74-BD570FD58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39C4E-8EA6-8845-A851-98C5067BF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13769-B27A-184B-8E57-11AB02EC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320BF-8FA8-274D-ADE6-DEC05357D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BA84D-B4D5-0D48-9A08-9AB7C735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1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B63E1-82AA-674A-9CE5-D4B4BC7E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BC262-DD91-6E49-A2FB-81E1CD395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7296-40FB-D047-9605-B88DCFEC4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4DB7-8CB6-4C18-8E00-B34D203E2CCB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B7BD0-4E86-0246-8EE6-19CF06B8B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B578-47A2-F045-AF34-5197F09A8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527E4-B56A-4A39-80CE-50704EBB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URTICARIA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McDonnell, MD</a:t>
            </a:r>
          </a:p>
        </p:txBody>
      </p:sp>
    </p:spTree>
    <p:extLst>
      <p:ext uri="{BB962C8B-B14F-4D97-AF65-F5344CB8AC3E}">
        <p14:creationId xmlns:p14="http://schemas.microsoft.com/office/powerpoint/2010/main" val="166114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D0AA-D202-4EB9-87F7-080C080C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presentation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F09CA4-4F8B-4B9A-B15D-E7FDDD8D86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0614" y="1690688"/>
            <a:ext cx="1932290" cy="247429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B627FF-B832-4E57-9910-6FAC16DEA5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Wheal and flare reactions</a:t>
            </a:r>
          </a:p>
          <a:p>
            <a:r>
              <a:rPr lang="en-US" b="1" dirty="0"/>
              <a:t>Itching</a:t>
            </a:r>
            <a:r>
              <a:rPr lang="en-US" dirty="0"/>
              <a:t> or burning</a:t>
            </a:r>
          </a:p>
          <a:p>
            <a:r>
              <a:rPr lang="en-US" dirty="0"/>
              <a:t>Last up to 24 hours, skin returns to normal</a:t>
            </a:r>
          </a:p>
          <a:p>
            <a:r>
              <a:rPr lang="en-US" dirty="0"/>
              <a:t>Angioedema (sometimes)</a:t>
            </a:r>
          </a:p>
          <a:p>
            <a:r>
              <a:rPr lang="en-US" dirty="0"/>
              <a:t>Antihistamines help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A3BDB-95AB-4F77-A762-1D7DA46DE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18" y="4443413"/>
            <a:ext cx="1723180" cy="21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Physical/inducible </a:t>
            </a:r>
            <a:r>
              <a:rPr lang="en-US" dirty="0" err="1"/>
              <a:t>urticarias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Dermatographic</a:t>
            </a:r>
            <a:r>
              <a:rPr lang="en-US" dirty="0"/>
              <a:t> </a:t>
            </a:r>
          </a:p>
          <a:p>
            <a:r>
              <a:rPr lang="en-US" dirty="0"/>
              <a:t>Cholinergic</a:t>
            </a:r>
          </a:p>
          <a:p>
            <a:r>
              <a:rPr lang="en-US" dirty="0"/>
              <a:t>Solar</a:t>
            </a:r>
          </a:p>
          <a:p>
            <a:r>
              <a:rPr lang="en-US" dirty="0"/>
              <a:t>Vibratory</a:t>
            </a:r>
          </a:p>
          <a:p>
            <a:r>
              <a:rPr lang="en-US" dirty="0"/>
              <a:t>Cold</a:t>
            </a:r>
          </a:p>
          <a:p>
            <a:r>
              <a:rPr lang="en-US" dirty="0" err="1"/>
              <a:t>Aquagenic</a:t>
            </a:r>
            <a:endParaRPr lang="en-US" dirty="0"/>
          </a:p>
          <a:p>
            <a:r>
              <a:rPr lang="en-US" dirty="0"/>
              <a:t>Exercise-Induced</a:t>
            </a:r>
          </a:p>
          <a:p>
            <a:r>
              <a:rPr lang="en-US" dirty="0"/>
              <a:t>Pressure (delayed)</a:t>
            </a:r>
          </a:p>
        </p:txBody>
      </p:sp>
    </p:spTree>
    <p:extLst>
      <p:ext uri="{BB962C8B-B14F-4D97-AF65-F5344CB8AC3E}">
        <p14:creationId xmlns:p14="http://schemas.microsoft.com/office/powerpoint/2010/main" val="418749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Cholinergic urticaria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Pinpoint (1-3 mm) hives, surrounded by large flares</a:t>
            </a:r>
          </a:p>
          <a:p>
            <a:endParaRPr lang="en-US" dirty="0"/>
          </a:p>
          <a:p>
            <a:r>
              <a:rPr lang="en-US" dirty="0"/>
              <a:t>Common provoking factors: hot baths/showers sweating, emotional factors, exercise</a:t>
            </a:r>
          </a:p>
          <a:p>
            <a:endParaRPr lang="en-US" dirty="0"/>
          </a:p>
          <a:p>
            <a:r>
              <a:rPr lang="en-US" dirty="0"/>
              <a:t>Dx: heat/exercise challenge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21250" y="2610644"/>
            <a:ext cx="330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urticaria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Pruritus/swelling confined to </a:t>
            </a:r>
            <a:r>
              <a:rPr lang="en-US" b="1" dirty="0"/>
              <a:t>cold-exposed areas</a:t>
            </a:r>
          </a:p>
          <a:p>
            <a:endParaRPr lang="en-US" b="1" dirty="0"/>
          </a:p>
          <a:p>
            <a:r>
              <a:rPr lang="en-US" dirty="0"/>
              <a:t>Hand swelling when holding cold objects</a:t>
            </a:r>
          </a:p>
          <a:p>
            <a:endParaRPr lang="en-US" dirty="0"/>
          </a:p>
          <a:p>
            <a:r>
              <a:rPr lang="en-US" dirty="0"/>
              <a:t>Lip/pharyngeal symptoms when ingesting cold foods/beverages</a:t>
            </a:r>
          </a:p>
          <a:p>
            <a:endParaRPr lang="en-US" dirty="0"/>
          </a:p>
          <a:p>
            <a:r>
              <a:rPr lang="en-US" dirty="0"/>
              <a:t>Symptoms generally maximal after exposed skin is rewarmed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5500" y="2820194"/>
            <a:ext cx="13335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24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urticaria – who cares?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urticaria tends to have a </a:t>
            </a:r>
            <a:r>
              <a:rPr lang="en-US" b="1" dirty="0"/>
              <a:t>longer duration of illness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Chronic idiopathic urticaria (CIU) with concomitant physical urticaria/angioedema syndrome may be less responsive to conventional pharmacotherapy than CIU alone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2737033"/>
            <a:ext cx="3886200" cy="25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8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work 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general screening or workup for rare causes not recommended </a:t>
            </a:r>
          </a:p>
          <a:p>
            <a:endParaRPr lang="en-US" dirty="0"/>
          </a:p>
          <a:p>
            <a:r>
              <a:rPr lang="en-US" dirty="0"/>
              <a:t>No improvement in patient outcomes, cost/benefit not favorable</a:t>
            </a:r>
          </a:p>
          <a:p>
            <a:endParaRPr lang="en-US" dirty="0"/>
          </a:p>
          <a:p>
            <a:r>
              <a:rPr lang="en-US" dirty="0"/>
              <a:t>Testing for </a:t>
            </a:r>
            <a:r>
              <a:rPr lang="en-US" b="1" dirty="0"/>
              <a:t>Type 1 aeroallergens or food allergens not warranted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6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Consensus: Limited lab evaluation to rule out an infectious, autoimmune, or endocrine disorder </a:t>
            </a:r>
          </a:p>
          <a:p>
            <a:r>
              <a:rPr lang="en-US" dirty="0"/>
              <a:t>CBC with differential, ESR/CRP, TSH</a:t>
            </a:r>
          </a:p>
          <a:p>
            <a:r>
              <a:rPr lang="en-US" dirty="0"/>
              <a:t>Provocation tests for inducible urticaria</a:t>
            </a:r>
          </a:p>
        </p:txBody>
      </p:sp>
    </p:spTree>
    <p:extLst>
      <p:ext uri="{BB962C8B-B14F-4D97-AF65-F5344CB8AC3E}">
        <p14:creationId xmlns:p14="http://schemas.microsoft.com/office/powerpoint/2010/main" val="234305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 biopsy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Appropriate for more atypical presentations:</a:t>
            </a:r>
          </a:p>
          <a:p>
            <a:endParaRPr lang="en-US" dirty="0"/>
          </a:p>
          <a:p>
            <a:pPr lvl="1"/>
            <a:r>
              <a:rPr lang="en-US" dirty="0"/>
              <a:t>Systemic features</a:t>
            </a:r>
          </a:p>
          <a:p>
            <a:pPr lvl="1"/>
            <a:r>
              <a:rPr lang="en-US" dirty="0"/>
              <a:t>Long-lasting hives</a:t>
            </a:r>
          </a:p>
          <a:p>
            <a:pPr lvl="1"/>
            <a:r>
              <a:rPr lang="en-US" dirty="0"/>
              <a:t>Painful hives</a:t>
            </a:r>
          </a:p>
          <a:p>
            <a:pPr lvl="1"/>
            <a:r>
              <a:rPr lang="en-US" dirty="0"/>
              <a:t>Bruising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9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– control symptoms. VERY debilitating for some</a:t>
            </a:r>
          </a:p>
          <a:p>
            <a:r>
              <a:rPr lang="en-US" dirty="0"/>
              <a:t>Lifestyle changes</a:t>
            </a:r>
          </a:p>
          <a:p>
            <a:pPr lvl="1"/>
            <a:r>
              <a:rPr lang="en-US" dirty="0"/>
              <a:t>Avoid triggers for inducible urticaria</a:t>
            </a:r>
          </a:p>
          <a:p>
            <a:pPr lvl="1"/>
            <a:r>
              <a:rPr lang="en-US" dirty="0"/>
              <a:t>Discontinue medications that can possibly worsen CIU</a:t>
            </a:r>
          </a:p>
          <a:p>
            <a:pPr lvl="1"/>
            <a:r>
              <a:rPr lang="en-US" dirty="0"/>
              <a:t>Decrease alcohol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5" name="Picture 4" descr="A hand holding up a sign&#10;&#10;Description automatically generated">
            <a:extLst>
              <a:ext uri="{FF2B5EF4-FFF2-40B4-BE49-F238E27FC236}">
                <a16:creationId xmlns:a16="http://schemas.microsoft.com/office/drawing/2014/main" id="{5BDCEA07-48A5-B44D-98F9-5E09395A8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495801"/>
            <a:ext cx="4953000" cy="302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0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H1 antihistamines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First-line therapy for CU</a:t>
            </a:r>
          </a:p>
          <a:p>
            <a:r>
              <a:rPr lang="en-US" dirty="0"/>
              <a:t>Prefer second generation – less sedating</a:t>
            </a:r>
          </a:p>
          <a:p>
            <a:r>
              <a:rPr lang="en-US" b="1" dirty="0"/>
              <a:t>4X normal dosing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3F6E68-14D6-964B-A4F3-8BF18EB89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71800"/>
            <a:ext cx="7480300" cy="383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4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29-year-old otherwise healthy female with itchy hives, particularly with cold exposures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 father has had similar episodes </a:t>
            </a:r>
          </a:p>
        </p:txBody>
      </p:sp>
    </p:spTree>
    <p:extLst>
      <p:ext uri="{BB962C8B-B14F-4D97-AF65-F5344CB8AC3E}">
        <p14:creationId xmlns:p14="http://schemas.microsoft.com/office/powerpoint/2010/main" val="3331422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standard treatments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i="1" dirty="0"/>
              <a:t>In addition </a:t>
            </a:r>
            <a:r>
              <a:rPr lang="en-US" dirty="0"/>
              <a:t>to H1 blockers . . . </a:t>
            </a:r>
          </a:p>
          <a:p>
            <a:pPr>
              <a:buFontTx/>
              <a:buChar char="-"/>
            </a:pPr>
            <a:r>
              <a:rPr lang="en-US" dirty="0"/>
              <a:t>H2 blockers?</a:t>
            </a:r>
          </a:p>
          <a:p>
            <a:pPr>
              <a:buFontTx/>
              <a:buChar char="-"/>
            </a:pPr>
            <a:r>
              <a:rPr lang="en-US" dirty="0"/>
              <a:t>Montelukast?</a:t>
            </a:r>
          </a:p>
          <a:p>
            <a:pPr>
              <a:buFontTx/>
              <a:buChar char="-"/>
            </a:pPr>
            <a:r>
              <a:rPr lang="en-US" dirty="0"/>
              <a:t>Doxepin or Hydroxyzine?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16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EB7C-AF72-4E32-8BD5-180C5284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Corticosteroids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5233-3694-450A-B892-379E244F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Topical corticosteroids ineffective</a:t>
            </a:r>
          </a:p>
          <a:p>
            <a:endParaRPr lang="en-US" dirty="0"/>
          </a:p>
          <a:p>
            <a:r>
              <a:rPr lang="en-US" dirty="0"/>
              <a:t>Systemic corticosteroids </a:t>
            </a:r>
            <a:r>
              <a:rPr lang="en-US" b="1" dirty="0"/>
              <a:t>not recommended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2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5B43FC-FD69-3C45-8E6B-7CE82C89B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17" y="0"/>
            <a:ext cx="58219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65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EB7C-AF72-4E32-8BD5-180C5284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refractory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5233-3694-450A-B892-379E244F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Dapsone</a:t>
            </a:r>
          </a:p>
          <a:p>
            <a:r>
              <a:rPr lang="en-US" dirty="0"/>
              <a:t>Sulfasalazine</a:t>
            </a:r>
          </a:p>
          <a:p>
            <a:r>
              <a:rPr lang="en-US" dirty="0"/>
              <a:t>Hydroxychloroquine</a:t>
            </a:r>
          </a:p>
          <a:p>
            <a:r>
              <a:rPr lang="en-US" dirty="0"/>
              <a:t>Cyclosporine</a:t>
            </a:r>
          </a:p>
          <a:p>
            <a:r>
              <a:rPr lang="en-US" dirty="0"/>
              <a:t>Omalizumab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491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911687" cy="1280890"/>
          </a:xfrm>
        </p:spPr>
        <p:txBody>
          <a:bodyPr/>
          <a:lstStyle/>
          <a:p>
            <a:r>
              <a:rPr lang="en-US" dirty="0" err="1"/>
              <a:t>Omalizumab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890490"/>
            <a:ext cx="8305800" cy="4020732"/>
          </a:xfrm>
        </p:spPr>
        <p:txBody>
          <a:bodyPr>
            <a:normAutofit/>
          </a:bodyPr>
          <a:lstStyle/>
          <a:p>
            <a:r>
              <a:rPr lang="en-US" dirty="0"/>
              <a:t>IgG monoclonal antibody to </a:t>
            </a:r>
            <a:r>
              <a:rPr lang="en-US" dirty="0" err="1"/>
              <a:t>IgE</a:t>
            </a:r>
            <a:endParaRPr lang="en-US" dirty="0"/>
          </a:p>
          <a:p>
            <a:r>
              <a:rPr lang="en-US" b="1" dirty="0"/>
              <a:t>Therapy of choice </a:t>
            </a:r>
            <a:r>
              <a:rPr lang="en-US" dirty="0"/>
              <a:t>for refractory disease</a:t>
            </a:r>
          </a:p>
          <a:p>
            <a:r>
              <a:rPr lang="en-US" dirty="0"/>
              <a:t>Effective and safe, works quickly</a:t>
            </a:r>
          </a:p>
          <a:p>
            <a:r>
              <a:rPr lang="en-US" dirty="0"/>
              <a:t>Good for comorbid asthma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12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911687" cy="1280890"/>
          </a:xfrm>
        </p:spPr>
        <p:txBody>
          <a:bodyPr/>
          <a:lstStyle/>
          <a:p>
            <a:r>
              <a:rPr lang="en-US" dirty="0"/>
              <a:t>Omalizumab problems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8001000" cy="4082422"/>
          </a:xfrm>
        </p:spPr>
        <p:txBody>
          <a:bodyPr>
            <a:normAutofit/>
          </a:bodyPr>
          <a:lstStyle/>
          <a:p>
            <a:r>
              <a:rPr lang="en-US" dirty="0"/>
              <a:t>Anaphylaxis </a:t>
            </a:r>
          </a:p>
          <a:p>
            <a:pPr lvl="1"/>
            <a:r>
              <a:rPr lang="en-US" dirty="0"/>
              <a:t>1-2 per 1000 patients</a:t>
            </a:r>
          </a:p>
          <a:p>
            <a:pPr lvl="1"/>
            <a:r>
              <a:rPr lang="en-US" dirty="0"/>
              <a:t>Carry epinephrine to injections</a:t>
            </a:r>
          </a:p>
          <a:p>
            <a:r>
              <a:rPr lang="en-US" dirty="0"/>
              <a:t>CV disease (not really)</a:t>
            </a:r>
          </a:p>
          <a:p>
            <a:r>
              <a:rPr lang="en-US" dirty="0"/>
              <a:t>Malignancy (not really)</a:t>
            </a:r>
          </a:p>
          <a:p>
            <a:r>
              <a:rPr lang="en-US" dirty="0"/>
              <a:t>Issues with discontinuation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73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624110"/>
            <a:ext cx="8534400" cy="1280890"/>
          </a:xfrm>
        </p:spPr>
        <p:txBody>
          <a:bodyPr/>
          <a:lstStyle/>
          <a:p>
            <a:r>
              <a:rPr lang="en-US" dirty="0" err="1"/>
              <a:t>Omalizumab</a:t>
            </a:r>
            <a:r>
              <a:rPr lang="en-US" dirty="0"/>
              <a:t>-Dosages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0" y="2133600"/>
            <a:ext cx="7772400" cy="3777622"/>
          </a:xfrm>
        </p:spPr>
        <p:txBody>
          <a:bodyPr/>
          <a:lstStyle/>
          <a:p>
            <a:r>
              <a:rPr lang="en-US" dirty="0"/>
              <a:t>Effective doses: 150 – 300 mg per month</a:t>
            </a:r>
          </a:p>
          <a:p>
            <a:r>
              <a:rPr lang="en-US" dirty="0"/>
              <a:t>300 mg improved all endpoints</a:t>
            </a:r>
          </a:p>
          <a:p>
            <a:r>
              <a:rPr lang="en-US" dirty="0"/>
              <a:t>150 mg improved all endpoints except angioedema</a:t>
            </a:r>
          </a:p>
        </p:txBody>
      </p:sp>
    </p:spTree>
    <p:extLst>
      <p:ext uri="{BB962C8B-B14F-4D97-AF65-F5344CB8AC3E}">
        <p14:creationId xmlns:p14="http://schemas.microsoft.com/office/powerpoint/2010/main" val="3007026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29-year-old otherwise healthy female with itchy hives, particularly with cold exposures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 father has had similar episodes </a:t>
            </a:r>
          </a:p>
        </p:txBody>
      </p:sp>
    </p:spTree>
    <p:extLst>
      <p:ext uri="{BB962C8B-B14F-4D97-AF65-F5344CB8AC3E}">
        <p14:creationId xmlns:p14="http://schemas.microsoft.com/office/powerpoint/2010/main" val="449164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9AED-EADF-0E44-A9FA-E9BAEA46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test is most likely to confirm her diagnosis?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A) cryoglobulins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B) ice cube challenge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C) phospholipase C (PLC) gene sequencing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D) autologous serum skin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26 </a:t>
            </a:r>
            <a:r>
              <a:rPr lang="en-US" dirty="0" err="1"/>
              <a:t>yr</a:t>
            </a:r>
            <a:r>
              <a:rPr lang="en-US" dirty="0"/>
              <a:t> old female with severe asthma and urticaria x4 years</a:t>
            </a:r>
          </a:p>
          <a:p>
            <a:r>
              <a:rPr lang="en-US" dirty="0"/>
              <a:t>Failed antihistamines</a:t>
            </a:r>
          </a:p>
          <a:p>
            <a:r>
              <a:rPr lang="en-US" dirty="0"/>
              <a:t>Started on omalizumab 1 year ago and hive-free since first injection</a:t>
            </a:r>
          </a:p>
          <a:p>
            <a:r>
              <a:rPr lang="en-US" dirty="0"/>
              <a:t>However, now having systemic reactions on the medication</a:t>
            </a:r>
          </a:p>
        </p:txBody>
      </p:sp>
    </p:spTree>
    <p:extLst>
      <p:ext uri="{BB962C8B-B14F-4D97-AF65-F5344CB8AC3E}">
        <p14:creationId xmlns:p14="http://schemas.microsoft.com/office/powerpoint/2010/main" val="106186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9AED-EADF-0E44-A9FA-E9BAEA46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test is most likely to confirm her diagnosis?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A) cryoglobulins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B) ice cube challenge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C) phospholipase C (PLC) gene sequencing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D) autologous serum skin test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7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9AED-EADF-0E44-A9FA-E9BAEA46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is your next step?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A) IVIG trial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B) Go back on high-dose antihistamines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C) Omalizumab desensitization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D) Trial of mepolizumab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9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26 </a:t>
            </a:r>
            <a:r>
              <a:rPr lang="en-US" dirty="0" err="1"/>
              <a:t>yr</a:t>
            </a:r>
            <a:r>
              <a:rPr lang="en-US" dirty="0"/>
              <a:t> old female with severe asthma and urticaria x4 years</a:t>
            </a:r>
          </a:p>
          <a:p>
            <a:r>
              <a:rPr lang="en-US" dirty="0"/>
              <a:t>Failed antihistamines</a:t>
            </a:r>
          </a:p>
          <a:p>
            <a:r>
              <a:rPr lang="en-US" dirty="0"/>
              <a:t>Started on omalizumab 1 year ago and hive-free since first injection</a:t>
            </a:r>
          </a:p>
          <a:p>
            <a:r>
              <a:rPr lang="en-US" dirty="0"/>
              <a:t>However, now having systemic reactions on the medication</a:t>
            </a:r>
          </a:p>
        </p:txBody>
      </p:sp>
    </p:spTree>
    <p:extLst>
      <p:ext uri="{BB962C8B-B14F-4D97-AF65-F5344CB8AC3E}">
        <p14:creationId xmlns:p14="http://schemas.microsoft.com/office/powerpoint/2010/main" val="3690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9AED-EADF-0E44-A9FA-E9BAEA46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Which is your next step?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A) IVIG trial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B) Go back on high-dose antihistamines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C) Omalizumab desensitization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D) Trial of mepolizumab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8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URTICARIA</a:t>
            </a:r>
          </a:p>
        </p:txBody>
      </p:sp>
    </p:spTree>
    <p:extLst>
      <p:ext uri="{BB962C8B-B14F-4D97-AF65-F5344CB8AC3E}">
        <p14:creationId xmlns:p14="http://schemas.microsoft.com/office/powerpoint/2010/main" val="398129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(10-20% have at least one episode)</a:t>
            </a:r>
          </a:p>
          <a:p>
            <a:endParaRPr lang="en-US" dirty="0"/>
          </a:p>
          <a:p>
            <a:r>
              <a:rPr lang="en-US" dirty="0"/>
              <a:t>Duration of symptoms important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Acute = &lt;6 weeks</a:t>
            </a:r>
          </a:p>
          <a:p>
            <a:pPr lvl="2"/>
            <a:r>
              <a:rPr lang="en-US" dirty="0"/>
              <a:t>Often spontaneously remit</a:t>
            </a:r>
          </a:p>
          <a:p>
            <a:pPr lvl="2"/>
            <a:r>
              <a:rPr lang="en-US" dirty="0"/>
              <a:t>More common in kids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Chronic = &gt;6 weeks</a:t>
            </a:r>
          </a:p>
          <a:p>
            <a:pPr lvl="2"/>
            <a:r>
              <a:rPr lang="en-US" dirty="0"/>
              <a:t>Sometimes spontaneously remit</a:t>
            </a:r>
          </a:p>
          <a:p>
            <a:pPr lvl="2"/>
            <a:r>
              <a:rPr lang="en-US" dirty="0"/>
              <a:t>Rarely can identify cause</a:t>
            </a:r>
          </a:p>
          <a:p>
            <a:pPr lvl="2"/>
            <a:r>
              <a:rPr lang="en-US" dirty="0"/>
              <a:t>More common in women</a:t>
            </a:r>
          </a:p>
        </p:txBody>
      </p:sp>
    </p:spTree>
    <p:extLst>
      <p:ext uri="{BB962C8B-B14F-4D97-AF65-F5344CB8AC3E}">
        <p14:creationId xmlns:p14="http://schemas.microsoft.com/office/powerpoint/2010/main" val="123398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Angioedema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May be associated with chronic urticaria</a:t>
            </a:r>
          </a:p>
          <a:p>
            <a:r>
              <a:rPr lang="en-US" dirty="0"/>
              <a:t>Swelling of lips and tongue</a:t>
            </a:r>
          </a:p>
          <a:p>
            <a:r>
              <a:rPr lang="en-US" dirty="0"/>
              <a:t>Often suggests more significant disease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67300" y="2110508"/>
            <a:ext cx="3449664" cy="31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5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Pathogenesis of Urticaria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Thought to be mediated by mast cells and basophils</a:t>
            </a:r>
          </a:p>
          <a:p>
            <a:r>
              <a:rPr lang="en-US" dirty="0" err="1"/>
              <a:t>IgE</a:t>
            </a:r>
            <a:r>
              <a:rPr lang="en-US" dirty="0"/>
              <a:t> is an important player</a:t>
            </a:r>
          </a:p>
          <a:p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9515BD49-E997-334D-80AF-0F6B7E3F80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2" t="7041" r="3371" b="-1365"/>
          <a:stretch/>
        </p:blipFill>
        <p:spPr>
          <a:xfrm>
            <a:off x="1752600" y="2590800"/>
            <a:ext cx="5867400" cy="40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0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687</Words>
  <Application>Microsoft Macintosh PowerPoint</Application>
  <PresentationFormat>On-screen Show (4:3)</PresentationFormat>
  <Paragraphs>182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URTICARIA</vt:lpstr>
      <vt:lpstr>CASE 1</vt:lpstr>
      <vt:lpstr>PowerPoint Presentation</vt:lpstr>
      <vt:lpstr>CASE 2</vt:lpstr>
      <vt:lpstr>PowerPoint Presentation</vt:lpstr>
      <vt:lpstr>URTICARIA</vt:lpstr>
      <vt:lpstr>Background</vt:lpstr>
      <vt:lpstr>Angioedema </vt:lpstr>
      <vt:lpstr>Pathogenesis of Urticaria</vt:lpstr>
      <vt:lpstr>Clinical presentation</vt:lpstr>
      <vt:lpstr>Physical/inducible urticarias </vt:lpstr>
      <vt:lpstr>Cholinergic urticaria </vt:lpstr>
      <vt:lpstr>Cold urticaria</vt:lpstr>
      <vt:lpstr>Physical urticaria – who cares?</vt:lpstr>
      <vt:lpstr>Diagnostic work up</vt:lpstr>
      <vt:lpstr>Labs</vt:lpstr>
      <vt:lpstr>Skin biopsy</vt:lpstr>
      <vt:lpstr>Management</vt:lpstr>
      <vt:lpstr>H1 antihistamines</vt:lpstr>
      <vt:lpstr>Other standard treatments</vt:lpstr>
      <vt:lpstr>Corticosteroids</vt:lpstr>
      <vt:lpstr>PowerPoint Presentation</vt:lpstr>
      <vt:lpstr>Options for refractory disease</vt:lpstr>
      <vt:lpstr>Omalizumab</vt:lpstr>
      <vt:lpstr>Omalizumab problems </vt:lpstr>
      <vt:lpstr>Omalizumab-Dosages</vt:lpstr>
      <vt:lpstr>CASE 1</vt:lpstr>
      <vt:lpstr>PowerPoint Presentation</vt:lpstr>
      <vt:lpstr>CASE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URTICARIA</dc:title>
  <dc:creator>John McDonnell</dc:creator>
  <cp:lastModifiedBy>John McDonnell</cp:lastModifiedBy>
  <cp:revision>47</cp:revision>
  <dcterms:created xsi:type="dcterms:W3CDTF">2020-01-08T19:06:13Z</dcterms:created>
  <dcterms:modified xsi:type="dcterms:W3CDTF">2020-01-09T02:04:06Z</dcterms:modified>
</cp:coreProperties>
</file>