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08" r:id="rId1"/>
  </p:sldMasterIdLst>
  <p:notesMasterIdLst>
    <p:notesMasterId r:id="rId27"/>
  </p:notesMasterIdLst>
  <p:sldIdLst>
    <p:sldId id="277" r:id="rId2"/>
    <p:sldId id="268" r:id="rId3"/>
    <p:sldId id="264" r:id="rId4"/>
    <p:sldId id="287" r:id="rId5"/>
    <p:sldId id="282" r:id="rId6"/>
    <p:sldId id="286" r:id="rId7"/>
    <p:sldId id="288" r:id="rId8"/>
    <p:sldId id="284" r:id="rId9"/>
    <p:sldId id="289" r:id="rId10"/>
    <p:sldId id="290" r:id="rId11"/>
    <p:sldId id="285" r:id="rId12"/>
    <p:sldId id="280" r:id="rId13"/>
    <p:sldId id="294" r:id="rId14"/>
    <p:sldId id="293" r:id="rId15"/>
    <p:sldId id="299" r:id="rId16"/>
    <p:sldId id="297" r:id="rId17"/>
    <p:sldId id="291" r:id="rId18"/>
    <p:sldId id="295" r:id="rId19"/>
    <p:sldId id="296" r:id="rId20"/>
    <p:sldId id="298" r:id="rId21"/>
    <p:sldId id="304" r:id="rId22"/>
    <p:sldId id="301" r:id="rId23"/>
    <p:sldId id="302" r:id="rId24"/>
    <p:sldId id="303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9364" autoAdjust="0"/>
  </p:normalViewPr>
  <p:slideViewPr>
    <p:cSldViewPr>
      <p:cViewPr>
        <p:scale>
          <a:sx n="50" d="100"/>
          <a:sy n="50" d="100"/>
        </p:scale>
        <p:origin x="-2088" y="-1320"/>
      </p:cViewPr>
      <p:guideLst>
        <p:guide orient="horz" pos="2160"/>
        <p:guide orient="horz" pos="6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99CD5-D962-4CE6-B084-B7B9F527C809}" type="datetimeFigureOut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B2DFA-04F6-4713-86A1-47E953577B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71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B2DFA-04F6-4713-86A1-47E953577B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6339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 to drop Dr. Joe’s anatomy</a:t>
            </a:r>
            <a:r>
              <a:rPr lang="en-US" baseline="0" dirty="0" smtClean="0"/>
              <a:t> class because it was TOO MUCH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B2DFA-04F6-4713-86A1-47E953577B2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654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 to drop Dr. Joe’s anatomy</a:t>
            </a:r>
            <a:r>
              <a:rPr lang="en-US" baseline="0" dirty="0" smtClean="0"/>
              <a:t> class because it was TOO MUCH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B2DFA-04F6-4713-86A1-47E953577B2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654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 to drop Dr. Joe’s anatomy</a:t>
            </a:r>
            <a:r>
              <a:rPr lang="en-US" baseline="0" dirty="0" smtClean="0"/>
              <a:t> class because it was TOO MUCH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B2DFA-04F6-4713-86A1-47E953577B2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654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14924" y="1567537"/>
            <a:ext cx="11085097" cy="2387600"/>
          </a:xfrm>
        </p:spPr>
        <p:txBody>
          <a:bodyPr anchor="t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958" y="2610852"/>
            <a:ext cx="9144000" cy="131144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112455" y="2852381"/>
            <a:ext cx="3159457" cy="3159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118505" y="2862839"/>
            <a:ext cx="3165745" cy="3165745"/>
          </a:xfrm>
          <a:prstGeom prst="rect">
            <a:avLst/>
          </a:prstGeom>
        </p:spPr>
      </p:pic>
      <p:pic>
        <p:nvPicPr>
          <p:cNvPr id="8" name="Picture 7" descr="CHildrens hand-01"/>
          <p:cNvPicPr>
            <a:picLocks noGrp="1" noChangeAspect="1"/>
          </p:cNvPicPr>
          <p:nvPr isPhoto="1" userDrawn="1"/>
        </p:nvPicPr>
        <p:blipFill rotWithShape="1">
          <a:blip r:embed="rId4" cstate="print">
            <a:lum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2037" t="20952" r="11709" b="20507"/>
          <a:stretch/>
        </p:blipFill>
        <p:spPr>
          <a:xfrm>
            <a:off x="8077200" y="2808766"/>
            <a:ext cx="3308624" cy="3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952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779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542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78418" y="1962151"/>
            <a:ext cx="10435167" cy="41560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121920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791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defRPr sz="4000"/>
            </a:lvl1pPr>
            <a:lvl2pPr marL="914400" indent="-457200">
              <a:defRPr sz="3600"/>
            </a:lvl2pPr>
            <a:lvl3pPr marL="1371600" indent="-457200">
              <a:defRPr sz="3200"/>
            </a:lvl3pPr>
            <a:lvl4pPr marL="1828800" indent="-457200">
              <a:defRPr sz="2800"/>
            </a:lvl4pPr>
            <a:lvl5pPr marL="2286000" indent="-457200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6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defRPr sz="4000"/>
            </a:lvl1pPr>
            <a:lvl2pPr marL="914400" indent="-457200">
              <a:defRPr sz="3600"/>
            </a:lvl2pPr>
            <a:lvl3pPr marL="1371600" indent="-457200">
              <a:defRPr sz="3200"/>
            </a:lvl3pPr>
            <a:lvl4pPr marL="1828800" indent="-457200">
              <a:defRPr sz="2800"/>
            </a:lvl4pPr>
            <a:lvl5pPr marL="2286000" indent="-457200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52400" y="6096000"/>
            <a:ext cx="3124200" cy="6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609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76200" y="1693334"/>
            <a:ext cx="1242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74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76" y="365125"/>
            <a:ext cx="12188824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533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77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986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203436" y="2438400"/>
            <a:ext cx="6016764" cy="16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322544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514600" y="2590800"/>
            <a:ext cx="767670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31397442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ldrens hand-01"/>
          <p:cNvPicPr>
            <a:picLocks noGrp="1" noChangeAspect="1"/>
          </p:cNvPicPr>
          <p:nvPr isPhoto="1" userDrawn="1"/>
        </p:nvPicPr>
        <p:blipFill rotWithShape="1">
          <a:blip r:embed="rId14" cstate="print">
            <a:lum/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12037" t="20952" r="20482" b="33093"/>
          <a:stretch/>
        </p:blipFill>
        <p:spPr>
          <a:xfrm>
            <a:off x="9982200" y="4910469"/>
            <a:ext cx="2209800" cy="19475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>
            <a:off x="9601200" y="4648200"/>
            <a:ext cx="2590800" cy="22098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286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98850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21" r:id="rId9"/>
    <p:sldLayoutId id="2147483718" r:id="rId10"/>
    <p:sldLayoutId id="2147483719" r:id="rId11"/>
    <p:sldLayoutId id="214748372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kern="1200" cap="none" baseline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4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Path in Medicine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March 14, 2018</a:t>
            </a:r>
          </a:p>
          <a:p>
            <a:r>
              <a:rPr lang="en-US" dirty="0" smtClean="0"/>
              <a:t>Jack McDonnell, MD</a:t>
            </a:r>
          </a:p>
          <a:p>
            <a:r>
              <a:rPr lang="en-US" dirty="0" smtClean="0"/>
              <a:t>Pediatric Hospitalist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066800" y="4191000"/>
            <a:ext cx="498985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828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jack and jeanni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9757" b="297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136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Beyond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51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.S._Naval_Hospital_Gu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9851" b="19851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Naval Hospital Guam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98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beach . . . </a:t>
            </a:r>
            <a:endParaRPr lang="en-US" dirty="0"/>
          </a:p>
        </p:txBody>
      </p:sp>
      <p:pic>
        <p:nvPicPr>
          <p:cNvPr id="7" name="Content Placeholder 6" descr="Faith Gua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9400" b="22413"/>
          <a:stretch>
            <a:fillRect/>
          </a:stretch>
        </p:blipFill>
        <p:spPr>
          <a:xfrm>
            <a:off x="914400" y="1438779"/>
            <a:ext cx="10515600" cy="4588959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97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Guam = beautiful</a:t>
            </a:r>
            <a:endParaRPr lang="en-US" dirty="0"/>
          </a:p>
        </p:txBody>
      </p:sp>
      <p:pic>
        <p:nvPicPr>
          <p:cNvPr id="5" name="Content Placeholder 4" descr="Guam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2413" b="22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81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“staff tour” after residency</a:t>
            </a:r>
          </a:p>
          <a:p>
            <a:r>
              <a:rPr lang="en-US" dirty="0" smtClean="0"/>
              <a:t>Remote duty station</a:t>
            </a:r>
          </a:p>
          <a:p>
            <a:pPr lvl="1"/>
            <a:r>
              <a:rPr lang="en-US" dirty="0" smtClean="0"/>
              <a:t>1 pediatric subspecialist on the entire island (NICU)</a:t>
            </a:r>
            <a:endParaRPr lang="en-US" dirty="0"/>
          </a:p>
          <a:p>
            <a:pPr lvl="1"/>
            <a:r>
              <a:rPr lang="en-US" dirty="0" smtClean="0"/>
              <a:t>Difficult patients with little help</a:t>
            </a:r>
          </a:p>
          <a:p>
            <a:pPr lvl="1"/>
            <a:r>
              <a:rPr lang="en-US" dirty="0" smtClean="0"/>
              <a:t>Nearest transfer center was 12 hour flight</a:t>
            </a:r>
          </a:p>
          <a:p>
            <a:r>
              <a:rPr lang="en-US" dirty="0" smtClean="0"/>
              <a:t>On the plus side . . . great for clinical skills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 Guam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542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Now </a:t>
            </a:r>
            <a:r>
              <a:rPr lang="mr-IN" dirty="0" smtClean="0"/>
              <a:t>–</a:t>
            </a:r>
            <a:r>
              <a:rPr lang="en-US" dirty="0" smtClean="0"/>
              <a:t> back in Ohio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949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3 kids</a:t>
            </a:r>
            <a:endParaRPr lang="en-US" dirty="0"/>
          </a:p>
        </p:txBody>
      </p:sp>
      <p:pic>
        <p:nvPicPr>
          <p:cNvPr id="6" name="Content Placeholder 5" descr="HALLOWEE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3575" b="42075"/>
          <a:stretch>
            <a:fillRect/>
          </a:stretch>
        </p:blipFill>
        <p:spPr>
          <a:xfrm>
            <a:off x="1066800" y="1295400"/>
            <a:ext cx="10515600" cy="4823583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68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+2</a:t>
            </a:r>
            <a:endParaRPr lang="en-US" dirty="0"/>
          </a:p>
        </p:txBody>
      </p:sp>
      <p:pic>
        <p:nvPicPr>
          <p:cNvPr id="4" name="Content Placeholder 3" descr="TWIN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7400" b="22413"/>
          <a:stretch>
            <a:fillRect/>
          </a:stretch>
        </p:blipFill>
        <p:spPr>
          <a:xfrm>
            <a:off x="838200" y="1430275"/>
            <a:ext cx="10515600" cy="4746688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98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dirty="0" smtClean="0"/>
              <a:t> am I up to?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Full-time pediatric hospitalist at Cleveland Clinic</a:t>
            </a:r>
            <a:endParaRPr lang="en-US" dirty="0"/>
          </a:p>
          <a:p>
            <a:pPr lvl="1"/>
            <a:r>
              <a:rPr lang="en-US" dirty="0" smtClean="0"/>
              <a:t>Mostly work at Fairview Hospital</a:t>
            </a:r>
          </a:p>
          <a:p>
            <a:pPr lvl="1"/>
            <a:r>
              <a:rPr lang="en-US" dirty="0" smtClean="0"/>
              <a:t>Resuscitating babies + general peds admissions</a:t>
            </a:r>
          </a:p>
          <a:p>
            <a:r>
              <a:rPr lang="en-US" dirty="0" smtClean="0"/>
              <a:t>MS student in Biostatistics at Case</a:t>
            </a:r>
          </a:p>
          <a:p>
            <a:pPr lvl="1"/>
            <a:r>
              <a:rPr lang="en-US" dirty="0" smtClean="0"/>
              <a:t>WEIRD being back in school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477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1584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Day at Work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Day Shift from 0800-1700</a:t>
            </a:r>
          </a:p>
          <a:p>
            <a:r>
              <a:rPr lang="en-US" dirty="0" smtClean="0"/>
              <a:t>Sign-out, then round on 40+ babies and 10+ pediatric inpatient team</a:t>
            </a:r>
          </a:p>
          <a:p>
            <a:pPr lvl="1"/>
            <a:r>
              <a:rPr lang="en-US" dirty="0" smtClean="0"/>
              <a:t>LOTS of help, including CC residents, CWRU and CC medical students</a:t>
            </a:r>
          </a:p>
          <a:p>
            <a:pPr lvl="1"/>
            <a:r>
              <a:rPr lang="en-US" dirty="0" smtClean="0"/>
              <a:t>Nurse Practitioners</a:t>
            </a:r>
          </a:p>
          <a:p>
            <a:r>
              <a:rPr lang="en-US" dirty="0" smtClean="0"/>
              <a:t>Night Shift 1700-0800</a:t>
            </a:r>
          </a:p>
          <a:p>
            <a:pPr lvl="1"/>
            <a:r>
              <a:rPr lang="en-US" dirty="0" smtClean="0"/>
              <a:t>Busy </a:t>
            </a:r>
            <a:r>
              <a:rPr lang="mr-IN" dirty="0" smtClean="0"/>
              <a:t>–</a:t>
            </a:r>
            <a:r>
              <a:rPr lang="en-US" dirty="0" smtClean="0"/>
              <a:t> lots of calls from ERs, deliveries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508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Realizations/Advice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150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 school is HARD</a:t>
            </a:r>
          </a:p>
          <a:p>
            <a:pPr lvl="1"/>
            <a:r>
              <a:rPr lang="en-US" dirty="0" smtClean="0"/>
              <a:t>People who have always excelled will feel </a:t>
            </a:r>
            <a:r>
              <a:rPr lang="en-US" b="1" dirty="0" smtClean="0"/>
              <a:t>inadequate</a:t>
            </a:r>
          </a:p>
          <a:p>
            <a:pPr lvl="1"/>
            <a:r>
              <a:rPr lang="en-US" dirty="0" smtClean="0"/>
              <a:t>As a student you will</a:t>
            </a:r>
            <a:r>
              <a:rPr lang="en-US" dirty="0" smtClean="0"/>
              <a:t> </a:t>
            </a:r>
            <a:r>
              <a:rPr lang="en-US" b="1" dirty="0" smtClean="0"/>
              <a:t>feel </a:t>
            </a:r>
            <a:r>
              <a:rPr lang="en-US" b="1" dirty="0" smtClean="0"/>
              <a:t>you are in the way</a:t>
            </a:r>
          </a:p>
          <a:p>
            <a:pPr lvl="2"/>
            <a:r>
              <a:rPr lang="en-US" dirty="0" smtClean="0"/>
              <a:t>Don’t kid yourself, you actually ARE in the way most of the time</a:t>
            </a:r>
          </a:p>
          <a:p>
            <a:pPr lvl="2"/>
            <a:r>
              <a:rPr lang="en-US" b="1" dirty="0" smtClean="0"/>
              <a:t>BUT . . .</a:t>
            </a:r>
            <a:r>
              <a:rPr lang="en-US" dirty="0"/>
              <a:t>y</a:t>
            </a:r>
            <a:r>
              <a:rPr lang="en-US" dirty="0" smtClean="0"/>
              <a:t>ou are also </a:t>
            </a:r>
            <a:r>
              <a:rPr lang="en-US" b="1" dirty="0" smtClean="0"/>
              <a:t>ESSENTIAL </a:t>
            </a:r>
            <a:r>
              <a:rPr lang="en-US" dirty="0" smtClean="0"/>
              <a:t>(to the future)</a:t>
            </a:r>
            <a:endParaRPr lang="en-US" b="1" dirty="0" smtClean="0"/>
          </a:p>
          <a:p>
            <a:pPr lvl="1"/>
            <a:r>
              <a:rPr lang="en-US" b="1" dirty="0" smtClean="0"/>
              <a:t>Epidemic</a:t>
            </a:r>
            <a:r>
              <a:rPr lang="en-US" dirty="0" smtClean="0"/>
              <a:t> of mental health issues/suicide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1460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Residency is HARDER (in a different way)</a:t>
            </a:r>
          </a:p>
          <a:p>
            <a:r>
              <a:rPr lang="en-US" dirty="0" smtClean="0"/>
              <a:t>Not all programs follow work-hour restrictions</a:t>
            </a:r>
          </a:p>
          <a:p>
            <a:pPr lvl="1"/>
            <a:r>
              <a:rPr lang="en-US" dirty="0" smtClean="0"/>
              <a:t>Even if they </a:t>
            </a:r>
            <a:r>
              <a:rPr lang="en-US" dirty="0" smtClean="0"/>
              <a:t>do, </a:t>
            </a:r>
            <a:r>
              <a:rPr lang="en-US" dirty="0" smtClean="0"/>
              <a:t>you will be exhausted</a:t>
            </a:r>
          </a:p>
          <a:p>
            <a:r>
              <a:rPr lang="en-US" dirty="0" smtClean="0"/>
              <a:t>Patients will die, you will feel like you let them down</a:t>
            </a:r>
          </a:p>
          <a:p>
            <a:r>
              <a:rPr lang="en-US" dirty="0" smtClean="0"/>
              <a:t>Getting feedback hurts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542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11277600" cy="4351338"/>
          </a:xfrm>
        </p:spPr>
        <p:txBody>
          <a:bodyPr/>
          <a:lstStyle/>
          <a:p>
            <a:r>
              <a:rPr lang="en-US" dirty="0" smtClean="0"/>
              <a:t>Congrats, </a:t>
            </a:r>
            <a:r>
              <a:rPr lang="en-US" b="1" dirty="0" smtClean="0"/>
              <a:t>no more work </a:t>
            </a:r>
            <a:r>
              <a:rPr lang="en-US" b="1" dirty="0" smtClean="0"/>
              <a:t>hour restrictions</a:t>
            </a:r>
            <a:r>
              <a:rPr lang="en-US" dirty="0" smtClean="0"/>
              <a:t>!!!</a:t>
            </a:r>
          </a:p>
          <a:p>
            <a:r>
              <a:rPr lang="en-US" dirty="0" smtClean="0"/>
              <a:t>Congrats, you are now </a:t>
            </a:r>
            <a:r>
              <a:rPr lang="en-US" b="1" dirty="0" smtClean="0"/>
              <a:t>completely</a:t>
            </a:r>
            <a:r>
              <a:rPr lang="en-US" dirty="0" smtClean="0"/>
              <a:t> responsible for each patient!!!</a:t>
            </a:r>
          </a:p>
          <a:p>
            <a:r>
              <a:rPr lang="en-US" dirty="0" smtClean="0"/>
              <a:t>Congrats, you are also responsible for each trainee’s education!!!</a:t>
            </a:r>
          </a:p>
          <a:p>
            <a:r>
              <a:rPr lang="en-US" dirty="0" smtClean="0"/>
              <a:t>ADVICE</a:t>
            </a:r>
            <a:r>
              <a:rPr lang="en-US" dirty="0" smtClean="0"/>
              <a:t> -- Be </a:t>
            </a:r>
            <a:r>
              <a:rPr lang="en-US" dirty="0" smtClean="0"/>
              <a:t>humble, get help, keep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2435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09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 </a:t>
            </a:r>
            <a:r>
              <a:rPr lang="en-US" b="1" i="1" dirty="0" smtClean="0"/>
              <a:t>College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fancy University status back then</a:t>
            </a:r>
          </a:p>
          <a:p>
            <a:r>
              <a:rPr lang="en-US" dirty="0" smtClean="0"/>
              <a:t>Attended 2001-2016</a:t>
            </a:r>
          </a:p>
          <a:p>
            <a:pPr lvl="1"/>
            <a:r>
              <a:rPr lang="en-US" dirty="0" smtClean="0"/>
              <a:t>Piano Performance Major</a:t>
            </a:r>
          </a:p>
          <a:p>
            <a:pPr lvl="1"/>
            <a:r>
              <a:rPr lang="en-US" dirty="0" smtClean="0"/>
              <a:t>Took medical school prerequisite coursework as well</a:t>
            </a:r>
          </a:p>
          <a:p>
            <a:pPr lvl="1"/>
            <a:r>
              <a:rPr lang="en-US" dirty="0" smtClean="0"/>
              <a:t>Almost went to music graduate school instead of medical school</a:t>
            </a:r>
          </a:p>
          <a:p>
            <a:pPr lvl="2"/>
            <a:r>
              <a:rPr lang="en-US" dirty="0" smtClean="0"/>
              <a:t>In retrospect, this would have been a mistake!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42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Pete and Jac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2413" b="224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675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Medical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85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MCO-&gt;MUO-&gt;UTCOM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MEDStart Program</a:t>
            </a:r>
          </a:p>
          <a:p>
            <a:pPr lvl="1"/>
            <a:r>
              <a:rPr lang="en-US" dirty="0" smtClean="0"/>
              <a:t>Early admission, got in junior year</a:t>
            </a:r>
          </a:p>
          <a:p>
            <a:r>
              <a:rPr lang="en-US" b="1" dirty="0"/>
              <a:t>C</a:t>
            </a:r>
            <a:r>
              <a:rPr lang="en-US" b="1" dirty="0" smtClean="0"/>
              <a:t>hallenging</a:t>
            </a:r>
            <a:r>
              <a:rPr lang="en-US" dirty="0" smtClean="0"/>
              <a:t> days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 descr="81FsgIgEayL._SL1500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648200" y="3810000"/>
            <a:ext cx="269757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87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med school phot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2362" b="22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8401"/>
            <a:ext cx="9144000" cy="1470025"/>
          </a:xfrm>
        </p:spPr>
        <p:txBody>
          <a:bodyPr/>
          <a:lstStyle/>
          <a:p>
            <a:r>
              <a:rPr lang="en-US" dirty="0" smtClean="0"/>
              <a:t>Residency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30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Pediatric Residency</a:t>
            </a:r>
          </a:p>
          <a:p>
            <a:r>
              <a:rPr lang="en-US" dirty="0" smtClean="0"/>
              <a:t>GREAT experience</a:t>
            </a:r>
          </a:p>
          <a:p>
            <a:pPr lvl="1"/>
            <a:r>
              <a:rPr lang="en-US" dirty="0" smtClean="0"/>
              <a:t>Much better than medical school (for me)</a:t>
            </a:r>
          </a:p>
          <a:p>
            <a:r>
              <a:rPr lang="en-US" dirty="0" smtClean="0"/>
              <a:t>Learned a lot of medicine, made some lasting friendships</a:t>
            </a:r>
          </a:p>
          <a:p>
            <a:r>
              <a:rPr lang="en-US" b="1" dirty="0" smtClean="0"/>
              <a:t>OBSTACLES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Walter Reed National Military Medical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23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77BC"/>
      </a:accent1>
      <a:accent2>
        <a:srgbClr val="7AD0E7"/>
      </a:accent2>
      <a:accent3>
        <a:srgbClr val="F79647"/>
      </a:accent3>
      <a:accent4>
        <a:srgbClr val="F8C946"/>
      </a:accent4>
      <a:accent5>
        <a:srgbClr val="DBDBDB"/>
      </a:accent5>
      <a:accent6>
        <a:srgbClr val="1EC85A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468</Words>
  <Application>Microsoft Macintosh PowerPoint</Application>
  <PresentationFormat>Custom</PresentationFormat>
  <Paragraphs>78</Paragraphs>
  <Slides>25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2_Office Theme</vt:lpstr>
      <vt:lpstr>My Path in Medicine</vt:lpstr>
      <vt:lpstr>College</vt:lpstr>
      <vt:lpstr>BW College</vt:lpstr>
      <vt:lpstr>Slide 4</vt:lpstr>
      <vt:lpstr>Medical School</vt:lpstr>
      <vt:lpstr>MCO-&gt;MUO-&gt;UTCOM</vt:lpstr>
      <vt:lpstr>Slide 7</vt:lpstr>
      <vt:lpstr>Residency</vt:lpstr>
      <vt:lpstr>Walter Reed National Military Medical Center</vt:lpstr>
      <vt:lpstr>Slide 10</vt:lpstr>
      <vt:lpstr>Beyond</vt:lpstr>
      <vt:lpstr>Naval Hospital Guam</vt:lpstr>
      <vt:lpstr>At the beach . . . </vt:lpstr>
      <vt:lpstr>Guam = beautiful</vt:lpstr>
      <vt:lpstr>NH Guam</vt:lpstr>
      <vt:lpstr>Now – back in Ohio</vt:lpstr>
      <vt:lpstr> 3 kids</vt:lpstr>
      <vt:lpstr>+2</vt:lpstr>
      <vt:lpstr>What am I up to?</vt:lpstr>
      <vt:lpstr>Typical Day at Work</vt:lpstr>
      <vt:lpstr>Realizations/Advice</vt:lpstr>
      <vt:lpstr>Med School</vt:lpstr>
      <vt:lpstr>Residency</vt:lpstr>
      <vt:lpstr>Attending</vt:lpstr>
      <vt:lpstr>Questions? </vt:lpstr>
    </vt:vector>
  </TitlesOfParts>
  <Company>Cleveland Clinic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Graph</dc:title>
  <dc:creator>Zwischenberger, Andrea</dc:creator>
  <cp:lastModifiedBy>Emily McDonnell</cp:lastModifiedBy>
  <cp:revision>90</cp:revision>
  <dcterms:created xsi:type="dcterms:W3CDTF">2018-03-13T15:11:52Z</dcterms:created>
  <dcterms:modified xsi:type="dcterms:W3CDTF">2018-03-13T16:46:48Z</dcterms:modified>
</cp:coreProperties>
</file>