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16"/>
    <p:restoredTop sz="96405"/>
  </p:normalViewPr>
  <p:slideViewPr>
    <p:cSldViewPr snapToGrid="0" snapToObjects="1">
      <p:cViewPr>
        <p:scale>
          <a:sx n="45" d="100"/>
          <a:sy n="45" d="100"/>
        </p:scale>
        <p:origin x="10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3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25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67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5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2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04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67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4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91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19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67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0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87BD5A87-386E-EE48-AB1C-CCD84F12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27461"/>
              </p:ext>
            </p:extLst>
          </p:nvPr>
        </p:nvGraphicFramePr>
        <p:xfrm>
          <a:off x="11857536" y="28541088"/>
          <a:ext cx="2463293" cy="345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293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JPEG1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906017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strike="sngStrike" dirty="0"/>
                        <a:t>DHT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trike="sngStrike" dirty="0"/>
                        <a:t>(4 Huffman tables)</a:t>
                      </a:r>
                      <a:endParaRPr lang="zh-CN" altLang="en-US" sz="2400" strike="sngStrike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3400" strike="sngStrike" dirty="0"/>
                        <a:t>Compressed image data</a:t>
                      </a:r>
                      <a:endParaRPr lang="zh-CN" altLang="en-US" sz="34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Newdata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370437036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7B468D4-C848-9C45-BAC1-111334C500EF}"/>
              </a:ext>
            </a:extLst>
          </p:cNvPr>
          <p:cNvSpPr/>
          <p:nvPr/>
        </p:nvSpPr>
        <p:spPr>
          <a:xfrm>
            <a:off x="448891" y="627776"/>
            <a:ext cx="384229" cy="6583680"/>
          </a:xfrm>
          <a:prstGeom prst="rect">
            <a:avLst/>
          </a:prstGeom>
          <a:solidFill>
            <a:srgbClr val="01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708E19-9074-9D4B-8E52-AAE909D32A4C}"/>
              </a:ext>
            </a:extLst>
          </p:cNvPr>
          <p:cNvSpPr txBox="1"/>
          <p:nvPr/>
        </p:nvSpPr>
        <p:spPr>
          <a:xfrm>
            <a:off x="1810121" y="455016"/>
            <a:ext cx="2069186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Why it important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Using pictures to record has become an </a:t>
            </a:r>
            <a:r>
              <a:rPr kumimoji="1" lang="en-US" altLang="zh-CN" sz="45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indispensable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part of people's lives.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Such a large amount of picture storage is extremely </a:t>
            </a:r>
            <a:r>
              <a:rPr kumimoji="1" lang="en-US" altLang="zh-CN" sz="45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challenging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for cloud storage space.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Compared to other file types, such as videos, installers, etc., the repeat rate of photos among users is extremely low. Such a large </a:t>
            </a:r>
            <a:r>
              <a:rPr kumimoji="1" lang="en" altLang="zh-CN" sz="45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independent</a:t>
            </a:r>
            <a:r>
              <a:rPr kumimoji="1" lang="en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data module has a huge space overhead for cloud storage companies.</a:t>
            </a:r>
            <a:endParaRPr kumimoji="1" lang="zh-CN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My research proposes a new JPEG cloud storage solution to save storage space for cloud storage service providers.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947BBE-76A8-3147-AEB8-D092888B3721}"/>
              </a:ext>
            </a:extLst>
          </p:cNvPr>
          <p:cNvSpPr/>
          <p:nvPr/>
        </p:nvSpPr>
        <p:spPr>
          <a:xfrm>
            <a:off x="13042734" y="19874576"/>
            <a:ext cx="384229" cy="7416000"/>
          </a:xfrm>
          <a:prstGeom prst="rect">
            <a:avLst/>
          </a:prstGeom>
          <a:solidFill>
            <a:srgbClr val="01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6FDF2E-B8BC-1F47-B852-AAA68460156E}"/>
              </a:ext>
            </a:extLst>
          </p:cNvPr>
          <p:cNvSpPr txBox="1"/>
          <p:nvPr/>
        </p:nvSpPr>
        <p:spPr>
          <a:xfrm>
            <a:off x="13965765" y="19762996"/>
            <a:ext cx="16375222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Why it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is state-of-the-art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Generally, the current deduplication research is aimed at all types of files.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Based on the </a:t>
            </a:r>
            <a:r>
              <a:rPr kumimoji="1" lang="en-US" altLang="zh-CN" sz="45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characteristics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of JPEG files, my research proposes to first grasp the reconstruction of the Huffman table to save some storage space, and then perform traditional </a:t>
            </a:r>
            <a:r>
              <a:rPr kumimoji="1" lang="en-US" altLang="zh-CN" sz="45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dedup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work program.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For JPEG files, the current compression method will damage some details of the picture. In this study, the storage space will be saved without damaging the user's JPEG file.</a:t>
            </a:r>
            <a:endParaRPr kumimoji="1" lang="zh-CN" altLang="en-US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78E103-CCA9-D94A-BAEF-3C23799FC656}"/>
              </a:ext>
            </a:extLst>
          </p:cNvPr>
          <p:cNvSpPr txBox="1"/>
          <p:nvPr/>
        </p:nvSpPr>
        <p:spPr>
          <a:xfrm>
            <a:off x="2071089" y="7139278"/>
            <a:ext cx="16526786" cy="1272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8000" dirty="0">
                <a:ea typeface="PingFang SC" panose="020B0400000000000000" pitchFamily="34" charset="-122"/>
              </a:rPr>
              <a:t>DEDUPLICATION</a:t>
            </a:r>
          </a:p>
          <a:p>
            <a:pPr algn="r"/>
            <a:r>
              <a:rPr kumimoji="1" lang="en-US" altLang="zh-CN" sz="15000" dirty="0">
                <a:ea typeface="PingFang SC" panose="020B0400000000000000" pitchFamily="34" charset="-122"/>
              </a:rPr>
              <a:t>CLOUD STORAGE</a:t>
            </a:r>
          </a:p>
          <a:p>
            <a:pPr algn="r"/>
            <a:r>
              <a:rPr kumimoji="1" lang="en-US" altLang="zh-CN" sz="10000" dirty="0">
                <a:ea typeface="PingFang SC" panose="020B0400000000000000" pitchFamily="34" charset="-122"/>
              </a:rPr>
              <a:t>BASED ON</a:t>
            </a:r>
          </a:p>
          <a:p>
            <a:pPr algn="r"/>
            <a:r>
              <a:rPr kumimoji="1" lang="en" altLang="zh-CN" sz="25000" dirty="0">
                <a:ea typeface="PingFang SC" panose="020B0400000000000000" pitchFamily="34" charset="-122"/>
              </a:rPr>
              <a:t>JPEG</a:t>
            </a:r>
          </a:p>
          <a:p>
            <a:pPr algn="r"/>
            <a:r>
              <a:rPr kumimoji="1" lang="en" altLang="zh-CN" sz="13400" dirty="0">
                <a:ea typeface="PingFang SC" panose="020B0400000000000000" pitchFamily="34" charset="-122"/>
              </a:rPr>
              <a:t>CHARACTERISTICS</a:t>
            </a:r>
            <a:endParaRPr kumimoji="1" lang="zh-CN" altLang="en-US" sz="13400" dirty="0">
              <a:ea typeface="PingFang SC" panose="020B0400000000000000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3F3A30B-8191-C540-83EF-3DB9002BD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56917"/>
              </p:ext>
            </p:extLst>
          </p:nvPr>
        </p:nvGraphicFramePr>
        <p:xfrm>
          <a:off x="365321" y="28920854"/>
          <a:ext cx="79666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665">
                  <a:extLst>
                    <a:ext uri="{9D8B030D-6E8A-4147-A177-3AD203B41FA5}">
                      <a16:colId xmlns:a16="http://schemas.microsoft.com/office/drawing/2014/main" val="77240968"/>
                    </a:ext>
                  </a:extLst>
                </a:gridCol>
              </a:tblGrid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 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84537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 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36190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DC 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05631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DC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3295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E096D4E-22B6-D945-8888-B53449BDA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73235"/>
              </p:ext>
            </p:extLst>
          </p:nvPr>
        </p:nvGraphicFramePr>
        <p:xfrm>
          <a:off x="2095313" y="28901192"/>
          <a:ext cx="2463293" cy="270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293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JPEG1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906017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DHT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(4 Huffman tables)</a:t>
                      </a:r>
                      <a:endParaRPr lang="zh-CN" altLang="en-US" sz="24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3400" dirty="0"/>
                        <a:t>Compressed image data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</a:tbl>
          </a:graphicData>
        </a:graphic>
      </p:graphicFrame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0A1824E-C42D-F64C-BB66-51CA49FD243B}"/>
              </a:ext>
            </a:extLst>
          </p:cNvPr>
          <p:cNvCxnSpPr>
            <a:cxnSpLocks/>
          </p:cNvCxnSpPr>
          <p:nvPr/>
        </p:nvCxnSpPr>
        <p:spPr>
          <a:xfrm flipH="1">
            <a:off x="1312443" y="30095660"/>
            <a:ext cx="720000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8E5D729-25F5-7A42-8C08-6F0855631D6D}"/>
              </a:ext>
            </a:extLst>
          </p:cNvPr>
          <p:cNvSpPr txBox="1"/>
          <p:nvPr/>
        </p:nvSpPr>
        <p:spPr>
          <a:xfrm>
            <a:off x="594501" y="26726530"/>
            <a:ext cx="2875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Phase1</a:t>
            </a:r>
            <a:endParaRPr kumimoji="1" lang="zh-CN" altLang="en-US" sz="6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A9D6E9-B7B3-F945-8E01-E0C6A9AD6FA1}"/>
              </a:ext>
            </a:extLst>
          </p:cNvPr>
          <p:cNvSpPr txBox="1"/>
          <p:nvPr/>
        </p:nvSpPr>
        <p:spPr>
          <a:xfrm>
            <a:off x="17987770" y="32055000"/>
            <a:ext cx="10558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400" dirty="0"/>
              <a:t>Hash</a:t>
            </a:r>
            <a:endParaRPr kumimoji="1" lang="zh-CN" altLang="en-US" sz="3400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70D1A8E-04B9-AD49-861A-304C4C4CA569}"/>
              </a:ext>
            </a:extLst>
          </p:cNvPr>
          <p:cNvCxnSpPr>
            <a:cxnSpLocks/>
          </p:cNvCxnSpPr>
          <p:nvPr/>
        </p:nvCxnSpPr>
        <p:spPr>
          <a:xfrm>
            <a:off x="24134510" y="32608812"/>
            <a:ext cx="1126219" cy="18374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D8101853-3F61-4B46-B428-53AD210A7938}"/>
              </a:ext>
            </a:extLst>
          </p:cNvPr>
          <p:cNvSpPr/>
          <p:nvPr/>
        </p:nvSpPr>
        <p:spPr>
          <a:xfrm>
            <a:off x="8421206" y="32223009"/>
            <a:ext cx="2688364" cy="59057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 err="1">
                <a:solidFill>
                  <a:schemeClr val="tx1"/>
                </a:solidFill>
              </a:rPr>
              <a:t>NewHuffman</a:t>
            </a:r>
            <a:r>
              <a:rPr lang="zh-CN" altLang="zh-CN" dirty="0">
                <a:solidFill>
                  <a:schemeClr val="tx1"/>
                </a:solidFill>
              </a:rPr>
              <a:t>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DF55C8E4-AD65-5B44-AEA2-1EDC52AF85D1}"/>
              </a:ext>
            </a:extLst>
          </p:cNvPr>
          <p:cNvCxnSpPr/>
          <p:nvPr/>
        </p:nvCxnSpPr>
        <p:spPr>
          <a:xfrm>
            <a:off x="23341483" y="33031561"/>
            <a:ext cx="0" cy="1592387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5CCF1A97-2312-9E41-8DD7-7416A942703D}"/>
              </a:ext>
            </a:extLst>
          </p:cNvPr>
          <p:cNvSpPr/>
          <p:nvPr/>
        </p:nvSpPr>
        <p:spPr>
          <a:xfrm>
            <a:off x="22471249" y="34726403"/>
            <a:ext cx="1762397" cy="6155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>
                <a:solidFill>
                  <a:schemeClr val="tx1"/>
                </a:solidFill>
              </a:rPr>
              <a:t>Backend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A8B98147-42FF-834D-9814-55924A01E476}"/>
              </a:ext>
            </a:extLst>
          </p:cNvPr>
          <p:cNvSpPr/>
          <p:nvPr/>
        </p:nvSpPr>
        <p:spPr>
          <a:xfrm>
            <a:off x="22656672" y="32293042"/>
            <a:ext cx="1391553" cy="615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 err="1">
                <a:solidFill>
                  <a:schemeClr val="tx1"/>
                </a:solidFill>
              </a:rPr>
              <a:t>dedup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76607EF6-F655-174B-A9DD-B88F9C75A0CA}"/>
              </a:ext>
            </a:extLst>
          </p:cNvPr>
          <p:cNvSpPr/>
          <p:nvPr/>
        </p:nvSpPr>
        <p:spPr>
          <a:xfrm>
            <a:off x="25362164" y="31311234"/>
            <a:ext cx="1470691" cy="6065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>
                <a:solidFill>
                  <a:schemeClr val="tx1"/>
                </a:solidFill>
              </a:rPr>
              <a:t>index1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AF2465C-5009-3E43-A1BB-2922B00C3D2B}"/>
              </a:ext>
            </a:extLst>
          </p:cNvPr>
          <p:cNvSpPr txBox="1"/>
          <p:nvPr/>
        </p:nvSpPr>
        <p:spPr>
          <a:xfrm>
            <a:off x="15282749" y="28275072"/>
            <a:ext cx="2875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Phase2</a:t>
            </a:r>
            <a:endParaRPr kumimoji="1" lang="zh-CN" altLang="en-US" sz="36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B3AC097-F3E4-9B48-84CA-28B6EC88726D}"/>
              </a:ext>
            </a:extLst>
          </p:cNvPr>
          <p:cNvSpPr/>
          <p:nvPr/>
        </p:nvSpPr>
        <p:spPr>
          <a:xfrm>
            <a:off x="328295" y="36279644"/>
            <a:ext cx="323469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Initial Design</a:t>
            </a:r>
          </a:p>
          <a:p>
            <a:r>
              <a:rPr lang="zh-CN" altLang="en-US" sz="45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Phase one (decoding and encoding of JPEG):</a:t>
            </a:r>
          </a:p>
          <a:p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1. Extract 4 Huffman tables for each JPEG file in the directory.</a:t>
            </a:r>
          </a:p>
          <a:p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2. Make up 4 large Huffman tables(NewHuffman)</a:t>
            </a:r>
          </a:p>
          <a:p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3. Recompress the original compressed data of the picture according to NewHuffman and store it as NewData</a:t>
            </a:r>
          </a:p>
          <a:p>
            <a:r>
              <a:rPr lang="zh-CN" altLang="en-US" sz="45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Phase two (deduplication phase):</a:t>
            </a:r>
          </a:p>
          <a:p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1. Divide NewData into small blocks</a:t>
            </a:r>
          </a:p>
          <a:p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2. Build an index of the blocks of all JPEG files in the directory</a:t>
            </a:r>
          </a:p>
          <a:p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3. Deduplicate the block and update the index, and finally only one copy of the same block is left in the server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BF17E30-E53E-5D4F-B557-F0C57CB80192}"/>
              </a:ext>
            </a:extLst>
          </p:cNvPr>
          <p:cNvSpPr/>
          <p:nvPr/>
        </p:nvSpPr>
        <p:spPr>
          <a:xfrm>
            <a:off x="7836235" y="28316634"/>
            <a:ext cx="694800" cy="69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block1</a:t>
            </a:r>
            <a:endParaRPr kumimoji="1" lang="zh-CN" altLang="en-US" sz="1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884E8D-FDEB-4247-8879-CAF995EE464B}"/>
              </a:ext>
            </a:extLst>
          </p:cNvPr>
          <p:cNvSpPr/>
          <p:nvPr/>
        </p:nvSpPr>
        <p:spPr>
          <a:xfrm>
            <a:off x="8837283" y="28316888"/>
            <a:ext cx="694800" cy="69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block1</a:t>
            </a:r>
            <a:endParaRPr kumimoji="1" lang="zh-CN" altLang="en-US" sz="14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9B227DE-AD4F-BE47-BA2B-CE66686564E8}"/>
              </a:ext>
            </a:extLst>
          </p:cNvPr>
          <p:cNvSpPr/>
          <p:nvPr/>
        </p:nvSpPr>
        <p:spPr>
          <a:xfrm>
            <a:off x="7836235" y="29323014"/>
            <a:ext cx="694800" cy="69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block1</a:t>
            </a:r>
            <a:endParaRPr kumimoji="1" lang="zh-CN" altLang="en-US" sz="1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12B2145-AD4F-1749-A57A-DD996509E62B}"/>
              </a:ext>
            </a:extLst>
          </p:cNvPr>
          <p:cNvSpPr/>
          <p:nvPr/>
        </p:nvSpPr>
        <p:spPr>
          <a:xfrm>
            <a:off x="8835941" y="29323268"/>
            <a:ext cx="694800" cy="69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block1</a:t>
            </a:r>
            <a:endParaRPr kumimoji="1" lang="zh-CN" altLang="en-US" sz="1400" dirty="0"/>
          </a:p>
        </p:txBody>
      </p:sp>
      <p:sp>
        <p:nvSpPr>
          <p:cNvPr id="100" name="右大括号 99">
            <a:extLst>
              <a:ext uri="{FF2B5EF4-FFF2-40B4-BE49-F238E27FC236}">
                <a16:creationId xmlns:a16="http://schemas.microsoft.com/office/drawing/2014/main" id="{69C9AF2F-C465-254D-BA1B-98496A7A67EC}"/>
              </a:ext>
            </a:extLst>
          </p:cNvPr>
          <p:cNvSpPr/>
          <p:nvPr/>
        </p:nvSpPr>
        <p:spPr>
          <a:xfrm>
            <a:off x="4621476" y="30026215"/>
            <a:ext cx="233011" cy="2955709"/>
          </a:xfrm>
          <a:prstGeom prst="rightBrace">
            <a:avLst>
              <a:gd name="adj1" fmla="val 8333"/>
              <a:gd name="adj2" fmla="val 84757"/>
            </a:avLst>
          </a:prstGeom>
          <a:ln w="57150">
            <a:solidFill>
              <a:srgbClr val="01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B1FFA02-7BA8-9140-9BA2-B28C44706248}"/>
              </a:ext>
            </a:extLst>
          </p:cNvPr>
          <p:cNvCxnSpPr>
            <a:cxnSpLocks/>
          </p:cNvCxnSpPr>
          <p:nvPr/>
        </p:nvCxnSpPr>
        <p:spPr>
          <a:xfrm>
            <a:off x="4854487" y="32535133"/>
            <a:ext cx="3425214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48BB682-4AA5-354C-B04A-56DEE4C3D875}"/>
              </a:ext>
            </a:extLst>
          </p:cNvPr>
          <p:cNvSpPr txBox="1"/>
          <p:nvPr/>
        </p:nvSpPr>
        <p:spPr>
          <a:xfrm>
            <a:off x="5668752" y="31965974"/>
            <a:ext cx="18418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400" dirty="0"/>
              <a:t>Rebuild</a:t>
            </a:r>
            <a:endParaRPr kumimoji="1" lang="zh-CN" altLang="en-US" sz="3400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5A4A9825-F163-3D41-9AFF-9E3F915054A3}"/>
              </a:ext>
            </a:extLst>
          </p:cNvPr>
          <p:cNvGrpSpPr/>
          <p:nvPr/>
        </p:nvGrpSpPr>
        <p:grpSpPr>
          <a:xfrm>
            <a:off x="4602208" y="30454029"/>
            <a:ext cx="4239523" cy="1148015"/>
            <a:chOff x="3983449" y="31962370"/>
            <a:chExt cx="4239523" cy="1148015"/>
          </a:xfrm>
        </p:grpSpPr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6B0ED9A-7B62-C140-A99F-7BC136F1C770}"/>
                </a:ext>
              </a:extLst>
            </p:cNvPr>
            <p:cNvCxnSpPr>
              <a:cxnSpLocks/>
            </p:cNvCxnSpPr>
            <p:nvPr/>
          </p:nvCxnSpPr>
          <p:spPr>
            <a:xfrm>
              <a:off x="3983449" y="32577923"/>
              <a:ext cx="1678379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DC744650-0ED0-C245-9306-908640632805}"/>
                </a:ext>
              </a:extLst>
            </p:cNvPr>
            <p:cNvSpPr txBox="1"/>
            <p:nvPr/>
          </p:nvSpPr>
          <p:spPr>
            <a:xfrm>
              <a:off x="4058681" y="31962370"/>
              <a:ext cx="160716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Decode</a:t>
              </a:r>
              <a:endParaRPr kumimoji="1" lang="zh-CN" altLang="en-US" sz="3400" dirty="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FFC93488-482C-664C-9D20-534BF797575C}"/>
                </a:ext>
              </a:extLst>
            </p:cNvPr>
            <p:cNvSpPr/>
            <p:nvPr/>
          </p:nvSpPr>
          <p:spPr>
            <a:xfrm>
              <a:off x="5850924" y="32053490"/>
              <a:ext cx="2372048" cy="10568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400" dirty="0" err="1">
                  <a:solidFill>
                    <a:schemeClr val="tx1"/>
                  </a:solidFill>
                </a:rPr>
                <a:t>DataBeforeHuffman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0E035934-A018-814C-ADD5-3B633C9EEE9D}"/>
              </a:ext>
            </a:extLst>
          </p:cNvPr>
          <p:cNvGrpSpPr/>
          <p:nvPr/>
        </p:nvGrpSpPr>
        <p:grpSpPr>
          <a:xfrm>
            <a:off x="8874836" y="30741132"/>
            <a:ext cx="4959114" cy="1165677"/>
            <a:chOff x="8012624" y="32216073"/>
            <a:chExt cx="4959114" cy="1165677"/>
          </a:xfrm>
        </p:grpSpPr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CF867291-036E-8B4B-BBF9-AABD78D9A0AE}"/>
                </a:ext>
              </a:extLst>
            </p:cNvPr>
            <p:cNvCxnSpPr>
              <a:cxnSpLocks/>
            </p:cNvCxnSpPr>
            <p:nvPr/>
          </p:nvCxnSpPr>
          <p:spPr>
            <a:xfrm>
              <a:off x="8012624" y="32575386"/>
              <a:ext cx="2921926" cy="55878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F9B965B-FE54-8A42-A79C-1F1CF27F0B5C}"/>
                </a:ext>
              </a:extLst>
            </p:cNvPr>
            <p:cNvSpPr txBox="1"/>
            <p:nvPr/>
          </p:nvSpPr>
          <p:spPr>
            <a:xfrm rot="669202">
              <a:off x="8685771" y="32216073"/>
              <a:ext cx="1645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Encode</a:t>
              </a:r>
              <a:endParaRPr kumimoji="1" lang="zh-CN" altLang="en-US" sz="3400" dirty="0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37D275CE-5594-EA41-B04E-AB8F24F1A14C}"/>
                </a:ext>
              </a:extLst>
            </p:cNvPr>
            <p:cNvSpPr/>
            <p:nvPr/>
          </p:nvSpPr>
          <p:spPr>
            <a:xfrm>
              <a:off x="11057831" y="32803438"/>
              <a:ext cx="1913907" cy="57831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400" dirty="0">
                  <a:solidFill>
                    <a:schemeClr val="tx1"/>
                  </a:solidFill>
                </a:rPr>
                <a:t>Newdata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上下箭头 145">
            <a:extLst>
              <a:ext uri="{FF2B5EF4-FFF2-40B4-BE49-F238E27FC236}">
                <a16:creationId xmlns:a16="http://schemas.microsoft.com/office/drawing/2014/main" id="{5B82E02D-B17A-3E46-A4D7-F55C50828CFA}"/>
              </a:ext>
            </a:extLst>
          </p:cNvPr>
          <p:cNvSpPr/>
          <p:nvPr/>
        </p:nvSpPr>
        <p:spPr>
          <a:xfrm>
            <a:off x="10161670" y="32948857"/>
            <a:ext cx="139251" cy="1336909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上下箭头 146">
            <a:extLst>
              <a:ext uri="{FF2B5EF4-FFF2-40B4-BE49-F238E27FC236}">
                <a16:creationId xmlns:a16="http://schemas.microsoft.com/office/drawing/2014/main" id="{25793F23-1E91-8641-8584-2B4AC53F4BB2}"/>
              </a:ext>
            </a:extLst>
          </p:cNvPr>
          <p:cNvSpPr/>
          <p:nvPr/>
        </p:nvSpPr>
        <p:spPr>
          <a:xfrm>
            <a:off x="10056886" y="31476095"/>
            <a:ext cx="170886" cy="57371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022DF5F5-69D9-454C-A73D-9BE6D56DC9DE}"/>
              </a:ext>
            </a:extLst>
          </p:cNvPr>
          <p:cNvCxnSpPr>
            <a:cxnSpLocks/>
          </p:cNvCxnSpPr>
          <p:nvPr/>
        </p:nvCxnSpPr>
        <p:spPr>
          <a:xfrm>
            <a:off x="12223527" y="33197275"/>
            <a:ext cx="71003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67AD65-92B0-7F45-B979-2CDB6BC940C1}"/>
              </a:ext>
            </a:extLst>
          </p:cNvPr>
          <p:cNvSpPr txBox="1"/>
          <p:nvPr/>
        </p:nvSpPr>
        <p:spPr>
          <a:xfrm>
            <a:off x="14556147" y="31949914"/>
            <a:ext cx="14532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400" dirty="0"/>
              <a:t>Divide</a:t>
            </a:r>
          </a:p>
        </p:txBody>
      </p: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654AAC62-40AE-444F-9A95-8B29CE362A82}"/>
              </a:ext>
            </a:extLst>
          </p:cNvPr>
          <p:cNvCxnSpPr>
            <a:cxnSpLocks/>
          </p:cNvCxnSpPr>
          <p:nvPr/>
        </p:nvCxnSpPr>
        <p:spPr>
          <a:xfrm>
            <a:off x="14602287" y="32514478"/>
            <a:ext cx="1297911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5C0DBD3A-607D-6740-A002-D2383EF287E9}"/>
              </a:ext>
            </a:extLst>
          </p:cNvPr>
          <p:cNvSpPr/>
          <p:nvPr/>
        </p:nvSpPr>
        <p:spPr>
          <a:xfrm>
            <a:off x="14385717" y="31627221"/>
            <a:ext cx="286335" cy="4587490"/>
          </a:xfrm>
          <a:prstGeom prst="rightBrace">
            <a:avLst>
              <a:gd name="adj1" fmla="val 8333"/>
              <a:gd name="adj2" fmla="val 19248"/>
            </a:avLst>
          </a:prstGeom>
          <a:ln w="57150">
            <a:solidFill>
              <a:srgbClr val="01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56D553DB-F7E2-764C-811A-2A5D6E0F484E}"/>
              </a:ext>
            </a:extLst>
          </p:cNvPr>
          <p:cNvCxnSpPr>
            <a:cxnSpLocks/>
          </p:cNvCxnSpPr>
          <p:nvPr/>
        </p:nvCxnSpPr>
        <p:spPr>
          <a:xfrm>
            <a:off x="17899284" y="32608812"/>
            <a:ext cx="1297911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DEC8C5BB-62C1-BE46-A2ED-6573C52E17AE}"/>
              </a:ext>
            </a:extLst>
          </p:cNvPr>
          <p:cNvCxnSpPr>
            <a:cxnSpLocks/>
          </p:cNvCxnSpPr>
          <p:nvPr/>
        </p:nvCxnSpPr>
        <p:spPr>
          <a:xfrm>
            <a:off x="21250526" y="32602319"/>
            <a:ext cx="1297911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9" name="表格 218">
            <a:extLst>
              <a:ext uri="{FF2B5EF4-FFF2-40B4-BE49-F238E27FC236}">
                <a16:creationId xmlns:a16="http://schemas.microsoft.com/office/drawing/2014/main" id="{445030EA-0539-1743-9127-053C575C9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41554"/>
              </p:ext>
            </p:extLst>
          </p:nvPr>
        </p:nvGraphicFramePr>
        <p:xfrm>
          <a:off x="303799" y="31856755"/>
          <a:ext cx="79666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665">
                  <a:extLst>
                    <a:ext uri="{9D8B030D-6E8A-4147-A177-3AD203B41FA5}">
                      <a16:colId xmlns:a16="http://schemas.microsoft.com/office/drawing/2014/main" val="77240968"/>
                    </a:ext>
                  </a:extLst>
                </a:gridCol>
              </a:tblGrid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 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84537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 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36190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DC 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05631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DC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32952"/>
                  </a:ext>
                </a:extLst>
              </a:tr>
            </a:tbl>
          </a:graphicData>
        </a:graphic>
      </p:graphicFrame>
      <p:graphicFrame>
        <p:nvGraphicFramePr>
          <p:cNvPr id="220" name="表格 219">
            <a:extLst>
              <a:ext uri="{FF2B5EF4-FFF2-40B4-BE49-F238E27FC236}">
                <a16:creationId xmlns:a16="http://schemas.microsoft.com/office/drawing/2014/main" id="{F89E3492-30EB-B143-92C6-F3A1FE03E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8283"/>
              </p:ext>
            </p:extLst>
          </p:nvPr>
        </p:nvGraphicFramePr>
        <p:xfrm>
          <a:off x="2033791" y="31837093"/>
          <a:ext cx="2463293" cy="270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293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JPEG1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906017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DHT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(4 Huffman tables)</a:t>
                      </a:r>
                      <a:endParaRPr lang="zh-CN" altLang="en-US" sz="24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3400" dirty="0"/>
                        <a:t>Compressed image data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</a:tbl>
          </a:graphicData>
        </a:graphic>
      </p:graphicFrame>
      <p:cxnSp>
        <p:nvCxnSpPr>
          <p:cNvPr id="221" name="直线箭头连接符 220">
            <a:extLst>
              <a:ext uri="{FF2B5EF4-FFF2-40B4-BE49-F238E27FC236}">
                <a16:creationId xmlns:a16="http://schemas.microsoft.com/office/drawing/2014/main" id="{06D62B22-0098-F94B-BDC1-79C717C1EE6D}"/>
              </a:ext>
            </a:extLst>
          </p:cNvPr>
          <p:cNvCxnSpPr>
            <a:cxnSpLocks/>
          </p:cNvCxnSpPr>
          <p:nvPr/>
        </p:nvCxnSpPr>
        <p:spPr>
          <a:xfrm flipH="1">
            <a:off x="1250921" y="33031561"/>
            <a:ext cx="720000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8772A7C-5C61-9E46-8030-6F6DB6524E5C}"/>
              </a:ext>
            </a:extLst>
          </p:cNvPr>
          <p:cNvGrpSpPr/>
          <p:nvPr/>
        </p:nvGrpSpPr>
        <p:grpSpPr>
          <a:xfrm>
            <a:off x="4602208" y="33355932"/>
            <a:ext cx="4239523" cy="1171724"/>
            <a:chOff x="3983449" y="31938661"/>
            <a:chExt cx="4239523" cy="1171724"/>
          </a:xfrm>
        </p:grpSpPr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5E749AA9-F378-C641-B6B4-C59869132F8B}"/>
                </a:ext>
              </a:extLst>
            </p:cNvPr>
            <p:cNvCxnSpPr>
              <a:cxnSpLocks/>
            </p:cNvCxnSpPr>
            <p:nvPr/>
          </p:nvCxnSpPr>
          <p:spPr>
            <a:xfrm>
              <a:off x="3983449" y="32577923"/>
              <a:ext cx="1678379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6E502A3-2D23-3842-993F-93FA64311506}"/>
                </a:ext>
              </a:extLst>
            </p:cNvPr>
            <p:cNvSpPr txBox="1"/>
            <p:nvPr/>
          </p:nvSpPr>
          <p:spPr>
            <a:xfrm>
              <a:off x="4040365" y="31938661"/>
              <a:ext cx="160716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Decode</a:t>
              </a:r>
              <a:endParaRPr kumimoji="1" lang="zh-CN" altLang="en-US" sz="3400" dirty="0"/>
            </a:p>
          </p:txBody>
        </p:sp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A3B943DE-6E88-BC43-BB45-1060057F63E9}"/>
                </a:ext>
              </a:extLst>
            </p:cNvPr>
            <p:cNvSpPr/>
            <p:nvPr/>
          </p:nvSpPr>
          <p:spPr>
            <a:xfrm>
              <a:off x="5850924" y="32053490"/>
              <a:ext cx="2372048" cy="10568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400" dirty="0" err="1">
                  <a:solidFill>
                    <a:schemeClr val="tx1"/>
                  </a:solidFill>
                </a:rPr>
                <a:t>DataBeforeHuffman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8290883B-2CE5-3F48-A219-BB6B5A35A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26980"/>
              </p:ext>
            </p:extLst>
          </p:nvPr>
        </p:nvGraphicFramePr>
        <p:xfrm>
          <a:off x="11858051" y="33088433"/>
          <a:ext cx="2463293" cy="345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293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JPEG2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906017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strike="sngStrike" dirty="0"/>
                        <a:t>DHT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trike="sngStrike" dirty="0"/>
                        <a:t>(4 Huffman tables)</a:t>
                      </a:r>
                      <a:endParaRPr lang="zh-CN" altLang="en-US" sz="2400" strike="sngStrike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3400" strike="sngStrike" dirty="0"/>
                        <a:t>Compressed image data</a:t>
                      </a:r>
                      <a:endParaRPr lang="zh-CN" altLang="en-US" sz="34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Newdata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3704370364"/>
                  </a:ext>
                </a:extLst>
              </a:tr>
            </a:tbl>
          </a:graphicData>
        </a:graphic>
      </p:graphicFrame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431425-5BDC-974B-B484-C78C6EEB18E0}"/>
              </a:ext>
            </a:extLst>
          </p:cNvPr>
          <p:cNvGrpSpPr/>
          <p:nvPr/>
        </p:nvGrpSpPr>
        <p:grpSpPr>
          <a:xfrm>
            <a:off x="8874836" y="34031226"/>
            <a:ext cx="4991842" cy="2406524"/>
            <a:chOff x="8012624" y="32575386"/>
            <a:chExt cx="4991842" cy="2406524"/>
          </a:xfrm>
        </p:grpSpPr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38475285-7F65-D34B-A4EC-37B1937B3EA0}"/>
                </a:ext>
              </a:extLst>
            </p:cNvPr>
            <p:cNvCxnSpPr>
              <a:cxnSpLocks/>
            </p:cNvCxnSpPr>
            <p:nvPr/>
          </p:nvCxnSpPr>
          <p:spPr>
            <a:xfrm>
              <a:off x="8012624" y="32575386"/>
              <a:ext cx="2905898" cy="218348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861791F-5D3B-CE45-B3C2-E60ACBCCE542}"/>
                </a:ext>
              </a:extLst>
            </p:cNvPr>
            <p:cNvSpPr txBox="1"/>
            <p:nvPr/>
          </p:nvSpPr>
          <p:spPr>
            <a:xfrm rot="2277577">
              <a:off x="8685770" y="32995527"/>
              <a:ext cx="1645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Encode</a:t>
              </a:r>
              <a:endParaRPr kumimoji="1" lang="zh-CN" altLang="en-US" sz="3400" dirty="0"/>
            </a:p>
          </p:txBody>
        </p:sp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7A8202C5-6C07-AD4B-988F-D64779B9869C}"/>
                </a:ext>
              </a:extLst>
            </p:cNvPr>
            <p:cNvSpPr/>
            <p:nvPr/>
          </p:nvSpPr>
          <p:spPr>
            <a:xfrm>
              <a:off x="11090559" y="34403598"/>
              <a:ext cx="1913907" cy="57831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400" dirty="0">
                  <a:solidFill>
                    <a:schemeClr val="tx1"/>
                  </a:solidFill>
                </a:rPr>
                <a:t>Newdata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7DFE55-C289-F448-B199-7AB91103E5D2}"/>
              </a:ext>
            </a:extLst>
          </p:cNvPr>
          <p:cNvGrpSpPr/>
          <p:nvPr/>
        </p:nvGrpSpPr>
        <p:grpSpPr>
          <a:xfrm>
            <a:off x="16062039" y="31231830"/>
            <a:ext cx="1639791" cy="2565296"/>
            <a:chOff x="15960486" y="32890730"/>
            <a:chExt cx="1639791" cy="256529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695EE06-D495-FC40-BFC1-5D03F2FA303B}"/>
                </a:ext>
              </a:extLst>
            </p:cNvPr>
            <p:cNvSpPr txBox="1"/>
            <p:nvPr/>
          </p:nvSpPr>
          <p:spPr>
            <a:xfrm>
              <a:off x="16144212" y="32890730"/>
              <a:ext cx="136172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Chunk</a:t>
              </a:r>
              <a:endParaRPr kumimoji="1" lang="zh-CN" altLang="en-US" sz="3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C186153-66BD-8449-ABDE-BE604FFC8C8B}"/>
                </a:ext>
              </a:extLst>
            </p:cNvPr>
            <p:cNvSpPr txBox="1"/>
            <p:nvPr/>
          </p:nvSpPr>
          <p:spPr>
            <a:xfrm>
              <a:off x="16501957" y="34994361"/>
              <a:ext cx="547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. . . </a:t>
              </a:r>
              <a:endParaRPr kumimoji="1" lang="zh-CN" altLang="en-US" sz="2400" b="1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9C7038A0-C568-164A-A53F-281144DF9661}"/>
                </a:ext>
              </a:extLst>
            </p:cNvPr>
            <p:cNvSpPr/>
            <p:nvPr/>
          </p:nvSpPr>
          <p:spPr>
            <a:xfrm>
              <a:off x="15963946" y="33470277"/>
              <a:ext cx="756000" cy="756000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334C636-559A-C543-9C57-796C42401E51}"/>
                </a:ext>
              </a:extLst>
            </p:cNvPr>
            <p:cNvSpPr/>
            <p:nvPr/>
          </p:nvSpPr>
          <p:spPr>
            <a:xfrm>
              <a:off x="16844277" y="33470277"/>
              <a:ext cx="756000" cy="756000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E693B9C0-5512-314E-AD15-A0F75C8FD530}"/>
                </a:ext>
              </a:extLst>
            </p:cNvPr>
            <p:cNvSpPr/>
            <p:nvPr/>
          </p:nvSpPr>
          <p:spPr>
            <a:xfrm>
              <a:off x="15960486" y="34335018"/>
              <a:ext cx="756000" cy="756000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A0185626-6FB0-E948-B326-0EBB05278A52}"/>
                </a:ext>
              </a:extLst>
            </p:cNvPr>
            <p:cNvSpPr/>
            <p:nvPr/>
          </p:nvSpPr>
          <p:spPr>
            <a:xfrm>
              <a:off x="16840817" y="34335018"/>
              <a:ext cx="756000" cy="756000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81C6FBD-75D8-AC4D-B71B-75D00FCF655C}"/>
              </a:ext>
            </a:extLst>
          </p:cNvPr>
          <p:cNvGrpSpPr/>
          <p:nvPr/>
        </p:nvGrpSpPr>
        <p:grpSpPr>
          <a:xfrm>
            <a:off x="19367951" y="31476721"/>
            <a:ext cx="1673895" cy="2648653"/>
            <a:chOff x="19336483" y="33300144"/>
            <a:chExt cx="1673895" cy="2648653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F43043A-9C39-2842-B149-191EFA0240B6}"/>
                </a:ext>
              </a:extLst>
            </p:cNvPr>
            <p:cNvSpPr txBox="1"/>
            <p:nvPr/>
          </p:nvSpPr>
          <p:spPr>
            <a:xfrm>
              <a:off x="19896871" y="35487132"/>
              <a:ext cx="547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. . . </a:t>
              </a:r>
              <a:endParaRPr kumimoji="1" lang="zh-CN" altLang="en-US" sz="2400" b="1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2FA6148-41E8-E94A-BF06-0FEABBE101AA}"/>
                </a:ext>
              </a:extLst>
            </p:cNvPr>
            <p:cNvGrpSpPr/>
            <p:nvPr/>
          </p:nvGrpSpPr>
          <p:grpSpPr>
            <a:xfrm>
              <a:off x="19340384" y="33301700"/>
              <a:ext cx="757530" cy="1071019"/>
              <a:chOff x="19365365" y="35245957"/>
              <a:chExt cx="757530" cy="1071019"/>
            </a:xfrm>
          </p:grpSpPr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261745FE-BB13-104B-BCFF-CC6B135DD3FA}"/>
                  </a:ext>
                </a:extLst>
              </p:cNvPr>
              <p:cNvSpPr/>
              <p:nvPr/>
            </p:nvSpPr>
            <p:spPr>
              <a:xfrm>
                <a:off x="19366895" y="35245957"/>
                <a:ext cx="756000" cy="3011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accent2"/>
                    </a:solidFill>
                  </a:rPr>
                  <a:t>hashA</a:t>
                </a:r>
                <a:endParaRPr kumimoji="1" lang="zh-CN" altLang="en-US" sz="11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3B414F1E-6C6D-8143-A782-E48310CE3763}"/>
                  </a:ext>
                </a:extLst>
              </p:cNvPr>
              <p:cNvSpPr/>
              <p:nvPr/>
            </p:nvSpPr>
            <p:spPr>
              <a:xfrm>
                <a:off x="19365365" y="35560976"/>
                <a:ext cx="756000" cy="756000"/>
              </a:xfrm>
              <a:prstGeom prst="rect">
                <a:avLst/>
              </a:prstGeom>
              <a:solidFill>
                <a:srgbClr val="9DC3E7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29FF6ED6-CBF8-A645-853D-37E496DC782D}"/>
                </a:ext>
              </a:extLst>
            </p:cNvPr>
            <p:cNvGrpSpPr/>
            <p:nvPr/>
          </p:nvGrpSpPr>
          <p:grpSpPr>
            <a:xfrm>
              <a:off x="20252848" y="33300144"/>
              <a:ext cx="757530" cy="1071019"/>
              <a:chOff x="19365365" y="35245957"/>
              <a:chExt cx="757530" cy="1071019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A74CF7B-1292-454A-A978-F6CB9AA85F41}"/>
                  </a:ext>
                </a:extLst>
              </p:cNvPr>
              <p:cNvSpPr/>
              <p:nvPr/>
            </p:nvSpPr>
            <p:spPr>
              <a:xfrm>
                <a:off x="19366895" y="35245957"/>
                <a:ext cx="756000" cy="3011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2000" dirty="0" err="1"/>
                  <a:t>hashB</a:t>
                </a:r>
                <a:endParaRPr kumimoji="1" lang="zh-CN" altLang="en-US" sz="1100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0A003ADA-BAEF-394E-820F-241F323C490F}"/>
                  </a:ext>
                </a:extLst>
              </p:cNvPr>
              <p:cNvSpPr/>
              <p:nvPr/>
            </p:nvSpPr>
            <p:spPr>
              <a:xfrm>
                <a:off x="19365365" y="35560976"/>
                <a:ext cx="756000" cy="756000"/>
              </a:xfrm>
              <a:prstGeom prst="rect">
                <a:avLst/>
              </a:prstGeom>
              <a:solidFill>
                <a:srgbClr val="9DC3E7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7170C0F8-1623-0C48-8025-1B44FEC21F15}"/>
                </a:ext>
              </a:extLst>
            </p:cNvPr>
            <p:cNvGrpSpPr/>
            <p:nvPr/>
          </p:nvGrpSpPr>
          <p:grpSpPr>
            <a:xfrm>
              <a:off x="19336483" y="34526395"/>
              <a:ext cx="757530" cy="1071019"/>
              <a:chOff x="19365365" y="35245957"/>
              <a:chExt cx="757530" cy="1071019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A816BEF-1793-A847-8D0F-CD1A3E7927DD}"/>
                  </a:ext>
                </a:extLst>
              </p:cNvPr>
              <p:cNvSpPr/>
              <p:nvPr/>
            </p:nvSpPr>
            <p:spPr>
              <a:xfrm>
                <a:off x="19366895" y="35245957"/>
                <a:ext cx="756000" cy="3011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2000" dirty="0" err="1"/>
                  <a:t>hashC</a:t>
                </a:r>
                <a:endParaRPr kumimoji="1" lang="zh-CN" altLang="en-US" sz="1100" dirty="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FF1D1D58-7705-8D40-ACFB-0E8CC0368CDD}"/>
                  </a:ext>
                </a:extLst>
              </p:cNvPr>
              <p:cNvSpPr/>
              <p:nvPr/>
            </p:nvSpPr>
            <p:spPr>
              <a:xfrm>
                <a:off x="19365365" y="35560976"/>
                <a:ext cx="756000" cy="756000"/>
              </a:xfrm>
              <a:prstGeom prst="rect">
                <a:avLst/>
              </a:prstGeom>
              <a:solidFill>
                <a:srgbClr val="9DC3E7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44B7709E-1946-6B4D-9A4A-C5414E926836}"/>
                </a:ext>
              </a:extLst>
            </p:cNvPr>
            <p:cNvGrpSpPr/>
            <p:nvPr/>
          </p:nvGrpSpPr>
          <p:grpSpPr>
            <a:xfrm>
              <a:off x="20248947" y="34524839"/>
              <a:ext cx="757530" cy="1071019"/>
              <a:chOff x="19365365" y="35245957"/>
              <a:chExt cx="757530" cy="1071019"/>
            </a:xfrm>
          </p:grpSpPr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DCE37E29-E2D0-0C4D-BA2A-47F8123B1AA3}"/>
                  </a:ext>
                </a:extLst>
              </p:cNvPr>
              <p:cNvSpPr/>
              <p:nvPr/>
            </p:nvSpPr>
            <p:spPr>
              <a:xfrm>
                <a:off x="19366895" y="35245957"/>
                <a:ext cx="756000" cy="3011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accent2"/>
                    </a:solidFill>
                  </a:rPr>
                  <a:t>hashA</a:t>
                </a:r>
                <a:endParaRPr kumimoji="1" lang="zh-CN" altLang="en-US" sz="11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763946D-6173-9D4B-9193-390E43C58BCF}"/>
                  </a:ext>
                </a:extLst>
              </p:cNvPr>
              <p:cNvSpPr/>
              <p:nvPr/>
            </p:nvSpPr>
            <p:spPr>
              <a:xfrm>
                <a:off x="19365365" y="35560976"/>
                <a:ext cx="756000" cy="756000"/>
              </a:xfrm>
              <a:prstGeom prst="rect">
                <a:avLst/>
              </a:prstGeom>
              <a:solidFill>
                <a:srgbClr val="9DC3E7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</p:grpSp>
      <p:graphicFrame>
        <p:nvGraphicFramePr>
          <p:cNvPr id="159" name="表格 158">
            <a:extLst>
              <a:ext uri="{FF2B5EF4-FFF2-40B4-BE49-F238E27FC236}">
                <a16:creationId xmlns:a16="http://schemas.microsoft.com/office/drawing/2014/main" id="{B2F4442F-763A-6B49-9AC6-FF8AC2BCF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22789"/>
              </p:ext>
            </p:extLst>
          </p:nvPr>
        </p:nvGraphicFramePr>
        <p:xfrm>
          <a:off x="27830860" y="29835254"/>
          <a:ext cx="2162506" cy="209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06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FinalJPEG1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Newdata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4370364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index1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407469228"/>
                  </a:ext>
                </a:extLst>
              </a:tr>
            </a:tbl>
          </a:graphicData>
        </a:graphic>
      </p:graphicFrame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63EC7B9D-C388-0041-AD63-75FD60EC6314}"/>
              </a:ext>
            </a:extLst>
          </p:cNvPr>
          <p:cNvCxnSpPr>
            <a:cxnSpLocks/>
          </p:cNvCxnSpPr>
          <p:nvPr/>
        </p:nvCxnSpPr>
        <p:spPr>
          <a:xfrm flipV="1">
            <a:off x="26975062" y="31668899"/>
            <a:ext cx="713590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1147B712-00BC-1C4C-A14E-6DA5A80EA2D2}"/>
              </a:ext>
            </a:extLst>
          </p:cNvPr>
          <p:cNvSpPr/>
          <p:nvPr/>
        </p:nvSpPr>
        <p:spPr>
          <a:xfrm>
            <a:off x="25362164" y="34088641"/>
            <a:ext cx="1470691" cy="6065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>
                <a:solidFill>
                  <a:schemeClr val="tx1"/>
                </a:solidFill>
              </a:rPr>
              <a:t>index2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5E92AFFC-EA6E-444B-9512-952E92CB7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45520"/>
              </p:ext>
            </p:extLst>
          </p:nvPr>
        </p:nvGraphicFramePr>
        <p:xfrm>
          <a:off x="27830860" y="32612661"/>
          <a:ext cx="2162506" cy="209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06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FinalJPEG2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Newdata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4370364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index2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407469228"/>
                  </a:ext>
                </a:extLst>
              </a:tr>
            </a:tbl>
          </a:graphicData>
        </a:graphic>
      </p:graphicFrame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3F389E0A-2AA2-094D-A1EA-F943930C0554}"/>
              </a:ext>
            </a:extLst>
          </p:cNvPr>
          <p:cNvCxnSpPr>
            <a:cxnSpLocks/>
          </p:cNvCxnSpPr>
          <p:nvPr/>
        </p:nvCxnSpPr>
        <p:spPr>
          <a:xfrm flipV="1">
            <a:off x="26975062" y="34446306"/>
            <a:ext cx="713590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CB841F36-4C5E-2244-B203-F63A45154580}"/>
              </a:ext>
            </a:extLst>
          </p:cNvPr>
          <p:cNvCxnSpPr>
            <a:cxnSpLocks/>
          </p:cNvCxnSpPr>
          <p:nvPr/>
        </p:nvCxnSpPr>
        <p:spPr>
          <a:xfrm flipV="1">
            <a:off x="24155538" y="31614488"/>
            <a:ext cx="1105191" cy="94455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B933DE8-1E94-224A-BE36-598197F1F1C9}"/>
              </a:ext>
            </a:extLst>
          </p:cNvPr>
          <p:cNvGrpSpPr/>
          <p:nvPr/>
        </p:nvGrpSpPr>
        <p:grpSpPr>
          <a:xfrm>
            <a:off x="16848251" y="29919982"/>
            <a:ext cx="9351240" cy="1391738"/>
            <a:chOff x="16477144" y="31738806"/>
            <a:chExt cx="9351240" cy="1391738"/>
          </a:xfrm>
        </p:grpSpPr>
        <p:cxnSp>
          <p:nvCxnSpPr>
            <p:cNvPr id="46" name="肘形连接符 45">
              <a:extLst>
                <a:ext uri="{FF2B5EF4-FFF2-40B4-BE49-F238E27FC236}">
                  <a16:creationId xmlns:a16="http://schemas.microsoft.com/office/drawing/2014/main" id="{9C551C5A-25AF-4545-A02D-93A3A987CC61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035" y="31738806"/>
              <a:ext cx="5181349" cy="1220078"/>
            </a:xfrm>
            <a:prstGeom prst="bentConnector3">
              <a:avLst>
                <a:gd name="adj1" fmla="val 100048"/>
              </a:avLst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>
              <a:extLst>
                <a:ext uri="{FF2B5EF4-FFF2-40B4-BE49-F238E27FC236}">
                  <a16:creationId xmlns:a16="http://schemas.microsoft.com/office/drawing/2014/main" id="{2B6BF598-3CEA-C947-9F7D-2C3D33920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7144" y="31745048"/>
              <a:ext cx="4008518" cy="1385496"/>
            </a:xfrm>
            <a:prstGeom prst="bentConnector3">
              <a:avLst>
                <a:gd name="adj1" fmla="val -185"/>
              </a:avLst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39AF6180-12A9-8946-AFA5-20AFB27BFEB5}"/>
              </a:ext>
            </a:extLst>
          </p:cNvPr>
          <p:cNvGrpSpPr/>
          <p:nvPr/>
        </p:nvGrpSpPr>
        <p:grpSpPr>
          <a:xfrm>
            <a:off x="16877355" y="33797125"/>
            <a:ext cx="9266349" cy="2399646"/>
            <a:chOff x="16659525" y="28628950"/>
            <a:chExt cx="9266349" cy="2399646"/>
          </a:xfrm>
        </p:grpSpPr>
        <p:cxnSp>
          <p:nvCxnSpPr>
            <p:cNvPr id="184" name="肘形连接符 183">
              <a:extLst>
                <a:ext uri="{FF2B5EF4-FFF2-40B4-BE49-F238E27FC236}">
                  <a16:creationId xmlns:a16="http://schemas.microsoft.com/office/drawing/2014/main" id="{A5D87005-E8F6-D844-816A-80C9D811E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82439" y="30087027"/>
              <a:ext cx="5343435" cy="941569"/>
            </a:xfrm>
            <a:prstGeom prst="bentConnector3">
              <a:avLst>
                <a:gd name="adj1" fmla="val 100115"/>
              </a:avLst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肘形连接符 184">
              <a:extLst>
                <a:ext uri="{FF2B5EF4-FFF2-40B4-BE49-F238E27FC236}">
                  <a16:creationId xmlns:a16="http://schemas.microsoft.com/office/drawing/2014/main" id="{1BB5BC98-F665-9643-8926-C08DBBE79615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rot="16200000" flipH="1">
              <a:off x="17602624" y="27685851"/>
              <a:ext cx="2004869" cy="3891067"/>
            </a:xfrm>
            <a:prstGeom prst="bentConnector2">
              <a:avLst/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C7569AD-FC11-454C-8891-21D12A7ECCFD}"/>
              </a:ext>
            </a:extLst>
          </p:cNvPr>
          <p:cNvSpPr txBox="1"/>
          <p:nvPr/>
        </p:nvSpPr>
        <p:spPr>
          <a:xfrm>
            <a:off x="779221" y="19762980"/>
            <a:ext cx="92118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/>
              <a:t>Researcher</a:t>
            </a:r>
            <a:r>
              <a:rPr kumimoji="1" lang="zh-CN" altLang="en-US" sz="4400" dirty="0"/>
              <a:t>：</a:t>
            </a:r>
            <a:r>
              <a:rPr kumimoji="1" lang="en-US" altLang="zh-CN" sz="4400" dirty="0" err="1"/>
              <a:t>Jiacheng</a:t>
            </a:r>
            <a:r>
              <a:rPr kumimoji="1" lang="en-US" altLang="zh-CN" sz="4400" dirty="0"/>
              <a:t> Liang(UESTC)</a:t>
            </a:r>
          </a:p>
          <a:p>
            <a:r>
              <a:rPr kumimoji="1" lang="en-US" altLang="zh-CN" sz="4400" dirty="0"/>
              <a:t>Mail</a:t>
            </a:r>
            <a:r>
              <a:rPr kumimoji="1" lang="zh-CN" altLang="en-US" sz="4400" dirty="0"/>
              <a:t>：</a:t>
            </a:r>
            <a:r>
              <a:rPr kumimoji="1" lang="en-US" altLang="zh-CN" sz="4400" dirty="0" err="1"/>
              <a:t>jiacheng.ac@gmail.com</a:t>
            </a:r>
            <a:r>
              <a:rPr kumimoji="1" lang="en-US" altLang="zh-CN" sz="4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2701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403</Words>
  <Application>Microsoft Macintosh PowerPoint</Application>
  <PresentationFormat>自定义</PresentationFormat>
  <Paragraphs>86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PingFang SC</vt:lpstr>
      <vt:lpstr>PingFang SC Medium</vt:lpstr>
      <vt:lpstr>PingFang SC Semibold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梁嘉城</dc:creator>
  <cp:lastModifiedBy>梁嘉城</cp:lastModifiedBy>
  <cp:revision>49</cp:revision>
  <dcterms:created xsi:type="dcterms:W3CDTF">2019-12-13T07:02:02Z</dcterms:created>
  <dcterms:modified xsi:type="dcterms:W3CDTF">2019-12-13T17:46:41Z</dcterms:modified>
</cp:coreProperties>
</file>