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 id="25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6"/>
    <p:restoredTop sz="96405"/>
  </p:normalViewPr>
  <p:slideViewPr>
    <p:cSldViewPr snapToGrid="0" snapToObjects="1">
      <p:cViewPr varScale="1">
        <p:scale>
          <a:sx n="131" d="100"/>
          <a:sy n="131"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717AE-5464-5C4C-B011-F3040E33E0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67888B9-81AB-4A4E-8063-FD4BBAC25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DB4BB8F-2F36-C14F-BC0A-A35DC3BDED83}"/>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5" name="页脚占位符 4">
            <a:extLst>
              <a:ext uri="{FF2B5EF4-FFF2-40B4-BE49-F238E27FC236}">
                <a16:creationId xmlns:a16="http://schemas.microsoft.com/office/drawing/2014/main" id="{AD09CBBF-CE14-6D48-AFAC-CC9B0BB19F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A921C9F-85F6-964E-B931-A7943B0458BE}"/>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426936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BBFF6-D114-2A48-8747-6EB4E2C862A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FF003EA-645A-3A46-8102-C7379271564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A88890-1033-8541-8683-ED348C342530}"/>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5" name="页脚占位符 4">
            <a:extLst>
              <a:ext uri="{FF2B5EF4-FFF2-40B4-BE49-F238E27FC236}">
                <a16:creationId xmlns:a16="http://schemas.microsoft.com/office/drawing/2014/main" id="{E6C3BD3E-EEBB-1D4C-943C-9884498C40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B59D4DE-BF9A-7147-A4C7-6B9F42D4599D}"/>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48215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131FD3-7A12-434F-BDFC-82E836D2C52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FE8557D-3375-8F4C-ABCC-344EEAFD5A2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7B9704-D668-2748-B188-6D8C352702C2}"/>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5" name="页脚占位符 4">
            <a:extLst>
              <a:ext uri="{FF2B5EF4-FFF2-40B4-BE49-F238E27FC236}">
                <a16:creationId xmlns:a16="http://schemas.microsoft.com/office/drawing/2014/main" id="{C01D57CD-F6A9-9B46-9D4D-BB5D87A0BD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8FB5A8F-F18A-B847-A3A7-702E1C4B4C8A}"/>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5410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36CE1-6998-E54C-A37D-919E4E70A5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52B3841-BFF9-5744-92EA-7366926EC1C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00B146-288F-914B-BDD4-8504C0C7D46D}"/>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5" name="页脚占位符 4">
            <a:extLst>
              <a:ext uri="{FF2B5EF4-FFF2-40B4-BE49-F238E27FC236}">
                <a16:creationId xmlns:a16="http://schemas.microsoft.com/office/drawing/2014/main" id="{70211C48-D9A7-6E48-98E2-CADA77C2A7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EA25F7-95B1-AE4D-B30A-8FC8018FC59B}"/>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392771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3982E-5A1D-004A-9FDC-6B3AC46ADFB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0850DB7-BD06-734B-B54B-508325DA3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74CE005-D641-7345-B305-CCE3C4B3C173}"/>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5" name="页脚占位符 4">
            <a:extLst>
              <a:ext uri="{FF2B5EF4-FFF2-40B4-BE49-F238E27FC236}">
                <a16:creationId xmlns:a16="http://schemas.microsoft.com/office/drawing/2014/main" id="{0533DB94-C1C4-FE44-9158-06D0465788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7D196D-889E-2341-B3AD-400F62DBE5D9}"/>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48322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4D836-7B4A-FF41-926E-134049C2D8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121179F-3F64-F948-BDCC-664EA1D3981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B67A169-D217-F645-A0A9-C43FF654DB9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09C7D7A-C11A-D74F-8625-28CBFE460321}"/>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6" name="页脚占位符 5">
            <a:extLst>
              <a:ext uri="{FF2B5EF4-FFF2-40B4-BE49-F238E27FC236}">
                <a16:creationId xmlns:a16="http://schemas.microsoft.com/office/drawing/2014/main" id="{91E0BB65-E62E-C04E-864A-1369894AF1E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6F43553-CF18-1B4D-81E2-AAF3027A7ADC}"/>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7670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D29B0-777A-2B49-8293-2E22A07A290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ABACF1C-D53F-AE44-8EF3-45E1BA945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C38E26C-1601-1D46-92A3-65CBEBED20C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6AD85F3-F9E9-D342-9E44-574A706E1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2FBA1DF-76F2-2747-ACE1-78254CA4360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2323497-2A79-2544-BE88-A45FCD45432C}"/>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8" name="页脚占位符 7">
            <a:extLst>
              <a:ext uri="{FF2B5EF4-FFF2-40B4-BE49-F238E27FC236}">
                <a16:creationId xmlns:a16="http://schemas.microsoft.com/office/drawing/2014/main" id="{E597DCED-E0E3-F341-9F04-3EC055AC623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16CCCC9-6E0C-4C44-AB3E-361D3C06F17A}"/>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93940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5F150-FED8-1248-A201-460DC5C5E3C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F83AD50-E0BF-6846-B7FA-00B87E757573}"/>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4" name="页脚占位符 3">
            <a:extLst>
              <a:ext uri="{FF2B5EF4-FFF2-40B4-BE49-F238E27FC236}">
                <a16:creationId xmlns:a16="http://schemas.microsoft.com/office/drawing/2014/main" id="{5460A21D-F888-6E40-A3C6-E6E93A44682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C1107CC-2847-9F44-8100-56FE6378DAB0}"/>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35062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701131-F97B-AB41-956A-4D607425A683}"/>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3" name="页脚占位符 2">
            <a:extLst>
              <a:ext uri="{FF2B5EF4-FFF2-40B4-BE49-F238E27FC236}">
                <a16:creationId xmlns:a16="http://schemas.microsoft.com/office/drawing/2014/main" id="{713D7488-7D0D-3243-BCE1-E62DC17D656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C7D863C-846C-D74F-AB4A-704F24D20304}"/>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71133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C6D4E-F5F3-8148-B73B-107955AEC67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D4C75D2-A2F2-8743-8610-C96EAC5A9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B9A71E9-2655-E84F-A165-10397065B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4502B5D-4539-AB42-8CB8-54A5174AFE78}"/>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6" name="页脚占位符 5">
            <a:extLst>
              <a:ext uri="{FF2B5EF4-FFF2-40B4-BE49-F238E27FC236}">
                <a16:creationId xmlns:a16="http://schemas.microsoft.com/office/drawing/2014/main" id="{F9997305-DC72-004C-AC24-0B19FFB943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133B0F-CE92-9C46-83B7-2211361CC71E}"/>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07856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3CA30-E019-2F4B-9A87-FF6434CB063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7F07040-11F0-204C-8E28-24011354E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ECDFBD3-CF05-9941-841C-5269F95E6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47B9B23-8651-6940-A618-6907881F8379}"/>
              </a:ext>
            </a:extLst>
          </p:cNvPr>
          <p:cNvSpPr>
            <a:spLocks noGrp="1"/>
          </p:cNvSpPr>
          <p:nvPr>
            <p:ph type="dt" sz="half" idx="10"/>
          </p:nvPr>
        </p:nvSpPr>
        <p:spPr/>
        <p:txBody>
          <a:bodyPr/>
          <a:lstStyle/>
          <a:p>
            <a:fld id="{D17AA530-B6F1-264A-8E62-BAFF555C7CDC}" type="datetimeFigureOut">
              <a:rPr kumimoji="1" lang="zh-CN" altLang="en-US" smtClean="0"/>
              <a:t>2019/12/22</a:t>
            </a:fld>
            <a:endParaRPr kumimoji="1" lang="zh-CN" altLang="en-US"/>
          </a:p>
        </p:txBody>
      </p:sp>
      <p:sp>
        <p:nvSpPr>
          <p:cNvPr id="6" name="页脚占位符 5">
            <a:extLst>
              <a:ext uri="{FF2B5EF4-FFF2-40B4-BE49-F238E27FC236}">
                <a16:creationId xmlns:a16="http://schemas.microsoft.com/office/drawing/2014/main" id="{54940468-B10B-D24B-94A1-D8FB93D41A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CA9200-7D98-E343-9D44-A210778DDD48}"/>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375838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950AC0-4799-D343-BB69-4347288B1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C78209-DDFE-7649-8E65-08F9F696E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D3CDD4A-BA58-A544-9C5E-9B8FCEECE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AA530-B6F1-264A-8E62-BAFF555C7CDC}" type="datetimeFigureOut">
              <a:rPr kumimoji="1" lang="zh-CN" altLang="en-US" smtClean="0"/>
              <a:t>2019/12/22</a:t>
            </a:fld>
            <a:endParaRPr kumimoji="1" lang="zh-CN" altLang="en-US"/>
          </a:p>
        </p:txBody>
      </p:sp>
      <p:sp>
        <p:nvSpPr>
          <p:cNvPr id="5" name="页脚占位符 4">
            <a:extLst>
              <a:ext uri="{FF2B5EF4-FFF2-40B4-BE49-F238E27FC236}">
                <a16:creationId xmlns:a16="http://schemas.microsoft.com/office/drawing/2014/main" id="{92142297-C8D4-FE4D-ADFB-B5238BCDA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49D3E90-661D-1B45-B67E-821260467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5525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E552A5-CF3D-EE45-B754-17BCA9DEEBB3}"/>
              </a:ext>
            </a:extLst>
          </p:cNvPr>
          <p:cNvSpPr/>
          <p:nvPr/>
        </p:nvSpPr>
        <p:spPr>
          <a:xfrm>
            <a:off x="5972408" y="3244334"/>
            <a:ext cx="247184" cy="369332"/>
          </a:xfrm>
          <a:prstGeom prst="rect">
            <a:avLst/>
          </a:prstGeom>
        </p:spPr>
        <p:txBody>
          <a:bodyPr wrap="none">
            <a:spAutoFit/>
          </a:bodyPr>
          <a:lstStyle/>
          <a:p>
            <a:r>
              <a:rPr lang="zh-CN" altLang="en-US" dirty="0"/>
              <a:t> </a:t>
            </a:r>
          </a:p>
        </p:txBody>
      </p:sp>
      <p:sp>
        <p:nvSpPr>
          <p:cNvPr id="9" name="矩形 8">
            <a:extLst>
              <a:ext uri="{FF2B5EF4-FFF2-40B4-BE49-F238E27FC236}">
                <a16:creationId xmlns:a16="http://schemas.microsoft.com/office/drawing/2014/main" id="{DBDA76CD-0855-F74E-AA2E-DE0939C40885}"/>
              </a:ext>
            </a:extLst>
          </p:cNvPr>
          <p:cNvSpPr/>
          <p:nvPr/>
        </p:nvSpPr>
        <p:spPr>
          <a:xfrm>
            <a:off x="5972408" y="3244334"/>
            <a:ext cx="247184" cy="369332"/>
          </a:xfrm>
          <a:prstGeom prst="rect">
            <a:avLst/>
          </a:prstGeom>
        </p:spPr>
        <p:txBody>
          <a:bodyPr wrap="none">
            <a:spAutoFit/>
          </a:bodyPr>
          <a:lstStyle/>
          <a:p>
            <a:r>
              <a:rPr lang="zh-CN" altLang="en-US" dirty="0"/>
              <a:t> </a:t>
            </a:r>
          </a:p>
        </p:txBody>
      </p:sp>
      <p:pic>
        <p:nvPicPr>
          <p:cNvPr id="15" name="图片 14">
            <a:extLst>
              <a:ext uri="{FF2B5EF4-FFF2-40B4-BE49-F238E27FC236}">
                <a16:creationId xmlns:a16="http://schemas.microsoft.com/office/drawing/2014/main" id="{C27D8BAD-BF28-7C48-A2EF-86E9F7F67DC8}"/>
              </a:ext>
            </a:extLst>
          </p:cNvPr>
          <p:cNvPicPr>
            <a:picLocks noChangeAspect="1"/>
          </p:cNvPicPr>
          <p:nvPr/>
        </p:nvPicPr>
        <p:blipFill>
          <a:blip r:embed="rId2"/>
          <a:stretch>
            <a:fillRect/>
          </a:stretch>
        </p:blipFill>
        <p:spPr>
          <a:xfrm>
            <a:off x="2630552" y="255616"/>
            <a:ext cx="7178080" cy="8740216"/>
          </a:xfrm>
          <a:prstGeom prst="rect">
            <a:avLst/>
          </a:prstGeom>
        </p:spPr>
      </p:pic>
      <p:sp>
        <p:nvSpPr>
          <p:cNvPr id="16" name="圆角矩形 15">
            <a:extLst>
              <a:ext uri="{FF2B5EF4-FFF2-40B4-BE49-F238E27FC236}">
                <a16:creationId xmlns:a16="http://schemas.microsoft.com/office/drawing/2014/main" id="{5413AA6C-7F0B-C34B-8FB1-844C848170CF}"/>
              </a:ext>
            </a:extLst>
          </p:cNvPr>
          <p:cNvSpPr/>
          <p:nvPr/>
        </p:nvSpPr>
        <p:spPr>
          <a:xfrm>
            <a:off x="6493933" y="1794934"/>
            <a:ext cx="863600" cy="3693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完成</a:t>
            </a:r>
          </a:p>
        </p:txBody>
      </p:sp>
      <p:sp>
        <p:nvSpPr>
          <p:cNvPr id="17" name="圆角矩形 16">
            <a:extLst>
              <a:ext uri="{FF2B5EF4-FFF2-40B4-BE49-F238E27FC236}">
                <a16:creationId xmlns:a16="http://schemas.microsoft.com/office/drawing/2014/main" id="{29A286BE-3208-2946-9004-4C65564BD2E4}"/>
              </a:ext>
            </a:extLst>
          </p:cNvPr>
          <p:cNvSpPr/>
          <p:nvPr/>
        </p:nvSpPr>
        <p:spPr>
          <a:xfrm>
            <a:off x="6585995" y="3136739"/>
            <a:ext cx="937549" cy="47692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FF0000"/>
                </a:solidFill>
              </a:rPr>
              <a:t>Error!</a:t>
            </a:r>
            <a:endParaRPr kumimoji="1" lang="zh-CN" altLang="en-US" dirty="0">
              <a:solidFill>
                <a:srgbClr val="FF0000"/>
              </a:solidFill>
            </a:endParaRPr>
          </a:p>
        </p:txBody>
      </p:sp>
      <p:sp>
        <p:nvSpPr>
          <p:cNvPr id="2" name="文本框 1">
            <a:extLst>
              <a:ext uri="{FF2B5EF4-FFF2-40B4-BE49-F238E27FC236}">
                <a16:creationId xmlns:a16="http://schemas.microsoft.com/office/drawing/2014/main" id="{D9340896-E9CA-944A-96A5-5EF3FE201037}"/>
              </a:ext>
            </a:extLst>
          </p:cNvPr>
          <p:cNvSpPr txBox="1"/>
          <p:nvPr/>
        </p:nvSpPr>
        <p:spPr>
          <a:xfrm>
            <a:off x="6219592" y="3613666"/>
            <a:ext cx="1799617" cy="646331"/>
          </a:xfrm>
          <a:prstGeom prst="rect">
            <a:avLst/>
          </a:prstGeom>
          <a:noFill/>
        </p:spPr>
        <p:txBody>
          <a:bodyPr wrap="square" rtlCol="0">
            <a:spAutoFit/>
          </a:bodyPr>
          <a:lstStyle/>
          <a:p>
            <a:r>
              <a:rPr kumimoji="1" lang="en-US" altLang="zh-CN" dirty="0"/>
              <a:t>12/20</a:t>
            </a:r>
            <a:r>
              <a:rPr kumimoji="1" lang="zh-CN" altLang="en-US" dirty="0"/>
              <a:t> </a:t>
            </a:r>
            <a:r>
              <a:rPr kumimoji="1" lang="en-US" altLang="zh-CN" dirty="0"/>
              <a:t>closed</a:t>
            </a:r>
          </a:p>
          <a:p>
            <a:endParaRPr kumimoji="1" lang="zh-CN" altLang="en-US" dirty="0"/>
          </a:p>
        </p:txBody>
      </p:sp>
    </p:spTree>
    <p:extLst>
      <p:ext uri="{BB962C8B-B14F-4D97-AF65-F5344CB8AC3E}">
        <p14:creationId xmlns:p14="http://schemas.microsoft.com/office/powerpoint/2010/main" val="272705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0A2A07-E50D-9E4F-86BA-F52D72E7F989}"/>
              </a:ext>
            </a:extLst>
          </p:cNvPr>
          <p:cNvSpPr txBox="1"/>
          <p:nvPr/>
        </p:nvSpPr>
        <p:spPr>
          <a:xfrm>
            <a:off x="590309" y="613458"/>
            <a:ext cx="11296892" cy="4801314"/>
          </a:xfrm>
          <a:prstGeom prst="rect">
            <a:avLst/>
          </a:prstGeom>
          <a:noFill/>
        </p:spPr>
        <p:txBody>
          <a:bodyPr wrap="square" rtlCol="0">
            <a:spAutoFit/>
          </a:bodyPr>
          <a:lstStyle/>
          <a:p>
            <a:r>
              <a:rPr lang="en-US" altLang="zh-CN" b="1" dirty="0"/>
              <a:t>initial design</a:t>
            </a:r>
            <a:endParaRPr lang="zh-CN" altLang="zh-CN" b="1" dirty="0"/>
          </a:p>
          <a:p>
            <a:r>
              <a:rPr lang="en-US" altLang="zh-CN" dirty="0"/>
              <a:t>Phase one (decoding and encoding of JPEG):</a:t>
            </a:r>
            <a:endParaRPr lang="zh-CN" altLang="zh-CN" dirty="0"/>
          </a:p>
          <a:p>
            <a:r>
              <a:rPr lang="en-US" altLang="zh-CN" dirty="0"/>
              <a:t>1. Decode JPEG files, extract 4 Huffman tables (DHT sections) for each JPEG file, respectively (DC 0/1 AC 0/1). Decode the JPEG compressed image data (SOS section) to the previous level, which is the data (</a:t>
            </a:r>
            <a:r>
              <a:rPr lang="en-US" altLang="zh-CN" dirty="0" err="1"/>
              <a:t>dataBFhuffman</a:t>
            </a:r>
            <a:r>
              <a:rPr lang="en-US" altLang="zh-CN" dirty="0"/>
              <a:t>) after quantization processing.</a:t>
            </a:r>
            <a:endParaRPr lang="zh-CN" altLang="zh-CN" dirty="0"/>
          </a:p>
          <a:p>
            <a:r>
              <a:rPr lang="en-US" altLang="zh-CN" dirty="0"/>
              <a:t>2. Use the Huffman tables of all JPEG files in the directory to reconstruct 4 new Huffman tables (</a:t>
            </a:r>
            <a:r>
              <a:rPr lang="en-US" altLang="zh-CN" dirty="0" err="1"/>
              <a:t>NewHuffman</a:t>
            </a:r>
            <a:r>
              <a:rPr lang="en-US" altLang="zh-CN" dirty="0"/>
              <a:t>)</a:t>
            </a:r>
            <a:endParaRPr lang="zh-CN" altLang="zh-CN" dirty="0"/>
          </a:p>
          <a:p>
            <a:r>
              <a:rPr lang="en-US" altLang="zh-CN" dirty="0"/>
              <a:t>3. Recompress </a:t>
            </a:r>
            <a:r>
              <a:rPr lang="en-US" altLang="zh-CN" dirty="0" err="1"/>
              <a:t>dataBFhuffman</a:t>
            </a:r>
            <a:r>
              <a:rPr lang="en-US" altLang="zh-CN" dirty="0"/>
              <a:t> according to </a:t>
            </a:r>
            <a:r>
              <a:rPr lang="en-US" altLang="zh-CN" dirty="0" err="1"/>
              <a:t>NewHuffman</a:t>
            </a:r>
            <a:r>
              <a:rPr lang="en-US" altLang="zh-CN" dirty="0"/>
              <a:t>, call it </a:t>
            </a:r>
            <a:r>
              <a:rPr lang="en-US" altLang="zh-CN" dirty="0" err="1"/>
              <a:t>NewData</a:t>
            </a:r>
            <a:r>
              <a:rPr lang="en-US" altLang="zh-CN" dirty="0"/>
              <a:t> and store it back to the original JPEG file.</a:t>
            </a:r>
            <a:endParaRPr lang="zh-CN" altLang="zh-CN" dirty="0"/>
          </a:p>
          <a:p>
            <a:r>
              <a:rPr lang="en-US" altLang="zh-CN" dirty="0"/>
              <a:t>4. </a:t>
            </a:r>
            <a:r>
              <a:rPr lang="en-US" altLang="zh-CN" dirty="0" err="1"/>
              <a:t>NewHuffman</a:t>
            </a:r>
            <a:r>
              <a:rPr lang="en-US" altLang="zh-CN" dirty="0"/>
              <a:t> will be stored in the file directory</a:t>
            </a:r>
            <a:endParaRPr lang="zh-CN" altLang="zh-CN" dirty="0"/>
          </a:p>
          <a:p>
            <a:r>
              <a:rPr lang="en-US" altLang="zh-CN" dirty="0"/>
              <a:t> </a:t>
            </a:r>
            <a:endParaRPr lang="zh-CN" altLang="zh-CN" dirty="0"/>
          </a:p>
          <a:p>
            <a:r>
              <a:rPr lang="en-US" altLang="zh-CN" dirty="0"/>
              <a:t>Phase two (deduplication phase):</a:t>
            </a:r>
            <a:endParaRPr lang="zh-CN" altLang="zh-CN" dirty="0"/>
          </a:p>
          <a:p>
            <a:r>
              <a:rPr lang="en-US" altLang="zh-CN" dirty="0"/>
              <a:t>1. Divide </a:t>
            </a:r>
            <a:r>
              <a:rPr lang="en-US" altLang="zh-CN" dirty="0" err="1"/>
              <a:t>NewData</a:t>
            </a:r>
            <a:r>
              <a:rPr lang="en-US" altLang="zh-CN" dirty="0"/>
              <a:t> into small blocks, which can be adjusted here, and initially set to 16 * 16 pixel blocks.</a:t>
            </a:r>
            <a:endParaRPr lang="zh-CN" altLang="zh-CN" dirty="0"/>
          </a:p>
          <a:p>
            <a:r>
              <a:rPr lang="en-US" altLang="zh-CN" dirty="0"/>
              <a:t>2. Build an index of the blocks of all JPEG files in the directory</a:t>
            </a:r>
            <a:endParaRPr lang="zh-CN" altLang="zh-CN" dirty="0"/>
          </a:p>
          <a:p>
            <a:r>
              <a:rPr lang="en-US" altLang="zh-CN" dirty="0"/>
              <a:t>3. Calculate the hash value of each block, deduplicate the block according to the hash value, and update the index. Finally, only one copy of the same block will be left in the server.</a:t>
            </a:r>
            <a:endParaRPr lang="zh-CN" altLang="zh-CN" dirty="0"/>
          </a:p>
          <a:p>
            <a:r>
              <a:rPr lang="en-US" altLang="zh-CN" dirty="0"/>
              <a:t>4. Finally write the index back into each JPEG file and place the deduplicated blocks under the file directory.</a:t>
            </a:r>
            <a:endParaRPr lang="zh-CN" altLang="zh-CN" dirty="0"/>
          </a:p>
          <a:p>
            <a:endParaRPr kumimoji="1" lang="zh-CN" altLang="en-US" dirty="0"/>
          </a:p>
        </p:txBody>
      </p:sp>
    </p:spTree>
    <p:extLst>
      <p:ext uri="{BB962C8B-B14F-4D97-AF65-F5344CB8AC3E}">
        <p14:creationId xmlns:p14="http://schemas.microsoft.com/office/powerpoint/2010/main" val="207147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4AA30-0466-434E-A33A-AF6DB5EADD45}"/>
              </a:ext>
            </a:extLst>
          </p:cNvPr>
          <p:cNvPicPr>
            <a:picLocks noChangeAspect="1"/>
          </p:cNvPicPr>
          <p:nvPr/>
        </p:nvPicPr>
        <p:blipFill>
          <a:blip r:embed="rId2"/>
          <a:stretch>
            <a:fillRect/>
          </a:stretch>
        </p:blipFill>
        <p:spPr>
          <a:xfrm>
            <a:off x="571588" y="1481559"/>
            <a:ext cx="4297581" cy="4282633"/>
          </a:xfrm>
          <a:prstGeom prst="rect">
            <a:avLst/>
          </a:prstGeom>
        </p:spPr>
      </p:pic>
      <p:sp>
        <p:nvSpPr>
          <p:cNvPr id="5" name="文本框 4">
            <a:extLst>
              <a:ext uri="{FF2B5EF4-FFF2-40B4-BE49-F238E27FC236}">
                <a16:creationId xmlns:a16="http://schemas.microsoft.com/office/drawing/2014/main" id="{5B186163-713C-894A-8AC9-1107D2344AE8}"/>
              </a:ext>
            </a:extLst>
          </p:cNvPr>
          <p:cNvSpPr txBox="1"/>
          <p:nvPr/>
        </p:nvSpPr>
        <p:spPr>
          <a:xfrm>
            <a:off x="486137" y="636608"/>
            <a:ext cx="3541853" cy="369332"/>
          </a:xfrm>
          <a:prstGeom prst="rect">
            <a:avLst/>
          </a:prstGeom>
          <a:noFill/>
        </p:spPr>
        <p:txBody>
          <a:bodyPr wrap="square" rtlCol="0">
            <a:spAutoFit/>
          </a:bodyPr>
          <a:lstStyle/>
          <a:p>
            <a:r>
              <a:rPr kumimoji="1" lang="en-US" altLang="zh-CN" dirty="0"/>
              <a:t>Huffman</a:t>
            </a:r>
            <a:r>
              <a:rPr kumimoji="1" lang="zh-CN" altLang="en-US" dirty="0"/>
              <a:t>提取</a:t>
            </a:r>
          </a:p>
        </p:txBody>
      </p:sp>
    </p:spTree>
    <p:extLst>
      <p:ext uri="{BB962C8B-B14F-4D97-AF65-F5344CB8AC3E}">
        <p14:creationId xmlns:p14="http://schemas.microsoft.com/office/powerpoint/2010/main" val="331376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808B331-0918-5F45-B16F-CC785D742371}"/>
              </a:ext>
            </a:extLst>
          </p:cNvPr>
          <p:cNvPicPr>
            <a:picLocks noChangeAspect="1"/>
          </p:cNvPicPr>
          <p:nvPr/>
        </p:nvPicPr>
        <p:blipFill>
          <a:blip r:embed="rId2"/>
          <a:stretch>
            <a:fillRect/>
          </a:stretch>
        </p:blipFill>
        <p:spPr>
          <a:xfrm>
            <a:off x="2626659" y="186818"/>
            <a:ext cx="6938682" cy="6858000"/>
          </a:xfrm>
          <a:prstGeom prst="rect">
            <a:avLst/>
          </a:prstGeom>
        </p:spPr>
      </p:pic>
      <p:sp>
        <p:nvSpPr>
          <p:cNvPr id="7" name="文本框 6">
            <a:extLst>
              <a:ext uri="{FF2B5EF4-FFF2-40B4-BE49-F238E27FC236}">
                <a16:creationId xmlns:a16="http://schemas.microsoft.com/office/drawing/2014/main" id="{4029D083-E980-D149-971F-413C4DE58380}"/>
              </a:ext>
            </a:extLst>
          </p:cNvPr>
          <p:cNvSpPr txBox="1"/>
          <p:nvPr/>
        </p:nvSpPr>
        <p:spPr>
          <a:xfrm>
            <a:off x="6290553" y="3535844"/>
            <a:ext cx="1799617" cy="646331"/>
          </a:xfrm>
          <a:prstGeom prst="rect">
            <a:avLst/>
          </a:prstGeom>
          <a:noFill/>
        </p:spPr>
        <p:txBody>
          <a:bodyPr wrap="square" rtlCol="0">
            <a:spAutoFit/>
          </a:bodyPr>
          <a:lstStyle/>
          <a:p>
            <a:r>
              <a:rPr kumimoji="1" lang="en-US" altLang="zh-CN" dirty="0"/>
              <a:t>12/21</a:t>
            </a:r>
            <a:r>
              <a:rPr kumimoji="1" lang="zh-CN" altLang="en-US" dirty="0"/>
              <a:t> </a:t>
            </a:r>
            <a:r>
              <a:rPr kumimoji="1" lang="en-US" altLang="zh-CN" dirty="0"/>
              <a:t>open</a:t>
            </a:r>
          </a:p>
          <a:p>
            <a:endParaRPr kumimoji="1" lang="zh-CN" altLang="en-US" dirty="0"/>
          </a:p>
        </p:txBody>
      </p:sp>
    </p:spTree>
    <p:extLst>
      <p:ext uri="{BB962C8B-B14F-4D97-AF65-F5344CB8AC3E}">
        <p14:creationId xmlns:p14="http://schemas.microsoft.com/office/powerpoint/2010/main" val="207711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5F4DD63-35C3-CF46-905E-C20BD9283809}"/>
              </a:ext>
            </a:extLst>
          </p:cNvPr>
          <p:cNvPicPr>
            <a:picLocks noChangeAspect="1"/>
          </p:cNvPicPr>
          <p:nvPr/>
        </p:nvPicPr>
        <p:blipFill>
          <a:blip r:embed="rId2"/>
          <a:stretch>
            <a:fillRect/>
          </a:stretch>
        </p:blipFill>
        <p:spPr>
          <a:xfrm>
            <a:off x="2895840" y="370390"/>
            <a:ext cx="7863395" cy="9821990"/>
          </a:xfrm>
          <a:prstGeom prst="rect">
            <a:avLst/>
          </a:prstGeom>
        </p:spPr>
      </p:pic>
      <p:sp>
        <p:nvSpPr>
          <p:cNvPr id="13" name="文本框 12">
            <a:extLst>
              <a:ext uri="{FF2B5EF4-FFF2-40B4-BE49-F238E27FC236}">
                <a16:creationId xmlns:a16="http://schemas.microsoft.com/office/drawing/2014/main" id="{645A2E5A-2A53-B541-937D-BFF8487313EC}"/>
              </a:ext>
            </a:extLst>
          </p:cNvPr>
          <p:cNvSpPr txBox="1"/>
          <p:nvPr/>
        </p:nvSpPr>
        <p:spPr>
          <a:xfrm>
            <a:off x="937548" y="370390"/>
            <a:ext cx="1979271" cy="369332"/>
          </a:xfrm>
          <a:prstGeom prst="rect">
            <a:avLst/>
          </a:prstGeom>
          <a:noFill/>
        </p:spPr>
        <p:txBody>
          <a:bodyPr wrap="square" rtlCol="0">
            <a:spAutoFit/>
          </a:bodyPr>
          <a:lstStyle/>
          <a:p>
            <a:r>
              <a:rPr kumimoji="1" lang="en-US" altLang="zh-CN" dirty="0"/>
              <a:t>Huffman</a:t>
            </a:r>
            <a:r>
              <a:rPr kumimoji="1" lang="zh-CN" altLang="en-US" dirty="0"/>
              <a:t>重构</a:t>
            </a:r>
          </a:p>
        </p:txBody>
      </p:sp>
    </p:spTree>
    <p:extLst>
      <p:ext uri="{BB962C8B-B14F-4D97-AF65-F5344CB8AC3E}">
        <p14:creationId xmlns:p14="http://schemas.microsoft.com/office/powerpoint/2010/main" val="28450275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236</Words>
  <Application>Microsoft Macintosh PowerPoint</Application>
  <PresentationFormat>宽屏</PresentationFormat>
  <Paragraphs>20</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梁嘉城</dc:creator>
  <cp:lastModifiedBy>梁嘉城</cp:lastModifiedBy>
  <cp:revision>5</cp:revision>
  <dcterms:created xsi:type="dcterms:W3CDTF">2019-12-09T13:20:06Z</dcterms:created>
  <dcterms:modified xsi:type="dcterms:W3CDTF">2019-12-22T01:59:36Z</dcterms:modified>
</cp:coreProperties>
</file>