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2"/>
    <a:srgbClr val="5B9BD7"/>
    <a:srgbClr val="F2CEC6"/>
    <a:srgbClr val="5B9BD6"/>
    <a:srgbClr val="4472C4"/>
    <a:srgbClr val="0170C0"/>
    <a:srgbClr val="516E8C"/>
    <a:srgbClr val="94DEFF"/>
    <a:srgbClr val="77D1F7"/>
    <a:srgbClr val="526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407"/>
    <p:restoredTop sz="96405"/>
  </p:normalViewPr>
  <p:slideViewPr>
    <p:cSldViewPr snapToGrid="0" snapToObjects="1">
      <p:cViewPr>
        <p:scale>
          <a:sx n="15" d="100"/>
          <a:sy n="15" d="100"/>
        </p:scale>
        <p:origin x="1928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3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125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167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58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223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504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67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40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591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19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067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799CA-DFC1-3949-A923-A6F67CF3388A}" type="datetimeFigureOut">
              <a:rPr kumimoji="1" lang="zh-CN" altLang="en-US" smtClean="0"/>
              <a:t>2019/12/16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0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5708E19-9074-9D4B-8E52-AAE909D32A4C}"/>
              </a:ext>
            </a:extLst>
          </p:cNvPr>
          <p:cNvSpPr txBox="1"/>
          <p:nvPr/>
        </p:nvSpPr>
        <p:spPr>
          <a:xfrm>
            <a:off x="367391" y="1309756"/>
            <a:ext cx="29594266" cy="36049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100"/>
              </a:lnSpc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Using pictures to record has become an </a:t>
            </a:r>
            <a:r>
              <a:rPr kumimoji="1" lang="en-US" altLang="zh-CN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indispensable</a:t>
            </a: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part of people's lives. </a:t>
            </a: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Such a large amount of picture storage is extremely </a:t>
            </a:r>
            <a:r>
              <a:rPr kumimoji="1" lang="en-US" altLang="zh-CN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challenging</a:t>
            </a: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for cloud storage space. </a:t>
            </a: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r>
              <a:rPr kumimoji="1" lang="en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Compared to other file types, such as videos, installers, etc., the repeat rate of photos among users is extremely low. Such a large </a:t>
            </a:r>
            <a:r>
              <a:rPr kumimoji="1" lang="en" altLang="zh-CN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independent</a:t>
            </a:r>
            <a:r>
              <a:rPr kumimoji="1" lang="en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" altLang="zh-CN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data</a:t>
            </a:r>
            <a:r>
              <a:rPr kumimoji="1" lang="en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module has a huge space overhead for cloud storage companies.</a:t>
            </a:r>
            <a:endParaRPr kumimoji="1" lang="zh-CN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My research proposes a new JPEG cloud storage solution to save storage space for cloud storage service providers.</a:t>
            </a: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ts val="6100"/>
              </a:lnSpc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ts val="6100"/>
              </a:lnSpc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Generally, the current deduplication research is aimed at </a:t>
            </a:r>
            <a:r>
              <a:rPr kumimoji="1" lang="en-US" altLang="zh-CN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all</a:t>
            </a: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types</a:t>
            </a: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of files.</a:t>
            </a: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Based on the </a:t>
            </a:r>
            <a:r>
              <a:rPr kumimoji="1" lang="en-US" altLang="zh-CN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characteristics</a:t>
            </a: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of JPEG files, my research proposes to first grasp the </a:t>
            </a:r>
            <a:r>
              <a:rPr kumimoji="1" lang="en-US" altLang="zh-CN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reconstruction</a:t>
            </a: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of the Huffman table to save some storage space, and then perform traditional </a:t>
            </a:r>
            <a:r>
              <a:rPr kumimoji="1" lang="en-US" altLang="zh-CN" sz="4500" b="1" dirty="0" err="1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dedup</a:t>
            </a: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work program. </a:t>
            </a: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For JPEG files, the current compression method will </a:t>
            </a:r>
            <a:r>
              <a:rPr kumimoji="1" lang="en-US" altLang="zh-CN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damage</a:t>
            </a: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some details of the picture. In this study, the storage space will be saved </a:t>
            </a:r>
            <a:r>
              <a:rPr kumimoji="1" lang="en-US" altLang="zh-CN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without</a:t>
            </a: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damaging</a:t>
            </a: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the user's JPEG file.</a:t>
            </a: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solidFill>
                <a:srgbClr val="4472C4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ts val="6100"/>
              </a:lnSpc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ts val="6100"/>
              </a:lnSpc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ts val="6100"/>
              </a:lnSpc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zh-CN" altLang="en-US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87BD5A87-386E-EE48-AB1C-CCD84F12F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87432"/>
              </p:ext>
            </p:extLst>
          </p:nvPr>
        </p:nvGraphicFramePr>
        <p:xfrm>
          <a:off x="11506082" y="27327559"/>
          <a:ext cx="2463293" cy="3452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293">
                  <a:extLst>
                    <a:ext uri="{9D8B030D-6E8A-4147-A177-3AD203B41FA5}">
                      <a16:colId xmlns:a16="http://schemas.microsoft.com/office/drawing/2014/main" val="759205733"/>
                    </a:ext>
                  </a:extLst>
                </a:gridCol>
              </a:tblGrid>
              <a:tr h="402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400" dirty="0"/>
                        <a:t>JPEG1</a:t>
                      </a:r>
                      <a:endParaRPr lang="zh-CN" altLang="en-US" sz="3400" dirty="0"/>
                    </a:p>
                  </a:txBody>
                  <a:tcPr marL="89186" marR="89186" marT="44592" marB="4459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054678"/>
                  </a:ext>
                </a:extLst>
              </a:tr>
              <a:tr h="906017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400" strike="sngStrike" dirty="0"/>
                        <a:t>DHT</a:t>
                      </a:r>
                    </a:p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trike="sngStrike" dirty="0"/>
                        <a:t>(4 Huffman tables)</a:t>
                      </a:r>
                      <a:endParaRPr lang="zh-CN" altLang="en-US" sz="2400" strike="sngStrike" dirty="0"/>
                    </a:p>
                  </a:txBody>
                  <a:tcPr marL="89186" marR="89186" marT="44592" marB="4459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4809859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3400" strike="sngStrike" dirty="0"/>
                        <a:t>Compressed image data</a:t>
                      </a:r>
                      <a:endParaRPr lang="zh-CN" altLang="en-US" sz="3400" strike="sngStrike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074901637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400" dirty="0"/>
                        <a:t>Newdata</a:t>
                      </a:r>
                      <a:endParaRPr lang="zh-CN" altLang="en-US" sz="3400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3704370364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A78E103-CCA9-D94A-BAEF-3C23799FC656}"/>
              </a:ext>
            </a:extLst>
          </p:cNvPr>
          <p:cNvSpPr txBox="1"/>
          <p:nvPr/>
        </p:nvSpPr>
        <p:spPr>
          <a:xfrm>
            <a:off x="12937708" y="8143173"/>
            <a:ext cx="12865636" cy="101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5000"/>
              </a:lnSpc>
            </a:pPr>
            <a:r>
              <a:rPr kumimoji="1" lang="en-US" altLang="zh-CN" sz="15000" dirty="0">
                <a:ea typeface="PingFang SC" panose="020B0400000000000000" pitchFamily="34" charset="-122"/>
              </a:rPr>
              <a:t>DEDUPLICATION</a:t>
            </a:r>
          </a:p>
          <a:p>
            <a:pPr algn="r">
              <a:lnSpc>
                <a:spcPct val="95000"/>
              </a:lnSpc>
            </a:pPr>
            <a:r>
              <a:rPr kumimoji="1" lang="en-US" altLang="zh-CN" sz="12000" dirty="0">
                <a:ea typeface="PingFang SC" panose="020B0400000000000000" pitchFamily="34" charset="-122"/>
              </a:rPr>
              <a:t>CLOUD STORAGE</a:t>
            </a:r>
          </a:p>
          <a:p>
            <a:pPr algn="r">
              <a:lnSpc>
                <a:spcPct val="90000"/>
              </a:lnSpc>
            </a:pPr>
            <a:r>
              <a:rPr kumimoji="1" lang="en-US" altLang="zh-CN" sz="9600" dirty="0">
                <a:ea typeface="PingFang SC" panose="020B0400000000000000" pitchFamily="34" charset="-122"/>
              </a:rPr>
              <a:t>BASED ON</a:t>
            </a:r>
          </a:p>
          <a:p>
            <a:pPr algn="r">
              <a:lnSpc>
                <a:spcPct val="95000"/>
              </a:lnSpc>
            </a:pPr>
            <a:r>
              <a:rPr kumimoji="1" lang="en" altLang="zh-CN" sz="20800" dirty="0">
                <a:ea typeface="PingFang SC" panose="020B0400000000000000" pitchFamily="34" charset="-122"/>
              </a:rPr>
              <a:t>JPEG</a:t>
            </a:r>
          </a:p>
          <a:p>
            <a:pPr algn="r">
              <a:lnSpc>
                <a:spcPct val="95000"/>
              </a:lnSpc>
            </a:pPr>
            <a:r>
              <a:rPr kumimoji="1" lang="en" altLang="zh-CN" sz="11200" dirty="0">
                <a:ea typeface="PingFang SC" panose="020B0400000000000000" pitchFamily="34" charset="-122"/>
              </a:rPr>
              <a:t>CHARACTERISTICS</a:t>
            </a:r>
            <a:endParaRPr kumimoji="1" lang="zh-CN" altLang="en-US" sz="11200" dirty="0">
              <a:ea typeface="PingFang SC" panose="020B0400000000000000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3F3A30B-8191-C540-83EF-3DB9002BD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206255"/>
              </p:ext>
            </p:extLst>
          </p:nvPr>
        </p:nvGraphicFramePr>
        <p:xfrm>
          <a:off x="369467" y="27707325"/>
          <a:ext cx="796665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6665">
                  <a:extLst>
                    <a:ext uri="{9D8B030D-6E8A-4147-A177-3AD203B41FA5}">
                      <a16:colId xmlns:a16="http://schemas.microsoft.com/office/drawing/2014/main" val="77240968"/>
                    </a:ext>
                  </a:extLst>
                </a:gridCol>
              </a:tblGrid>
              <a:tr h="24832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AC 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984537"/>
                  </a:ext>
                </a:extLst>
              </a:tr>
              <a:tr h="24832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AC 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736190"/>
                  </a:ext>
                </a:extLst>
              </a:tr>
              <a:tr h="24832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DC 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705631"/>
                  </a:ext>
                </a:extLst>
              </a:tr>
              <a:tr h="24832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DC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3295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E096D4E-22B6-D945-8888-B53449BDA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775837"/>
              </p:ext>
            </p:extLst>
          </p:nvPr>
        </p:nvGraphicFramePr>
        <p:xfrm>
          <a:off x="2099459" y="27687663"/>
          <a:ext cx="2463293" cy="2705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293">
                  <a:extLst>
                    <a:ext uri="{9D8B030D-6E8A-4147-A177-3AD203B41FA5}">
                      <a16:colId xmlns:a16="http://schemas.microsoft.com/office/drawing/2014/main" val="759205733"/>
                    </a:ext>
                  </a:extLst>
                </a:gridCol>
              </a:tblGrid>
              <a:tr h="402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400" dirty="0"/>
                        <a:t>JPEG1</a:t>
                      </a:r>
                      <a:endParaRPr lang="zh-CN" altLang="en-US" sz="3400" dirty="0"/>
                    </a:p>
                  </a:txBody>
                  <a:tcPr marL="89186" marR="89186" marT="44592" marB="4459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054678"/>
                  </a:ext>
                </a:extLst>
              </a:tr>
              <a:tr h="906017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400" dirty="0"/>
                        <a:t>DHT</a:t>
                      </a:r>
                    </a:p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(4 Huffman tables)</a:t>
                      </a:r>
                      <a:endParaRPr lang="zh-CN" altLang="en-US" sz="2400" dirty="0"/>
                    </a:p>
                  </a:txBody>
                  <a:tcPr marL="89186" marR="89186" marT="44592" marB="4459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4809859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3400" dirty="0"/>
                        <a:t>Compressed image data</a:t>
                      </a:r>
                      <a:endParaRPr lang="zh-CN" altLang="en-US" sz="3400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074901637"/>
                  </a:ext>
                </a:extLst>
              </a:tr>
            </a:tbl>
          </a:graphicData>
        </a:graphic>
      </p:graphicFrame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0A1824E-C42D-F64C-BB66-51CA49FD243B}"/>
              </a:ext>
            </a:extLst>
          </p:cNvPr>
          <p:cNvCxnSpPr>
            <a:cxnSpLocks/>
          </p:cNvCxnSpPr>
          <p:nvPr/>
        </p:nvCxnSpPr>
        <p:spPr>
          <a:xfrm flipH="1">
            <a:off x="1316589" y="28882131"/>
            <a:ext cx="720000" cy="0"/>
          </a:xfrm>
          <a:prstGeom prst="straightConnector1">
            <a:avLst/>
          </a:prstGeom>
          <a:ln w="57150">
            <a:solidFill>
              <a:srgbClr val="01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8E5D729-25F5-7A42-8C08-6F0855631D6D}"/>
              </a:ext>
            </a:extLst>
          </p:cNvPr>
          <p:cNvSpPr txBox="1"/>
          <p:nvPr/>
        </p:nvSpPr>
        <p:spPr>
          <a:xfrm>
            <a:off x="598647" y="26189743"/>
            <a:ext cx="2875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/>
              <a:t>Phase1</a:t>
            </a:r>
            <a:endParaRPr kumimoji="1" lang="zh-CN" altLang="en-US" sz="6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1A9D6E9-B7B3-F945-8E01-E0C6A9AD6FA1}"/>
              </a:ext>
            </a:extLst>
          </p:cNvPr>
          <p:cNvSpPr txBox="1"/>
          <p:nvPr/>
        </p:nvSpPr>
        <p:spPr>
          <a:xfrm>
            <a:off x="17425531" y="30820615"/>
            <a:ext cx="105580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400" dirty="0"/>
              <a:t>Hash</a:t>
            </a:r>
            <a:endParaRPr kumimoji="1" lang="zh-CN" altLang="en-US" sz="3400" dirty="0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F70D1A8E-04B9-AD49-861A-304C4C4CA569}"/>
              </a:ext>
            </a:extLst>
          </p:cNvPr>
          <p:cNvCxnSpPr>
            <a:cxnSpLocks/>
          </p:cNvCxnSpPr>
          <p:nvPr/>
        </p:nvCxnSpPr>
        <p:spPr>
          <a:xfrm>
            <a:off x="23572271" y="31374427"/>
            <a:ext cx="1126219" cy="183749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D8101853-3F61-4B46-B428-53AD210A7938}"/>
              </a:ext>
            </a:extLst>
          </p:cNvPr>
          <p:cNvSpPr/>
          <p:nvPr/>
        </p:nvSpPr>
        <p:spPr>
          <a:xfrm>
            <a:off x="8425352" y="31009480"/>
            <a:ext cx="2688364" cy="59057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400" dirty="0" err="1">
                <a:solidFill>
                  <a:schemeClr val="tx1"/>
                </a:solidFill>
              </a:rPr>
              <a:t>NewHuffman</a:t>
            </a:r>
            <a:r>
              <a:rPr lang="zh-CN" altLang="zh-CN" dirty="0">
                <a:solidFill>
                  <a:schemeClr val="tx1"/>
                </a:solidFill>
              </a:rPr>
              <a:t>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DF55C8E4-AD65-5B44-AEA2-1EDC52AF85D1}"/>
              </a:ext>
            </a:extLst>
          </p:cNvPr>
          <p:cNvCxnSpPr/>
          <p:nvPr/>
        </p:nvCxnSpPr>
        <p:spPr>
          <a:xfrm>
            <a:off x="22779244" y="31797176"/>
            <a:ext cx="0" cy="1592387"/>
          </a:xfrm>
          <a:prstGeom prst="straightConnector1">
            <a:avLst/>
          </a:prstGeom>
          <a:ln w="57150">
            <a:solidFill>
              <a:srgbClr val="01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5CCF1A97-2312-9E41-8DD7-7416A942703D}"/>
              </a:ext>
            </a:extLst>
          </p:cNvPr>
          <p:cNvSpPr/>
          <p:nvPr/>
        </p:nvSpPr>
        <p:spPr>
          <a:xfrm>
            <a:off x="21909010" y="33492018"/>
            <a:ext cx="1762397" cy="6155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400" dirty="0">
                <a:solidFill>
                  <a:schemeClr val="tx1"/>
                </a:solidFill>
              </a:rPr>
              <a:t>Backend</a:t>
            </a:r>
            <a:endParaRPr kumimoji="1" lang="zh-CN" altLang="en-US" sz="3400" dirty="0">
              <a:solidFill>
                <a:schemeClr val="tx1"/>
              </a:solidFill>
            </a:endParaRP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A8B98147-42FF-834D-9814-55924A01E476}"/>
              </a:ext>
            </a:extLst>
          </p:cNvPr>
          <p:cNvSpPr/>
          <p:nvPr/>
        </p:nvSpPr>
        <p:spPr>
          <a:xfrm>
            <a:off x="22094433" y="31058657"/>
            <a:ext cx="1391553" cy="615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400" dirty="0" err="1">
                <a:solidFill>
                  <a:schemeClr val="tx1"/>
                </a:solidFill>
              </a:rPr>
              <a:t>dedup</a:t>
            </a:r>
            <a:endParaRPr kumimoji="1" lang="zh-CN" altLang="en-US" sz="3400" dirty="0">
              <a:solidFill>
                <a:schemeClr val="tx1"/>
              </a:solidFill>
            </a:endParaRPr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76607EF6-F655-174B-A9DD-B88F9C75A0CA}"/>
              </a:ext>
            </a:extLst>
          </p:cNvPr>
          <p:cNvSpPr/>
          <p:nvPr/>
        </p:nvSpPr>
        <p:spPr>
          <a:xfrm>
            <a:off x="24799925" y="30076849"/>
            <a:ext cx="1470691" cy="6065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400" dirty="0">
                <a:solidFill>
                  <a:schemeClr val="tx1"/>
                </a:solidFill>
              </a:rPr>
              <a:t>index1</a:t>
            </a:r>
            <a:endParaRPr kumimoji="1" lang="zh-CN" altLang="en-US" sz="3400" dirty="0">
              <a:solidFill>
                <a:schemeClr val="tx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AF2465C-5009-3E43-A1BB-2922B00C3D2B}"/>
              </a:ext>
            </a:extLst>
          </p:cNvPr>
          <p:cNvSpPr txBox="1"/>
          <p:nvPr/>
        </p:nvSpPr>
        <p:spPr>
          <a:xfrm>
            <a:off x="15033961" y="26209404"/>
            <a:ext cx="2875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/>
              <a:t>Phase2</a:t>
            </a:r>
            <a:endParaRPr kumimoji="1" lang="zh-CN" altLang="en-US" sz="3600" dirty="0"/>
          </a:p>
        </p:txBody>
      </p:sp>
      <p:sp>
        <p:nvSpPr>
          <p:cNvPr id="100" name="右大括号 99">
            <a:extLst>
              <a:ext uri="{FF2B5EF4-FFF2-40B4-BE49-F238E27FC236}">
                <a16:creationId xmlns:a16="http://schemas.microsoft.com/office/drawing/2014/main" id="{69C9AF2F-C465-254D-BA1B-98496A7A67EC}"/>
              </a:ext>
            </a:extLst>
          </p:cNvPr>
          <p:cNvSpPr/>
          <p:nvPr/>
        </p:nvSpPr>
        <p:spPr>
          <a:xfrm>
            <a:off x="4625622" y="28812686"/>
            <a:ext cx="233011" cy="2955709"/>
          </a:xfrm>
          <a:prstGeom prst="rightBrace">
            <a:avLst>
              <a:gd name="adj1" fmla="val 8333"/>
              <a:gd name="adj2" fmla="val 84757"/>
            </a:avLst>
          </a:prstGeom>
          <a:ln w="57150">
            <a:solidFill>
              <a:srgbClr val="01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8B1FFA02-7BA8-9140-9BA2-B28C44706248}"/>
              </a:ext>
            </a:extLst>
          </p:cNvPr>
          <p:cNvCxnSpPr>
            <a:cxnSpLocks/>
          </p:cNvCxnSpPr>
          <p:nvPr/>
        </p:nvCxnSpPr>
        <p:spPr>
          <a:xfrm>
            <a:off x="4858633" y="31321604"/>
            <a:ext cx="3425214" cy="0"/>
          </a:xfrm>
          <a:prstGeom prst="straightConnector1">
            <a:avLst/>
          </a:prstGeom>
          <a:ln w="57150">
            <a:solidFill>
              <a:srgbClr val="01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48BB682-4AA5-354C-B04A-56DEE4C3D875}"/>
              </a:ext>
            </a:extLst>
          </p:cNvPr>
          <p:cNvSpPr txBox="1"/>
          <p:nvPr/>
        </p:nvSpPr>
        <p:spPr>
          <a:xfrm>
            <a:off x="5672898" y="30752445"/>
            <a:ext cx="18418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400" dirty="0"/>
              <a:t>Rebuild</a:t>
            </a:r>
            <a:endParaRPr kumimoji="1" lang="zh-CN" altLang="en-US" sz="3400" dirty="0"/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5A4A9825-F163-3D41-9AFF-9E3F915054A3}"/>
              </a:ext>
            </a:extLst>
          </p:cNvPr>
          <p:cNvGrpSpPr/>
          <p:nvPr/>
        </p:nvGrpSpPr>
        <p:grpSpPr>
          <a:xfrm>
            <a:off x="4606354" y="29240500"/>
            <a:ext cx="4239523" cy="1148015"/>
            <a:chOff x="3983449" y="31962370"/>
            <a:chExt cx="4239523" cy="1148015"/>
          </a:xfrm>
        </p:grpSpPr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06B0ED9A-7B62-C140-A99F-7BC136F1C770}"/>
                </a:ext>
              </a:extLst>
            </p:cNvPr>
            <p:cNvCxnSpPr>
              <a:cxnSpLocks/>
            </p:cNvCxnSpPr>
            <p:nvPr/>
          </p:nvCxnSpPr>
          <p:spPr>
            <a:xfrm>
              <a:off x="3983449" y="32577923"/>
              <a:ext cx="1678379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DC744650-0ED0-C245-9306-908640632805}"/>
                </a:ext>
              </a:extLst>
            </p:cNvPr>
            <p:cNvSpPr txBox="1"/>
            <p:nvPr/>
          </p:nvSpPr>
          <p:spPr>
            <a:xfrm>
              <a:off x="4058681" y="31962370"/>
              <a:ext cx="160716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400" dirty="0"/>
                <a:t>Decode</a:t>
              </a:r>
              <a:endParaRPr kumimoji="1" lang="zh-CN" altLang="en-US" sz="3400" dirty="0"/>
            </a:p>
          </p:txBody>
        </p:sp>
        <p:sp>
          <p:nvSpPr>
            <p:cNvPr id="112" name="圆角矩形 111">
              <a:extLst>
                <a:ext uri="{FF2B5EF4-FFF2-40B4-BE49-F238E27FC236}">
                  <a16:creationId xmlns:a16="http://schemas.microsoft.com/office/drawing/2014/main" id="{FFC93488-482C-664C-9D20-534BF797575C}"/>
                </a:ext>
              </a:extLst>
            </p:cNvPr>
            <p:cNvSpPr/>
            <p:nvPr/>
          </p:nvSpPr>
          <p:spPr>
            <a:xfrm>
              <a:off x="5850924" y="32053490"/>
              <a:ext cx="2372048" cy="105689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400" dirty="0" err="1">
                  <a:solidFill>
                    <a:schemeClr val="tx1"/>
                  </a:solidFill>
                </a:rPr>
                <a:t>DataBeforeHuffman</a:t>
              </a:r>
              <a:r>
                <a:rPr lang="zh-CN" altLang="zh-CN" dirty="0">
                  <a:solidFill>
                    <a:schemeClr val="tx1"/>
                  </a:solidFill>
                </a:rPr>
                <a:t> 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0E035934-A018-814C-ADD5-3B633C9EEE9D}"/>
              </a:ext>
            </a:extLst>
          </p:cNvPr>
          <p:cNvGrpSpPr/>
          <p:nvPr/>
        </p:nvGrpSpPr>
        <p:grpSpPr>
          <a:xfrm>
            <a:off x="8878982" y="29527603"/>
            <a:ext cx="4578935" cy="1164539"/>
            <a:chOff x="8012624" y="32216073"/>
            <a:chExt cx="4578935" cy="1164539"/>
          </a:xfrm>
        </p:grpSpPr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CF867291-036E-8B4B-BBF9-AABD78D9A0AE}"/>
                </a:ext>
              </a:extLst>
            </p:cNvPr>
            <p:cNvCxnSpPr>
              <a:cxnSpLocks/>
            </p:cNvCxnSpPr>
            <p:nvPr/>
          </p:nvCxnSpPr>
          <p:spPr>
            <a:xfrm>
              <a:off x="8012624" y="32575386"/>
              <a:ext cx="2499963" cy="465383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CF9B965B-FE54-8A42-A79C-1F1CF27F0B5C}"/>
                </a:ext>
              </a:extLst>
            </p:cNvPr>
            <p:cNvSpPr txBox="1"/>
            <p:nvPr/>
          </p:nvSpPr>
          <p:spPr>
            <a:xfrm rot="669202">
              <a:off x="8685771" y="32216073"/>
              <a:ext cx="164581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400" dirty="0"/>
                <a:t>Encode</a:t>
              </a:r>
              <a:endParaRPr kumimoji="1" lang="zh-CN" altLang="en-US" sz="3400" dirty="0"/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37D275CE-5594-EA41-B04E-AB8F24F1A14C}"/>
                </a:ext>
              </a:extLst>
            </p:cNvPr>
            <p:cNvSpPr/>
            <p:nvPr/>
          </p:nvSpPr>
          <p:spPr>
            <a:xfrm>
              <a:off x="10677652" y="32802300"/>
              <a:ext cx="1913907" cy="57831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400" dirty="0">
                  <a:solidFill>
                    <a:schemeClr val="tx1"/>
                  </a:solidFill>
                </a:rPr>
                <a:t>Newdata</a:t>
              </a:r>
              <a:r>
                <a:rPr lang="zh-CN" altLang="zh-CN" dirty="0">
                  <a:solidFill>
                    <a:schemeClr val="tx1"/>
                  </a:solidFill>
                </a:rPr>
                <a:t> 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6" name="上下箭头 145">
            <a:extLst>
              <a:ext uri="{FF2B5EF4-FFF2-40B4-BE49-F238E27FC236}">
                <a16:creationId xmlns:a16="http://schemas.microsoft.com/office/drawing/2014/main" id="{5B82E02D-B17A-3E46-A4D7-F55C50828CFA}"/>
              </a:ext>
            </a:extLst>
          </p:cNvPr>
          <p:cNvSpPr/>
          <p:nvPr/>
        </p:nvSpPr>
        <p:spPr>
          <a:xfrm>
            <a:off x="10165816" y="31735328"/>
            <a:ext cx="139251" cy="1336909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上下箭头 146">
            <a:extLst>
              <a:ext uri="{FF2B5EF4-FFF2-40B4-BE49-F238E27FC236}">
                <a16:creationId xmlns:a16="http://schemas.microsoft.com/office/drawing/2014/main" id="{25793F23-1E91-8641-8584-2B4AC53F4BB2}"/>
              </a:ext>
            </a:extLst>
          </p:cNvPr>
          <p:cNvSpPr/>
          <p:nvPr/>
        </p:nvSpPr>
        <p:spPr>
          <a:xfrm>
            <a:off x="10061032" y="30262566"/>
            <a:ext cx="170886" cy="573712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3" name="直线箭头连接符 152">
            <a:extLst>
              <a:ext uri="{FF2B5EF4-FFF2-40B4-BE49-F238E27FC236}">
                <a16:creationId xmlns:a16="http://schemas.microsoft.com/office/drawing/2014/main" id="{022DF5F5-69D9-454C-A73D-9BE6D56DC9DE}"/>
              </a:ext>
            </a:extLst>
          </p:cNvPr>
          <p:cNvCxnSpPr>
            <a:cxnSpLocks/>
          </p:cNvCxnSpPr>
          <p:nvPr/>
        </p:nvCxnSpPr>
        <p:spPr>
          <a:xfrm>
            <a:off x="12227673" y="31983746"/>
            <a:ext cx="71003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C67AD65-92B0-7F45-B979-2CDB6BC940C1}"/>
              </a:ext>
            </a:extLst>
          </p:cNvPr>
          <p:cNvSpPr txBox="1"/>
          <p:nvPr/>
        </p:nvSpPr>
        <p:spPr>
          <a:xfrm>
            <a:off x="14224873" y="30700463"/>
            <a:ext cx="145320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400" dirty="0"/>
              <a:t>Divide</a:t>
            </a:r>
          </a:p>
        </p:txBody>
      </p:sp>
      <p:cxnSp>
        <p:nvCxnSpPr>
          <p:cNvPr id="157" name="直线箭头连接符 156">
            <a:extLst>
              <a:ext uri="{FF2B5EF4-FFF2-40B4-BE49-F238E27FC236}">
                <a16:creationId xmlns:a16="http://schemas.microsoft.com/office/drawing/2014/main" id="{654AAC62-40AE-444F-9A95-8B29CE362A82}"/>
              </a:ext>
            </a:extLst>
          </p:cNvPr>
          <p:cNvCxnSpPr>
            <a:cxnSpLocks/>
          </p:cNvCxnSpPr>
          <p:nvPr/>
        </p:nvCxnSpPr>
        <p:spPr>
          <a:xfrm>
            <a:off x="14344848" y="31268942"/>
            <a:ext cx="1154952" cy="20655"/>
          </a:xfrm>
          <a:prstGeom prst="straightConnector1">
            <a:avLst/>
          </a:prstGeom>
          <a:ln w="57150">
            <a:solidFill>
              <a:srgbClr val="01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右大括号 159">
            <a:extLst>
              <a:ext uri="{FF2B5EF4-FFF2-40B4-BE49-F238E27FC236}">
                <a16:creationId xmlns:a16="http://schemas.microsoft.com/office/drawing/2014/main" id="{5C0DBD3A-607D-6740-A002-D2383EF287E9}"/>
              </a:ext>
            </a:extLst>
          </p:cNvPr>
          <p:cNvSpPr/>
          <p:nvPr/>
        </p:nvSpPr>
        <p:spPr>
          <a:xfrm>
            <a:off x="14059671" y="30388515"/>
            <a:ext cx="286335" cy="4587490"/>
          </a:xfrm>
          <a:prstGeom prst="rightBrace">
            <a:avLst>
              <a:gd name="adj1" fmla="val 8333"/>
              <a:gd name="adj2" fmla="val 19248"/>
            </a:avLst>
          </a:prstGeom>
          <a:ln w="57150">
            <a:solidFill>
              <a:srgbClr val="01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3" name="直线箭头连接符 162">
            <a:extLst>
              <a:ext uri="{FF2B5EF4-FFF2-40B4-BE49-F238E27FC236}">
                <a16:creationId xmlns:a16="http://schemas.microsoft.com/office/drawing/2014/main" id="{56D553DB-F7E2-764C-811A-2A5D6E0F484E}"/>
              </a:ext>
            </a:extLst>
          </p:cNvPr>
          <p:cNvCxnSpPr>
            <a:cxnSpLocks/>
          </p:cNvCxnSpPr>
          <p:nvPr/>
        </p:nvCxnSpPr>
        <p:spPr>
          <a:xfrm>
            <a:off x="17337045" y="31374427"/>
            <a:ext cx="1297911" cy="0"/>
          </a:xfrm>
          <a:prstGeom prst="straightConnector1">
            <a:avLst/>
          </a:prstGeom>
          <a:ln w="57150">
            <a:solidFill>
              <a:srgbClr val="01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线箭头连接符 200">
            <a:extLst>
              <a:ext uri="{FF2B5EF4-FFF2-40B4-BE49-F238E27FC236}">
                <a16:creationId xmlns:a16="http://schemas.microsoft.com/office/drawing/2014/main" id="{DEC8C5BB-62C1-BE46-A2ED-6573C52E17AE}"/>
              </a:ext>
            </a:extLst>
          </p:cNvPr>
          <p:cNvCxnSpPr>
            <a:cxnSpLocks/>
          </p:cNvCxnSpPr>
          <p:nvPr/>
        </p:nvCxnSpPr>
        <p:spPr>
          <a:xfrm>
            <a:off x="20688287" y="31367934"/>
            <a:ext cx="1297911" cy="0"/>
          </a:xfrm>
          <a:prstGeom prst="straightConnector1">
            <a:avLst/>
          </a:prstGeom>
          <a:ln w="57150">
            <a:solidFill>
              <a:srgbClr val="01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9" name="表格 218">
            <a:extLst>
              <a:ext uri="{FF2B5EF4-FFF2-40B4-BE49-F238E27FC236}">
                <a16:creationId xmlns:a16="http://schemas.microsoft.com/office/drawing/2014/main" id="{445030EA-0539-1743-9127-053C575C9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607144"/>
              </p:ext>
            </p:extLst>
          </p:nvPr>
        </p:nvGraphicFramePr>
        <p:xfrm>
          <a:off x="307945" y="30643226"/>
          <a:ext cx="796665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6665">
                  <a:extLst>
                    <a:ext uri="{9D8B030D-6E8A-4147-A177-3AD203B41FA5}">
                      <a16:colId xmlns:a16="http://schemas.microsoft.com/office/drawing/2014/main" val="77240968"/>
                    </a:ext>
                  </a:extLst>
                </a:gridCol>
              </a:tblGrid>
              <a:tr h="24832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AC 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984537"/>
                  </a:ext>
                </a:extLst>
              </a:tr>
              <a:tr h="24832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AC 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736190"/>
                  </a:ext>
                </a:extLst>
              </a:tr>
              <a:tr h="24832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DC 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705631"/>
                  </a:ext>
                </a:extLst>
              </a:tr>
              <a:tr h="24832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DC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32952"/>
                  </a:ext>
                </a:extLst>
              </a:tr>
            </a:tbl>
          </a:graphicData>
        </a:graphic>
      </p:graphicFrame>
      <p:graphicFrame>
        <p:nvGraphicFramePr>
          <p:cNvPr id="220" name="表格 219">
            <a:extLst>
              <a:ext uri="{FF2B5EF4-FFF2-40B4-BE49-F238E27FC236}">
                <a16:creationId xmlns:a16="http://schemas.microsoft.com/office/drawing/2014/main" id="{F89E3492-30EB-B143-92C6-F3A1FE03E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540788"/>
              </p:ext>
            </p:extLst>
          </p:nvPr>
        </p:nvGraphicFramePr>
        <p:xfrm>
          <a:off x="2037937" y="30623564"/>
          <a:ext cx="2463293" cy="2705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293">
                  <a:extLst>
                    <a:ext uri="{9D8B030D-6E8A-4147-A177-3AD203B41FA5}">
                      <a16:colId xmlns:a16="http://schemas.microsoft.com/office/drawing/2014/main" val="759205733"/>
                    </a:ext>
                  </a:extLst>
                </a:gridCol>
              </a:tblGrid>
              <a:tr h="402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400" dirty="0"/>
                        <a:t>JPEG1</a:t>
                      </a:r>
                      <a:endParaRPr lang="zh-CN" altLang="en-US" sz="3400" dirty="0"/>
                    </a:p>
                  </a:txBody>
                  <a:tcPr marL="89186" marR="89186" marT="44592" marB="4459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054678"/>
                  </a:ext>
                </a:extLst>
              </a:tr>
              <a:tr h="906017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400" dirty="0"/>
                        <a:t>DHT</a:t>
                      </a:r>
                    </a:p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(4 Huffman tables)</a:t>
                      </a:r>
                      <a:endParaRPr lang="zh-CN" altLang="en-US" sz="2400" dirty="0"/>
                    </a:p>
                  </a:txBody>
                  <a:tcPr marL="89186" marR="89186" marT="44592" marB="4459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4809859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3400" dirty="0"/>
                        <a:t>Compressed image data</a:t>
                      </a:r>
                      <a:endParaRPr lang="zh-CN" altLang="en-US" sz="3400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074901637"/>
                  </a:ext>
                </a:extLst>
              </a:tr>
            </a:tbl>
          </a:graphicData>
        </a:graphic>
      </p:graphicFrame>
      <p:cxnSp>
        <p:nvCxnSpPr>
          <p:cNvPr id="221" name="直线箭头连接符 220">
            <a:extLst>
              <a:ext uri="{FF2B5EF4-FFF2-40B4-BE49-F238E27FC236}">
                <a16:creationId xmlns:a16="http://schemas.microsoft.com/office/drawing/2014/main" id="{06D62B22-0098-F94B-BDC1-79C717C1EE6D}"/>
              </a:ext>
            </a:extLst>
          </p:cNvPr>
          <p:cNvCxnSpPr>
            <a:cxnSpLocks/>
          </p:cNvCxnSpPr>
          <p:nvPr/>
        </p:nvCxnSpPr>
        <p:spPr>
          <a:xfrm flipH="1">
            <a:off x="1255067" y="31818032"/>
            <a:ext cx="720000" cy="0"/>
          </a:xfrm>
          <a:prstGeom prst="straightConnector1">
            <a:avLst/>
          </a:prstGeom>
          <a:ln w="57150">
            <a:solidFill>
              <a:srgbClr val="01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18772A7C-5C61-9E46-8030-6F6DB6524E5C}"/>
              </a:ext>
            </a:extLst>
          </p:cNvPr>
          <p:cNvGrpSpPr/>
          <p:nvPr/>
        </p:nvGrpSpPr>
        <p:grpSpPr>
          <a:xfrm>
            <a:off x="4606354" y="32142403"/>
            <a:ext cx="4239523" cy="1171724"/>
            <a:chOff x="3983449" y="31938661"/>
            <a:chExt cx="4239523" cy="1171724"/>
          </a:xfrm>
        </p:grpSpPr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5E749AA9-F378-C641-B6B4-C59869132F8B}"/>
                </a:ext>
              </a:extLst>
            </p:cNvPr>
            <p:cNvCxnSpPr>
              <a:cxnSpLocks/>
            </p:cNvCxnSpPr>
            <p:nvPr/>
          </p:nvCxnSpPr>
          <p:spPr>
            <a:xfrm>
              <a:off x="3983449" y="32577923"/>
              <a:ext cx="1678379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36E502A3-2D23-3842-993F-93FA64311506}"/>
                </a:ext>
              </a:extLst>
            </p:cNvPr>
            <p:cNvSpPr txBox="1"/>
            <p:nvPr/>
          </p:nvSpPr>
          <p:spPr>
            <a:xfrm>
              <a:off x="4040365" y="31938661"/>
              <a:ext cx="160716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400" dirty="0"/>
                <a:t>Decode</a:t>
              </a:r>
              <a:endParaRPr kumimoji="1" lang="zh-CN" altLang="en-US" sz="3400" dirty="0"/>
            </a:p>
          </p:txBody>
        </p:sp>
        <p:sp>
          <p:nvSpPr>
            <p:cNvPr id="88" name="圆角矩形 87">
              <a:extLst>
                <a:ext uri="{FF2B5EF4-FFF2-40B4-BE49-F238E27FC236}">
                  <a16:creationId xmlns:a16="http://schemas.microsoft.com/office/drawing/2014/main" id="{A3B943DE-6E88-BC43-BB45-1060057F63E9}"/>
                </a:ext>
              </a:extLst>
            </p:cNvPr>
            <p:cNvSpPr/>
            <p:nvPr/>
          </p:nvSpPr>
          <p:spPr>
            <a:xfrm>
              <a:off x="5850924" y="32053490"/>
              <a:ext cx="2372048" cy="105689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400" dirty="0" err="1">
                  <a:solidFill>
                    <a:schemeClr val="tx1"/>
                  </a:solidFill>
                </a:rPr>
                <a:t>DataBeforeHuffman</a:t>
              </a:r>
              <a:r>
                <a:rPr lang="zh-CN" altLang="zh-CN" dirty="0">
                  <a:solidFill>
                    <a:schemeClr val="tx1"/>
                  </a:solidFill>
                </a:rPr>
                <a:t> 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8290883B-2CE5-3F48-A219-BB6B5A35A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46967"/>
              </p:ext>
            </p:extLst>
          </p:nvPr>
        </p:nvGraphicFramePr>
        <p:xfrm>
          <a:off x="11506597" y="31874904"/>
          <a:ext cx="2463293" cy="3452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293">
                  <a:extLst>
                    <a:ext uri="{9D8B030D-6E8A-4147-A177-3AD203B41FA5}">
                      <a16:colId xmlns:a16="http://schemas.microsoft.com/office/drawing/2014/main" val="759205733"/>
                    </a:ext>
                  </a:extLst>
                </a:gridCol>
              </a:tblGrid>
              <a:tr h="402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400" dirty="0"/>
                        <a:t>JPEG2</a:t>
                      </a:r>
                      <a:endParaRPr lang="zh-CN" altLang="en-US" sz="3400" dirty="0"/>
                    </a:p>
                  </a:txBody>
                  <a:tcPr marL="89186" marR="89186" marT="44592" marB="4459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054678"/>
                  </a:ext>
                </a:extLst>
              </a:tr>
              <a:tr h="906017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400" strike="sngStrike" dirty="0"/>
                        <a:t>DHT</a:t>
                      </a:r>
                    </a:p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trike="sngStrike" dirty="0"/>
                        <a:t>(4 Huffman tables)</a:t>
                      </a:r>
                      <a:endParaRPr lang="zh-CN" altLang="en-US" sz="2400" strike="sngStrike" dirty="0"/>
                    </a:p>
                  </a:txBody>
                  <a:tcPr marL="89186" marR="89186" marT="44592" marB="4459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4809859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3400" strike="sngStrike" dirty="0"/>
                        <a:t>Compressed image data</a:t>
                      </a:r>
                      <a:endParaRPr lang="zh-CN" altLang="en-US" sz="3400" strike="sngStrike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074901637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400" dirty="0"/>
                        <a:t>Newdata</a:t>
                      </a:r>
                      <a:endParaRPr lang="zh-CN" altLang="en-US" sz="3400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3704370364"/>
                  </a:ext>
                </a:extLst>
              </a:tr>
            </a:tbl>
          </a:graphicData>
        </a:graphic>
      </p:graphicFrame>
      <p:grpSp>
        <p:nvGrpSpPr>
          <p:cNvPr id="97" name="组合 96">
            <a:extLst>
              <a:ext uri="{FF2B5EF4-FFF2-40B4-BE49-F238E27FC236}">
                <a16:creationId xmlns:a16="http://schemas.microsoft.com/office/drawing/2014/main" id="{D2431425-5BDC-974B-B484-C78C6EEB18E0}"/>
              </a:ext>
            </a:extLst>
          </p:cNvPr>
          <p:cNvGrpSpPr/>
          <p:nvPr/>
        </p:nvGrpSpPr>
        <p:grpSpPr>
          <a:xfrm>
            <a:off x="8878982" y="32817697"/>
            <a:ext cx="4619001" cy="2403026"/>
            <a:chOff x="8012624" y="32575386"/>
            <a:chExt cx="4619001" cy="2403026"/>
          </a:xfrm>
        </p:grpSpPr>
        <p:cxnSp>
          <p:nvCxnSpPr>
            <p:cNvPr id="98" name="直线箭头连接符 97">
              <a:extLst>
                <a:ext uri="{FF2B5EF4-FFF2-40B4-BE49-F238E27FC236}">
                  <a16:creationId xmlns:a16="http://schemas.microsoft.com/office/drawing/2014/main" id="{38475285-7F65-D34B-A4EC-37B1937B3EA0}"/>
                </a:ext>
              </a:extLst>
            </p:cNvPr>
            <p:cNvCxnSpPr>
              <a:cxnSpLocks/>
            </p:cNvCxnSpPr>
            <p:nvPr/>
          </p:nvCxnSpPr>
          <p:spPr>
            <a:xfrm>
              <a:off x="8012624" y="32575386"/>
              <a:ext cx="2497326" cy="2093116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861791F-5D3B-CE45-B3C2-E60ACBCCE542}"/>
                </a:ext>
              </a:extLst>
            </p:cNvPr>
            <p:cNvSpPr txBox="1"/>
            <p:nvPr/>
          </p:nvSpPr>
          <p:spPr>
            <a:xfrm rot="2277577">
              <a:off x="8685770" y="32995527"/>
              <a:ext cx="164581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400" dirty="0"/>
                <a:t>Encode</a:t>
              </a:r>
              <a:endParaRPr kumimoji="1" lang="zh-CN" altLang="en-US" sz="3400" dirty="0"/>
            </a:p>
          </p:txBody>
        </p:sp>
        <p:sp>
          <p:nvSpPr>
            <p:cNvPr id="101" name="圆角矩形 100">
              <a:extLst>
                <a:ext uri="{FF2B5EF4-FFF2-40B4-BE49-F238E27FC236}">
                  <a16:creationId xmlns:a16="http://schemas.microsoft.com/office/drawing/2014/main" id="{7A8202C5-6C07-AD4B-988F-D64779B9869C}"/>
                </a:ext>
              </a:extLst>
            </p:cNvPr>
            <p:cNvSpPr/>
            <p:nvPr/>
          </p:nvSpPr>
          <p:spPr>
            <a:xfrm>
              <a:off x="10717718" y="34400100"/>
              <a:ext cx="1913907" cy="57831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400" dirty="0">
                  <a:solidFill>
                    <a:schemeClr val="tx1"/>
                  </a:solidFill>
                </a:rPr>
                <a:t>Newdata</a:t>
              </a:r>
              <a:r>
                <a:rPr lang="zh-CN" altLang="zh-CN" dirty="0">
                  <a:solidFill>
                    <a:schemeClr val="tx1"/>
                  </a:solidFill>
                </a:rPr>
                <a:t> 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F7DFE55-C289-F448-B199-7AB91103E5D2}"/>
              </a:ext>
            </a:extLst>
          </p:cNvPr>
          <p:cNvGrpSpPr/>
          <p:nvPr/>
        </p:nvGrpSpPr>
        <p:grpSpPr>
          <a:xfrm>
            <a:off x="15499800" y="29997445"/>
            <a:ext cx="1639791" cy="2565296"/>
            <a:chOff x="15960486" y="32890730"/>
            <a:chExt cx="1639791" cy="2565296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695EE06-D495-FC40-BFC1-5D03F2FA303B}"/>
                </a:ext>
              </a:extLst>
            </p:cNvPr>
            <p:cNvSpPr txBox="1"/>
            <p:nvPr/>
          </p:nvSpPr>
          <p:spPr>
            <a:xfrm>
              <a:off x="16144212" y="32890730"/>
              <a:ext cx="136172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400" dirty="0"/>
                <a:t>Chunk</a:t>
              </a:r>
              <a:endParaRPr kumimoji="1" lang="zh-CN" altLang="en-US" sz="340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C186153-66BD-8449-ABDE-BE604FFC8C8B}"/>
                </a:ext>
              </a:extLst>
            </p:cNvPr>
            <p:cNvSpPr txBox="1"/>
            <p:nvPr/>
          </p:nvSpPr>
          <p:spPr>
            <a:xfrm>
              <a:off x="16501957" y="34994361"/>
              <a:ext cx="5476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/>
                <a:t>. . . </a:t>
              </a:r>
              <a:endParaRPr kumimoji="1" lang="zh-CN" altLang="en-US" sz="2400" b="1" dirty="0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9C7038A0-C568-164A-A53F-281144DF9661}"/>
                </a:ext>
              </a:extLst>
            </p:cNvPr>
            <p:cNvSpPr/>
            <p:nvPr/>
          </p:nvSpPr>
          <p:spPr>
            <a:xfrm>
              <a:off x="15963946" y="33470277"/>
              <a:ext cx="756000" cy="756000"/>
            </a:xfrm>
            <a:prstGeom prst="rect">
              <a:avLst/>
            </a:prstGeom>
            <a:solidFill>
              <a:srgbClr val="9DC3E7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6334C636-559A-C543-9C57-796C42401E51}"/>
                </a:ext>
              </a:extLst>
            </p:cNvPr>
            <p:cNvSpPr/>
            <p:nvPr/>
          </p:nvSpPr>
          <p:spPr>
            <a:xfrm>
              <a:off x="16844277" y="33470277"/>
              <a:ext cx="756000" cy="756000"/>
            </a:xfrm>
            <a:prstGeom prst="rect">
              <a:avLst/>
            </a:prstGeom>
            <a:solidFill>
              <a:srgbClr val="9DC3E7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E693B9C0-5512-314E-AD15-A0F75C8FD530}"/>
                </a:ext>
              </a:extLst>
            </p:cNvPr>
            <p:cNvSpPr/>
            <p:nvPr/>
          </p:nvSpPr>
          <p:spPr>
            <a:xfrm>
              <a:off x="15960486" y="34335018"/>
              <a:ext cx="756000" cy="756000"/>
            </a:xfrm>
            <a:prstGeom prst="rect">
              <a:avLst/>
            </a:prstGeom>
            <a:solidFill>
              <a:srgbClr val="9DC3E7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A0185626-6FB0-E948-B326-0EBB05278A52}"/>
                </a:ext>
              </a:extLst>
            </p:cNvPr>
            <p:cNvSpPr/>
            <p:nvPr/>
          </p:nvSpPr>
          <p:spPr>
            <a:xfrm>
              <a:off x="16840817" y="34335018"/>
              <a:ext cx="756000" cy="756000"/>
            </a:xfrm>
            <a:prstGeom prst="rect">
              <a:avLst/>
            </a:prstGeom>
            <a:solidFill>
              <a:srgbClr val="9DC3E7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81C6FBD-75D8-AC4D-B71B-75D00FCF655C}"/>
              </a:ext>
            </a:extLst>
          </p:cNvPr>
          <p:cNvGrpSpPr/>
          <p:nvPr/>
        </p:nvGrpSpPr>
        <p:grpSpPr>
          <a:xfrm>
            <a:off x="18805712" y="30242336"/>
            <a:ext cx="1673895" cy="2648653"/>
            <a:chOff x="19336483" y="33300144"/>
            <a:chExt cx="1673895" cy="2648653"/>
          </a:xfrm>
        </p:grpSpPr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0F43043A-9C39-2842-B149-191EFA0240B6}"/>
                </a:ext>
              </a:extLst>
            </p:cNvPr>
            <p:cNvSpPr txBox="1"/>
            <p:nvPr/>
          </p:nvSpPr>
          <p:spPr>
            <a:xfrm>
              <a:off x="19896871" y="35487132"/>
              <a:ext cx="5476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/>
                <a:t>. . . </a:t>
              </a:r>
              <a:endParaRPr kumimoji="1" lang="zh-CN" altLang="en-US" sz="2400" b="1" dirty="0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2FA6148-41E8-E94A-BF06-0FEABBE101AA}"/>
                </a:ext>
              </a:extLst>
            </p:cNvPr>
            <p:cNvGrpSpPr/>
            <p:nvPr/>
          </p:nvGrpSpPr>
          <p:grpSpPr>
            <a:xfrm>
              <a:off x="19340384" y="33301700"/>
              <a:ext cx="757530" cy="1071019"/>
              <a:chOff x="19365365" y="35245957"/>
              <a:chExt cx="757530" cy="1071019"/>
            </a:xfrm>
          </p:grpSpPr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261745FE-BB13-104B-BCFF-CC6B135DD3FA}"/>
                  </a:ext>
                </a:extLst>
              </p:cNvPr>
              <p:cNvSpPr/>
              <p:nvPr/>
            </p:nvSpPr>
            <p:spPr>
              <a:xfrm>
                <a:off x="19366895" y="35245957"/>
                <a:ext cx="756000" cy="3011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2000" u="sng" dirty="0" err="1">
                    <a:solidFill>
                      <a:schemeClr val="bg1"/>
                    </a:solidFill>
                  </a:rPr>
                  <a:t>hashA</a:t>
                </a:r>
                <a:endParaRPr kumimoji="1" lang="zh-CN" altLang="en-US" sz="11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3B414F1E-6C6D-8143-A782-E48310CE3763}"/>
                  </a:ext>
                </a:extLst>
              </p:cNvPr>
              <p:cNvSpPr/>
              <p:nvPr/>
            </p:nvSpPr>
            <p:spPr>
              <a:xfrm>
                <a:off x="19365365" y="35560976"/>
                <a:ext cx="756000" cy="756000"/>
              </a:xfrm>
              <a:prstGeom prst="rect">
                <a:avLst/>
              </a:prstGeom>
              <a:solidFill>
                <a:srgbClr val="9DC3E7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29FF6ED6-CBF8-A645-853D-37E496DC782D}"/>
                </a:ext>
              </a:extLst>
            </p:cNvPr>
            <p:cNvGrpSpPr/>
            <p:nvPr/>
          </p:nvGrpSpPr>
          <p:grpSpPr>
            <a:xfrm>
              <a:off x="20252848" y="33300144"/>
              <a:ext cx="757530" cy="1071019"/>
              <a:chOff x="19365365" y="35245957"/>
              <a:chExt cx="757530" cy="1071019"/>
            </a:xfrm>
          </p:grpSpPr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BA74CF7B-1292-454A-A978-F6CB9AA85F41}"/>
                  </a:ext>
                </a:extLst>
              </p:cNvPr>
              <p:cNvSpPr/>
              <p:nvPr/>
            </p:nvSpPr>
            <p:spPr>
              <a:xfrm>
                <a:off x="19366895" y="35245957"/>
                <a:ext cx="756000" cy="3011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2000" dirty="0" err="1"/>
                  <a:t>hashB</a:t>
                </a:r>
                <a:endParaRPr kumimoji="1" lang="zh-CN" altLang="en-US" sz="1100" dirty="0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0A003ADA-BAEF-394E-820F-241F323C490F}"/>
                  </a:ext>
                </a:extLst>
              </p:cNvPr>
              <p:cNvSpPr/>
              <p:nvPr/>
            </p:nvSpPr>
            <p:spPr>
              <a:xfrm>
                <a:off x="19365365" y="35560976"/>
                <a:ext cx="756000" cy="756000"/>
              </a:xfrm>
              <a:prstGeom prst="rect">
                <a:avLst/>
              </a:prstGeom>
              <a:solidFill>
                <a:srgbClr val="9DC3E7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7170C0F8-1623-0C48-8025-1B44FEC21F15}"/>
                </a:ext>
              </a:extLst>
            </p:cNvPr>
            <p:cNvGrpSpPr/>
            <p:nvPr/>
          </p:nvGrpSpPr>
          <p:grpSpPr>
            <a:xfrm>
              <a:off x="19336483" y="34526395"/>
              <a:ext cx="757530" cy="1071019"/>
              <a:chOff x="19365365" y="35245957"/>
              <a:chExt cx="757530" cy="1071019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4A816BEF-1793-A847-8D0F-CD1A3E7927DD}"/>
                  </a:ext>
                </a:extLst>
              </p:cNvPr>
              <p:cNvSpPr/>
              <p:nvPr/>
            </p:nvSpPr>
            <p:spPr>
              <a:xfrm>
                <a:off x="19366895" y="35245957"/>
                <a:ext cx="756000" cy="3011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2000" dirty="0" err="1"/>
                  <a:t>hashC</a:t>
                </a:r>
                <a:endParaRPr kumimoji="1" lang="zh-CN" altLang="en-US" sz="1100" dirty="0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FF1D1D58-7705-8D40-ACFB-0E8CC0368CDD}"/>
                  </a:ext>
                </a:extLst>
              </p:cNvPr>
              <p:cNvSpPr/>
              <p:nvPr/>
            </p:nvSpPr>
            <p:spPr>
              <a:xfrm>
                <a:off x="19365365" y="35560976"/>
                <a:ext cx="756000" cy="756000"/>
              </a:xfrm>
              <a:prstGeom prst="rect">
                <a:avLst/>
              </a:prstGeom>
              <a:solidFill>
                <a:srgbClr val="9DC3E7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44B7709E-1946-6B4D-9A4A-C5414E926836}"/>
                </a:ext>
              </a:extLst>
            </p:cNvPr>
            <p:cNvGrpSpPr/>
            <p:nvPr/>
          </p:nvGrpSpPr>
          <p:grpSpPr>
            <a:xfrm>
              <a:off x="20248947" y="34524839"/>
              <a:ext cx="757530" cy="1071019"/>
              <a:chOff x="19365365" y="35245957"/>
              <a:chExt cx="757530" cy="1071019"/>
            </a:xfrm>
          </p:grpSpPr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DCE37E29-E2D0-0C4D-BA2A-47F8123B1AA3}"/>
                  </a:ext>
                </a:extLst>
              </p:cNvPr>
              <p:cNvSpPr/>
              <p:nvPr/>
            </p:nvSpPr>
            <p:spPr>
              <a:xfrm>
                <a:off x="19366895" y="35245957"/>
                <a:ext cx="756000" cy="3011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2000" u="sng" dirty="0" err="1">
                    <a:solidFill>
                      <a:schemeClr val="bg1"/>
                    </a:solidFill>
                  </a:rPr>
                  <a:t>hashA</a:t>
                </a:r>
                <a:endParaRPr kumimoji="1" lang="zh-CN" altLang="en-US" sz="11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E763946D-6173-9D4B-9193-390E43C58BCF}"/>
                  </a:ext>
                </a:extLst>
              </p:cNvPr>
              <p:cNvSpPr/>
              <p:nvPr/>
            </p:nvSpPr>
            <p:spPr>
              <a:xfrm>
                <a:off x="19365365" y="35560976"/>
                <a:ext cx="756000" cy="756000"/>
              </a:xfrm>
              <a:prstGeom prst="rect">
                <a:avLst/>
              </a:prstGeom>
              <a:solidFill>
                <a:srgbClr val="9DC3E7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</p:grpSp>
      <p:graphicFrame>
        <p:nvGraphicFramePr>
          <p:cNvPr id="159" name="表格 158">
            <a:extLst>
              <a:ext uri="{FF2B5EF4-FFF2-40B4-BE49-F238E27FC236}">
                <a16:creationId xmlns:a16="http://schemas.microsoft.com/office/drawing/2014/main" id="{B2F4442F-763A-6B49-9AC6-FF8AC2BCF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521036"/>
              </p:ext>
            </p:extLst>
          </p:nvPr>
        </p:nvGraphicFramePr>
        <p:xfrm>
          <a:off x="27268621" y="28600869"/>
          <a:ext cx="2162506" cy="209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06">
                  <a:extLst>
                    <a:ext uri="{9D8B030D-6E8A-4147-A177-3AD203B41FA5}">
                      <a16:colId xmlns:a16="http://schemas.microsoft.com/office/drawing/2014/main" val="759205733"/>
                    </a:ext>
                  </a:extLst>
                </a:gridCol>
              </a:tblGrid>
              <a:tr h="402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400" dirty="0"/>
                        <a:t>FinalJPEG1</a:t>
                      </a:r>
                      <a:endParaRPr lang="zh-CN" altLang="en-US" sz="3400" dirty="0"/>
                    </a:p>
                  </a:txBody>
                  <a:tcPr marL="89186" marR="89186" marT="44592" marB="4459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054678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400" dirty="0"/>
                        <a:t>Newdata</a:t>
                      </a:r>
                      <a:endParaRPr lang="zh-CN" altLang="en-US" sz="3400" dirty="0"/>
                    </a:p>
                  </a:txBody>
                  <a:tcPr marL="89186" marR="89186" marT="44592" marB="4459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04370364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400" dirty="0"/>
                        <a:t>index1</a:t>
                      </a:r>
                      <a:endParaRPr lang="zh-CN" altLang="en-US" sz="3400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407469228"/>
                  </a:ext>
                </a:extLst>
              </a:tr>
            </a:tbl>
          </a:graphicData>
        </a:graphic>
      </p:graphicFrame>
      <p:cxnSp>
        <p:nvCxnSpPr>
          <p:cNvPr id="162" name="直线箭头连接符 161">
            <a:extLst>
              <a:ext uri="{FF2B5EF4-FFF2-40B4-BE49-F238E27FC236}">
                <a16:creationId xmlns:a16="http://schemas.microsoft.com/office/drawing/2014/main" id="{63EC7B9D-C388-0041-AD63-75FD60EC6314}"/>
              </a:ext>
            </a:extLst>
          </p:cNvPr>
          <p:cNvCxnSpPr>
            <a:cxnSpLocks/>
          </p:cNvCxnSpPr>
          <p:nvPr/>
        </p:nvCxnSpPr>
        <p:spPr>
          <a:xfrm flipV="1">
            <a:off x="26412823" y="30434514"/>
            <a:ext cx="713590" cy="0"/>
          </a:xfrm>
          <a:prstGeom prst="straightConnector1">
            <a:avLst/>
          </a:prstGeom>
          <a:ln w="57150">
            <a:solidFill>
              <a:srgbClr val="01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圆角矩形 166">
            <a:extLst>
              <a:ext uri="{FF2B5EF4-FFF2-40B4-BE49-F238E27FC236}">
                <a16:creationId xmlns:a16="http://schemas.microsoft.com/office/drawing/2014/main" id="{1147B712-00BC-1C4C-A14E-6DA5A80EA2D2}"/>
              </a:ext>
            </a:extLst>
          </p:cNvPr>
          <p:cNvSpPr/>
          <p:nvPr/>
        </p:nvSpPr>
        <p:spPr>
          <a:xfrm>
            <a:off x="24799925" y="32854256"/>
            <a:ext cx="1470691" cy="6065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400" dirty="0">
                <a:solidFill>
                  <a:schemeClr val="tx1"/>
                </a:solidFill>
              </a:rPr>
              <a:t>index2</a:t>
            </a:r>
            <a:endParaRPr kumimoji="1" lang="zh-CN" altLang="en-US" sz="3400" dirty="0">
              <a:solidFill>
                <a:schemeClr val="tx1"/>
              </a:solidFill>
            </a:endParaRPr>
          </a:p>
        </p:txBody>
      </p:sp>
      <p:graphicFrame>
        <p:nvGraphicFramePr>
          <p:cNvPr id="168" name="表格 167">
            <a:extLst>
              <a:ext uri="{FF2B5EF4-FFF2-40B4-BE49-F238E27FC236}">
                <a16:creationId xmlns:a16="http://schemas.microsoft.com/office/drawing/2014/main" id="{5E92AFFC-EA6E-444B-9512-952E92CB7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666434"/>
              </p:ext>
            </p:extLst>
          </p:nvPr>
        </p:nvGraphicFramePr>
        <p:xfrm>
          <a:off x="27268621" y="31378276"/>
          <a:ext cx="2162506" cy="209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06">
                  <a:extLst>
                    <a:ext uri="{9D8B030D-6E8A-4147-A177-3AD203B41FA5}">
                      <a16:colId xmlns:a16="http://schemas.microsoft.com/office/drawing/2014/main" val="759205733"/>
                    </a:ext>
                  </a:extLst>
                </a:gridCol>
              </a:tblGrid>
              <a:tr h="402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400" dirty="0"/>
                        <a:t>FinalJPEG2</a:t>
                      </a:r>
                      <a:endParaRPr lang="zh-CN" altLang="en-US" sz="3400" dirty="0"/>
                    </a:p>
                  </a:txBody>
                  <a:tcPr marL="89186" marR="89186" marT="44592" marB="4459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054678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400" dirty="0"/>
                        <a:t>Newdata</a:t>
                      </a:r>
                      <a:endParaRPr lang="zh-CN" altLang="en-US" sz="3400" dirty="0"/>
                    </a:p>
                  </a:txBody>
                  <a:tcPr marL="89186" marR="89186" marT="44592" marB="4459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04370364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400" dirty="0"/>
                        <a:t>index2</a:t>
                      </a:r>
                      <a:endParaRPr lang="zh-CN" altLang="en-US" sz="3400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407469228"/>
                  </a:ext>
                </a:extLst>
              </a:tr>
            </a:tbl>
          </a:graphicData>
        </a:graphic>
      </p:graphicFrame>
      <p:cxnSp>
        <p:nvCxnSpPr>
          <p:cNvPr id="169" name="直线箭头连接符 168">
            <a:extLst>
              <a:ext uri="{FF2B5EF4-FFF2-40B4-BE49-F238E27FC236}">
                <a16:creationId xmlns:a16="http://schemas.microsoft.com/office/drawing/2014/main" id="{3F389E0A-2AA2-094D-A1EA-F943930C0554}"/>
              </a:ext>
            </a:extLst>
          </p:cNvPr>
          <p:cNvCxnSpPr>
            <a:cxnSpLocks/>
          </p:cNvCxnSpPr>
          <p:nvPr/>
        </p:nvCxnSpPr>
        <p:spPr>
          <a:xfrm flipV="1">
            <a:off x="26412823" y="33211921"/>
            <a:ext cx="713590" cy="0"/>
          </a:xfrm>
          <a:prstGeom prst="straightConnector1">
            <a:avLst/>
          </a:prstGeom>
          <a:ln w="57150">
            <a:solidFill>
              <a:srgbClr val="01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箭头连接符 169">
            <a:extLst>
              <a:ext uri="{FF2B5EF4-FFF2-40B4-BE49-F238E27FC236}">
                <a16:creationId xmlns:a16="http://schemas.microsoft.com/office/drawing/2014/main" id="{CB841F36-4C5E-2244-B203-F63A45154580}"/>
              </a:ext>
            </a:extLst>
          </p:cNvPr>
          <p:cNvCxnSpPr>
            <a:cxnSpLocks/>
          </p:cNvCxnSpPr>
          <p:nvPr/>
        </p:nvCxnSpPr>
        <p:spPr>
          <a:xfrm flipV="1">
            <a:off x="23593299" y="30380103"/>
            <a:ext cx="1105191" cy="94455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8B933DE8-1E94-224A-BE36-598197F1F1C9}"/>
              </a:ext>
            </a:extLst>
          </p:cNvPr>
          <p:cNvGrpSpPr/>
          <p:nvPr/>
        </p:nvGrpSpPr>
        <p:grpSpPr>
          <a:xfrm>
            <a:off x="16286012" y="28685597"/>
            <a:ext cx="9351240" cy="1391738"/>
            <a:chOff x="16477144" y="31738806"/>
            <a:chExt cx="9351240" cy="1391738"/>
          </a:xfrm>
        </p:grpSpPr>
        <p:cxnSp>
          <p:nvCxnSpPr>
            <p:cNvPr id="46" name="肘形连接符 45">
              <a:extLst>
                <a:ext uri="{FF2B5EF4-FFF2-40B4-BE49-F238E27FC236}">
                  <a16:creationId xmlns:a16="http://schemas.microsoft.com/office/drawing/2014/main" id="{9C551C5A-25AF-4545-A02D-93A3A987CC61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035" y="31738806"/>
              <a:ext cx="5181349" cy="1220078"/>
            </a:xfrm>
            <a:prstGeom prst="bentConnector3">
              <a:avLst>
                <a:gd name="adj1" fmla="val 100048"/>
              </a:avLst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连接符 70">
              <a:extLst>
                <a:ext uri="{FF2B5EF4-FFF2-40B4-BE49-F238E27FC236}">
                  <a16:creationId xmlns:a16="http://schemas.microsoft.com/office/drawing/2014/main" id="{2B6BF598-3CEA-C947-9F7D-2C3D33920B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7144" y="31745048"/>
              <a:ext cx="4008518" cy="1385496"/>
            </a:xfrm>
            <a:prstGeom prst="bentConnector3">
              <a:avLst>
                <a:gd name="adj1" fmla="val -185"/>
              </a:avLst>
            </a:prstGeom>
            <a:ln w="571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39AF6180-12A9-8946-AFA5-20AFB27BFEB5}"/>
              </a:ext>
            </a:extLst>
          </p:cNvPr>
          <p:cNvGrpSpPr/>
          <p:nvPr/>
        </p:nvGrpSpPr>
        <p:grpSpPr>
          <a:xfrm>
            <a:off x="16315116" y="32562740"/>
            <a:ext cx="9346562" cy="2006332"/>
            <a:chOff x="16097286" y="27394565"/>
            <a:chExt cx="9346562" cy="2006332"/>
          </a:xfrm>
        </p:grpSpPr>
        <p:cxnSp>
          <p:nvCxnSpPr>
            <p:cNvPr id="184" name="肘形连接符 183">
              <a:extLst>
                <a:ext uri="{FF2B5EF4-FFF2-40B4-BE49-F238E27FC236}">
                  <a16:creationId xmlns:a16="http://schemas.microsoft.com/office/drawing/2014/main" id="{A5D87005-E8F6-D844-816A-80C9D811E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00413" y="28459328"/>
              <a:ext cx="5343435" cy="941569"/>
            </a:xfrm>
            <a:prstGeom prst="bentConnector3">
              <a:avLst>
                <a:gd name="adj1" fmla="val 100115"/>
              </a:avLst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肘形连接符 184">
              <a:extLst>
                <a:ext uri="{FF2B5EF4-FFF2-40B4-BE49-F238E27FC236}">
                  <a16:creationId xmlns:a16="http://schemas.microsoft.com/office/drawing/2014/main" id="{1BB5BC98-F665-9643-8926-C08DBBE79615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rot="16200000" flipH="1">
              <a:off x="17040385" y="26451466"/>
              <a:ext cx="2004869" cy="3891067"/>
            </a:xfrm>
            <a:prstGeom prst="bentConnector2">
              <a:avLst/>
            </a:prstGeom>
            <a:ln w="571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C7569AD-FC11-454C-8891-21D12A7ECCFD}"/>
              </a:ext>
            </a:extLst>
          </p:cNvPr>
          <p:cNvSpPr txBox="1"/>
          <p:nvPr/>
        </p:nvSpPr>
        <p:spPr>
          <a:xfrm>
            <a:off x="982209" y="15801286"/>
            <a:ext cx="10226378" cy="146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kumimoji="1" lang="en-US" altLang="zh-CN" sz="4000" dirty="0"/>
              <a:t>Researcher</a:t>
            </a:r>
            <a:r>
              <a:rPr kumimoji="1" lang="zh-CN" altLang="en-US" sz="4000" dirty="0"/>
              <a:t>：</a:t>
            </a:r>
            <a:r>
              <a:rPr kumimoji="1" lang="en-US" altLang="zh-CN" sz="4000" dirty="0" err="1"/>
              <a:t>Jiacheng</a:t>
            </a:r>
            <a:r>
              <a:rPr kumimoji="1" lang="en-US" altLang="zh-CN" sz="4000" dirty="0"/>
              <a:t> Liang(</a:t>
            </a:r>
            <a:r>
              <a:rPr kumimoji="1" lang="en" altLang="zh-CN" sz="4000" dirty="0"/>
              <a:t>UESTC</a:t>
            </a:r>
            <a:r>
              <a:rPr kumimoji="1" lang="en-US" altLang="zh-CN" sz="4000" dirty="0"/>
              <a:t>)</a:t>
            </a:r>
          </a:p>
          <a:p>
            <a:pPr>
              <a:lnSpc>
                <a:spcPts val="5500"/>
              </a:lnSpc>
            </a:pPr>
            <a:r>
              <a:rPr kumimoji="1" lang="en-US" altLang="zh-CN" sz="4000" dirty="0"/>
              <a:t>Mail</a:t>
            </a:r>
            <a:r>
              <a:rPr kumimoji="1" lang="zh-CN" altLang="en-US" sz="4000" dirty="0"/>
              <a:t>：</a:t>
            </a:r>
            <a:r>
              <a:rPr kumimoji="1" lang="en-US" altLang="zh-CN" sz="4000" dirty="0" err="1"/>
              <a:t>jiacheng.ac@gmail.com</a:t>
            </a:r>
            <a:r>
              <a:rPr kumimoji="1" lang="en-US" altLang="zh-CN" sz="4000" dirty="0"/>
              <a:t>   </a:t>
            </a: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DCEE47C8-3DB8-0A4C-B79B-884EAEF724C1}"/>
              </a:ext>
            </a:extLst>
          </p:cNvPr>
          <p:cNvSpPr/>
          <p:nvPr/>
        </p:nvSpPr>
        <p:spPr>
          <a:xfrm>
            <a:off x="29601632" y="0"/>
            <a:ext cx="706733" cy="42803763"/>
          </a:xfrm>
          <a:prstGeom prst="rect">
            <a:avLst/>
          </a:prstGeom>
          <a:solidFill>
            <a:srgbClr val="5B9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0C2FE03F-4F70-E948-864C-75FB251FEE9E}"/>
              </a:ext>
            </a:extLst>
          </p:cNvPr>
          <p:cNvSpPr/>
          <p:nvPr/>
        </p:nvSpPr>
        <p:spPr>
          <a:xfrm>
            <a:off x="29601632" y="7291794"/>
            <a:ext cx="706733" cy="11912179"/>
          </a:xfrm>
          <a:prstGeom prst="rect">
            <a:avLst/>
          </a:prstGeom>
          <a:solidFill>
            <a:srgbClr val="FFD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80113F68-4427-3D4A-91F0-5F62CCEEC3BF}"/>
              </a:ext>
            </a:extLst>
          </p:cNvPr>
          <p:cNvGrpSpPr/>
          <p:nvPr/>
        </p:nvGrpSpPr>
        <p:grpSpPr>
          <a:xfrm>
            <a:off x="-51203" y="138950"/>
            <a:ext cx="29842355" cy="25713165"/>
            <a:chOff x="-51203" y="138950"/>
            <a:chExt cx="29842355" cy="25713165"/>
          </a:xfrm>
        </p:grpSpPr>
        <p:sp>
          <p:nvSpPr>
            <p:cNvPr id="210" name="五边形 209">
              <a:extLst>
                <a:ext uri="{FF2B5EF4-FFF2-40B4-BE49-F238E27FC236}">
                  <a16:creationId xmlns:a16="http://schemas.microsoft.com/office/drawing/2014/main" id="{F89AEC38-52A1-AD48-B6AA-210D98071D7A}"/>
                </a:ext>
              </a:extLst>
            </p:cNvPr>
            <p:cNvSpPr/>
            <p:nvPr/>
          </p:nvSpPr>
          <p:spPr>
            <a:xfrm>
              <a:off x="3661" y="138950"/>
              <a:ext cx="6448454" cy="1654998"/>
            </a:xfrm>
            <a:prstGeom prst="homePlat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600" b="1" dirty="0">
                  <a:solidFill>
                    <a:schemeClr val="bg1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Importance</a:t>
              </a:r>
              <a:endParaRPr kumimoji="1" lang="zh-CN" altLang="en-US" sz="5400" dirty="0"/>
            </a:p>
          </p:txBody>
        </p:sp>
        <p:sp>
          <p:nvSpPr>
            <p:cNvPr id="223" name="五边形 222">
              <a:extLst>
                <a:ext uri="{FF2B5EF4-FFF2-40B4-BE49-F238E27FC236}">
                  <a16:creationId xmlns:a16="http://schemas.microsoft.com/office/drawing/2014/main" id="{8FE39723-5CFE-2145-87B8-C219BE486E7D}"/>
                </a:ext>
              </a:extLst>
            </p:cNvPr>
            <p:cNvSpPr/>
            <p:nvPr/>
          </p:nvSpPr>
          <p:spPr>
            <a:xfrm>
              <a:off x="-14627" y="17880138"/>
              <a:ext cx="8968124" cy="1654998"/>
            </a:xfrm>
            <a:prstGeom prst="homePlat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600" b="1" dirty="0"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State-Of-The-Art</a:t>
              </a:r>
            </a:p>
          </p:txBody>
        </p:sp>
        <p:sp>
          <p:nvSpPr>
            <p:cNvPr id="224" name="五边形 223">
              <a:extLst>
                <a:ext uri="{FF2B5EF4-FFF2-40B4-BE49-F238E27FC236}">
                  <a16:creationId xmlns:a16="http://schemas.microsoft.com/office/drawing/2014/main" id="{D5A18784-BE8A-C242-9AA5-ADBE71645EE9}"/>
                </a:ext>
              </a:extLst>
            </p:cNvPr>
            <p:cNvSpPr/>
            <p:nvPr/>
          </p:nvSpPr>
          <p:spPr>
            <a:xfrm>
              <a:off x="-14627" y="24197117"/>
              <a:ext cx="7210535" cy="1654998"/>
            </a:xfrm>
            <a:prstGeom prst="homePlat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600" b="1" dirty="0"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Initial</a:t>
              </a:r>
              <a:r>
                <a:rPr lang="en-US" altLang="zh-CN" sz="6600" dirty="0">
                  <a:latin typeface="PingFang SC Medium" panose="020B0400000000000000" pitchFamily="34" charset="-122"/>
                  <a:ea typeface="PingFang SC Medium" panose="020B0400000000000000" pitchFamily="34" charset="-122"/>
                </a:rPr>
                <a:t> </a:t>
              </a:r>
              <a:r>
                <a:rPr kumimoji="1" lang="en-US" altLang="zh-CN" sz="6600" b="1" dirty="0"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Design</a:t>
              </a:r>
              <a:endParaRPr kumimoji="1" lang="zh-CN" altLang="zh-CN" sz="6600" b="1" dirty="0">
                <a:latin typeface="PingFang SC Semibold" panose="020B0400000000000000" pitchFamily="34" charset="-122"/>
                <a:ea typeface="PingFang SC Semibold" panose="020B0400000000000000" pitchFamily="34" charset="-122"/>
              </a:endParaRPr>
            </a:p>
          </p:txBody>
        </p:sp>
        <p:cxnSp>
          <p:nvCxnSpPr>
            <p:cNvPr id="228" name="直线连接符 227">
              <a:extLst>
                <a:ext uri="{FF2B5EF4-FFF2-40B4-BE49-F238E27FC236}">
                  <a16:creationId xmlns:a16="http://schemas.microsoft.com/office/drawing/2014/main" id="{E59B5E10-44A3-6A45-8A12-79B899F48ED1}"/>
                </a:ext>
              </a:extLst>
            </p:cNvPr>
            <p:cNvCxnSpPr>
              <a:cxnSpLocks/>
            </p:cNvCxnSpPr>
            <p:nvPr/>
          </p:nvCxnSpPr>
          <p:spPr>
            <a:xfrm>
              <a:off x="-51203" y="1817657"/>
              <a:ext cx="29842355" cy="0"/>
            </a:xfrm>
            <a:prstGeom prst="line">
              <a:avLst/>
            </a:prstGeom>
            <a:ln w="76200">
              <a:solidFill>
                <a:srgbClr val="5B9B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线连接符 229">
              <a:extLst>
                <a:ext uri="{FF2B5EF4-FFF2-40B4-BE49-F238E27FC236}">
                  <a16:creationId xmlns:a16="http://schemas.microsoft.com/office/drawing/2014/main" id="{23DA467D-EC1B-574F-BBCE-D58CA6CBA415}"/>
                </a:ext>
              </a:extLst>
            </p:cNvPr>
            <p:cNvCxnSpPr>
              <a:cxnSpLocks/>
            </p:cNvCxnSpPr>
            <p:nvPr/>
          </p:nvCxnSpPr>
          <p:spPr>
            <a:xfrm>
              <a:off x="-51203" y="19561262"/>
              <a:ext cx="29679608" cy="0"/>
            </a:xfrm>
            <a:prstGeom prst="line">
              <a:avLst/>
            </a:prstGeom>
            <a:ln w="76200">
              <a:solidFill>
                <a:srgbClr val="5B9B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线连接符 230">
              <a:extLst>
                <a:ext uri="{FF2B5EF4-FFF2-40B4-BE49-F238E27FC236}">
                  <a16:creationId xmlns:a16="http://schemas.microsoft.com/office/drawing/2014/main" id="{513A23FF-1111-D645-A2E5-1E1518E27F82}"/>
                </a:ext>
              </a:extLst>
            </p:cNvPr>
            <p:cNvCxnSpPr>
              <a:cxnSpLocks/>
            </p:cNvCxnSpPr>
            <p:nvPr/>
          </p:nvCxnSpPr>
          <p:spPr>
            <a:xfrm>
              <a:off x="-14627" y="25852115"/>
              <a:ext cx="29706173" cy="0"/>
            </a:xfrm>
            <a:prstGeom prst="line">
              <a:avLst/>
            </a:prstGeom>
            <a:ln w="76200">
              <a:solidFill>
                <a:srgbClr val="5B9B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矩形 237">
            <a:extLst>
              <a:ext uri="{FF2B5EF4-FFF2-40B4-BE49-F238E27FC236}">
                <a16:creationId xmlns:a16="http://schemas.microsoft.com/office/drawing/2014/main" id="{FDFA760A-769A-1346-A8B3-D6BEADA9C58C}"/>
              </a:ext>
            </a:extLst>
          </p:cNvPr>
          <p:cNvSpPr/>
          <p:nvPr/>
        </p:nvSpPr>
        <p:spPr>
          <a:xfrm>
            <a:off x="598647" y="35010261"/>
            <a:ext cx="32244177" cy="710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100"/>
              </a:lnSpc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685800" indent="-685800">
              <a:lnSpc>
                <a:spcPts val="6100"/>
              </a:lnSpc>
              <a:buFont typeface="Arial" panose="020B0604020202020204" pitchFamily="34" charset="0"/>
              <a:buChar char="•"/>
            </a:pPr>
            <a:r>
              <a:rPr lang="zh-CN" altLang="en-US" sz="45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Phase one (decoding and encoding of JPEG):</a:t>
            </a:r>
          </a:p>
          <a:p>
            <a:pPr>
              <a:lnSpc>
                <a:spcPts val="6100"/>
              </a:lnSpc>
            </a:pPr>
            <a:r>
              <a:rPr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1. </a:t>
            </a:r>
            <a:r>
              <a:rPr kumimoji="1" lang="zh-CN" altLang="en-US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Extract</a:t>
            </a:r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4 Huffman tables for each JPEG file in the directory.</a:t>
            </a:r>
          </a:p>
          <a:p>
            <a:pPr>
              <a:lnSpc>
                <a:spcPts val="6100"/>
              </a:lnSpc>
            </a:pPr>
            <a:r>
              <a:rPr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2. </a:t>
            </a:r>
            <a:r>
              <a:rPr kumimoji="1" lang="zh-CN" altLang="en-US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Make</a:t>
            </a:r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zh-CN" altLang="en-US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up</a:t>
            </a:r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4 large Huffman tables(NewHuffman)</a:t>
            </a:r>
          </a:p>
          <a:p>
            <a:pPr>
              <a:lnSpc>
                <a:spcPts val="6100"/>
              </a:lnSpc>
            </a:pPr>
            <a:r>
              <a:rPr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3. </a:t>
            </a:r>
            <a:r>
              <a:rPr kumimoji="1" lang="zh-CN" altLang="en-US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Recompress</a:t>
            </a:r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the original data of the picture according to NewHuffman and store it as NewData</a:t>
            </a:r>
          </a:p>
          <a:p>
            <a:pPr marL="685800" indent="-685800">
              <a:lnSpc>
                <a:spcPts val="6100"/>
              </a:lnSpc>
              <a:buFont typeface="Arial" panose="020B0604020202020204" pitchFamily="34" charset="0"/>
              <a:buChar char="•"/>
            </a:pPr>
            <a:r>
              <a:rPr lang="zh-CN" altLang="en-US" sz="45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Phase two (deduplication phase):</a:t>
            </a:r>
          </a:p>
          <a:p>
            <a:pPr>
              <a:lnSpc>
                <a:spcPts val="6100"/>
              </a:lnSpc>
            </a:pPr>
            <a:r>
              <a:rPr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1. </a:t>
            </a:r>
            <a:r>
              <a:rPr kumimoji="1" lang="zh-CN" altLang="en-US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Divide</a:t>
            </a:r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NewData into small blocks</a:t>
            </a:r>
          </a:p>
          <a:p>
            <a:pPr>
              <a:lnSpc>
                <a:spcPts val="6100"/>
              </a:lnSpc>
            </a:pPr>
            <a:r>
              <a:rPr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2. Build an </a:t>
            </a:r>
            <a:r>
              <a:rPr kumimoji="1" lang="zh-CN" altLang="en-US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index</a:t>
            </a:r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of the blocks of all JPEG files in the directory</a:t>
            </a:r>
          </a:p>
          <a:p>
            <a:pPr>
              <a:lnSpc>
                <a:spcPts val="6100"/>
              </a:lnSpc>
            </a:pPr>
            <a:r>
              <a:rPr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3. </a:t>
            </a:r>
            <a:r>
              <a:rPr kumimoji="1" lang="zh-CN" altLang="en-US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Deduplicate</a:t>
            </a:r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the block and </a:t>
            </a:r>
            <a:r>
              <a:rPr kumimoji="1" lang="zh-CN" altLang="en-US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update</a:t>
            </a:r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the index, finally only one copy of the same block is left in the server</a:t>
            </a:r>
          </a:p>
        </p:txBody>
      </p:sp>
      <p:pic>
        <p:nvPicPr>
          <p:cNvPr id="241" name="图片 240">
            <a:extLst>
              <a:ext uri="{FF2B5EF4-FFF2-40B4-BE49-F238E27FC236}">
                <a16:creationId xmlns:a16="http://schemas.microsoft.com/office/drawing/2014/main" id="{9EF09CF5-2757-F646-A63E-60EBBF5AB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442" y="12275115"/>
            <a:ext cx="3522786" cy="352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1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</TotalTime>
  <Words>398</Words>
  <Application>Microsoft Macintosh PowerPoint</Application>
  <PresentationFormat>自定义</PresentationFormat>
  <Paragraphs>115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PingFang SC</vt:lpstr>
      <vt:lpstr>PingFang SC Medium</vt:lpstr>
      <vt:lpstr>PingFang SC Semibold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梁嘉城</dc:creator>
  <cp:lastModifiedBy>梁嘉城</cp:lastModifiedBy>
  <cp:revision>75</cp:revision>
  <dcterms:created xsi:type="dcterms:W3CDTF">2019-12-13T07:02:02Z</dcterms:created>
  <dcterms:modified xsi:type="dcterms:W3CDTF">2019-12-16T06:27:24Z</dcterms:modified>
</cp:coreProperties>
</file>