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0" r:id="rId7"/>
    <p:sldId id="266" r:id="rId8"/>
    <p:sldId id="267" r:id="rId9"/>
    <p:sldId id="25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B17"/>
    <a:srgbClr val="D52B1E"/>
    <a:srgbClr val="86786F"/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2F178-3A70-4029-9B75-0EB1BD76AD9E}" v="2" dt="2023-11-15T19:50:56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3" autoAdjust="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y Xie" userId="d3b98f83-f801-43cc-88e3-25d2b7261604" providerId="ADAL" clId="{FE12F178-3A70-4029-9B75-0EB1BD76AD9E}"/>
    <pc:docChg chg="undo custSel addSld delSld modSld">
      <pc:chgData name="Cathy Xie" userId="d3b98f83-f801-43cc-88e3-25d2b7261604" providerId="ADAL" clId="{FE12F178-3A70-4029-9B75-0EB1BD76AD9E}" dt="2024-02-16T20:36:53.460" v="1799" actId="20577"/>
      <pc:docMkLst>
        <pc:docMk/>
      </pc:docMkLst>
      <pc:sldChg chg="modNotesTx">
        <pc:chgData name="Cathy Xie" userId="d3b98f83-f801-43cc-88e3-25d2b7261604" providerId="ADAL" clId="{FE12F178-3A70-4029-9B75-0EB1BD76AD9E}" dt="2024-02-16T20:36:53.460" v="1799" actId="20577"/>
        <pc:sldMkLst>
          <pc:docMk/>
          <pc:sldMk cId="3672761530" sldId="256"/>
        </pc:sldMkLst>
      </pc:sldChg>
      <pc:sldChg chg="addSp delSp modSp mod modNotesTx">
        <pc:chgData name="Cathy Xie" userId="d3b98f83-f801-43cc-88e3-25d2b7261604" providerId="ADAL" clId="{FE12F178-3A70-4029-9B75-0EB1BD76AD9E}" dt="2024-02-16T20:36:26.059" v="1795" actId="20577"/>
        <pc:sldMkLst>
          <pc:docMk/>
          <pc:sldMk cId="1881587557" sldId="257"/>
        </pc:sldMkLst>
        <pc:spChg chg="add del mod">
          <ac:chgData name="Cathy Xie" userId="d3b98f83-f801-43cc-88e3-25d2b7261604" providerId="ADAL" clId="{FE12F178-3A70-4029-9B75-0EB1BD76AD9E}" dt="2023-11-13T18:20:50.301" v="286" actId="478"/>
          <ac:spMkLst>
            <pc:docMk/>
            <pc:sldMk cId="1881587557" sldId="257"/>
            <ac:spMk id="5" creationId="{24D44473-1DDB-608C-3256-3522F96BCEAE}"/>
          </ac:spMkLst>
        </pc:spChg>
        <pc:spChg chg="add del mod">
          <ac:chgData name="Cathy Xie" userId="d3b98f83-f801-43cc-88e3-25d2b7261604" providerId="ADAL" clId="{FE12F178-3A70-4029-9B75-0EB1BD76AD9E}" dt="2023-11-13T18:20:50.301" v="286" actId="478"/>
          <ac:spMkLst>
            <pc:docMk/>
            <pc:sldMk cId="1881587557" sldId="257"/>
            <ac:spMk id="7" creationId="{A6035F46-271C-234D-A972-100D47BCAAA5}"/>
          </ac:spMkLst>
        </pc:spChg>
      </pc:sldChg>
      <pc:sldChg chg="modSp mod modNotesTx">
        <pc:chgData name="Cathy Xie" userId="d3b98f83-f801-43cc-88e3-25d2b7261604" providerId="ADAL" clId="{FE12F178-3A70-4029-9B75-0EB1BD76AD9E}" dt="2024-02-16T20:36:39.618" v="1797" actId="20577"/>
        <pc:sldMkLst>
          <pc:docMk/>
          <pc:sldMk cId="3478305387" sldId="260"/>
        </pc:sldMkLst>
        <pc:spChg chg="mod">
          <ac:chgData name="Cathy Xie" userId="d3b98f83-f801-43cc-88e3-25d2b7261604" providerId="ADAL" clId="{FE12F178-3A70-4029-9B75-0EB1BD76AD9E}" dt="2024-01-30T18:00:28.935" v="1560" actId="313"/>
          <ac:spMkLst>
            <pc:docMk/>
            <pc:sldMk cId="3478305387" sldId="260"/>
            <ac:spMk id="3" creationId="{526BD3C8-0AD0-67C5-4F1F-E61C3570886A}"/>
          </ac:spMkLst>
        </pc:spChg>
      </pc:sldChg>
      <pc:sldChg chg="modSp mod modNotesTx">
        <pc:chgData name="Cathy Xie" userId="d3b98f83-f801-43cc-88e3-25d2b7261604" providerId="ADAL" clId="{FE12F178-3A70-4029-9B75-0EB1BD76AD9E}" dt="2024-02-16T20:36:46.315" v="1798" actId="20577"/>
        <pc:sldMkLst>
          <pc:docMk/>
          <pc:sldMk cId="3386388730" sldId="264"/>
        </pc:sldMkLst>
        <pc:spChg chg="mod">
          <ac:chgData name="Cathy Xie" userId="d3b98f83-f801-43cc-88e3-25d2b7261604" providerId="ADAL" clId="{FE12F178-3A70-4029-9B75-0EB1BD76AD9E}" dt="2023-11-13T18:08:19.065" v="136" actId="5793"/>
          <ac:spMkLst>
            <pc:docMk/>
            <pc:sldMk cId="3386388730" sldId="264"/>
            <ac:spMk id="10" creationId="{9076D1C9-E6DC-2AA9-BD78-E2C3CFBF009F}"/>
          </ac:spMkLst>
        </pc:spChg>
      </pc:sldChg>
      <pc:sldChg chg="del">
        <pc:chgData name="Cathy Xie" userId="d3b98f83-f801-43cc-88e3-25d2b7261604" providerId="ADAL" clId="{FE12F178-3A70-4029-9B75-0EB1BD76AD9E}" dt="2023-11-13T18:05:29.921" v="134" actId="47"/>
        <pc:sldMkLst>
          <pc:docMk/>
          <pc:sldMk cId="1511575478" sldId="265"/>
        </pc:sldMkLst>
      </pc:sldChg>
      <pc:sldChg chg="addSp delSp modSp mod modNotesTx">
        <pc:chgData name="Cathy Xie" userId="d3b98f83-f801-43cc-88e3-25d2b7261604" providerId="ADAL" clId="{FE12F178-3A70-4029-9B75-0EB1BD76AD9E}" dt="2024-02-16T20:36:33.670" v="1796" actId="20577"/>
        <pc:sldMkLst>
          <pc:docMk/>
          <pc:sldMk cId="1408776293" sldId="266"/>
        </pc:sldMkLst>
        <pc:spChg chg="mod">
          <ac:chgData name="Cathy Xie" userId="d3b98f83-f801-43cc-88e3-25d2b7261604" providerId="ADAL" clId="{FE12F178-3A70-4029-9B75-0EB1BD76AD9E}" dt="2024-02-15T16:09:30.576" v="1582" actId="20577"/>
          <ac:spMkLst>
            <pc:docMk/>
            <pc:sldMk cId="1408776293" sldId="266"/>
            <ac:spMk id="2" creationId="{EF6E3F43-224B-C194-225E-0B05DF23F143}"/>
          </ac:spMkLst>
        </pc:spChg>
        <pc:spChg chg="del mod">
          <ac:chgData name="Cathy Xie" userId="d3b98f83-f801-43cc-88e3-25d2b7261604" providerId="ADAL" clId="{FE12F178-3A70-4029-9B75-0EB1BD76AD9E}" dt="2024-02-15T16:09:34.251" v="1583" actId="478"/>
          <ac:spMkLst>
            <pc:docMk/>
            <pc:sldMk cId="1408776293" sldId="266"/>
            <ac:spMk id="3" creationId="{201D4807-F8DE-DF22-E008-C5BF6209ED30}"/>
          </ac:spMkLst>
        </pc:spChg>
        <pc:spChg chg="add del mod">
          <ac:chgData name="Cathy Xie" userId="d3b98f83-f801-43cc-88e3-25d2b7261604" providerId="ADAL" clId="{FE12F178-3A70-4029-9B75-0EB1BD76AD9E}" dt="2024-02-15T16:09:47.810" v="1584" actId="22"/>
          <ac:spMkLst>
            <pc:docMk/>
            <pc:sldMk cId="1408776293" sldId="266"/>
            <ac:spMk id="7" creationId="{22E99B15-5CE2-7853-052F-CF692AFB5E1B}"/>
          </ac:spMkLst>
        </pc:spChg>
        <pc:spChg chg="add mod">
          <ac:chgData name="Cathy Xie" userId="d3b98f83-f801-43cc-88e3-25d2b7261604" providerId="ADAL" clId="{FE12F178-3A70-4029-9B75-0EB1BD76AD9E}" dt="2024-02-15T16:11:16.004" v="1598" actId="20577"/>
          <ac:spMkLst>
            <pc:docMk/>
            <pc:sldMk cId="1408776293" sldId="266"/>
            <ac:spMk id="11" creationId="{11D929D6-97C3-2314-863E-D0F1411EE621}"/>
          </ac:spMkLst>
        </pc:spChg>
        <pc:picChg chg="add mod ord">
          <ac:chgData name="Cathy Xie" userId="d3b98f83-f801-43cc-88e3-25d2b7261604" providerId="ADAL" clId="{FE12F178-3A70-4029-9B75-0EB1BD76AD9E}" dt="2024-02-15T16:11:08.603" v="1596" actId="1076"/>
          <ac:picMkLst>
            <pc:docMk/>
            <pc:sldMk cId="1408776293" sldId="266"/>
            <ac:picMk id="9" creationId="{B9B113BF-D5AC-6054-99EA-52D1BC05AF7C}"/>
          </ac:picMkLst>
        </pc:picChg>
      </pc:sldChg>
      <pc:sldChg chg="addSp delSp modSp new mod">
        <pc:chgData name="Cathy Xie" userId="d3b98f83-f801-43cc-88e3-25d2b7261604" providerId="ADAL" clId="{FE12F178-3A70-4029-9B75-0EB1BD76AD9E}" dt="2024-02-15T16:13:35.555" v="1618" actId="1076"/>
        <pc:sldMkLst>
          <pc:docMk/>
          <pc:sldMk cId="4046262722" sldId="267"/>
        </pc:sldMkLst>
        <pc:spChg chg="mod">
          <ac:chgData name="Cathy Xie" userId="d3b98f83-f801-43cc-88e3-25d2b7261604" providerId="ADAL" clId="{FE12F178-3A70-4029-9B75-0EB1BD76AD9E}" dt="2024-02-15T16:12:52.545" v="1612" actId="20577"/>
          <ac:spMkLst>
            <pc:docMk/>
            <pc:sldMk cId="4046262722" sldId="267"/>
            <ac:spMk id="2" creationId="{525FAD30-841C-DB61-1DFE-2552914CD8BD}"/>
          </ac:spMkLst>
        </pc:spChg>
        <pc:spChg chg="del">
          <ac:chgData name="Cathy Xie" userId="d3b98f83-f801-43cc-88e3-25d2b7261604" providerId="ADAL" clId="{FE12F178-3A70-4029-9B75-0EB1BD76AD9E}" dt="2024-02-15T16:12:53.958" v="1613" actId="22"/>
          <ac:spMkLst>
            <pc:docMk/>
            <pc:sldMk cId="4046262722" sldId="267"/>
            <ac:spMk id="3" creationId="{46E678E9-7FDF-F4B0-4343-FC03D0EF2E6F}"/>
          </ac:spMkLst>
        </pc:spChg>
        <pc:picChg chg="add mod ord">
          <ac:chgData name="Cathy Xie" userId="d3b98f83-f801-43cc-88e3-25d2b7261604" providerId="ADAL" clId="{FE12F178-3A70-4029-9B75-0EB1BD76AD9E}" dt="2024-02-15T16:12:57.237" v="1614" actId="1076"/>
          <ac:picMkLst>
            <pc:docMk/>
            <pc:sldMk cId="4046262722" sldId="267"/>
            <ac:picMk id="7" creationId="{3EAD8F71-BED8-225A-E428-DCC4E3D900A0}"/>
          </ac:picMkLst>
        </pc:picChg>
        <pc:picChg chg="add mod">
          <ac:chgData name="Cathy Xie" userId="d3b98f83-f801-43cc-88e3-25d2b7261604" providerId="ADAL" clId="{FE12F178-3A70-4029-9B75-0EB1BD76AD9E}" dt="2024-02-15T16:13:18.143" v="1616" actId="1076"/>
          <ac:picMkLst>
            <pc:docMk/>
            <pc:sldMk cId="4046262722" sldId="267"/>
            <ac:picMk id="9" creationId="{7ECEEB9C-2292-24D3-0BF9-70977CB36AA6}"/>
          </ac:picMkLst>
        </pc:picChg>
        <pc:picChg chg="add mod">
          <ac:chgData name="Cathy Xie" userId="d3b98f83-f801-43cc-88e3-25d2b7261604" providerId="ADAL" clId="{FE12F178-3A70-4029-9B75-0EB1BD76AD9E}" dt="2024-02-15T16:13:35.555" v="1618" actId="1076"/>
          <ac:picMkLst>
            <pc:docMk/>
            <pc:sldMk cId="4046262722" sldId="267"/>
            <ac:picMk id="11" creationId="{B160CF88-F7E4-82D3-F049-9326728B944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BA3A-A2F9-2242-B760-7D43E414986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A6A6-B3A7-1D4C-B504-759EFE17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4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B3993-9AEE-F044-890A-4ABC643069D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03AD-7BE0-C14A-AD8F-20F052A5A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6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porateSlide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53144" cy="5158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481" y="2084286"/>
            <a:ext cx="7160475" cy="8721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4" y="2190751"/>
            <a:ext cx="1316902" cy="71777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700246" y="2120134"/>
            <a:ext cx="0" cy="788648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11/29/2022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86786F"/>
                </a:solidFill>
              </a:rPr>
              <a:t>Company Confidential  © 2017 Eli Lilly and Company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porateSlides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53144" cy="515817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212313"/>
            <a:ext cx="9144000" cy="875707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12313"/>
            <a:ext cx="7772400" cy="875707"/>
          </a:xfrm>
        </p:spPr>
        <p:txBody>
          <a:bodyPr anchor="ctr" anchorCtr="0">
            <a:normAutofit/>
          </a:bodyPr>
          <a:lstStyle>
            <a:lvl1pPr algn="l">
              <a:defRPr sz="32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1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576"/>
            <a:ext cx="4038600" cy="3394472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35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11/29/2022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  © 2017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3333A3-4547-F444-B56E-77A7C57F9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3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098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88196"/>
            <a:ext cx="84918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116400"/>
            <a:ext cx="8491835" cy="3478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472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11/29/2022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3333A3-4547-F444-B56E-77A7C57F9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235" y="2069706"/>
            <a:ext cx="7317519" cy="872102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Simulation evaluation of Bayesian borrowing techniques in estimating biomarker cutoff for diagnosing or predicting a binary response</a:t>
            </a:r>
            <a:endParaRPr lang="en-US" sz="1400" dirty="0">
              <a:latin typeface="+mj-lt"/>
              <a:cs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97B2563-74B1-AF74-C96B-ECA426B1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8684"/>
              </p:ext>
            </p:extLst>
          </p:nvPr>
        </p:nvGraphicFramePr>
        <p:xfrm>
          <a:off x="3036924" y="3741331"/>
          <a:ext cx="609087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438">
                  <a:extLst>
                    <a:ext uri="{9D8B030D-6E8A-4147-A177-3AD203B41FA5}">
                      <a16:colId xmlns:a16="http://schemas.microsoft.com/office/drawing/2014/main" val="3259703106"/>
                    </a:ext>
                  </a:extLst>
                </a:gridCol>
                <a:gridCol w="3045438">
                  <a:extLst>
                    <a:ext uri="{9D8B030D-6E8A-4147-A177-3AD203B41FA5}">
                      <a16:colId xmlns:a16="http://schemas.microsoft.com/office/drawing/2014/main" val="6557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algn="r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Palash Sharma, Cathy Xie, Dachuang Cao, Maria Yu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9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76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3BA3-323E-C115-28FA-FD45B61E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91440" rIns="91440" bIns="91440" rtlCol="0" anchor="ctr">
            <a:noAutofit/>
          </a:bodyPr>
          <a:lstStyle/>
          <a:p>
            <a:r>
              <a:rPr lang="en-US" sz="3600" dirty="0">
                <a:latin typeface="Arial"/>
                <a:cs typeface="Arial"/>
              </a:rPr>
              <a:t>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863B-521B-252F-8FDF-F9E2B4B9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11/29/2022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A7E8-51DC-0021-0EA8-19BE279D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76D1C9-E6DC-2AA9-BD78-E2C3CFBF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</a:rPr>
              <a:t>Determining a cutoff value for a continuous biomarker in a continuous diagnosis test to classify patient population is challenging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</a:rPr>
              <a:t>Most common current methods (ROC–based methods) do not provide information on the diagnostic accuracy of the test at an individual level 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2018)</a:t>
            </a:r>
            <a:endParaRPr lang="en-US" sz="1800" dirty="0">
              <a:latin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learning of one study from predictive modeling for diseases/non-disease or responders/non-responders is rarely utilized in the exercise for the next study</a:t>
            </a: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8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15C-F828-C40E-1331-7FD4EA5D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D3C8-0AD0-67C5-4F1F-E61C3570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5" y="1289040"/>
            <a:ext cx="8491835" cy="3478223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xplore Bayesian borrowing methods such as mixture prior (</a:t>
            </a:r>
            <a:r>
              <a:rPr lang="en-US" sz="1800" dirty="0" err="1">
                <a:latin typeface="Times New Roman" panose="02020603050405020304" pitchFamily="18" charset="0"/>
              </a:rPr>
              <a:t>Vradi</a:t>
            </a:r>
            <a:r>
              <a:rPr lang="en-US" sz="1800" dirty="0">
                <a:latin typeface="Times New Roman" panose="02020603050405020304" pitchFamily="18" charset="0"/>
              </a:rPr>
              <a:t> et al. 2018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and power prior, for estimating the cutoff of a continuous biomarker assay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adaptive strategies to select the weight parameters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performance of the two priors and frequentist approach for determining cutoff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Extend the method to include multiple cut point determination</a:t>
            </a:r>
          </a:p>
          <a:p>
            <a:pPr lvl="1"/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920D-C299-8F7E-6392-6AA92F78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11/29/2022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2169-1597-4DE8-40A4-F17314D7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F43-224B-C194-225E-0B05DF2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0CDD-8BA7-49DD-9648-F663A448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11/29/2022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0F4F-2457-108B-C66E-D0537BF6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B113BF-D5AC-6054-99EA-52D1BC05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095238"/>
            <a:ext cx="8491537" cy="23219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D929D6-97C3-2314-863E-D0F1411EE621}"/>
              </a:ext>
            </a:extLst>
          </p:cNvPr>
          <p:cNvSpPr txBox="1"/>
          <p:nvPr/>
        </p:nvSpPr>
        <p:spPr>
          <a:xfrm>
            <a:off x="457200" y="3566934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p1 = 1- NPV expresses the probability of response given X is below the cutoff value cp and p2 = PPV expresses the probability of response given that X is greater than cp</a:t>
            </a:r>
          </a:p>
        </p:txBody>
      </p:sp>
    </p:spTree>
    <p:extLst>
      <p:ext uri="{BB962C8B-B14F-4D97-AF65-F5344CB8AC3E}">
        <p14:creationId xmlns:p14="http://schemas.microsoft.com/office/powerpoint/2010/main" val="140877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AD30-841C-DB61-1DFE-2552914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AD8F71-BED8-225A-E428-DCC4E3D90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43" y="1389221"/>
            <a:ext cx="5410200" cy="8286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EC52-376C-7204-3728-6CD47A3E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11/29/2022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11105-C594-C2F0-1C16-E2A56924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EEB9C-2292-24D3-0BF9-70977CB3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2268380"/>
            <a:ext cx="4038600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60CF88-F7E4-82D3-F049-9326728B9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05" y="2349342"/>
            <a:ext cx="23431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11/29/2022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A3-4547-F444-B56E-77A7C57F98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035F46-271C-234D-A972-100D47BC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450" y="1116400"/>
            <a:ext cx="5354831" cy="3478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Rahmati et al. (2023) : </a:t>
            </a:r>
          </a:p>
          <a:p>
            <a:endParaRPr lang="en-US" sz="1800" dirty="0"/>
          </a:p>
          <a:p>
            <a:pPr lvl="1"/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</a:rPr>
              <a:t>D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etermination of elevated thyrotropin (TSH) cutoff for prediction of preterm-birth</a:t>
            </a:r>
          </a:p>
          <a:p>
            <a:pPr lvl="1"/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</a:rPr>
              <a:t>Combine informative and non-informative prior with mixture prior</a:t>
            </a:r>
          </a:p>
          <a:p>
            <a:pPr lvl="1"/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</a:rPr>
              <a:t>PPV (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</a:rPr>
              <a:t>positive predictive value) and NPV (negative predictive value) are clinical utility  measure of a diagnostic test</a:t>
            </a:r>
          </a:p>
          <a:p>
            <a:pPr lvl="1"/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</a:rPr>
              <a:t>Have better PPV and NPV performance compared to predictive summary index(PSI), the frequentist approach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D7C24-E243-FEBD-3558-E597ABDE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27" y="1116400"/>
            <a:ext cx="3464411" cy="35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DIN">
      <a:majorFont>
        <a:latin typeface="DIN-Bold"/>
        <a:ea typeface=""/>
        <a:cs typeface=""/>
      </a:majorFont>
      <a:minorFont>
        <a:latin typeface="DI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Presentation1_16-9.potx" id="{F7B722B9-29E2-4AA5-BD52-8DEDA952F68B}" vid="{0122A0A0-0376-4306-A12B-8E1AA6213C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4a7d3d2-3be7-4eaf-80ae-6a87f8e3ac6c">
      <UserInfo>
        <DisplayName>Danting Zhu</DisplayName>
        <AccountId>16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06849CA5C92458CD792F8B6AA4E55" ma:contentTypeVersion="10" ma:contentTypeDescription="Create a new document." ma:contentTypeScope="" ma:versionID="70595ffae5aa1dcac5975d4403d894f9">
  <xsd:schema xmlns:xsd="http://www.w3.org/2001/XMLSchema" xmlns:xs="http://www.w3.org/2001/XMLSchema" xmlns:p="http://schemas.microsoft.com/office/2006/metadata/properties" xmlns:ns2="a2b5488f-e0ed-4991-8aa3-5d43ba95a837" xmlns:ns3="24a7d3d2-3be7-4eaf-80ae-6a87f8e3ac6c" targetNamespace="http://schemas.microsoft.com/office/2006/metadata/properties" ma:root="true" ma:fieldsID="b1068f632169885827ed40d418255597" ns2:_="" ns3:_="">
    <xsd:import namespace="a2b5488f-e0ed-4991-8aa3-5d43ba95a837"/>
    <xsd:import namespace="24a7d3d2-3be7-4eaf-80ae-6a87f8e3ac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5488f-e0ed-4991-8aa3-5d43ba95a8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7d3d2-3be7-4eaf-80ae-6a87f8e3ac6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C632A6-53E4-436C-B114-562892AD5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6E446B-A9D6-49CC-A86A-A6A36FC803E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4a7d3d2-3be7-4eaf-80ae-6a87f8e3ac6c"/>
    <ds:schemaRef ds:uri="a2b5488f-e0ed-4991-8aa3-5d43ba95a83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02A1E6-00AD-44F9-8A32-1E9E64B060A5}">
  <ds:schemaRefs>
    <ds:schemaRef ds:uri="24a7d3d2-3be7-4eaf-80ae-6a87f8e3ac6c"/>
    <ds:schemaRef ds:uri="a2b5488f-e0ed-4991-8aa3-5d43ba95a8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CorporatePresentation1_16-9</Template>
  <TotalTime>3357</TotalTime>
  <Words>288</Words>
  <Application>Microsoft Office PowerPoint</Application>
  <PresentationFormat>On-screen Show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DIN-Bold</vt:lpstr>
      <vt:lpstr>DIN-Regular</vt:lpstr>
      <vt:lpstr>Times New Roman</vt:lpstr>
      <vt:lpstr>Office Theme</vt:lpstr>
      <vt:lpstr>Simulation evaluation of Bayesian borrowing techniques in estimating biomarker cutoff for diagnosing or predicting a binary response</vt:lpstr>
      <vt:lpstr>Background</vt:lpstr>
      <vt:lpstr>Scope of Project</vt:lpstr>
      <vt:lpstr>Model</vt:lpstr>
      <vt:lpstr>Model</vt:lpstr>
      <vt:lpstr>An example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Approaches for Pediatric Extrapolation</dc:title>
  <dc:creator>Sarah Stanley</dc:creator>
  <cp:lastModifiedBy>Cathy Xie</cp:lastModifiedBy>
  <cp:revision>123</cp:revision>
  <dcterms:created xsi:type="dcterms:W3CDTF">2022-11-09T18:34:29Z</dcterms:created>
  <dcterms:modified xsi:type="dcterms:W3CDTF">2024-02-16T20:36:55Z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nterpriseDocumentLanguage">
    <vt:lpwstr>2;#eng|39540796-0396-4e54-afe9-a602f28bbe8f</vt:lpwstr>
  </property>
  <property fmtid="{D5CDD505-2E9C-101B-9397-08002B2CF9AE}" pid="3" name="EnterpriseRecordSeriesCode">
    <vt:lpwstr>5;#ADM140|fdc85ba1-0671-407c-9ace-d011131f3a70</vt:lpwstr>
  </property>
  <property fmtid="{D5CDD505-2E9C-101B-9397-08002B2CF9AE}" pid="4" name="ContentTypeId">
    <vt:lpwstr>0x01010013E06849CA5C92458CD792F8B6AA4E55</vt:lpwstr>
  </property>
  <property fmtid="{D5CDD505-2E9C-101B-9397-08002B2CF9AE}" pid="5" name="Order">
    <vt:r8>18000</vt:r8>
  </property>
  <property fmtid="{D5CDD505-2E9C-101B-9397-08002B2CF9AE}" pid="6" name="Category">
    <vt:lpwstr>Presentation</vt:lpwstr>
  </property>
  <property fmtid="{D5CDD505-2E9C-101B-9397-08002B2CF9AE}" pid="7" name="Thumbnail">
    <vt:lpwstr>, </vt:lpwstr>
  </property>
  <property fmtid="{D5CDD505-2E9C-101B-9397-08002B2CF9AE}" pid="8" name="xd_Signature">
    <vt:bool>false</vt:bool>
  </property>
  <property fmtid="{D5CDD505-2E9C-101B-9397-08002B2CF9AE}" pid="9" name="AspectRatio">
    <vt:lpwstr>16:9</vt:lpwstr>
  </property>
  <property fmtid="{D5CDD505-2E9C-101B-9397-08002B2CF9AE}" pid="10" name="xd_ProgID">
    <vt:lpwstr/>
  </property>
  <property fmtid="{D5CDD505-2E9C-101B-9397-08002B2CF9AE}" pid="11" name="SortOrd">
    <vt:lpwstr>002</vt:lpwstr>
  </property>
  <property fmtid="{D5CDD505-2E9C-101B-9397-08002B2CF9AE}" pid="12" name="TriggerFlowInfo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Format">
    <vt:lpwstr>PowerPoint</vt:lpwstr>
  </property>
  <property fmtid="{D5CDD505-2E9C-101B-9397-08002B2CF9AE}" pid="16" name="Use">
    <vt:lpwstr>External and Internal</vt:lpwstr>
  </property>
  <property fmtid="{D5CDD505-2E9C-101B-9397-08002B2CF9AE}" pid="17" name="_ExtendedDescription">
    <vt:lpwstr/>
  </property>
</Properties>
</file>