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22"/>
  </p:notesMasterIdLst>
  <p:sldIdLst>
    <p:sldId id="543" r:id="rId2"/>
    <p:sldId id="544" r:id="rId3"/>
    <p:sldId id="272" r:id="rId4"/>
    <p:sldId id="271" r:id="rId5"/>
    <p:sldId id="273" r:id="rId6"/>
    <p:sldId id="274" r:id="rId7"/>
    <p:sldId id="291" r:id="rId8"/>
    <p:sldId id="275" r:id="rId9"/>
    <p:sldId id="286" r:id="rId10"/>
    <p:sldId id="290" r:id="rId11"/>
    <p:sldId id="278" r:id="rId12"/>
    <p:sldId id="292" r:id="rId13"/>
    <p:sldId id="276" r:id="rId14"/>
    <p:sldId id="287" r:id="rId15"/>
    <p:sldId id="288" r:id="rId16"/>
    <p:sldId id="260" r:id="rId17"/>
    <p:sldId id="280" r:id="rId18"/>
    <p:sldId id="298" r:id="rId19"/>
    <p:sldId id="282" r:id="rId20"/>
    <p:sldId id="29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DFF"/>
    <a:srgbClr val="FF7E79"/>
    <a:srgbClr val="FF2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1B2521-D5BE-284D-B61F-0C102919A5BC}" v="25" dt="2022-02-24T07:20:25.4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4"/>
  </p:normalViewPr>
  <p:slideViewPr>
    <p:cSldViewPr snapToGrid="0">
      <p:cViewPr varScale="1">
        <p:scale>
          <a:sx n="64" d="100"/>
          <a:sy n="64" d="100"/>
        </p:scale>
        <p:origin x="-724" y="-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nnifer Thomson" userId="d3c12e17-d938-47f4-93a9-cae35e18ec81" providerId="ADAL" clId="{B61B2521-D5BE-284D-B61F-0C102919A5BC}"/>
    <pc:docChg chg="custSel delSld modSld">
      <pc:chgData name="Jennifer Thomson" userId="d3c12e17-d938-47f4-93a9-cae35e18ec81" providerId="ADAL" clId="{B61B2521-D5BE-284D-B61F-0C102919A5BC}" dt="2022-02-24T07:20:48.439" v="26" actId="2696"/>
      <pc:docMkLst>
        <pc:docMk/>
      </pc:docMkLst>
      <pc:sldChg chg="del">
        <pc:chgData name="Jennifer Thomson" userId="d3c12e17-d938-47f4-93a9-cae35e18ec81" providerId="ADAL" clId="{B61B2521-D5BE-284D-B61F-0C102919A5BC}" dt="2022-02-24T07:20:48.439" v="26" actId="2696"/>
        <pc:sldMkLst>
          <pc:docMk/>
          <pc:sldMk cId="583911558" sldId="261"/>
        </pc:sldMkLst>
      </pc:sldChg>
      <pc:sldChg chg="del">
        <pc:chgData name="Jennifer Thomson" userId="d3c12e17-d938-47f4-93a9-cae35e18ec81" providerId="ADAL" clId="{B61B2521-D5BE-284D-B61F-0C102919A5BC}" dt="2022-02-24T07:20:48.439" v="26" actId="2696"/>
        <pc:sldMkLst>
          <pc:docMk/>
          <pc:sldMk cId="3036156531" sldId="263"/>
        </pc:sldMkLst>
      </pc:sldChg>
      <pc:sldChg chg="del">
        <pc:chgData name="Jennifer Thomson" userId="d3c12e17-d938-47f4-93a9-cae35e18ec81" providerId="ADAL" clId="{B61B2521-D5BE-284D-B61F-0C102919A5BC}" dt="2022-02-24T07:20:48.439" v="26" actId="2696"/>
        <pc:sldMkLst>
          <pc:docMk/>
          <pc:sldMk cId="2976426460" sldId="264"/>
        </pc:sldMkLst>
      </pc:sldChg>
      <pc:sldChg chg="del">
        <pc:chgData name="Jennifer Thomson" userId="d3c12e17-d938-47f4-93a9-cae35e18ec81" providerId="ADAL" clId="{B61B2521-D5BE-284D-B61F-0C102919A5BC}" dt="2022-02-24T07:20:48.439" v="26" actId="2696"/>
        <pc:sldMkLst>
          <pc:docMk/>
          <pc:sldMk cId="1218949994" sldId="268"/>
        </pc:sldMkLst>
      </pc:sldChg>
      <pc:sldChg chg="del">
        <pc:chgData name="Jennifer Thomson" userId="d3c12e17-d938-47f4-93a9-cae35e18ec81" providerId="ADAL" clId="{B61B2521-D5BE-284D-B61F-0C102919A5BC}" dt="2022-02-24T07:20:48.439" v="26" actId="2696"/>
        <pc:sldMkLst>
          <pc:docMk/>
          <pc:sldMk cId="2321462628" sldId="269"/>
        </pc:sldMkLst>
      </pc:sldChg>
      <pc:sldChg chg="modSp">
        <pc:chgData name="Jennifer Thomson" userId="d3c12e17-d938-47f4-93a9-cae35e18ec81" providerId="ADAL" clId="{B61B2521-D5BE-284D-B61F-0C102919A5BC}" dt="2022-02-24T07:20:25.462" v="25"/>
        <pc:sldMkLst>
          <pc:docMk/>
          <pc:sldMk cId="713755083" sldId="280"/>
        </pc:sldMkLst>
        <pc:spChg chg="mod">
          <ac:chgData name="Jennifer Thomson" userId="d3c12e17-d938-47f4-93a9-cae35e18ec81" providerId="ADAL" clId="{B61B2521-D5BE-284D-B61F-0C102919A5BC}" dt="2022-02-24T07:20:19.963" v="22" actId="20577"/>
          <ac:spMkLst>
            <pc:docMk/>
            <pc:sldMk cId="713755083" sldId="280"/>
            <ac:spMk id="3" creationId="{C495CCD7-2234-4C77-BBF8-76B46096A118}"/>
          </ac:spMkLst>
        </pc:spChg>
        <pc:spChg chg="mod">
          <ac:chgData name="Jennifer Thomson" userId="d3c12e17-d938-47f4-93a9-cae35e18ec81" providerId="ADAL" clId="{B61B2521-D5BE-284D-B61F-0C102919A5BC}" dt="2022-02-24T07:20:22.635" v="23"/>
          <ac:spMkLst>
            <pc:docMk/>
            <pc:sldMk cId="713755083" sldId="280"/>
            <ac:spMk id="12" creationId="{00409FD9-5A1B-4539-919F-B55840D931F7}"/>
          </ac:spMkLst>
        </pc:spChg>
        <pc:spChg chg="mod">
          <ac:chgData name="Jennifer Thomson" userId="d3c12e17-d938-47f4-93a9-cae35e18ec81" providerId="ADAL" clId="{B61B2521-D5BE-284D-B61F-0C102919A5BC}" dt="2022-02-24T07:20:23.931" v="24"/>
          <ac:spMkLst>
            <pc:docMk/>
            <pc:sldMk cId="713755083" sldId="280"/>
            <ac:spMk id="13" creationId="{709E6143-0BB8-4A86-A893-0DFE51664A93}"/>
          </ac:spMkLst>
        </pc:spChg>
        <pc:spChg chg="mod">
          <ac:chgData name="Jennifer Thomson" userId="d3c12e17-d938-47f4-93a9-cae35e18ec81" providerId="ADAL" clId="{B61B2521-D5BE-284D-B61F-0C102919A5BC}" dt="2022-02-24T07:20:25.462" v="25"/>
          <ac:spMkLst>
            <pc:docMk/>
            <pc:sldMk cId="713755083" sldId="280"/>
            <ac:spMk id="14" creationId="{D042E7D4-3716-4554-AB80-BA72F75ABB12}"/>
          </ac:spMkLst>
        </pc:spChg>
      </pc:sldChg>
      <pc:sldChg chg="del">
        <pc:chgData name="Jennifer Thomson" userId="d3c12e17-d938-47f4-93a9-cae35e18ec81" providerId="ADAL" clId="{B61B2521-D5BE-284D-B61F-0C102919A5BC}" dt="2022-02-24T07:20:48.439" v="26" actId="2696"/>
        <pc:sldMkLst>
          <pc:docMk/>
          <pc:sldMk cId="3621591862" sldId="467"/>
        </pc:sldMkLst>
      </pc:sldChg>
      <pc:sldChg chg="del">
        <pc:chgData name="Jennifer Thomson" userId="d3c12e17-d938-47f4-93a9-cae35e18ec81" providerId="ADAL" clId="{B61B2521-D5BE-284D-B61F-0C102919A5BC}" dt="2022-02-24T07:20:48.439" v="26" actId="2696"/>
        <pc:sldMkLst>
          <pc:docMk/>
          <pc:sldMk cId="3082713291" sldId="469"/>
        </pc:sldMkLst>
      </pc:sldChg>
      <pc:sldChg chg="del">
        <pc:chgData name="Jennifer Thomson" userId="d3c12e17-d938-47f4-93a9-cae35e18ec81" providerId="ADAL" clId="{B61B2521-D5BE-284D-B61F-0C102919A5BC}" dt="2022-02-24T07:20:48.439" v="26" actId="2696"/>
        <pc:sldMkLst>
          <pc:docMk/>
          <pc:sldMk cId="896469069" sldId="470"/>
        </pc:sldMkLst>
      </pc:sldChg>
      <pc:sldChg chg="del">
        <pc:chgData name="Jennifer Thomson" userId="d3c12e17-d938-47f4-93a9-cae35e18ec81" providerId="ADAL" clId="{B61B2521-D5BE-284D-B61F-0C102919A5BC}" dt="2022-02-24T07:20:48.439" v="26" actId="2696"/>
        <pc:sldMkLst>
          <pc:docMk/>
          <pc:sldMk cId="1972022023" sldId="471"/>
        </pc:sldMkLst>
      </pc:sldChg>
      <pc:sldChg chg="del">
        <pc:chgData name="Jennifer Thomson" userId="d3c12e17-d938-47f4-93a9-cae35e18ec81" providerId="ADAL" clId="{B61B2521-D5BE-284D-B61F-0C102919A5BC}" dt="2022-02-24T07:20:48.439" v="26" actId="2696"/>
        <pc:sldMkLst>
          <pc:docMk/>
          <pc:sldMk cId="2376103126" sldId="472"/>
        </pc:sldMkLst>
      </pc:sldChg>
      <pc:sldChg chg="del">
        <pc:chgData name="Jennifer Thomson" userId="d3c12e17-d938-47f4-93a9-cae35e18ec81" providerId="ADAL" clId="{B61B2521-D5BE-284D-B61F-0C102919A5BC}" dt="2022-02-24T07:20:48.439" v="26" actId="2696"/>
        <pc:sldMkLst>
          <pc:docMk/>
          <pc:sldMk cId="3692832648" sldId="473"/>
        </pc:sldMkLst>
      </pc:sldChg>
      <pc:sldChg chg="del">
        <pc:chgData name="Jennifer Thomson" userId="d3c12e17-d938-47f4-93a9-cae35e18ec81" providerId="ADAL" clId="{B61B2521-D5BE-284D-B61F-0C102919A5BC}" dt="2022-02-24T07:20:48.439" v="26" actId="2696"/>
        <pc:sldMkLst>
          <pc:docMk/>
          <pc:sldMk cId="2046027771" sldId="474"/>
        </pc:sldMkLst>
      </pc:sldChg>
      <pc:sldChg chg="del">
        <pc:chgData name="Jennifer Thomson" userId="d3c12e17-d938-47f4-93a9-cae35e18ec81" providerId="ADAL" clId="{B61B2521-D5BE-284D-B61F-0C102919A5BC}" dt="2022-02-24T07:20:48.439" v="26" actId="2696"/>
        <pc:sldMkLst>
          <pc:docMk/>
          <pc:sldMk cId="3498573954" sldId="475"/>
        </pc:sldMkLst>
      </pc:sldChg>
      <pc:sldChg chg="del">
        <pc:chgData name="Jennifer Thomson" userId="d3c12e17-d938-47f4-93a9-cae35e18ec81" providerId="ADAL" clId="{B61B2521-D5BE-284D-B61F-0C102919A5BC}" dt="2022-02-24T07:20:48.439" v="26" actId="2696"/>
        <pc:sldMkLst>
          <pc:docMk/>
          <pc:sldMk cId="1708489743" sldId="476"/>
        </pc:sldMkLst>
      </pc:sldChg>
      <pc:sldChg chg="del">
        <pc:chgData name="Jennifer Thomson" userId="d3c12e17-d938-47f4-93a9-cae35e18ec81" providerId="ADAL" clId="{B61B2521-D5BE-284D-B61F-0C102919A5BC}" dt="2022-02-24T07:20:48.439" v="26" actId="2696"/>
        <pc:sldMkLst>
          <pc:docMk/>
          <pc:sldMk cId="2596966938" sldId="477"/>
        </pc:sldMkLst>
      </pc:sldChg>
      <pc:sldChg chg="del">
        <pc:chgData name="Jennifer Thomson" userId="d3c12e17-d938-47f4-93a9-cae35e18ec81" providerId="ADAL" clId="{B61B2521-D5BE-284D-B61F-0C102919A5BC}" dt="2022-02-24T07:20:48.439" v="26" actId="2696"/>
        <pc:sldMkLst>
          <pc:docMk/>
          <pc:sldMk cId="517975230" sldId="478"/>
        </pc:sldMkLst>
      </pc:sldChg>
      <pc:sldChg chg="del">
        <pc:chgData name="Jennifer Thomson" userId="d3c12e17-d938-47f4-93a9-cae35e18ec81" providerId="ADAL" clId="{B61B2521-D5BE-284D-B61F-0C102919A5BC}" dt="2022-02-24T07:20:48.439" v="26" actId="2696"/>
        <pc:sldMkLst>
          <pc:docMk/>
          <pc:sldMk cId="1081782284" sldId="481"/>
        </pc:sldMkLst>
      </pc:sldChg>
      <pc:sldChg chg="del">
        <pc:chgData name="Jennifer Thomson" userId="d3c12e17-d938-47f4-93a9-cae35e18ec81" providerId="ADAL" clId="{B61B2521-D5BE-284D-B61F-0C102919A5BC}" dt="2022-02-24T07:20:48.439" v="26" actId="2696"/>
        <pc:sldMkLst>
          <pc:docMk/>
          <pc:sldMk cId="3081879519" sldId="483"/>
        </pc:sldMkLst>
      </pc:sldChg>
      <pc:sldChg chg="del">
        <pc:chgData name="Jennifer Thomson" userId="d3c12e17-d938-47f4-93a9-cae35e18ec81" providerId="ADAL" clId="{B61B2521-D5BE-284D-B61F-0C102919A5BC}" dt="2022-02-24T07:20:48.439" v="26" actId="2696"/>
        <pc:sldMkLst>
          <pc:docMk/>
          <pc:sldMk cId="3633190917" sldId="484"/>
        </pc:sldMkLst>
      </pc:sldChg>
      <pc:sldChg chg="del">
        <pc:chgData name="Jennifer Thomson" userId="d3c12e17-d938-47f4-93a9-cae35e18ec81" providerId="ADAL" clId="{B61B2521-D5BE-284D-B61F-0C102919A5BC}" dt="2022-02-24T07:20:48.439" v="26" actId="2696"/>
        <pc:sldMkLst>
          <pc:docMk/>
          <pc:sldMk cId="922588031" sldId="485"/>
        </pc:sldMkLst>
      </pc:sldChg>
      <pc:sldChg chg="del">
        <pc:chgData name="Jennifer Thomson" userId="d3c12e17-d938-47f4-93a9-cae35e18ec81" providerId="ADAL" clId="{B61B2521-D5BE-284D-B61F-0C102919A5BC}" dt="2022-02-24T07:20:48.439" v="26" actId="2696"/>
        <pc:sldMkLst>
          <pc:docMk/>
          <pc:sldMk cId="2151514466" sldId="486"/>
        </pc:sldMkLst>
      </pc:sldChg>
      <pc:sldChg chg="del">
        <pc:chgData name="Jennifer Thomson" userId="d3c12e17-d938-47f4-93a9-cae35e18ec81" providerId="ADAL" clId="{B61B2521-D5BE-284D-B61F-0C102919A5BC}" dt="2022-02-24T07:20:48.439" v="26" actId="2696"/>
        <pc:sldMkLst>
          <pc:docMk/>
          <pc:sldMk cId="2138476399" sldId="487"/>
        </pc:sldMkLst>
      </pc:sldChg>
      <pc:sldChg chg="del">
        <pc:chgData name="Jennifer Thomson" userId="d3c12e17-d938-47f4-93a9-cae35e18ec81" providerId="ADAL" clId="{B61B2521-D5BE-284D-B61F-0C102919A5BC}" dt="2022-02-24T07:20:48.439" v="26" actId="2696"/>
        <pc:sldMkLst>
          <pc:docMk/>
          <pc:sldMk cId="1564171049" sldId="488"/>
        </pc:sldMkLst>
      </pc:sldChg>
      <pc:sldChg chg="del">
        <pc:chgData name="Jennifer Thomson" userId="d3c12e17-d938-47f4-93a9-cae35e18ec81" providerId="ADAL" clId="{B61B2521-D5BE-284D-B61F-0C102919A5BC}" dt="2022-02-24T07:20:48.439" v="26" actId="2696"/>
        <pc:sldMkLst>
          <pc:docMk/>
          <pc:sldMk cId="79453609" sldId="489"/>
        </pc:sldMkLst>
      </pc:sldChg>
      <pc:sldChg chg="del">
        <pc:chgData name="Jennifer Thomson" userId="d3c12e17-d938-47f4-93a9-cae35e18ec81" providerId="ADAL" clId="{B61B2521-D5BE-284D-B61F-0C102919A5BC}" dt="2022-02-24T07:20:48.439" v="26" actId="2696"/>
        <pc:sldMkLst>
          <pc:docMk/>
          <pc:sldMk cId="1331845303" sldId="490"/>
        </pc:sldMkLst>
      </pc:sldChg>
      <pc:sldChg chg="del">
        <pc:chgData name="Jennifer Thomson" userId="d3c12e17-d938-47f4-93a9-cae35e18ec81" providerId="ADAL" clId="{B61B2521-D5BE-284D-B61F-0C102919A5BC}" dt="2022-02-24T07:20:48.439" v="26" actId="2696"/>
        <pc:sldMkLst>
          <pc:docMk/>
          <pc:sldMk cId="4218680994" sldId="507"/>
        </pc:sldMkLst>
      </pc:sldChg>
      <pc:sldChg chg="del">
        <pc:chgData name="Jennifer Thomson" userId="d3c12e17-d938-47f4-93a9-cae35e18ec81" providerId="ADAL" clId="{B61B2521-D5BE-284D-B61F-0C102919A5BC}" dt="2022-02-24T07:20:48.439" v="26" actId="2696"/>
        <pc:sldMkLst>
          <pc:docMk/>
          <pc:sldMk cId="591969627" sldId="509"/>
        </pc:sldMkLst>
      </pc:sldChg>
      <pc:sldChg chg="del">
        <pc:chgData name="Jennifer Thomson" userId="d3c12e17-d938-47f4-93a9-cae35e18ec81" providerId="ADAL" clId="{B61B2521-D5BE-284D-B61F-0C102919A5BC}" dt="2022-02-24T07:20:48.439" v="26" actId="2696"/>
        <pc:sldMkLst>
          <pc:docMk/>
          <pc:sldMk cId="2231226018" sldId="512"/>
        </pc:sldMkLst>
      </pc:sldChg>
      <pc:sldChg chg="del">
        <pc:chgData name="Jennifer Thomson" userId="d3c12e17-d938-47f4-93a9-cae35e18ec81" providerId="ADAL" clId="{B61B2521-D5BE-284D-B61F-0C102919A5BC}" dt="2022-02-24T07:20:48.439" v="26" actId="2696"/>
        <pc:sldMkLst>
          <pc:docMk/>
          <pc:sldMk cId="3506256996" sldId="513"/>
        </pc:sldMkLst>
      </pc:sldChg>
      <pc:sldChg chg="del">
        <pc:chgData name="Jennifer Thomson" userId="d3c12e17-d938-47f4-93a9-cae35e18ec81" providerId="ADAL" clId="{B61B2521-D5BE-284D-B61F-0C102919A5BC}" dt="2022-02-24T07:20:48.439" v="26" actId="2696"/>
        <pc:sldMkLst>
          <pc:docMk/>
          <pc:sldMk cId="2035224872" sldId="515"/>
        </pc:sldMkLst>
      </pc:sldChg>
      <pc:sldChg chg="del">
        <pc:chgData name="Jennifer Thomson" userId="d3c12e17-d938-47f4-93a9-cae35e18ec81" providerId="ADAL" clId="{B61B2521-D5BE-284D-B61F-0C102919A5BC}" dt="2022-02-24T07:20:48.439" v="26" actId="2696"/>
        <pc:sldMkLst>
          <pc:docMk/>
          <pc:sldMk cId="1863321248" sldId="516"/>
        </pc:sldMkLst>
      </pc:sldChg>
      <pc:sldChg chg="del">
        <pc:chgData name="Jennifer Thomson" userId="d3c12e17-d938-47f4-93a9-cae35e18ec81" providerId="ADAL" clId="{B61B2521-D5BE-284D-B61F-0C102919A5BC}" dt="2022-02-24T07:20:48.439" v="26" actId="2696"/>
        <pc:sldMkLst>
          <pc:docMk/>
          <pc:sldMk cId="3281411562" sldId="517"/>
        </pc:sldMkLst>
      </pc:sldChg>
      <pc:sldChg chg="del">
        <pc:chgData name="Jennifer Thomson" userId="d3c12e17-d938-47f4-93a9-cae35e18ec81" providerId="ADAL" clId="{B61B2521-D5BE-284D-B61F-0C102919A5BC}" dt="2022-02-24T07:20:48.439" v="26" actId="2696"/>
        <pc:sldMkLst>
          <pc:docMk/>
          <pc:sldMk cId="1622083103" sldId="518"/>
        </pc:sldMkLst>
      </pc:sldChg>
      <pc:sldChg chg="del">
        <pc:chgData name="Jennifer Thomson" userId="d3c12e17-d938-47f4-93a9-cae35e18ec81" providerId="ADAL" clId="{B61B2521-D5BE-284D-B61F-0C102919A5BC}" dt="2022-02-24T07:20:48.439" v="26" actId="2696"/>
        <pc:sldMkLst>
          <pc:docMk/>
          <pc:sldMk cId="3257584820" sldId="519"/>
        </pc:sldMkLst>
      </pc:sldChg>
      <pc:sldChg chg="del">
        <pc:chgData name="Jennifer Thomson" userId="d3c12e17-d938-47f4-93a9-cae35e18ec81" providerId="ADAL" clId="{B61B2521-D5BE-284D-B61F-0C102919A5BC}" dt="2022-02-24T07:20:48.439" v="26" actId="2696"/>
        <pc:sldMkLst>
          <pc:docMk/>
          <pc:sldMk cId="636488784" sldId="520"/>
        </pc:sldMkLst>
      </pc:sldChg>
      <pc:sldChg chg="del">
        <pc:chgData name="Jennifer Thomson" userId="d3c12e17-d938-47f4-93a9-cae35e18ec81" providerId="ADAL" clId="{B61B2521-D5BE-284D-B61F-0C102919A5BC}" dt="2022-02-24T07:20:48.439" v="26" actId="2696"/>
        <pc:sldMkLst>
          <pc:docMk/>
          <pc:sldMk cId="3459799110" sldId="521"/>
        </pc:sldMkLst>
      </pc:sldChg>
      <pc:sldChg chg="del">
        <pc:chgData name="Jennifer Thomson" userId="d3c12e17-d938-47f4-93a9-cae35e18ec81" providerId="ADAL" clId="{B61B2521-D5BE-284D-B61F-0C102919A5BC}" dt="2022-02-24T07:20:48.439" v="26" actId="2696"/>
        <pc:sldMkLst>
          <pc:docMk/>
          <pc:sldMk cId="1806974163" sldId="522"/>
        </pc:sldMkLst>
      </pc:sldChg>
      <pc:sldChg chg="del">
        <pc:chgData name="Jennifer Thomson" userId="d3c12e17-d938-47f4-93a9-cae35e18ec81" providerId="ADAL" clId="{B61B2521-D5BE-284D-B61F-0C102919A5BC}" dt="2022-02-24T07:20:48.439" v="26" actId="2696"/>
        <pc:sldMkLst>
          <pc:docMk/>
          <pc:sldMk cId="4282293622" sldId="523"/>
        </pc:sldMkLst>
      </pc:sldChg>
      <pc:sldChg chg="del">
        <pc:chgData name="Jennifer Thomson" userId="d3c12e17-d938-47f4-93a9-cae35e18ec81" providerId="ADAL" clId="{B61B2521-D5BE-284D-B61F-0C102919A5BC}" dt="2022-02-24T07:20:48.439" v="26" actId="2696"/>
        <pc:sldMkLst>
          <pc:docMk/>
          <pc:sldMk cId="3101749819" sldId="525"/>
        </pc:sldMkLst>
      </pc:sldChg>
      <pc:sldChg chg="del">
        <pc:chgData name="Jennifer Thomson" userId="d3c12e17-d938-47f4-93a9-cae35e18ec81" providerId="ADAL" clId="{B61B2521-D5BE-284D-B61F-0C102919A5BC}" dt="2022-02-24T07:20:48.439" v="26" actId="2696"/>
        <pc:sldMkLst>
          <pc:docMk/>
          <pc:sldMk cId="2161680661" sldId="528"/>
        </pc:sldMkLst>
      </pc:sldChg>
      <pc:sldChg chg="del">
        <pc:chgData name="Jennifer Thomson" userId="d3c12e17-d938-47f4-93a9-cae35e18ec81" providerId="ADAL" clId="{B61B2521-D5BE-284D-B61F-0C102919A5BC}" dt="2022-02-24T07:20:48.439" v="26" actId="2696"/>
        <pc:sldMkLst>
          <pc:docMk/>
          <pc:sldMk cId="1802830740" sldId="529"/>
        </pc:sldMkLst>
      </pc:sldChg>
      <pc:sldChg chg="del">
        <pc:chgData name="Jennifer Thomson" userId="d3c12e17-d938-47f4-93a9-cae35e18ec81" providerId="ADAL" clId="{B61B2521-D5BE-284D-B61F-0C102919A5BC}" dt="2022-02-24T07:20:48.439" v="26" actId="2696"/>
        <pc:sldMkLst>
          <pc:docMk/>
          <pc:sldMk cId="155525856" sldId="530"/>
        </pc:sldMkLst>
      </pc:sldChg>
      <pc:sldChg chg="del">
        <pc:chgData name="Jennifer Thomson" userId="d3c12e17-d938-47f4-93a9-cae35e18ec81" providerId="ADAL" clId="{B61B2521-D5BE-284D-B61F-0C102919A5BC}" dt="2022-02-24T07:20:48.439" v="26" actId="2696"/>
        <pc:sldMkLst>
          <pc:docMk/>
          <pc:sldMk cId="2659287407" sldId="531"/>
        </pc:sldMkLst>
      </pc:sldChg>
      <pc:sldChg chg="del">
        <pc:chgData name="Jennifer Thomson" userId="d3c12e17-d938-47f4-93a9-cae35e18ec81" providerId="ADAL" clId="{B61B2521-D5BE-284D-B61F-0C102919A5BC}" dt="2022-02-24T07:20:48.439" v="26" actId="2696"/>
        <pc:sldMkLst>
          <pc:docMk/>
          <pc:sldMk cId="508170324" sldId="532"/>
        </pc:sldMkLst>
      </pc:sldChg>
      <pc:sldChg chg="del">
        <pc:chgData name="Jennifer Thomson" userId="d3c12e17-d938-47f4-93a9-cae35e18ec81" providerId="ADAL" clId="{B61B2521-D5BE-284D-B61F-0C102919A5BC}" dt="2022-02-24T07:20:48.439" v="26" actId="2696"/>
        <pc:sldMkLst>
          <pc:docMk/>
          <pc:sldMk cId="1963691897" sldId="533"/>
        </pc:sldMkLst>
      </pc:sldChg>
      <pc:sldChg chg="delSp mod">
        <pc:chgData name="Jennifer Thomson" userId="d3c12e17-d938-47f4-93a9-cae35e18ec81" providerId="ADAL" clId="{B61B2521-D5BE-284D-B61F-0C102919A5BC}" dt="2022-02-24T07:19:55.295" v="0" actId="478"/>
        <pc:sldMkLst>
          <pc:docMk/>
          <pc:sldMk cId="4233887714" sldId="543"/>
        </pc:sldMkLst>
        <pc:spChg chg="del">
          <ac:chgData name="Jennifer Thomson" userId="d3c12e17-d938-47f4-93a9-cae35e18ec81" providerId="ADAL" clId="{B61B2521-D5BE-284D-B61F-0C102919A5BC}" dt="2022-02-24T07:19:55.295" v="0" actId="478"/>
          <ac:spMkLst>
            <pc:docMk/>
            <pc:sldMk cId="4233887714" sldId="543"/>
            <ac:spMk id="3" creationId="{7F791E18-0F7F-49D3-A76A-EC67389A2511}"/>
          </ac:spMkLst>
        </pc:spChg>
      </pc:sldChg>
      <pc:sldChg chg="del">
        <pc:chgData name="Jennifer Thomson" userId="d3c12e17-d938-47f4-93a9-cae35e18ec81" providerId="ADAL" clId="{B61B2521-D5BE-284D-B61F-0C102919A5BC}" dt="2022-02-24T07:20:48.439" v="26" actId="2696"/>
        <pc:sldMkLst>
          <pc:docMk/>
          <pc:sldMk cId="3075799647" sldId="547"/>
        </pc:sldMkLst>
      </pc:sldChg>
      <pc:sldChg chg="del">
        <pc:chgData name="Jennifer Thomson" userId="d3c12e17-d938-47f4-93a9-cae35e18ec81" providerId="ADAL" clId="{B61B2521-D5BE-284D-B61F-0C102919A5BC}" dt="2022-02-24T07:20:48.439" v="26" actId="2696"/>
        <pc:sldMkLst>
          <pc:docMk/>
          <pc:sldMk cId="1909371127" sldId="548"/>
        </pc:sldMkLst>
      </pc:sldChg>
      <pc:sldChg chg="del">
        <pc:chgData name="Jennifer Thomson" userId="d3c12e17-d938-47f4-93a9-cae35e18ec81" providerId="ADAL" clId="{B61B2521-D5BE-284D-B61F-0C102919A5BC}" dt="2022-02-24T07:20:48.439" v="26" actId="2696"/>
        <pc:sldMkLst>
          <pc:docMk/>
          <pc:sldMk cId="1935529573" sldId="551"/>
        </pc:sldMkLst>
      </pc:sldChg>
      <pc:sldChg chg="del">
        <pc:chgData name="Jennifer Thomson" userId="d3c12e17-d938-47f4-93a9-cae35e18ec81" providerId="ADAL" clId="{B61B2521-D5BE-284D-B61F-0C102919A5BC}" dt="2022-02-24T07:20:48.439" v="26" actId="2696"/>
        <pc:sldMkLst>
          <pc:docMk/>
          <pc:sldMk cId="4223600299" sldId="552"/>
        </pc:sldMkLst>
      </pc:sldChg>
      <pc:sldChg chg="del">
        <pc:chgData name="Jennifer Thomson" userId="d3c12e17-d938-47f4-93a9-cae35e18ec81" providerId="ADAL" clId="{B61B2521-D5BE-284D-B61F-0C102919A5BC}" dt="2022-02-24T07:20:48.439" v="26" actId="2696"/>
        <pc:sldMkLst>
          <pc:docMk/>
          <pc:sldMk cId="2798883702" sldId="554"/>
        </pc:sldMkLst>
      </pc:sldChg>
      <pc:sldChg chg="del">
        <pc:chgData name="Jennifer Thomson" userId="d3c12e17-d938-47f4-93a9-cae35e18ec81" providerId="ADAL" clId="{B61B2521-D5BE-284D-B61F-0C102919A5BC}" dt="2022-02-24T07:20:48.439" v="26" actId="2696"/>
        <pc:sldMkLst>
          <pc:docMk/>
          <pc:sldMk cId="1552798150" sldId="555"/>
        </pc:sldMkLst>
      </pc:sldChg>
      <pc:sldChg chg="del">
        <pc:chgData name="Jennifer Thomson" userId="d3c12e17-d938-47f4-93a9-cae35e18ec81" providerId="ADAL" clId="{B61B2521-D5BE-284D-B61F-0C102919A5BC}" dt="2022-02-24T07:20:48.439" v="26" actId="2696"/>
        <pc:sldMkLst>
          <pc:docMk/>
          <pc:sldMk cId="1763359123" sldId="556"/>
        </pc:sldMkLst>
      </pc:sldChg>
      <pc:sldChg chg="del">
        <pc:chgData name="Jennifer Thomson" userId="d3c12e17-d938-47f4-93a9-cae35e18ec81" providerId="ADAL" clId="{B61B2521-D5BE-284D-B61F-0C102919A5BC}" dt="2022-02-24T07:20:48.439" v="26" actId="2696"/>
        <pc:sldMkLst>
          <pc:docMk/>
          <pc:sldMk cId="2501541113" sldId="557"/>
        </pc:sldMkLst>
      </pc:sldChg>
      <pc:sldChg chg="del">
        <pc:chgData name="Jennifer Thomson" userId="d3c12e17-d938-47f4-93a9-cae35e18ec81" providerId="ADAL" clId="{B61B2521-D5BE-284D-B61F-0C102919A5BC}" dt="2022-02-24T07:20:48.439" v="26" actId="2696"/>
        <pc:sldMkLst>
          <pc:docMk/>
          <pc:sldMk cId="787359304" sldId="558"/>
        </pc:sldMkLst>
      </pc:sldChg>
      <pc:sldChg chg="del">
        <pc:chgData name="Jennifer Thomson" userId="d3c12e17-d938-47f4-93a9-cae35e18ec81" providerId="ADAL" clId="{B61B2521-D5BE-284D-B61F-0C102919A5BC}" dt="2022-02-24T07:20:48.439" v="26" actId="2696"/>
        <pc:sldMkLst>
          <pc:docMk/>
          <pc:sldMk cId="1603853540" sldId="559"/>
        </pc:sldMkLst>
      </pc:sldChg>
      <pc:sldChg chg="del">
        <pc:chgData name="Jennifer Thomson" userId="d3c12e17-d938-47f4-93a9-cae35e18ec81" providerId="ADAL" clId="{B61B2521-D5BE-284D-B61F-0C102919A5BC}" dt="2022-02-24T07:20:48.439" v="26" actId="2696"/>
        <pc:sldMkLst>
          <pc:docMk/>
          <pc:sldMk cId="1047622596" sldId="560"/>
        </pc:sldMkLst>
      </pc:sldChg>
      <pc:sldChg chg="del">
        <pc:chgData name="Jennifer Thomson" userId="d3c12e17-d938-47f4-93a9-cae35e18ec81" providerId="ADAL" clId="{B61B2521-D5BE-284D-B61F-0C102919A5BC}" dt="2022-02-24T07:20:48.439" v="26" actId="2696"/>
        <pc:sldMkLst>
          <pc:docMk/>
          <pc:sldMk cId="1394091241" sldId="561"/>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A94762-1D1A-4063-A17F-F299C7039B6B}" type="doc">
      <dgm:prSet loTypeId="urn:microsoft.com/office/officeart/2005/8/layout/vList2" loCatId="list" qsTypeId="urn:microsoft.com/office/officeart/2005/8/quickstyle/3d3" qsCatId="3D" csTypeId="urn:microsoft.com/office/officeart/2005/8/colors/accent1_2" csCatId="accent1" phldr="1"/>
      <dgm:spPr/>
      <dgm:t>
        <a:bodyPr/>
        <a:lstStyle/>
        <a:p>
          <a:endParaRPr lang="en-US"/>
        </a:p>
      </dgm:t>
    </dgm:pt>
    <dgm:pt modelId="{499C62AB-AA6E-4B90-AA64-29EE6F81E5EA}">
      <dgm:prSet/>
      <dgm:spPr/>
      <dgm:t>
        <a:bodyPr/>
        <a:lstStyle/>
        <a:p>
          <a:r>
            <a:rPr lang="en-US"/>
            <a:t>Since 2000, the Russian government has undermined civil society groups.</a:t>
          </a:r>
        </a:p>
      </dgm:t>
    </dgm:pt>
    <dgm:pt modelId="{6324B4C2-4EB1-425D-A482-6A0949199612}" type="parTrans" cxnId="{D16AD12C-D3C3-4343-894C-73EEC49C3285}">
      <dgm:prSet/>
      <dgm:spPr/>
      <dgm:t>
        <a:bodyPr/>
        <a:lstStyle/>
        <a:p>
          <a:endParaRPr lang="en-US"/>
        </a:p>
      </dgm:t>
    </dgm:pt>
    <dgm:pt modelId="{7748818E-64A0-4B48-9391-578C46CAD311}" type="sibTrans" cxnId="{D16AD12C-D3C3-4343-894C-73EEC49C3285}">
      <dgm:prSet/>
      <dgm:spPr/>
      <dgm:t>
        <a:bodyPr/>
        <a:lstStyle/>
        <a:p>
          <a:endParaRPr lang="en-US"/>
        </a:p>
      </dgm:t>
    </dgm:pt>
    <dgm:pt modelId="{3990D6BC-1465-48A1-80D7-86E8EE7A03C9}">
      <dgm:prSet/>
      <dgm:spPr/>
      <dgm:t>
        <a:bodyPr/>
        <a:lstStyle/>
        <a:p>
          <a:pPr>
            <a:buFont typeface="+mj-lt"/>
            <a:buAutoNum type="alphaLcParenR"/>
          </a:pPr>
          <a:r>
            <a:rPr lang="en-US"/>
            <a:t>Describe two restrictions to civil society adopted after Vladimir Putin became president in 2000.</a:t>
          </a:r>
        </a:p>
      </dgm:t>
    </dgm:pt>
    <dgm:pt modelId="{C89EA5CD-F9D6-4D3C-BE2B-D098455BB311}" type="parTrans" cxnId="{457B28D2-0634-4BED-B25E-1A2A743A067E}">
      <dgm:prSet/>
      <dgm:spPr/>
      <dgm:t>
        <a:bodyPr/>
        <a:lstStyle/>
        <a:p>
          <a:endParaRPr lang="en-US"/>
        </a:p>
      </dgm:t>
    </dgm:pt>
    <dgm:pt modelId="{7B49F595-BFF3-46D6-9881-B6EA44E2CAE2}" type="sibTrans" cxnId="{457B28D2-0634-4BED-B25E-1A2A743A067E}">
      <dgm:prSet/>
      <dgm:spPr/>
      <dgm:t>
        <a:bodyPr/>
        <a:lstStyle/>
        <a:p>
          <a:endParaRPr lang="en-US"/>
        </a:p>
      </dgm:t>
    </dgm:pt>
    <dgm:pt modelId="{AB2D13BB-D78D-4127-85A7-96DA7AFB232E}">
      <dgm:prSet/>
      <dgm:spPr/>
      <dgm:t>
        <a:bodyPr/>
        <a:lstStyle/>
        <a:p>
          <a:pPr>
            <a:buFont typeface="+mj-lt"/>
            <a:buAutoNum type="alphaLcParenR"/>
          </a:pPr>
          <a:r>
            <a:rPr lang="en-US"/>
            <a:t>Explain why the Russian government restricts civil society. </a:t>
          </a:r>
        </a:p>
      </dgm:t>
    </dgm:pt>
    <dgm:pt modelId="{B7123696-AD08-4151-9DB0-B9D1A5B321C5}" type="parTrans" cxnId="{88F78F37-801E-496B-9B0A-2F5A68982D74}">
      <dgm:prSet/>
      <dgm:spPr/>
      <dgm:t>
        <a:bodyPr/>
        <a:lstStyle/>
        <a:p>
          <a:endParaRPr lang="en-US"/>
        </a:p>
      </dgm:t>
    </dgm:pt>
    <dgm:pt modelId="{B6BB8111-C875-4A70-A348-B317E34A08EC}" type="sibTrans" cxnId="{88F78F37-801E-496B-9B0A-2F5A68982D74}">
      <dgm:prSet/>
      <dgm:spPr/>
      <dgm:t>
        <a:bodyPr/>
        <a:lstStyle/>
        <a:p>
          <a:endParaRPr lang="en-US"/>
        </a:p>
      </dgm:t>
    </dgm:pt>
    <dgm:pt modelId="{7E94BD0E-0D14-4AB5-B111-E47E3DF62BF9}">
      <dgm:prSet/>
      <dgm:spPr/>
      <dgm:t>
        <a:bodyPr/>
        <a:lstStyle/>
        <a:p>
          <a:pPr>
            <a:buFont typeface="+mj-lt"/>
            <a:buAutoNum type="alphaLcParenR"/>
          </a:pPr>
          <a:r>
            <a:rPr lang="en-US"/>
            <a:t>Describe one activity that indicates civil society has persisted despite these restrictions. </a:t>
          </a:r>
        </a:p>
      </dgm:t>
    </dgm:pt>
    <dgm:pt modelId="{4E225558-92EF-4528-B0DF-580DB8825C69}" type="parTrans" cxnId="{D2CE62A5-51C3-48C2-8834-E8BA2E95AC45}">
      <dgm:prSet/>
      <dgm:spPr/>
      <dgm:t>
        <a:bodyPr/>
        <a:lstStyle/>
        <a:p>
          <a:endParaRPr lang="en-US"/>
        </a:p>
      </dgm:t>
    </dgm:pt>
    <dgm:pt modelId="{D48C5D93-C4E8-47AC-B540-F0AFE8D4C2F4}" type="sibTrans" cxnId="{D2CE62A5-51C3-48C2-8834-E8BA2E95AC45}">
      <dgm:prSet/>
      <dgm:spPr/>
      <dgm:t>
        <a:bodyPr/>
        <a:lstStyle/>
        <a:p>
          <a:endParaRPr lang="en-US"/>
        </a:p>
      </dgm:t>
    </dgm:pt>
    <dgm:pt modelId="{96BF833A-47FE-49D7-A5F9-DE2DD3776D40}">
      <dgm:prSet/>
      <dgm:spPr/>
      <dgm:t>
        <a:bodyPr/>
        <a:lstStyle/>
        <a:p>
          <a:pPr>
            <a:buFont typeface="+mj-lt"/>
            <a:buAutoNum type="alphaLcParenR"/>
          </a:pPr>
          <a:r>
            <a:rPr lang="en-US"/>
            <a:t>Explain why the Russian government continues to allow some civil society groups. </a:t>
          </a:r>
        </a:p>
      </dgm:t>
    </dgm:pt>
    <dgm:pt modelId="{237A339D-C75E-4C2C-99F1-EDD6EC21F4E6}" type="parTrans" cxnId="{D7C7EB4F-E28B-451E-9620-720156E97469}">
      <dgm:prSet/>
      <dgm:spPr/>
      <dgm:t>
        <a:bodyPr/>
        <a:lstStyle/>
        <a:p>
          <a:endParaRPr lang="en-US"/>
        </a:p>
      </dgm:t>
    </dgm:pt>
    <dgm:pt modelId="{73FFE8A3-B573-4430-8FFE-C7D860566F14}" type="sibTrans" cxnId="{D7C7EB4F-E28B-451E-9620-720156E97469}">
      <dgm:prSet/>
      <dgm:spPr/>
      <dgm:t>
        <a:bodyPr/>
        <a:lstStyle/>
        <a:p>
          <a:endParaRPr lang="en-US"/>
        </a:p>
      </dgm:t>
    </dgm:pt>
    <dgm:pt modelId="{832CE55D-962F-FC4B-9BCB-C181E7230C76}">
      <dgm:prSet/>
      <dgm:spPr/>
      <dgm:t>
        <a:bodyPr/>
        <a:lstStyle/>
        <a:p>
          <a:pPr>
            <a:buFont typeface="+mj-lt"/>
            <a:buAutoNum type="alphaLcParenR"/>
          </a:pPr>
          <a:endParaRPr lang="en-US"/>
        </a:p>
      </dgm:t>
    </dgm:pt>
    <dgm:pt modelId="{B469E161-C76B-A441-BE9F-695C886466BE}" type="parTrans" cxnId="{D58FBFE9-B4FE-4647-A901-93C2D2A16868}">
      <dgm:prSet/>
      <dgm:spPr/>
      <dgm:t>
        <a:bodyPr/>
        <a:lstStyle/>
        <a:p>
          <a:endParaRPr lang="en-US"/>
        </a:p>
      </dgm:t>
    </dgm:pt>
    <dgm:pt modelId="{D21C6104-1B9C-3148-B49F-B81D419684C3}" type="sibTrans" cxnId="{D58FBFE9-B4FE-4647-A901-93C2D2A16868}">
      <dgm:prSet/>
      <dgm:spPr/>
      <dgm:t>
        <a:bodyPr/>
        <a:lstStyle/>
        <a:p>
          <a:endParaRPr lang="en-US"/>
        </a:p>
      </dgm:t>
    </dgm:pt>
    <dgm:pt modelId="{4B361902-54DF-F34A-BE4E-24AD1D59B97E}">
      <dgm:prSet/>
      <dgm:spPr/>
      <dgm:t>
        <a:bodyPr/>
        <a:lstStyle/>
        <a:p>
          <a:pPr>
            <a:buFont typeface="+mj-lt"/>
            <a:buAutoNum type="alphaLcParenR"/>
          </a:pPr>
          <a:endParaRPr lang="en-US"/>
        </a:p>
      </dgm:t>
    </dgm:pt>
    <dgm:pt modelId="{9949016E-FCDD-EE47-AC7F-F207FB509E72}" type="parTrans" cxnId="{1C69E126-724C-144D-94B5-65B18D94FFF9}">
      <dgm:prSet/>
      <dgm:spPr/>
      <dgm:t>
        <a:bodyPr/>
        <a:lstStyle/>
        <a:p>
          <a:endParaRPr lang="en-US"/>
        </a:p>
      </dgm:t>
    </dgm:pt>
    <dgm:pt modelId="{4C61E2A1-F1B4-0D4F-83A0-3F102574865B}" type="sibTrans" cxnId="{1C69E126-724C-144D-94B5-65B18D94FFF9}">
      <dgm:prSet/>
      <dgm:spPr/>
      <dgm:t>
        <a:bodyPr/>
        <a:lstStyle/>
        <a:p>
          <a:endParaRPr lang="en-US"/>
        </a:p>
      </dgm:t>
    </dgm:pt>
    <dgm:pt modelId="{32570A7B-525B-0B43-AD29-6CD571E18C05}">
      <dgm:prSet/>
      <dgm:spPr/>
      <dgm:t>
        <a:bodyPr/>
        <a:lstStyle/>
        <a:p>
          <a:pPr>
            <a:buFont typeface="+mj-lt"/>
            <a:buAutoNum type="alphaLcParenR"/>
          </a:pPr>
          <a:endParaRPr lang="en-US"/>
        </a:p>
      </dgm:t>
    </dgm:pt>
    <dgm:pt modelId="{89CA9E01-EB7F-0E4E-B0A3-81BE6E7E6C27}" type="parTrans" cxnId="{06FC6A51-3B3B-844F-A70E-D481D891FD29}">
      <dgm:prSet/>
      <dgm:spPr/>
      <dgm:t>
        <a:bodyPr/>
        <a:lstStyle/>
        <a:p>
          <a:endParaRPr lang="en-US"/>
        </a:p>
      </dgm:t>
    </dgm:pt>
    <dgm:pt modelId="{179E7818-5DE2-614D-8E4A-352B23855C0A}" type="sibTrans" cxnId="{06FC6A51-3B3B-844F-A70E-D481D891FD29}">
      <dgm:prSet/>
      <dgm:spPr/>
      <dgm:t>
        <a:bodyPr/>
        <a:lstStyle/>
        <a:p>
          <a:endParaRPr lang="en-US"/>
        </a:p>
      </dgm:t>
    </dgm:pt>
    <dgm:pt modelId="{4D655CE1-098E-554B-862B-A55826F9B7A6}" type="pres">
      <dgm:prSet presAssocID="{64A94762-1D1A-4063-A17F-F299C7039B6B}" presName="linear" presStyleCnt="0">
        <dgm:presLayoutVars>
          <dgm:animLvl val="lvl"/>
          <dgm:resizeHandles val="exact"/>
        </dgm:presLayoutVars>
      </dgm:prSet>
      <dgm:spPr/>
      <dgm:t>
        <a:bodyPr/>
        <a:lstStyle/>
        <a:p>
          <a:endParaRPr lang="en-US"/>
        </a:p>
      </dgm:t>
    </dgm:pt>
    <dgm:pt modelId="{06F2A042-3FA4-EE4F-8887-1DB6939BBDA7}" type="pres">
      <dgm:prSet presAssocID="{499C62AB-AA6E-4B90-AA64-29EE6F81E5EA}" presName="parentText" presStyleLbl="node1" presStyleIdx="0" presStyleCnt="1" custLinFactNeighborY="-5036">
        <dgm:presLayoutVars>
          <dgm:chMax val="0"/>
          <dgm:bulletEnabled val="1"/>
        </dgm:presLayoutVars>
      </dgm:prSet>
      <dgm:spPr/>
      <dgm:t>
        <a:bodyPr/>
        <a:lstStyle/>
        <a:p>
          <a:endParaRPr lang="en-US"/>
        </a:p>
      </dgm:t>
    </dgm:pt>
    <dgm:pt modelId="{94C9EB42-3C5C-1840-A21A-7A54508D541A}" type="pres">
      <dgm:prSet presAssocID="{499C62AB-AA6E-4B90-AA64-29EE6F81E5EA}" presName="childText" presStyleLbl="revTx" presStyleIdx="0" presStyleCnt="1">
        <dgm:presLayoutVars>
          <dgm:bulletEnabled val="1"/>
        </dgm:presLayoutVars>
      </dgm:prSet>
      <dgm:spPr/>
      <dgm:t>
        <a:bodyPr/>
        <a:lstStyle/>
        <a:p>
          <a:endParaRPr lang="en-US"/>
        </a:p>
      </dgm:t>
    </dgm:pt>
  </dgm:ptLst>
  <dgm:cxnLst>
    <dgm:cxn modelId="{D58FBFE9-B4FE-4647-A901-93C2D2A16868}" srcId="{499C62AB-AA6E-4B90-AA64-29EE6F81E5EA}" destId="{832CE55D-962F-FC4B-9BCB-C181E7230C76}" srcOrd="1" destOrd="0" parTransId="{B469E161-C76B-A441-BE9F-695C886466BE}" sibTransId="{D21C6104-1B9C-3148-B49F-B81D419684C3}"/>
    <dgm:cxn modelId="{D16AD12C-D3C3-4343-894C-73EEC49C3285}" srcId="{64A94762-1D1A-4063-A17F-F299C7039B6B}" destId="{499C62AB-AA6E-4B90-AA64-29EE6F81E5EA}" srcOrd="0" destOrd="0" parTransId="{6324B4C2-4EB1-425D-A482-6A0949199612}" sibTransId="{7748818E-64A0-4B48-9391-578C46CAD311}"/>
    <dgm:cxn modelId="{06FC6A51-3B3B-844F-A70E-D481D891FD29}" srcId="{499C62AB-AA6E-4B90-AA64-29EE6F81E5EA}" destId="{32570A7B-525B-0B43-AD29-6CD571E18C05}" srcOrd="5" destOrd="0" parTransId="{89CA9E01-EB7F-0E4E-B0A3-81BE6E7E6C27}" sibTransId="{179E7818-5DE2-614D-8E4A-352B23855C0A}"/>
    <dgm:cxn modelId="{88F78F37-801E-496B-9B0A-2F5A68982D74}" srcId="{499C62AB-AA6E-4B90-AA64-29EE6F81E5EA}" destId="{AB2D13BB-D78D-4127-85A7-96DA7AFB232E}" srcOrd="2" destOrd="0" parTransId="{B7123696-AD08-4151-9DB0-B9D1A5B321C5}" sibTransId="{B6BB8111-C875-4A70-A348-B317E34A08EC}"/>
    <dgm:cxn modelId="{D2CE62A5-51C3-48C2-8834-E8BA2E95AC45}" srcId="{499C62AB-AA6E-4B90-AA64-29EE6F81E5EA}" destId="{7E94BD0E-0D14-4AB5-B111-E47E3DF62BF9}" srcOrd="4" destOrd="0" parTransId="{4E225558-92EF-4528-B0DF-580DB8825C69}" sibTransId="{D48C5D93-C4E8-47AC-B540-F0AFE8D4C2F4}"/>
    <dgm:cxn modelId="{D7C7EB4F-E28B-451E-9620-720156E97469}" srcId="{499C62AB-AA6E-4B90-AA64-29EE6F81E5EA}" destId="{96BF833A-47FE-49D7-A5F9-DE2DD3776D40}" srcOrd="6" destOrd="0" parTransId="{237A339D-C75E-4C2C-99F1-EDD6EC21F4E6}" sibTransId="{73FFE8A3-B573-4430-8FFE-C7D860566F14}"/>
    <dgm:cxn modelId="{4F89265C-FABC-FD45-B90F-B2B5160056B9}" type="presOf" srcId="{32570A7B-525B-0B43-AD29-6CD571E18C05}" destId="{94C9EB42-3C5C-1840-A21A-7A54508D541A}" srcOrd="0" destOrd="5" presId="urn:microsoft.com/office/officeart/2005/8/layout/vList2"/>
    <dgm:cxn modelId="{6DC45DD2-9AFB-5C43-A966-6989F4E9EAA0}" type="presOf" srcId="{96BF833A-47FE-49D7-A5F9-DE2DD3776D40}" destId="{94C9EB42-3C5C-1840-A21A-7A54508D541A}" srcOrd="0" destOrd="6" presId="urn:microsoft.com/office/officeart/2005/8/layout/vList2"/>
    <dgm:cxn modelId="{F1AA3630-8A77-6044-A683-E3FD62B39EE3}" type="presOf" srcId="{64A94762-1D1A-4063-A17F-F299C7039B6B}" destId="{4D655CE1-098E-554B-862B-A55826F9B7A6}" srcOrd="0" destOrd="0" presId="urn:microsoft.com/office/officeart/2005/8/layout/vList2"/>
    <dgm:cxn modelId="{E2A83392-EE52-0B4C-A27E-BC092778877D}" type="presOf" srcId="{832CE55D-962F-FC4B-9BCB-C181E7230C76}" destId="{94C9EB42-3C5C-1840-A21A-7A54508D541A}" srcOrd="0" destOrd="1" presId="urn:microsoft.com/office/officeart/2005/8/layout/vList2"/>
    <dgm:cxn modelId="{457B28D2-0634-4BED-B25E-1A2A743A067E}" srcId="{499C62AB-AA6E-4B90-AA64-29EE6F81E5EA}" destId="{3990D6BC-1465-48A1-80D7-86E8EE7A03C9}" srcOrd="0" destOrd="0" parTransId="{C89EA5CD-F9D6-4D3C-BE2B-D098455BB311}" sibTransId="{7B49F595-BFF3-46D6-9881-B6EA44E2CAE2}"/>
    <dgm:cxn modelId="{849443CA-7989-DF48-8774-E8C1F3FDDD37}" type="presOf" srcId="{7E94BD0E-0D14-4AB5-B111-E47E3DF62BF9}" destId="{94C9EB42-3C5C-1840-A21A-7A54508D541A}" srcOrd="0" destOrd="4" presId="urn:microsoft.com/office/officeart/2005/8/layout/vList2"/>
    <dgm:cxn modelId="{868C96CA-FE87-004E-864F-67D52105129A}" type="presOf" srcId="{3990D6BC-1465-48A1-80D7-86E8EE7A03C9}" destId="{94C9EB42-3C5C-1840-A21A-7A54508D541A}" srcOrd="0" destOrd="0" presId="urn:microsoft.com/office/officeart/2005/8/layout/vList2"/>
    <dgm:cxn modelId="{34DE0B92-898D-0B41-8836-78C86879582F}" type="presOf" srcId="{499C62AB-AA6E-4B90-AA64-29EE6F81E5EA}" destId="{06F2A042-3FA4-EE4F-8887-1DB6939BBDA7}" srcOrd="0" destOrd="0" presId="urn:microsoft.com/office/officeart/2005/8/layout/vList2"/>
    <dgm:cxn modelId="{C0405E58-3189-7348-B5FF-452FDF60AB0B}" type="presOf" srcId="{AB2D13BB-D78D-4127-85A7-96DA7AFB232E}" destId="{94C9EB42-3C5C-1840-A21A-7A54508D541A}" srcOrd="0" destOrd="2" presId="urn:microsoft.com/office/officeart/2005/8/layout/vList2"/>
    <dgm:cxn modelId="{4A591593-9393-DF48-A371-B93640948828}" type="presOf" srcId="{4B361902-54DF-F34A-BE4E-24AD1D59B97E}" destId="{94C9EB42-3C5C-1840-A21A-7A54508D541A}" srcOrd="0" destOrd="3" presId="urn:microsoft.com/office/officeart/2005/8/layout/vList2"/>
    <dgm:cxn modelId="{1C69E126-724C-144D-94B5-65B18D94FFF9}" srcId="{499C62AB-AA6E-4B90-AA64-29EE6F81E5EA}" destId="{4B361902-54DF-F34A-BE4E-24AD1D59B97E}" srcOrd="3" destOrd="0" parTransId="{9949016E-FCDD-EE47-AC7F-F207FB509E72}" sibTransId="{4C61E2A1-F1B4-0D4F-83A0-3F102574865B}"/>
    <dgm:cxn modelId="{BBA4B1A4-CE3E-F640-86CD-59F8EE6E0A7B}" type="presParOf" srcId="{4D655CE1-098E-554B-862B-A55826F9B7A6}" destId="{06F2A042-3FA4-EE4F-8887-1DB6939BBDA7}" srcOrd="0" destOrd="0" presId="urn:microsoft.com/office/officeart/2005/8/layout/vList2"/>
    <dgm:cxn modelId="{E6024AD7-1E86-F746-B5D5-5925382AD853}" type="presParOf" srcId="{4D655CE1-098E-554B-862B-A55826F9B7A6}" destId="{94C9EB42-3C5C-1840-A21A-7A54508D541A}"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4A94762-1D1A-4063-A17F-F299C7039B6B}" type="doc">
      <dgm:prSet loTypeId="urn:microsoft.com/office/officeart/2005/8/layout/vList2" loCatId="list" qsTypeId="urn:microsoft.com/office/officeart/2005/8/quickstyle/3d3" qsCatId="3D" csTypeId="urn:microsoft.com/office/officeart/2005/8/colors/accent1_5" csCatId="accent1" phldr="1"/>
      <dgm:spPr/>
      <dgm:t>
        <a:bodyPr/>
        <a:lstStyle/>
        <a:p>
          <a:endParaRPr lang="en-US"/>
        </a:p>
      </dgm:t>
    </dgm:pt>
    <dgm:pt modelId="{499C62AB-AA6E-4B90-AA64-29EE6F81E5EA}">
      <dgm:prSet/>
      <dgm:spPr/>
      <dgm:t>
        <a:bodyPr/>
        <a:lstStyle/>
        <a:p>
          <a:r>
            <a:rPr lang="en-US"/>
            <a:t>a) Select two countries that have different political systems, principles, institutions, processes, policies, and behaviors.</a:t>
          </a:r>
        </a:p>
        <a:p>
          <a:pPr>
            <a:buFont typeface="+mj-lt"/>
            <a:buAutoNum type="alphaLcParenR"/>
          </a:pPr>
          <a:r>
            <a:rPr lang="en-US"/>
            <a:t>B) What comparison could you make about the political culture in the two countries you selected? </a:t>
          </a:r>
        </a:p>
      </dgm:t>
    </dgm:pt>
    <dgm:pt modelId="{6324B4C2-4EB1-425D-A482-6A0949199612}" type="parTrans" cxnId="{D16AD12C-D3C3-4343-894C-73EEC49C3285}">
      <dgm:prSet/>
      <dgm:spPr/>
      <dgm:t>
        <a:bodyPr/>
        <a:lstStyle/>
        <a:p>
          <a:endParaRPr lang="en-US"/>
        </a:p>
      </dgm:t>
    </dgm:pt>
    <dgm:pt modelId="{7748818E-64A0-4B48-9391-578C46CAD311}" type="sibTrans" cxnId="{D16AD12C-D3C3-4343-894C-73EEC49C3285}">
      <dgm:prSet/>
      <dgm:spPr/>
      <dgm:t>
        <a:bodyPr/>
        <a:lstStyle/>
        <a:p>
          <a:endParaRPr lang="en-US"/>
        </a:p>
      </dgm:t>
    </dgm:pt>
    <dgm:pt modelId="{3990D6BC-1465-48A1-80D7-86E8EE7A03C9}">
      <dgm:prSet custT="1"/>
      <dgm:spPr/>
      <dgm:t>
        <a:bodyPr/>
        <a:lstStyle/>
        <a:p>
          <a:pPr marL="228600" indent="0">
            <a:buFont typeface="Arial" panose="020B0604020202020204" pitchFamily="34" charset="0"/>
            <a:buChar char="•"/>
          </a:pPr>
          <a:r>
            <a:rPr lang="en-US" sz="2000" dirty="0"/>
            <a:t>Authoritarian: </a:t>
          </a:r>
          <a:r>
            <a:rPr lang="en-US" sz="2000" dirty="0" smtClean="0"/>
            <a:t>Iran</a:t>
          </a:r>
          <a:r>
            <a:rPr lang="en-US" sz="2000" dirty="0"/>
            <a:t>, Russia</a:t>
          </a:r>
        </a:p>
      </dgm:t>
    </dgm:pt>
    <dgm:pt modelId="{C89EA5CD-F9D6-4D3C-BE2B-D098455BB311}" type="parTrans" cxnId="{457B28D2-0634-4BED-B25E-1A2A743A067E}">
      <dgm:prSet/>
      <dgm:spPr/>
      <dgm:t>
        <a:bodyPr/>
        <a:lstStyle/>
        <a:p>
          <a:endParaRPr lang="en-US"/>
        </a:p>
      </dgm:t>
    </dgm:pt>
    <dgm:pt modelId="{7B49F595-BFF3-46D6-9881-B6EA44E2CAE2}" type="sibTrans" cxnId="{457B28D2-0634-4BED-B25E-1A2A743A067E}">
      <dgm:prSet/>
      <dgm:spPr/>
      <dgm:t>
        <a:bodyPr/>
        <a:lstStyle/>
        <a:p>
          <a:endParaRPr lang="en-US"/>
        </a:p>
      </dgm:t>
    </dgm:pt>
    <dgm:pt modelId="{7E94BD0E-0D14-4AB5-B111-E47E3DF62BF9}">
      <dgm:prSet custT="1"/>
      <dgm:spPr/>
      <dgm:t>
        <a:bodyPr/>
        <a:lstStyle/>
        <a:p>
          <a:pPr marL="228600" indent="0">
            <a:buFont typeface="+mj-lt"/>
            <a:buNone/>
          </a:pPr>
          <a:r>
            <a:rPr lang="en-US" sz="2000" dirty="0">
              <a:solidFill>
                <a:srgbClr val="C00000"/>
              </a:solidFill>
            </a:rPr>
            <a:t>In </a:t>
          </a:r>
          <a:r>
            <a:rPr lang="en-US" sz="2000" dirty="0" smtClean="0">
              <a:solidFill>
                <a:srgbClr val="C00000"/>
              </a:solidFill>
            </a:rPr>
            <a:t>UK</a:t>
          </a:r>
          <a:r>
            <a:rPr lang="en-US" sz="2000" dirty="0">
              <a:solidFill>
                <a:srgbClr val="C00000"/>
              </a:solidFill>
            </a:rPr>
            <a:t>: social agents are the same, such state run media (BBC in </a:t>
          </a:r>
          <a:r>
            <a:rPr lang="en-US" sz="2000" dirty="0" smtClean="0">
              <a:solidFill>
                <a:srgbClr val="C00000"/>
              </a:solidFill>
            </a:rPr>
            <a:t>UK) </a:t>
          </a:r>
          <a:endParaRPr lang="en-US" sz="2000" dirty="0">
            <a:solidFill>
              <a:srgbClr val="C00000"/>
            </a:solidFill>
          </a:endParaRPr>
        </a:p>
      </dgm:t>
    </dgm:pt>
    <dgm:pt modelId="{4E225558-92EF-4528-B0DF-580DB8825C69}" type="parTrans" cxnId="{D2CE62A5-51C3-48C2-8834-E8BA2E95AC45}">
      <dgm:prSet/>
      <dgm:spPr/>
      <dgm:t>
        <a:bodyPr/>
        <a:lstStyle/>
        <a:p>
          <a:endParaRPr lang="en-US"/>
        </a:p>
      </dgm:t>
    </dgm:pt>
    <dgm:pt modelId="{D48C5D93-C4E8-47AC-B540-F0AFE8D4C2F4}" type="sibTrans" cxnId="{D2CE62A5-51C3-48C2-8834-E8BA2E95AC45}">
      <dgm:prSet/>
      <dgm:spPr/>
      <dgm:t>
        <a:bodyPr/>
        <a:lstStyle/>
        <a:p>
          <a:endParaRPr lang="en-US"/>
        </a:p>
      </dgm:t>
    </dgm:pt>
    <dgm:pt modelId="{4B361902-54DF-F34A-BE4E-24AD1D59B97E}">
      <dgm:prSet custT="1"/>
      <dgm:spPr/>
      <dgm:t>
        <a:bodyPr/>
        <a:lstStyle/>
        <a:p>
          <a:pPr marL="228600" indent="0">
            <a:buFont typeface="+mj-lt"/>
            <a:buAutoNum type="alphaLcParenR"/>
          </a:pPr>
          <a:endParaRPr lang="en-US" sz="2000"/>
        </a:p>
      </dgm:t>
    </dgm:pt>
    <dgm:pt modelId="{9949016E-FCDD-EE47-AC7F-F207FB509E72}" type="parTrans" cxnId="{1C69E126-724C-144D-94B5-65B18D94FFF9}">
      <dgm:prSet/>
      <dgm:spPr/>
      <dgm:t>
        <a:bodyPr/>
        <a:lstStyle/>
        <a:p>
          <a:endParaRPr lang="en-US"/>
        </a:p>
      </dgm:t>
    </dgm:pt>
    <dgm:pt modelId="{4C61E2A1-F1B4-0D4F-83A0-3F102574865B}" type="sibTrans" cxnId="{1C69E126-724C-144D-94B5-65B18D94FFF9}">
      <dgm:prSet/>
      <dgm:spPr/>
      <dgm:t>
        <a:bodyPr/>
        <a:lstStyle/>
        <a:p>
          <a:endParaRPr lang="en-US"/>
        </a:p>
      </dgm:t>
    </dgm:pt>
    <dgm:pt modelId="{A60CCD3A-1F65-5842-8EBE-108A3496EFD8}">
      <dgm:prSet custT="1"/>
      <dgm:spPr/>
      <dgm:t>
        <a:bodyPr/>
        <a:lstStyle/>
        <a:p>
          <a:pPr marL="228600" indent="0">
            <a:buFont typeface="Arial" panose="020B0604020202020204" pitchFamily="34" charset="0"/>
            <a:buChar char="•"/>
          </a:pPr>
          <a:r>
            <a:rPr lang="en-US" sz="2000"/>
            <a:t>Democratic: </a:t>
          </a:r>
          <a:r>
            <a:rPr lang="en-US" sz="2000" b="1"/>
            <a:t>UK</a:t>
          </a:r>
          <a:r>
            <a:rPr lang="en-US" sz="2000"/>
            <a:t>, Mexico, Nigeria</a:t>
          </a:r>
        </a:p>
      </dgm:t>
    </dgm:pt>
    <dgm:pt modelId="{8A23A1DA-929F-9B40-AA48-F0DD6F6CAB78}" type="parTrans" cxnId="{BE6A6B15-6F84-BC4B-B3F7-48402DFE1E3A}">
      <dgm:prSet/>
      <dgm:spPr/>
      <dgm:t>
        <a:bodyPr/>
        <a:lstStyle/>
        <a:p>
          <a:endParaRPr lang="en-US"/>
        </a:p>
      </dgm:t>
    </dgm:pt>
    <dgm:pt modelId="{2D28BF27-9075-D94E-B171-B276B547880A}" type="sibTrans" cxnId="{BE6A6B15-6F84-BC4B-B3F7-48402DFE1E3A}">
      <dgm:prSet/>
      <dgm:spPr/>
      <dgm:t>
        <a:bodyPr/>
        <a:lstStyle/>
        <a:p>
          <a:endParaRPr lang="en-US"/>
        </a:p>
      </dgm:t>
    </dgm:pt>
    <dgm:pt modelId="{05EF93DD-D8F4-1744-9F02-23A217855946}">
      <dgm:prSet custT="1"/>
      <dgm:spPr/>
      <dgm:t>
        <a:bodyPr/>
        <a:lstStyle/>
        <a:p>
          <a:pPr marL="114300" indent="0">
            <a:buFont typeface="+mj-lt"/>
            <a:buNone/>
          </a:pPr>
          <a:endParaRPr lang="en-US" sz="2000"/>
        </a:p>
      </dgm:t>
    </dgm:pt>
    <dgm:pt modelId="{64A20E75-B6E8-D74A-A182-E2888F94BB4D}" type="parTrans" cxnId="{4DAA0468-1372-2A49-95C4-BB0BB365AA59}">
      <dgm:prSet/>
      <dgm:spPr/>
      <dgm:t>
        <a:bodyPr/>
        <a:lstStyle/>
        <a:p>
          <a:endParaRPr lang="en-US"/>
        </a:p>
      </dgm:t>
    </dgm:pt>
    <dgm:pt modelId="{B440B32C-64C9-964A-99DB-D5A83FE70127}" type="sibTrans" cxnId="{4DAA0468-1372-2A49-95C4-BB0BB365AA59}">
      <dgm:prSet/>
      <dgm:spPr/>
      <dgm:t>
        <a:bodyPr/>
        <a:lstStyle/>
        <a:p>
          <a:endParaRPr lang="en-US"/>
        </a:p>
      </dgm:t>
    </dgm:pt>
    <dgm:pt modelId="{A7CC950E-B150-764E-8FA1-C5E3A4709FAA}">
      <dgm:prSet custT="1"/>
      <dgm:spPr/>
      <dgm:t>
        <a:bodyPr/>
        <a:lstStyle/>
        <a:p>
          <a:pPr marL="14288" indent="0">
            <a:buFont typeface="Arial" panose="020B0604020202020204" pitchFamily="34" charset="0"/>
            <a:buNone/>
            <a:tabLst/>
          </a:pPr>
          <a:r>
            <a:rPr lang="en-US" sz="2000"/>
            <a:t>Remember: comparison doesn’t just mean similarities, you must also discuss differences</a:t>
          </a:r>
        </a:p>
      </dgm:t>
    </dgm:pt>
    <dgm:pt modelId="{1D2F2639-8AF1-D744-9B29-D5D5E3B15416}" type="parTrans" cxnId="{BDD55C31-8BC8-2849-8730-7A14CFB56E00}">
      <dgm:prSet/>
      <dgm:spPr/>
      <dgm:t>
        <a:bodyPr/>
        <a:lstStyle/>
        <a:p>
          <a:endParaRPr lang="en-US"/>
        </a:p>
      </dgm:t>
    </dgm:pt>
    <dgm:pt modelId="{C86BBCC2-EA0C-AF48-B4D9-890C6E94B4D3}" type="sibTrans" cxnId="{BDD55C31-8BC8-2849-8730-7A14CFB56E00}">
      <dgm:prSet/>
      <dgm:spPr/>
      <dgm:t>
        <a:bodyPr/>
        <a:lstStyle/>
        <a:p>
          <a:endParaRPr lang="en-US"/>
        </a:p>
      </dgm:t>
    </dgm:pt>
    <dgm:pt modelId="{49791137-264D-8541-832E-380D78AAD9A6}">
      <dgm:prSet custT="1"/>
      <dgm:spPr/>
      <dgm:t>
        <a:bodyPr/>
        <a:lstStyle/>
        <a:p>
          <a:pPr marL="228600" indent="0">
            <a:buFont typeface="+mj-lt"/>
            <a:buNone/>
          </a:pPr>
          <a:r>
            <a:rPr lang="en-US" sz="2000" dirty="0" smtClean="0">
              <a:solidFill>
                <a:srgbClr val="C00000"/>
              </a:solidFill>
            </a:rPr>
            <a:t>The </a:t>
          </a:r>
          <a:r>
            <a:rPr lang="en-US" sz="2000" dirty="0">
              <a:solidFill>
                <a:srgbClr val="C00000"/>
              </a:solidFill>
            </a:rPr>
            <a:t>UK does nothing similar to this.</a:t>
          </a:r>
        </a:p>
      </dgm:t>
    </dgm:pt>
    <dgm:pt modelId="{815D20E3-5673-9847-8569-48519551578E}" type="parTrans" cxnId="{B3A2468A-CB24-5B42-988B-43B069668698}">
      <dgm:prSet/>
      <dgm:spPr/>
      <dgm:t>
        <a:bodyPr/>
        <a:lstStyle/>
        <a:p>
          <a:endParaRPr lang="en-US"/>
        </a:p>
      </dgm:t>
    </dgm:pt>
    <dgm:pt modelId="{14747DB4-903D-B54B-96D4-B0AB9CFFCFD8}" type="sibTrans" cxnId="{B3A2468A-CB24-5B42-988B-43B069668698}">
      <dgm:prSet/>
      <dgm:spPr/>
      <dgm:t>
        <a:bodyPr/>
        <a:lstStyle/>
        <a:p>
          <a:endParaRPr lang="en-US"/>
        </a:p>
      </dgm:t>
    </dgm:pt>
    <dgm:pt modelId="{11182B75-7492-3B49-8B45-09E0B0440B1D}">
      <dgm:prSet custT="1"/>
      <dgm:spPr/>
      <dgm:t>
        <a:bodyPr/>
        <a:lstStyle/>
        <a:p>
          <a:pPr marL="14288" indent="0">
            <a:buFont typeface="Arial" panose="020B0604020202020204" pitchFamily="34" charset="0"/>
            <a:buNone/>
            <a:tabLst/>
          </a:pPr>
          <a:endParaRPr lang="en-US" sz="2000"/>
        </a:p>
      </dgm:t>
    </dgm:pt>
    <dgm:pt modelId="{9236F207-3DB9-AB4B-ADC0-71EFED083127}" type="parTrans" cxnId="{729F5034-B070-6646-A75A-A1CC25072CA5}">
      <dgm:prSet/>
      <dgm:spPr/>
      <dgm:t>
        <a:bodyPr/>
        <a:lstStyle/>
        <a:p>
          <a:endParaRPr lang="en-US"/>
        </a:p>
      </dgm:t>
    </dgm:pt>
    <dgm:pt modelId="{A469EC76-73C6-2742-8611-7E5A74FC7AFE}" type="sibTrans" cxnId="{729F5034-B070-6646-A75A-A1CC25072CA5}">
      <dgm:prSet/>
      <dgm:spPr/>
      <dgm:t>
        <a:bodyPr/>
        <a:lstStyle/>
        <a:p>
          <a:endParaRPr lang="en-US"/>
        </a:p>
      </dgm:t>
    </dgm:pt>
    <dgm:pt modelId="{4D655CE1-098E-554B-862B-A55826F9B7A6}" type="pres">
      <dgm:prSet presAssocID="{64A94762-1D1A-4063-A17F-F299C7039B6B}" presName="linear" presStyleCnt="0">
        <dgm:presLayoutVars>
          <dgm:animLvl val="lvl"/>
          <dgm:resizeHandles val="exact"/>
        </dgm:presLayoutVars>
      </dgm:prSet>
      <dgm:spPr/>
      <dgm:t>
        <a:bodyPr/>
        <a:lstStyle/>
        <a:p>
          <a:endParaRPr lang="en-US"/>
        </a:p>
      </dgm:t>
    </dgm:pt>
    <dgm:pt modelId="{06F2A042-3FA4-EE4F-8887-1DB6939BBDA7}" type="pres">
      <dgm:prSet presAssocID="{499C62AB-AA6E-4B90-AA64-29EE6F81E5EA}" presName="parentText" presStyleLbl="node1" presStyleIdx="0" presStyleCnt="1" custScaleY="13928" custLinFactNeighborY="-5036">
        <dgm:presLayoutVars>
          <dgm:chMax val="0"/>
          <dgm:bulletEnabled val="1"/>
        </dgm:presLayoutVars>
      </dgm:prSet>
      <dgm:spPr/>
      <dgm:t>
        <a:bodyPr/>
        <a:lstStyle/>
        <a:p>
          <a:endParaRPr lang="en-US"/>
        </a:p>
      </dgm:t>
    </dgm:pt>
    <dgm:pt modelId="{94C9EB42-3C5C-1840-A21A-7A54508D541A}" type="pres">
      <dgm:prSet presAssocID="{499C62AB-AA6E-4B90-AA64-29EE6F81E5EA}" presName="childText" presStyleLbl="revTx" presStyleIdx="0" presStyleCnt="1">
        <dgm:presLayoutVars>
          <dgm:bulletEnabled val="1"/>
        </dgm:presLayoutVars>
      </dgm:prSet>
      <dgm:spPr/>
      <dgm:t>
        <a:bodyPr/>
        <a:lstStyle/>
        <a:p>
          <a:endParaRPr lang="en-US"/>
        </a:p>
      </dgm:t>
    </dgm:pt>
  </dgm:ptLst>
  <dgm:cxnLst>
    <dgm:cxn modelId="{BE6A6B15-6F84-BC4B-B3F7-48402DFE1E3A}" srcId="{499C62AB-AA6E-4B90-AA64-29EE6F81E5EA}" destId="{A60CCD3A-1F65-5842-8EBE-108A3496EFD8}" srcOrd="3" destOrd="0" parTransId="{8A23A1DA-929F-9B40-AA48-F0DD6F6CAB78}" sibTransId="{2D28BF27-9075-D94E-B171-B276B547880A}"/>
    <dgm:cxn modelId="{729F5034-B070-6646-A75A-A1CC25072CA5}" srcId="{499C62AB-AA6E-4B90-AA64-29EE6F81E5EA}" destId="{11182B75-7492-3B49-8B45-09E0B0440B1D}" srcOrd="1" destOrd="0" parTransId="{9236F207-3DB9-AB4B-ADC0-71EFED083127}" sibTransId="{A469EC76-73C6-2742-8611-7E5A74FC7AFE}"/>
    <dgm:cxn modelId="{661A65E6-431E-2546-A947-C46E484AD5CE}" type="presOf" srcId="{49791137-264D-8541-832E-380D78AAD9A6}" destId="{94C9EB42-3C5C-1840-A21A-7A54508D541A}" srcOrd="0" destOrd="6" presId="urn:microsoft.com/office/officeart/2005/8/layout/vList2"/>
    <dgm:cxn modelId="{BB8BBED0-0DAF-4641-B4DB-F6D9CE503B8B}" type="presOf" srcId="{A7CC950E-B150-764E-8FA1-C5E3A4709FAA}" destId="{94C9EB42-3C5C-1840-A21A-7A54508D541A}" srcOrd="0" destOrd="0" presId="urn:microsoft.com/office/officeart/2005/8/layout/vList2"/>
    <dgm:cxn modelId="{F7CAD83B-FC6D-A641-A16D-61800D76B3C6}" type="presOf" srcId="{A60CCD3A-1F65-5842-8EBE-108A3496EFD8}" destId="{94C9EB42-3C5C-1840-A21A-7A54508D541A}" srcOrd="0" destOrd="3" presId="urn:microsoft.com/office/officeart/2005/8/layout/vList2"/>
    <dgm:cxn modelId="{D16AD12C-D3C3-4343-894C-73EEC49C3285}" srcId="{64A94762-1D1A-4063-A17F-F299C7039B6B}" destId="{499C62AB-AA6E-4B90-AA64-29EE6F81E5EA}" srcOrd="0" destOrd="0" parTransId="{6324B4C2-4EB1-425D-A482-6A0949199612}" sibTransId="{7748818E-64A0-4B48-9391-578C46CAD311}"/>
    <dgm:cxn modelId="{D2CE62A5-51C3-48C2-8834-E8BA2E95AC45}" srcId="{499C62AB-AA6E-4B90-AA64-29EE6F81E5EA}" destId="{7E94BD0E-0D14-4AB5-B111-E47E3DF62BF9}" srcOrd="5" destOrd="0" parTransId="{4E225558-92EF-4528-B0DF-580DB8825C69}" sibTransId="{D48C5D93-C4E8-47AC-B540-F0AFE8D4C2F4}"/>
    <dgm:cxn modelId="{60BAFD49-7FEE-6543-BB78-75E9F38DF783}" type="presOf" srcId="{05EF93DD-D8F4-1744-9F02-23A217855946}" destId="{94C9EB42-3C5C-1840-A21A-7A54508D541A}" srcOrd="0" destOrd="7" presId="urn:microsoft.com/office/officeart/2005/8/layout/vList2"/>
    <dgm:cxn modelId="{BD135E61-FCAC-F048-992E-8174BA8C9DFC}" type="presOf" srcId="{11182B75-7492-3B49-8B45-09E0B0440B1D}" destId="{94C9EB42-3C5C-1840-A21A-7A54508D541A}" srcOrd="0" destOrd="1" presId="urn:microsoft.com/office/officeart/2005/8/layout/vList2"/>
    <dgm:cxn modelId="{BDD55C31-8BC8-2849-8730-7A14CFB56E00}" srcId="{499C62AB-AA6E-4B90-AA64-29EE6F81E5EA}" destId="{A7CC950E-B150-764E-8FA1-C5E3A4709FAA}" srcOrd="0" destOrd="0" parTransId="{1D2F2639-8AF1-D744-9B29-D5D5E3B15416}" sibTransId="{C86BBCC2-EA0C-AF48-B4D9-890C6E94B4D3}"/>
    <dgm:cxn modelId="{F1AA3630-8A77-6044-A683-E3FD62B39EE3}" type="presOf" srcId="{64A94762-1D1A-4063-A17F-F299C7039B6B}" destId="{4D655CE1-098E-554B-862B-A55826F9B7A6}" srcOrd="0" destOrd="0" presId="urn:microsoft.com/office/officeart/2005/8/layout/vList2"/>
    <dgm:cxn modelId="{457B28D2-0634-4BED-B25E-1A2A743A067E}" srcId="{499C62AB-AA6E-4B90-AA64-29EE6F81E5EA}" destId="{3990D6BC-1465-48A1-80D7-86E8EE7A03C9}" srcOrd="2" destOrd="0" parTransId="{C89EA5CD-F9D6-4D3C-BE2B-D098455BB311}" sibTransId="{7B49F595-BFF3-46D6-9881-B6EA44E2CAE2}"/>
    <dgm:cxn modelId="{4DAA0468-1372-2A49-95C4-BB0BB365AA59}" srcId="{499C62AB-AA6E-4B90-AA64-29EE6F81E5EA}" destId="{05EF93DD-D8F4-1744-9F02-23A217855946}" srcOrd="7" destOrd="0" parTransId="{64A20E75-B6E8-D74A-A182-E2888F94BB4D}" sibTransId="{B440B32C-64C9-964A-99DB-D5A83FE70127}"/>
    <dgm:cxn modelId="{B3A2468A-CB24-5B42-988B-43B069668698}" srcId="{499C62AB-AA6E-4B90-AA64-29EE6F81E5EA}" destId="{49791137-264D-8541-832E-380D78AAD9A6}" srcOrd="6" destOrd="0" parTransId="{815D20E3-5673-9847-8569-48519551578E}" sibTransId="{14747DB4-903D-B54B-96D4-B0AB9CFFCFD8}"/>
    <dgm:cxn modelId="{849443CA-7989-DF48-8774-E8C1F3FDDD37}" type="presOf" srcId="{7E94BD0E-0D14-4AB5-B111-E47E3DF62BF9}" destId="{94C9EB42-3C5C-1840-A21A-7A54508D541A}" srcOrd="0" destOrd="5" presId="urn:microsoft.com/office/officeart/2005/8/layout/vList2"/>
    <dgm:cxn modelId="{868C96CA-FE87-004E-864F-67D52105129A}" type="presOf" srcId="{3990D6BC-1465-48A1-80D7-86E8EE7A03C9}" destId="{94C9EB42-3C5C-1840-A21A-7A54508D541A}" srcOrd="0" destOrd="2" presId="urn:microsoft.com/office/officeart/2005/8/layout/vList2"/>
    <dgm:cxn modelId="{34DE0B92-898D-0B41-8836-78C86879582F}" type="presOf" srcId="{499C62AB-AA6E-4B90-AA64-29EE6F81E5EA}" destId="{06F2A042-3FA4-EE4F-8887-1DB6939BBDA7}" srcOrd="0" destOrd="0" presId="urn:microsoft.com/office/officeart/2005/8/layout/vList2"/>
    <dgm:cxn modelId="{4A591593-9393-DF48-A371-B93640948828}" type="presOf" srcId="{4B361902-54DF-F34A-BE4E-24AD1D59B97E}" destId="{94C9EB42-3C5C-1840-A21A-7A54508D541A}" srcOrd="0" destOrd="4" presId="urn:microsoft.com/office/officeart/2005/8/layout/vList2"/>
    <dgm:cxn modelId="{1C69E126-724C-144D-94B5-65B18D94FFF9}" srcId="{499C62AB-AA6E-4B90-AA64-29EE6F81E5EA}" destId="{4B361902-54DF-F34A-BE4E-24AD1D59B97E}" srcOrd="4" destOrd="0" parTransId="{9949016E-FCDD-EE47-AC7F-F207FB509E72}" sibTransId="{4C61E2A1-F1B4-0D4F-83A0-3F102574865B}"/>
    <dgm:cxn modelId="{BBA4B1A4-CE3E-F640-86CD-59F8EE6E0A7B}" type="presParOf" srcId="{4D655CE1-098E-554B-862B-A55826F9B7A6}" destId="{06F2A042-3FA4-EE4F-8887-1DB6939BBDA7}" srcOrd="0" destOrd="0" presId="urn:microsoft.com/office/officeart/2005/8/layout/vList2"/>
    <dgm:cxn modelId="{E6024AD7-1E86-F746-B5D5-5925382AD853}" type="presParOf" srcId="{4D655CE1-098E-554B-862B-A55826F9B7A6}" destId="{94C9EB42-3C5C-1840-A21A-7A54508D541A}"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F2A042-3FA4-EE4F-8887-1DB6939BBDA7}">
      <dsp:nvSpPr>
        <dsp:cNvPr id="0" name=""/>
        <dsp:cNvSpPr/>
      </dsp:nvSpPr>
      <dsp:spPr>
        <a:xfrm>
          <a:off x="0" y="0"/>
          <a:ext cx="6263640" cy="1193400"/>
        </a:xfrm>
        <a:prstGeom prst="round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en-US" sz="3000" kern="1200"/>
            <a:t>Since 2000, the Russian government has undermined civil society groups.</a:t>
          </a:r>
        </a:p>
      </dsp:txBody>
      <dsp:txXfrm>
        <a:off x="58257" y="58257"/>
        <a:ext cx="6147126" cy="1076886"/>
      </dsp:txXfrm>
    </dsp:sp>
    <dsp:sp modelId="{94C9EB42-3C5C-1840-A21A-7A54508D541A}">
      <dsp:nvSpPr>
        <dsp:cNvPr id="0" name=""/>
        <dsp:cNvSpPr/>
      </dsp:nvSpPr>
      <dsp:spPr>
        <a:xfrm>
          <a:off x="0" y="1396269"/>
          <a:ext cx="6263640" cy="4471200"/>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98871" tIns="38100" rIns="213360" bIns="38100" numCol="1" spcCol="1270" anchor="t" anchorCtr="0">
          <a:noAutofit/>
        </a:bodyPr>
        <a:lstStyle/>
        <a:p>
          <a:pPr marL="228600" lvl="1" indent="-228600" algn="l" defTabSz="1022350">
            <a:lnSpc>
              <a:spcPct val="90000"/>
            </a:lnSpc>
            <a:spcBef>
              <a:spcPct val="0"/>
            </a:spcBef>
            <a:spcAft>
              <a:spcPct val="20000"/>
            </a:spcAft>
            <a:buFont typeface="+mj-lt"/>
            <a:buChar char="••"/>
          </a:pPr>
          <a:r>
            <a:rPr lang="en-US" sz="2300" kern="1200"/>
            <a:t>Describe two restrictions to civil society adopted after Vladimir Putin became president in 2000.</a:t>
          </a:r>
        </a:p>
        <a:p>
          <a:pPr marL="228600" lvl="1" indent="-228600" algn="l" defTabSz="1022350">
            <a:lnSpc>
              <a:spcPct val="90000"/>
            </a:lnSpc>
            <a:spcBef>
              <a:spcPct val="0"/>
            </a:spcBef>
            <a:spcAft>
              <a:spcPct val="20000"/>
            </a:spcAft>
            <a:buFont typeface="+mj-lt"/>
            <a:buChar char="••"/>
          </a:pPr>
          <a:endParaRPr lang="en-US" sz="2300" kern="1200"/>
        </a:p>
        <a:p>
          <a:pPr marL="228600" lvl="1" indent="-228600" algn="l" defTabSz="1022350">
            <a:lnSpc>
              <a:spcPct val="90000"/>
            </a:lnSpc>
            <a:spcBef>
              <a:spcPct val="0"/>
            </a:spcBef>
            <a:spcAft>
              <a:spcPct val="20000"/>
            </a:spcAft>
            <a:buFont typeface="+mj-lt"/>
            <a:buChar char="••"/>
          </a:pPr>
          <a:r>
            <a:rPr lang="en-US" sz="2300" kern="1200"/>
            <a:t>Explain why the Russian government restricts civil society. </a:t>
          </a:r>
        </a:p>
        <a:p>
          <a:pPr marL="228600" lvl="1" indent="-228600" algn="l" defTabSz="1022350">
            <a:lnSpc>
              <a:spcPct val="90000"/>
            </a:lnSpc>
            <a:spcBef>
              <a:spcPct val="0"/>
            </a:spcBef>
            <a:spcAft>
              <a:spcPct val="20000"/>
            </a:spcAft>
            <a:buFont typeface="+mj-lt"/>
            <a:buChar char="••"/>
          </a:pPr>
          <a:endParaRPr lang="en-US" sz="2300" kern="1200"/>
        </a:p>
        <a:p>
          <a:pPr marL="228600" lvl="1" indent="-228600" algn="l" defTabSz="1022350">
            <a:lnSpc>
              <a:spcPct val="90000"/>
            </a:lnSpc>
            <a:spcBef>
              <a:spcPct val="0"/>
            </a:spcBef>
            <a:spcAft>
              <a:spcPct val="20000"/>
            </a:spcAft>
            <a:buFont typeface="+mj-lt"/>
            <a:buChar char="••"/>
          </a:pPr>
          <a:r>
            <a:rPr lang="en-US" sz="2300" kern="1200"/>
            <a:t>Describe one activity that indicates civil society has persisted despite these restrictions. </a:t>
          </a:r>
        </a:p>
        <a:p>
          <a:pPr marL="228600" lvl="1" indent="-228600" algn="l" defTabSz="1022350">
            <a:lnSpc>
              <a:spcPct val="90000"/>
            </a:lnSpc>
            <a:spcBef>
              <a:spcPct val="0"/>
            </a:spcBef>
            <a:spcAft>
              <a:spcPct val="20000"/>
            </a:spcAft>
            <a:buFont typeface="+mj-lt"/>
            <a:buChar char="••"/>
          </a:pPr>
          <a:endParaRPr lang="en-US" sz="2300" kern="1200"/>
        </a:p>
        <a:p>
          <a:pPr marL="228600" lvl="1" indent="-228600" algn="l" defTabSz="1022350">
            <a:lnSpc>
              <a:spcPct val="90000"/>
            </a:lnSpc>
            <a:spcBef>
              <a:spcPct val="0"/>
            </a:spcBef>
            <a:spcAft>
              <a:spcPct val="20000"/>
            </a:spcAft>
            <a:buFont typeface="+mj-lt"/>
            <a:buChar char="••"/>
          </a:pPr>
          <a:r>
            <a:rPr lang="en-US" sz="2300" kern="1200"/>
            <a:t>Explain why the Russian government continues to allow some civil society groups. </a:t>
          </a:r>
        </a:p>
      </dsp:txBody>
      <dsp:txXfrm>
        <a:off x="0" y="1396269"/>
        <a:ext cx="6263640" cy="44712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F2A042-3FA4-EE4F-8887-1DB6939BBDA7}">
      <dsp:nvSpPr>
        <dsp:cNvPr id="0" name=""/>
        <dsp:cNvSpPr/>
      </dsp:nvSpPr>
      <dsp:spPr>
        <a:xfrm>
          <a:off x="0" y="65355"/>
          <a:ext cx="6723611" cy="2461311"/>
        </a:xfrm>
        <a:prstGeom prst="roundRect">
          <a:avLst/>
        </a:prstGeom>
        <a:solidFill>
          <a:schemeClr val="accen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a:t>a) Select two countries that have different political systems, principles, institutions, processes, policies, and behaviors.</a:t>
          </a:r>
        </a:p>
        <a:p>
          <a:pPr lvl="0" algn="l" defTabSz="1066800">
            <a:lnSpc>
              <a:spcPct val="90000"/>
            </a:lnSpc>
            <a:spcBef>
              <a:spcPct val="0"/>
            </a:spcBef>
            <a:spcAft>
              <a:spcPct val="35000"/>
            </a:spcAft>
            <a:buFont typeface="+mj-lt"/>
            <a:buAutoNum type="alphaLcParenR"/>
          </a:pPr>
          <a:r>
            <a:rPr lang="en-US" sz="2400" kern="1200"/>
            <a:t>B) What comparison could you make about the political culture in the two countries you selected? </a:t>
          </a:r>
        </a:p>
      </dsp:txBody>
      <dsp:txXfrm>
        <a:off x="120151" y="185506"/>
        <a:ext cx="6483309" cy="2221009"/>
      </dsp:txXfrm>
    </dsp:sp>
    <dsp:sp modelId="{94C9EB42-3C5C-1840-A21A-7A54508D541A}">
      <dsp:nvSpPr>
        <dsp:cNvPr id="0" name=""/>
        <dsp:cNvSpPr/>
      </dsp:nvSpPr>
      <dsp:spPr>
        <a:xfrm>
          <a:off x="0" y="2693459"/>
          <a:ext cx="6723611" cy="3312000"/>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213475" tIns="25400" rIns="142240" bIns="25400" numCol="1" spcCol="1270" anchor="t" anchorCtr="0">
          <a:noAutofit/>
        </a:bodyPr>
        <a:lstStyle/>
        <a:p>
          <a:pPr marL="14288" lvl="1" indent="0" algn="l" defTabSz="889000">
            <a:lnSpc>
              <a:spcPct val="90000"/>
            </a:lnSpc>
            <a:spcBef>
              <a:spcPct val="0"/>
            </a:spcBef>
            <a:spcAft>
              <a:spcPct val="20000"/>
            </a:spcAft>
            <a:buFont typeface="Arial" panose="020B0604020202020204" pitchFamily="34" charset="0"/>
            <a:buChar char="••"/>
            <a:tabLst/>
          </a:pPr>
          <a:r>
            <a:rPr lang="en-US" sz="2000" kern="1200"/>
            <a:t>Remember: comparison doesn’t just mean similarities, you must also discuss differences</a:t>
          </a:r>
        </a:p>
        <a:p>
          <a:pPr marL="14288" lvl="1" indent="0" algn="l" defTabSz="889000">
            <a:lnSpc>
              <a:spcPct val="90000"/>
            </a:lnSpc>
            <a:spcBef>
              <a:spcPct val="0"/>
            </a:spcBef>
            <a:spcAft>
              <a:spcPct val="20000"/>
            </a:spcAft>
            <a:buFont typeface="Arial" panose="020B0604020202020204" pitchFamily="34" charset="0"/>
            <a:buChar char="••"/>
            <a:tabLst/>
          </a:pPr>
          <a:endParaRPr lang="en-US" sz="2000" kern="1200"/>
        </a:p>
        <a:p>
          <a:pPr marL="228600" lvl="1" indent="0" algn="l" defTabSz="889000">
            <a:lnSpc>
              <a:spcPct val="90000"/>
            </a:lnSpc>
            <a:spcBef>
              <a:spcPct val="0"/>
            </a:spcBef>
            <a:spcAft>
              <a:spcPct val="20000"/>
            </a:spcAft>
            <a:buFont typeface="Arial" panose="020B0604020202020204" pitchFamily="34" charset="0"/>
            <a:buChar char="••"/>
          </a:pPr>
          <a:r>
            <a:rPr lang="en-US" sz="2000" kern="1200" dirty="0"/>
            <a:t>Authoritarian: </a:t>
          </a:r>
          <a:r>
            <a:rPr lang="en-US" sz="2000" kern="1200" dirty="0" smtClean="0"/>
            <a:t>Iran</a:t>
          </a:r>
          <a:r>
            <a:rPr lang="en-US" sz="2000" kern="1200" dirty="0"/>
            <a:t>, Russia</a:t>
          </a:r>
        </a:p>
        <a:p>
          <a:pPr marL="228600" lvl="1" indent="0" algn="l" defTabSz="889000">
            <a:lnSpc>
              <a:spcPct val="90000"/>
            </a:lnSpc>
            <a:spcBef>
              <a:spcPct val="0"/>
            </a:spcBef>
            <a:spcAft>
              <a:spcPct val="20000"/>
            </a:spcAft>
            <a:buFont typeface="Arial" panose="020B0604020202020204" pitchFamily="34" charset="0"/>
            <a:buChar char="••"/>
          </a:pPr>
          <a:r>
            <a:rPr lang="en-US" sz="2000" kern="1200"/>
            <a:t>Democratic: </a:t>
          </a:r>
          <a:r>
            <a:rPr lang="en-US" sz="2000" b="1" kern="1200"/>
            <a:t>UK</a:t>
          </a:r>
          <a:r>
            <a:rPr lang="en-US" sz="2000" kern="1200"/>
            <a:t>, Mexico, Nigeria</a:t>
          </a:r>
        </a:p>
        <a:p>
          <a:pPr marL="228600" lvl="1" indent="0" algn="l" defTabSz="889000">
            <a:lnSpc>
              <a:spcPct val="90000"/>
            </a:lnSpc>
            <a:spcBef>
              <a:spcPct val="0"/>
            </a:spcBef>
            <a:spcAft>
              <a:spcPct val="20000"/>
            </a:spcAft>
            <a:buFont typeface="+mj-lt"/>
            <a:buChar char="••"/>
          </a:pPr>
          <a:endParaRPr lang="en-US" sz="2000" kern="1200"/>
        </a:p>
        <a:p>
          <a:pPr marL="228600" lvl="1" indent="0" algn="l" defTabSz="889000">
            <a:lnSpc>
              <a:spcPct val="90000"/>
            </a:lnSpc>
            <a:spcBef>
              <a:spcPct val="0"/>
            </a:spcBef>
            <a:spcAft>
              <a:spcPct val="20000"/>
            </a:spcAft>
            <a:buFont typeface="+mj-lt"/>
            <a:buChar char="••"/>
          </a:pPr>
          <a:r>
            <a:rPr lang="en-US" sz="2000" kern="1200" dirty="0">
              <a:solidFill>
                <a:srgbClr val="C00000"/>
              </a:solidFill>
            </a:rPr>
            <a:t>In </a:t>
          </a:r>
          <a:r>
            <a:rPr lang="en-US" sz="2000" kern="1200" dirty="0" smtClean="0">
              <a:solidFill>
                <a:srgbClr val="C00000"/>
              </a:solidFill>
            </a:rPr>
            <a:t>UK</a:t>
          </a:r>
          <a:r>
            <a:rPr lang="en-US" sz="2000" kern="1200" dirty="0">
              <a:solidFill>
                <a:srgbClr val="C00000"/>
              </a:solidFill>
            </a:rPr>
            <a:t>: social agents are the same, such state run media (BBC in </a:t>
          </a:r>
          <a:r>
            <a:rPr lang="en-US" sz="2000" kern="1200" dirty="0" smtClean="0">
              <a:solidFill>
                <a:srgbClr val="C00000"/>
              </a:solidFill>
            </a:rPr>
            <a:t>UK) </a:t>
          </a:r>
          <a:endParaRPr lang="en-US" sz="2000" kern="1200" dirty="0">
            <a:solidFill>
              <a:srgbClr val="C00000"/>
            </a:solidFill>
          </a:endParaRPr>
        </a:p>
        <a:p>
          <a:pPr marL="228600" lvl="1" indent="0" algn="l" defTabSz="889000">
            <a:lnSpc>
              <a:spcPct val="90000"/>
            </a:lnSpc>
            <a:spcBef>
              <a:spcPct val="0"/>
            </a:spcBef>
            <a:spcAft>
              <a:spcPct val="20000"/>
            </a:spcAft>
            <a:buFont typeface="+mj-lt"/>
            <a:buChar char="••"/>
          </a:pPr>
          <a:r>
            <a:rPr lang="en-US" sz="2000" kern="1200" dirty="0" smtClean="0">
              <a:solidFill>
                <a:srgbClr val="C00000"/>
              </a:solidFill>
            </a:rPr>
            <a:t>The </a:t>
          </a:r>
          <a:r>
            <a:rPr lang="en-US" sz="2000" kern="1200" dirty="0">
              <a:solidFill>
                <a:srgbClr val="C00000"/>
              </a:solidFill>
            </a:rPr>
            <a:t>UK does nothing similar to this.</a:t>
          </a:r>
        </a:p>
        <a:p>
          <a:pPr marL="114300" lvl="1" indent="0" algn="l" defTabSz="889000">
            <a:lnSpc>
              <a:spcPct val="90000"/>
            </a:lnSpc>
            <a:spcBef>
              <a:spcPct val="0"/>
            </a:spcBef>
            <a:spcAft>
              <a:spcPct val="20000"/>
            </a:spcAft>
            <a:buFont typeface="+mj-lt"/>
            <a:buChar char="••"/>
          </a:pPr>
          <a:endParaRPr lang="en-US" sz="2000" kern="1200"/>
        </a:p>
      </dsp:txBody>
      <dsp:txXfrm>
        <a:off x="0" y="2693459"/>
        <a:ext cx="6723611" cy="3312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BE579D-D9D8-3A46-8852-CADCAA54220C}" type="datetimeFigureOut">
              <a:rPr lang="en-US" smtClean="0"/>
              <a:t>11/13/2023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AF7E97-6A74-7542-B741-4CD909956191}" type="slidenum">
              <a:rPr lang="en-US" smtClean="0"/>
              <a:t>‹#›</a:t>
            </a:fld>
            <a:endParaRPr lang="en-US"/>
          </a:p>
        </p:txBody>
      </p:sp>
    </p:spTree>
    <p:extLst>
      <p:ext uri="{BB962C8B-B14F-4D97-AF65-F5344CB8AC3E}">
        <p14:creationId xmlns:p14="http://schemas.microsoft.com/office/powerpoint/2010/main" val="3645812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Pictured: Tehran, Beijing, Tehran, Moscow</a:t>
            </a:r>
          </a:p>
          <a:p>
            <a:endParaRPr lang="en-US"/>
          </a:p>
          <a:p>
            <a:endParaRPr lang="en-US"/>
          </a:p>
          <a:p>
            <a:r>
              <a:rPr lang="en-US"/>
              <a:t>Photo </a:t>
            </a:r>
            <a:r>
              <a:rPr lang="en-US" err="1"/>
              <a:t>attributiom</a:t>
            </a:r>
            <a:r>
              <a:rPr lang="en-US"/>
              <a:t>: https://</a:t>
            </a:r>
            <a:r>
              <a:rPr lang="en-US" err="1"/>
              <a:t>commons.wikimedia.org</a:t>
            </a:r>
            <a:r>
              <a:rPr lang="en-US"/>
              <a:t>/wiki/</a:t>
            </a:r>
            <a:r>
              <a:rPr lang="en-US" err="1"/>
              <a:t>File:North_Tehran_Towers.jpg</a:t>
            </a:r>
            <a:endParaRPr lang="en-US"/>
          </a:p>
          <a:p>
            <a:endParaRPr lang="en-US"/>
          </a:p>
          <a:p>
            <a:r>
              <a:rPr lang="en-US"/>
              <a:t>https://</a:t>
            </a:r>
            <a:r>
              <a:rPr lang="en-US" err="1"/>
              <a:t>pixabay.com</a:t>
            </a:r>
            <a:r>
              <a:rPr lang="en-US"/>
              <a:t>/de/photos/peking-stadt-nacht-china-horizont-5808012/</a:t>
            </a:r>
          </a:p>
          <a:p>
            <a:endParaRPr lang="en-US"/>
          </a:p>
          <a:p>
            <a:r>
              <a:rPr lang="en-US"/>
              <a:t>https://</a:t>
            </a:r>
            <a:r>
              <a:rPr lang="en-US" err="1"/>
              <a:t>commons.wikimedia.org</a:t>
            </a:r>
            <a:r>
              <a:rPr lang="en-US"/>
              <a:t>/wiki/</a:t>
            </a:r>
            <a:r>
              <a:rPr lang="en-US" err="1"/>
              <a:t>File:Moscow-City</a:t>
            </a:r>
            <a:r>
              <a:rPr lang="en-US"/>
              <a:t>_(36211143494).jpg</a:t>
            </a:r>
          </a:p>
        </p:txBody>
      </p:sp>
      <p:sp>
        <p:nvSpPr>
          <p:cNvPr id="4" name="Slide Number Placeholder 3"/>
          <p:cNvSpPr>
            <a:spLocks noGrp="1"/>
          </p:cNvSpPr>
          <p:nvPr>
            <p:ph type="sldNum" sz="quarter" idx="5"/>
          </p:nvPr>
        </p:nvSpPr>
        <p:spPr/>
        <p:txBody>
          <a:bodyPr/>
          <a:lstStyle/>
          <a:p>
            <a:fld id="{FAAF7E97-6A74-7542-B741-4CD909956191}" type="slidenum">
              <a:rPr lang="en-US" smtClean="0"/>
              <a:t>1</a:t>
            </a:fld>
            <a:endParaRPr lang="en-US"/>
          </a:p>
        </p:txBody>
      </p:sp>
    </p:spTree>
    <p:extLst>
      <p:ext uri="{BB962C8B-B14F-4D97-AF65-F5344CB8AC3E}">
        <p14:creationId xmlns:p14="http://schemas.microsoft.com/office/powerpoint/2010/main" val="34679199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By Content Providers: CDC - </a:t>
            </a:r>
            <a:r>
              <a:rPr lang="en-US" err="1"/>
              <a:t>phil.cdc.gov</a:t>
            </a:r>
            <a:r>
              <a:rPr lang="en-US"/>
              <a:t> picture id=#1195Also previously uploaded at </a:t>
            </a:r>
            <a:r>
              <a:rPr lang="en-US" err="1"/>
              <a:t>fr.wikipedia</a:t>
            </a:r>
            <a:r>
              <a:rPr lang="en-US"/>
              <a:t>; description page is/was here.2004-06-18. Earlier Wikipedia uploader was </a:t>
            </a:r>
            <a:r>
              <a:rPr lang="en-US" err="1"/>
              <a:t>Ske</a:t>
            </a:r>
            <a:r>
              <a:rPr lang="en-US"/>
              <a:t> at </a:t>
            </a:r>
            <a:r>
              <a:rPr lang="en-US" err="1"/>
              <a:t>fr.wikipedia</a:t>
            </a:r>
            <a:r>
              <a:rPr lang="en-US"/>
              <a:t>, Public Domain, https://</a:t>
            </a:r>
            <a:r>
              <a:rPr lang="en-US" err="1"/>
              <a:t>commons.wikimedia.org</a:t>
            </a:r>
            <a:r>
              <a:rPr lang="en-US"/>
              <a:t>/w/</a:t>
            </a:r>
            <a:r>
              <a:rPr lang="en-US" err="1"/>
              <a:t>index.php?curid</a:t>
            </a:r>
            <a:r>
              <a:rPr lang="en-US"/>
              <a:t>=2623732</a:t>
            </a:r>
          </a:p>
          <a:p>
            <a:endParaRPr lang="en-US"/>
          </a:p>
          <a:p>
            <a:r>
              <a:rPr lang="en-US"/>
              <a:t>By </a:t>
            </a:r>
            <a:r>
              <a:rPr lang="en-US" err="1"/>
              <a:t>Commons:Images</a:t>
            </a:r>
            <a:r>
              <a:rPr lang="en-US"/>
              <a:t> donated by Roberto Esquivel Sánchez family, CC BY-SA 4.0, https://</a:t>
            </a:r>
            <a:r>
              <a:rPr lang="en-US" err="1"/>
              <a:t>commons.wikimedia.org</a:t>
            </a:r>
            <a:r>
              <a:rPr lang="en-US"/>
              <a:t>/w/</a:t>
            </a:r>
            <a:r>
              <a:rPr lang="en-US" err="1"/>
              <a:t>index.php?curid</a:t>
            </a:r>
            <a:r>
              <a:rPr lang="en-US"/>
              <a:t>=35514033</a:t>
            </a:r>
          </a:p>
          <a:p>
            <a:endParaRPr lang="en-US"/>
          </a:p>
        </p:txBody>
      </p:sp>
      <p:sp>
        <p:nvSpPr>
          <p:cNvPr id="4" name="Slide Number Placeholder 3"/>
          <p:cNvSpPr>
            <a:spLocks noGrp="1"/>
          </p:cNvSpPr>
          <p:nvPr>
            <p:ph type="sldNum" sz="quarter" idx="5"/>
          </p:nvPr>
        </p:nvSpPr>
        <p:spPr/>
        <p:txBody>
          <a:bodyPr/>
          <a:lstStyle/>
          <a:p>
            <a:fld id="{FAAF7E97-6A74-7542-B741-4CD909956191}" type="slidenum">
              <a:rPr lang="en-US" smtClean="0"/>
              <a:t>12</a:t>
            </a:fld>
            <a:endParaRPr lang="en-US"/>
          </a:p>
        </p:txBody>
      </p:sp>
    </p:spTree>
    <p:extLst>
      <p:ext uri="{BB962C8B-B14F-4D97-AF65-F5344CB8AC3E}">
        <p14:creationId xmlns:p14="http://schemas.microsoft.com/office/powerpoint/2010/main" val="27315346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By Phoenix7777 - Own </a:t>
            </a:r>
            <a:r>
              <a:rPr lang="en-US" err="1"/>
              <a:t>workData</a:t>
            </a:r>
            <a:r>
              <a:rPr lang="en-US"/>
              <a:t> </a:t>
            </a:r>
            <a:r>
              <a:rPr lang="en-US" err="1"/>
              <a:t>source:National</a:t>
            </a:r>
            <a:r>
              <a:rPr lang="en-US"/>
              <a:t> Consortium for the Study of Terrorism and Responses to Terrorism. (2016). Global Terrorism Database (globalterrorismdb_0616dist.xlsx). Retrieved from https://</a:t>
            </a:r>
            <a:r>
              <a:rPr lang="en-US" err="1"/>
              <a:t>www.start.umd.edu</a:t>
            </a:r>
            <a:r>
              <a:rPr lang="en-US"/>
              <a:t>/</a:t>
            </a:r>
            <a:r>
              <a:rPr lang="en-US" err="1"/>
              <a:t>gtd</a:t>
            </a:r>
            <a:r>
              <a:rPr lang="en-US"/>
              <a:t> University of </a:t>
            </a:r>
            <a:r>
              <a:rPr lang="en-US" err="1"/>
              <a:t>MarylandNational</a:t>
            </a:r>
            <a:r>
              <a:rPr lang="en-US"/>
              <a:t> Consortium for the Study of Terrorism and Responses to Terrorism. (2016). Global Terrorism Database (gtd1993_0616dist.xlsx). Retrieved from https://</a:t>
            </a:r>
            <a:r>
              <a:rPr lang="en-US" err="1"/>
              <a:t>www.start.umd.edu</a:t>
            </a:r>
            <a:r>
              <a:rPr lang="en-US"/>
              <a:t>/</a:t>
            </a:r>
            <a:r>
              <a:rPr lang="en-US" err="1"/>
              <a:t>gtd</a:t>
            </a:r>
            <a:r>
              <a:rPr lang="en-US"/>
              <a:t> University of Maryland, CC BY-SA 4.0, https://</a:t>
            </a:r>
            <a:r>
              <a:rPr lang="en-US" err="1"/>
              <a:t>commons.wikimedia.org</a:t>
            </a:r>
            <a:r>
              <a:rPr lang="en-US"/>
              <a:t>/w/</a:t>
            </a:r>
            <a:r>
              <a:rPr lang="en-US" err="1"/>
              <a:t>index.php?curid</a:t>
            </a:r>
            <a:r>
              <a:rPr lang="en-US"/>
              <a:t>=59711959</a:t>
            </a:r>
          </a:p>
        </p:txBody>
      </p:sp>
      <p:sp>
        <p:nvSpPr>
          <p:cNvPr id="4" name="Slide Number Placeholder 3"/>
          <p:cNvSpPr>
            <a:spLocks noGrp="1"/>
          </p:cNvSpPr>
          <p:nvPr>
            <p:ph type="sldNum" sz="quarter" idx="5"/>
          </p:nvPr>
        </p:nvSpPr>
        <p:spPr/>
        <p:txBody>
          <a:bodyPr/>
          <a:lstStyle/>
          <a:p>
            <a:fld id="{FAAF7E97-6A74-7542-B741-4CD909956191}" type="slidenum">
              <a:rPr lang="en-US" smtClean="0"/>
              <a:t>13</a:t>
            </a:fld>
            <a:endParaRPr lang="en-US"/>
          </a:p>
        </p:txBody>
      </p:sp>
    </p:spTree>
    <p:extLst>
      <p:ext uri="{BB962C8B-B14F-4D97-AF65-F5344CB8AC3E}">
        <p14:creationId xmlns:p14="http://schemas.microsoft.com/office/powerpoint/2010/main" val="16215391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Photo attribution: https://</a:t>
            </a:r>
            <a:r>
              <a:rPr lang="en-US" err="1"/>
              <a:t>pixabay.com</a:t>
            </a:r>
            <a:r>
              <a:rPr lang="en-US"/>
              <a:t>/de/illustrations/feedback-r%C3%BCckmelden-gesch%C3%A4ftsleute-2990424/</a:t>
            </a:r>
          </a:p>
        </p:txBody>
      </p:sp>
      <p:sp>
        <p:nvSpPr>
          <p:cNvPr id="4" name="Slide Number Placeholder 3"/>
          <p:cNvSpPr>
            <a:spLocks noGrp="1"/>
          </p:cNvSpPr>
          <p:nvPr>
            <p:ph type="sldNum" sz="quarter" idx="5"/>
          </p:nvPr>
        </p:nvSpPr>
        <p:spPr/>
        <p:txBody>
          <a:bodyPr/>
          <a:lstStyle/>
          <a:p>
            <a:fld id="{FAAF7E97-6A74-7542-B741-4CD909956191}" type="slidenum">
              <a:rPr lang="en-US" smtClean="0"/>
              <a:t>16</a:t>
            </a:fld>
            <a:endParaRPr lang="en-US"/>
          </a:p>
        </p:txBody>
      </p:sp>
    </p:spTree>
    <p:extLst>
      <p:ext uri="{BB962C8B-B14F-4D97-AF65-F5344CB8AC3E}">
        <p14:creationId xmlns:p14="http://schemas.microsoft.com/office/powerpoint/2010/main" val="2950054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Photo attribution: https://</a:t>
            </a:r>
            <a:r>
              <a:rPr lang="en-US" err="1"/>
              <a:t>en.wikipedia.org</a:t>
            </a:r>
            <a:r>
              <a:rPr lang="en-US"/>
              <a:t>/wiki/</a:t>
            </a:r>
            <a:r>
              <a:rPr lang="en-US" err="1"/>
              <a:t>Islamic_Government</a:t>
            </a:r>
            <a:r>
              <a:rPr lang="en-US"/>
              <a:t>#/media/</a:t>
            </a:r>
            <a:r>
              <a:rPr lang="en-US" err="1"/>
              <a:t>File:Roollah-khomeini.jpgKhomeini</a:t>
            </a:r>
            <a:r>
              <a:rPr lang="en-US"/>
              <a:t>,</a:t>
            </a:r>
          </a:p>
          <a:p>
            <a:endParaRPr lang="en-US"/>
          </a:p>
          <a:p>
            <a:r>
              <a:rPr lang="en-US"/>
              <a:t>https://</a:t>
            </a:r>
            <a:r>
              <a:rPr lang="en-US" err="1"/>
              <a:t>en.wikipedia.org</a:t>
            </a:r>
            <a:r>
              <a:rPr lang="en-US"/>
              <a:t>/wiki/Nigeria#/media/File:Nigeria_linguistical_map_1979.svg</a:t>
            </a:r>
          </a:p>
          <a:p>
            <a:endParaRPr lang="en-US"/>
          </a:p>
          <a:p>
            <a:r>
              <a:rPr lang="en-US"/>
              <a:t>https://</a:t>
            </a:r>
            <a:r>
              <a:rPr lang="en-US" err="1"/>
              <a:t>en.wikipedia.org</a:t>
            </a:r>
            <a:r>
              <a:rPr lang="en-US"/>
              <a:t>/wiki/Ukraine#/media/</a:t>
            </a:r>
            <a:r>
              <a:rPr lang="en-US" err="1"/>
              <a:t>File:Europe-Ukraine</a:t>
            </a:r>
            <a:r>
              <a:rPr lang="en-US"/>
              <a:t>_(%D0%B8_%D0%BD%D0%B5_%D0%BA%D0%BE%D0%BD%D1%82%D1%80%D0%BE%D0%BB%D0%B8%D1%80%D1%83%D0%B5%D0%BC%D1%8B%D0%B5).</a:t>
            </a:r>
            <a:r>
              <a:rPr lang="en-US" err="1"/>
              <a:t>png</a:t>
            </a:r>
            <a:endParaRPr lang="en-US"/>
          </a:p>
          <a:p>
            <a:endParaRPr lang="en-US"/>
          </a:p>
          <a:p>
            <a:r>
              <a:rPr lang="en-US"/>
              <a:t>https://</a:t>
            </a:r>
            <a:r>
              <a:rPr lang="en-US" err="1"/>
              <a:t>en.wikipedia.org</a:t>
            </a:r>
            <a:r>
              <a:rPr lang="en-US"/>
              <a:t>/wiki/</a:t>
            </a:r>
            <a:r>
              <a:rPr lang="en-US" err="1"/>
              <a:t>United_Kingdom</a:t>
            </a:r>
            <a:r>
              <a:rPr lang="en-US"/>
              <a:t>#/media/</a:t>
            </a:r>
            <a:r>
              <a:rPr lang="en-US" err="1"/>
              <a:t>File:Europe-UK.svg</a:t>
            </a:r>
            <a:endParaRPr lang="en-US"/>
          </a:p>
        </p:txBody>
      </p:sp>
      <p:sp>
        <p:nvSpPr>
          <p:cNvPr id="4" name="Slide Number Placeholder 3"/>
          <p:cNvSpPr>
            <a:spLocks noGrp="1"/>
          </p:cNvSpPr>
          <p:nvPr>
            <p:ph type="sldNum" sz="quarter" idx="5"/>
          </p:nvPr>
        </p:nvSpPr>
        <p:spPr/>
        <p:txBody>
          <a:bodyPr/>
          <a:lstStyle/>
          <a:p>
            <a:fld id="{FAAF7E97-6A74-7542-B741-4CD909956191}" type="slidenum">
              <a:rPr lang="en-US" smtClean="0"/>
              <a:t>17</a:t>
            </a:fld>
            <a:endParaRPr lang="en-US"/>
          </a:p>
        </p:txBody>
      </p:sp>
    </p:spTree>
    <p:extLst>
      <p:ext uri="{BB962C8B-B14F-4D97-AF65-F5344CB8AC3E}">
        <p14:creationId xmlns:p14="http://schemas.microsoft.com/office/powerpoint/2010/main" val="21983651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Photo attribution: https://</a:t>
            </a:r>
            <a:r>
              <a:rPr lang="en-US" err="1"/>
              <a:t>pixabay.com</a:t>
            </a:r>
            <a:r>
              <a:rPr lang="en-US"/>
              <a:t>/de/vectors/riss-boden-kluft-oberfl%c3%a4che-erde-576083/</a:t>
            </a:r>
          </a:p>
        </p:txBody>
      </p:sp>
      <p:sp>
        <p:nvSpPr>
          <p:cNvPr id="4" name="Slide Number Placeholder 3"/>
          <p:cNvSpPr>
            <a:spLocks noGrp="1"/>
          </p:cNvSpPr>
          <p:nvPr>
            <p:ph type="sldNum" sz="quarter" idx="5"/>
          </p:nvPr>
        </p:nvSpPr>
        <p:spPr/>
        <p:txBody>
          <a:bodyPr/>
          <a:lstStyle/>
          <a:p>
            <a:fld id="{FAAF7E97-6A74-7542-B741-4CD909956191}" type="slidenum">
              <a:rPr lang="en-US" smtClean="0"/>
              <a:t>19</a:t>
            </a:fld>
            <a:endParaRPr lang="en-US"/>
          </a:p>
        </p:txBody>
      </p:sp>
    </p:spTree>
    <p:extLst>
      <p:ext uri="{BB962C8B-B14F-4D97-AF65-F5344CB8AC3E}">
        <p14:creationId xmlns:p14="http://schemas.microsoft.com/office/powerpoint/2010/main" val="29910423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AAF7E97-6A74-7542-B741-4CD909956191}" type="slidenum">
              <a:rPr lang="en-US" smtClean="0"/>
              <a:t>20</a:t>
            </a:fld>
            <a:endParaRPr lang="en-US"/>
          </a:p>
        </p:txBody>
      </p:sp>
    </p:spTree>
    <p:extLst>
      <p:ext uri="{BB962C8B-B14F-4D97-AF65-F5344CB8AC3E}">
        <p14:creationId xmlns:p14="http://schemas.microsoft.com/office/powerpoint/2010/main" val="167046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Photo attribution: https://</a:t>
            </a:r>
            <a:r>
              <a:rPr lang="en-US" err="1"/>
              <a:t>pxhere.com</a:t>
            </a:r>
            <a:r>
              <a:rPr lang="en-US"/>
              <a:t>/</a:t>
            </a:r>
            <a:r>
              <a:rPr lang="en-US" err="1"/>
              <a:t>en</a:t>
            </a:r>
            <a:r>
              <a:rPr lang="en-US"/>
              <a:t>/photo/1508755</a:t>
            </a:r>
          </a:p>
          <a:p>
            <a:r>
              <a:rPr lang="en-US"/>
              <a:t>https://</a:t>
            </a:r>
            <a:r>
              <a:rPr lang="en-US" err="1"/>
              <a:t>pxhere.com</a:t>
            </a:r>
            <a:r>
              <a:rPr lang="en-US"/>
              <a:t>/</a:t>
            </a:r>
            <a:r>
              <a:rPr lang="en-US" err="1"/>
              <a:t>en</a:t>
            </a:r>
            <a:r>
              <a:rPr lang="en-US"/>
              <a:t>/photo/1040589</a:t>
            </a:r>
          </a:p>
        </p:txBody>
      </p:sp>
      <p:sp>
        <p:nvSpPr>
          <p:cNvPr id="4" name="Slide Number Placeholder 3"/>
          <p:cNvSpPr>
            <a:spLocks noGrp="1"/>
          </p:cNvSpPr>
          <p:nvPr>
            <p:ph type="sldNum" sz="quarter" idx="5"/>
          </p:nvPr>
        </p:nvSpPr>
        <p:spPr/>
        <p:txBody>
          <a:bodyPr/>
          <a:lstStyle/>
          <a:p>
            <a:fld id="{FAAF7E97-6A74-7542-B741-4CD909956191}" type="slidenum">
              <a:rPr lang="en-US" smtClean="0"/>
              <a:t>3</a:t>
            </a:fld>
            <a:endParaRPr lang="en-US"/>
          </a:p>
        </p:txBody>
      </p:sp>
    </p:spTree>
    <p:extLst>
      <p:ext uri="{BB962C8B-B14F-4D97-AF65-F5344CB8AC3E}">
        <p14:creationId xmlns:p14="http://schemas.microsoft.com/office/powerpoint/2010/main" val="68648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Photo attribution: https://</a:t>
            </a:r>
            <a:r>
              <a:rPr lang="en-US" err="1"/>
              <a:t>www.flickr.com</a:t>
            </a:r>
            <a:r>
              <a:rPr lang="en-US"/>
              <a:t>/photos/</a:t>
            </a:r>
            <a:r>
              <a:rPr lang="en-US" err="1"/>
              <a:t>marcofieber</a:t>
            </a:r>
            <a:r>
              <a:rPr lang="en-US"/>
              <a:t>/9639353304</a:t>
            </a:r>
          </a:p>
        </p:txBody>
      </p:sp>
      <p:sp>
        <p:nvSpPr>
          <p:cNvPr id="4" name="Slide Number Placeholder 3"/>
          <p:cNvSpPr>
            <a:spLocks noGrp="1"/>
          </p:cNvSpPr>
          <p:nvPr>
            <p:ph type="sldNum" sz="quarter" idx="5"/>
          </p:nvPr>
        </p:nvSpPr>
        <p:spPr/>
        <p:txBody>
          <a:bodyPr/>
          <a:lstStyle/>
          <a:p>
            <a:fld id="{FAAF7E97-6A74-7542-B741-4CD909956191}" type="slidenum">
              <a:rPr lang="en-US" smtClean="0"/>
              <a:t>4</a:t>
            </a:fld>
            <a:endParaRPr lang="en-US"/>
          </a:p>
        </p:txBody>
      </p:sp>
    </p:spTree>
    <p:extLst>
      <p:ext uri="{BB962C8B-B14F-4D97-AF65-F5344CB8AC3E}">
        <p14:creationId xmlns:p14="http://schemas.microsoft.com/office/powerpoint/2010/main" val="2632266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Photo attribution: By Fars Media Corporation, CC BY 4.0, https://</a:t>
            </a:r>
            <a:r>
              <a:rPr lang="en-US" err="1"/>
              <a:t>commons.wikimedia.org</a:t>
            </a:r>
            <a:r>
              <a:rPr lang="en-US"/>
              <a:t>/w/</a:t>
            </a:r>
            <a:r>
              <a:rPr lang="en-US" err="1"/>
              <a:t>index.php?curid</a:t>
            </a:r>
            <a:r>
              <a:rPr lang="en-US"/>
              <a:t>=92822203</a:t>
            </a:r>
          </a:p>
          <a:p>
            <a:endParaRPr lang="en-US"/>
          </a:p>
          <a:p>
            <a:r>
              <a:rPr lang="en-US"/>
              <a:t>https://</a:t>
            </a:r>
            <a:r>
              <a:rPr lang="en-US" err="1"/>
              <a:t>iran-hrm.com</a:t>
            </a:r>
            <a:r>
              <a:rPr lang="en-US"/>
              <a:t>/wp-content/uploads/2020/05/followers-of-the-Bahai-</a:t>
            </a:r>
            <a:r>
              <a:rPr lang="en-US" err="1"/>
              <a:t>faith.jpg</a:t>
            </a:r>
            <a:endParaRPr lang="en-US"/>
          </a:p>
        </p:txBody>
      </p:sp>
      <p:sp>
        <p:nvSpPr>
          <p:cNvPr id="4" name="Slide Number Placeholder 3"/>
          <p:cNvSpPr>
            <a:spLocks noGrp="1"/>
          </p:cNvSpPr>
          <p:nvPr>
            <p:ph type="sldNum" sz="quarter" idx="5"/>
          </p:nvPr>
        </p:nvSpPr>
        <p:spPr/>
        <p:txBody>
          <a:bodyPr/>
          <a:lstStyle/>
          <a:p>
            <a:fld id="{FAAF7E97-6A74-7542-B741-4CD909956191}" type="slidenum">
              <a:rPr lang="en-US" smtClean="0"/>
              <a:t>5</a:t>
            </a:fld>
            <a:endParaRPr lang="en-US"/>
          </a:p>
        </p:txBody>
      </p:sp>
    </p:spTree>
    <p:extLst>
      <p:ext uri="{BB962C8B-B14F-4D97-AF65-F5344CB8AC3E}">
        <p14:creationId xmlns:p14="http://schemas.microsoft.com/office/powerpoint/2010/main" val="40484118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Photo attribution: https://</a:t>
            </a:r>
            <a:r>
              <a:rPr lang="en-US" err="1"/>
              <a:t>www.vaticannews.va</a:t>
            </a:r>
            <a:r>
              <a:rPr lang="en-US"/>
              <a:t>/</a:t>
            </a:r>
            <a:r>
              <a:rPr lang="en-US" err="1"/>
              <a:t>en</a:t>
            </a:r>
            <a:r>
              <a:rPr lang="en-US"/>
              <a:t>/world/news/2020-10/</a:t>
            </a:r>
            <a:r>
              <a:rPr lang="en-US" err="1"/>
              <a:t>nigeria</a:t>
            </a:r>
            <a:r>
              <a:rPr lang="en-US"/>
              <a:t>-protest-police-brutality-</a:t>
            </a:r>
            <a:r>
              <a:rPr lang="en-US" err="1"/>
              <a:t>endsars.html</a:t>
            </a:r>
            <a:endParaRPr lang="en-US"/>
          </a:p>
          <a:p>
            <a:endParaRPr lang="en-US"/>
          </a:p>
          <a:p>
            <a:r>
              <a:rPr lang="en-US"/>
              <a:t>https://</a:t>
            </a:r>
            <a:r>
              <a:rPr lang="en-US" err="1"/>
              <a:t>en.wikipedia.org</a:t>
            </a:r>
            <a:r>
              <a:rPr lang="en-US"/>
              <a:t>/wiki/Nigeria</a:t>
            </a:r>
          </a:p>
        </p:txBody>
      </p:sp>
      <p:sp>
        <p:nvSpPr>
          <p:cNvPr id="4" name="Slide Number Placeholder 3"/>
          <p:cNvSpPr>
            <a:spLocks noGrp="1"/>
          </p:cNvSpPr>
          <p:nvPr>
            <p:ph type="sldNum" sz="quarter" idx="5"/>
          </p:nvPr>
        </p:nvSpPr>
        <p:spPr/>
        <p:txBody>
          <a:bodyPr/>
          <a:lstStyle/>
          <a:p>
            <a:fld id="{FAAF7E97-6A74-7542-B741-4CD909956191}" type="slidenum">
              <a:rPr lang="en-US" smtClean="0"/>
              <a:t>6</a:t>
            </a:fld>
            <a:endParaRPr lang="en-US"/>
          </a:p>
        </p:txBody>
      </p:sp>
    </p:spTree>
    <p:extLst>
      <p:ext uri="{BB962C8B-B14F-4D97-AF65-F5344CB8AC3E}">
        <p14:creationId xmlns:p14="http://schemas.microsoft.com/office/powerpoint/2010/main" val="36844804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Photo attribution: https://</a:t>
            </a:r>
            <a:r>
              <a:rPr lang="en-US" err="1"/>
              <a:t>www.theguardian.com</a:t>
            </a:r>
            <a:r>
              <a:rPr lang="en-US"/>
              <a:t>/world/2014/</a:t>
            </a:r>
            <a:r>
              <a:rPr lang="en-US" err="1"/>
              <a:t>nov</a:t>
            </a:r>
            <a:r>
              <a:rPr lang="en-US"/>
              <a:t>/21/</a:t>
            </a:r>
            <a:r>
              <a:rPr lang="en-US" err="1"/>
              <a:t>mexicans</a:t>
            </a:r>
            <a:r>
              <a:rPr lang="en-US"/>
              <a:t>-protesting-about-missing-students-scuffle-with-police</a:t>
            </a:r>
          </a:p>
        </p:txBody>
      </p:sp>
      <p:sp>
        <p:nvSpPr>
          <p:cNvPr id="4" name="Slide Number Placeholder 3"/>
          <p:cNvSpPr>
            <a:spLocks noGrp="1"/>
          </p:cNvSpPr>
          <p:nvPr>
            <p:ph type="sldNum" sz="quarter" idx="5"/>
          </p:nvPr>
        </p:nvSpPr>
        <p:spPr/>
        <p:txBody>
          <a:bodyPr/>
          <a:lstStyle/>
          <a:p>
            <a:fld id="{FAAF7E97-6A74-7542-B741-4CD909956191}" type="slidenum">
              <a:rPr lang="en-US" smtClean="0"/>
              <a:t>7</a:t>
            </a:fld>
            <a:endParaRPr lang="en-US"/>
          </a:p>
        </p:txBody>
      </p:sp>
    </p:spTree>
    <p:extLst>
      <p:ext uri="{BB962C8B-B14F-4D97-AF65-F5344CB8AC3E}">
        <p14:creationId xmlns:p14="http://schemas.microsoft.com/office/powerpoint/2010/main" val="18646063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Photo attribution: https://</a:t>
            </a:r>
            <a:r>
              <a:rPr lang="en-US" err="1"/>
              <a:t>en.wikipedia.org</a:t>
            </a:r>
            <a:r>
              <a:rPr lang="en-US"/>
              <a:t>/wiki/</a:t>
            </a:r>
            <a:r>
              <a:rPr lang="en-US" err="1"/>
              <a:t>Religion_in_the_United_Kingdom#Christianity</a:t>
            </a:r>
            <a:endParaRPr lang="en-US"/>
          </a:p>
          <a:p>
            <a:endParaRPr lang="en-US"/>
          </a:p>
          <a:p>
            <a:r>
              <a:rPr lang="en-US"/>
              <a:t>https://</a:t>
            </a:r>
            <a:r>
              <a:rPr lang="en-US" err="1"/>
              <a:t>www.nbcnews.com</a:t>
            </a:r>
            <a:r>
              <a:rPr lang="en-US"/>
              <a:t>/think/opinion/trump-s-u-k-visit-protests-are-so-hilarious-because-ncna1013656</a:t>
            </a:r>
          </a:p>
        </p:txBody>
      </p:sp>
      <p:sp>
        <p:nvSpPr>
          <p:cNvPr id="4" name="Slide Number Placeholder 3"/>
          <p:cNvSpPr>
            <a:spLocks noGrp="1"/>
          </p:cNvSpPr>
          <p:nvPr>
            <p:ph type="sldNum" sz="quarter" idx="5"/>
          </p:nvPr>
        </p:nvSpPr>
        <p:spPr/>
        <p:txBody>
          <a:bodyPr/>
          <a:lstStyle/>
          <a:p>
            <a:fld id="{FAAF7E97-6A74-7542-B741-4CD909956191}" type="slidenum">
              <a:rPr lang="en-US" smtClean="0"/>
              <a:t>8</a:t>
            </a:fld>
            <a:endParaRPr lang="en-US"/>
          </a:p>
        </p:txBody>
      </p:sp>
    </p:spTree>
    <p:extLst>
      <p:ext uri="{BB962C8B-B14F-4D97-AF65-F5344CB8AC3E}">
        <p14:creationId xmlns:p14="http://schemas.microsoft.com/office/powerpoint/2010/main" val="7524382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Photo attribution: https://</a:t>
            </a:r>
            <a:r>
              <a:rPr lang="en-US" err="1"/>
              <a:t>www.flickr.com</a:t>
            </a:r>
            <a:r>
              <a:rPr lang="en-US"/>
              <a:t>/photos/</a:t>
            </a:r>
            <a:r>
              <a:rPr lang="en-US" err="1"/>
              <a:t>forumpa</a:t>
            </a:r>
            <a:r>
              <a:rPr lang="en-US"/>
              <a:t>/21567393524</a:t>
            </a:r>
          </a:p>
        </p:txBody>
      </p:sp>
      <p:sp>
        <p:nvSpPr>
          <p:cNvPr id="4" name="Slide Number Placeholder 3"/>
          <p:cNvSpPr>
            <a:spLocks noGrp="1"/>
          </p:cNvSpPr>
          <p:nvPr>
            <p:ph type="sldNum" sz="quarter" idx="5"/>
          </p:nvPr>
        </p:nvSpPr>
        <p:spPr/>
        <p:txBody>
          <a:bodyPr/>
          <a:lstStyle/>
          <a:p>
            <a:fld id="{FAAF7E97-6A74-7542-B741-4CD909956191}" type="slidenum">
              <a:rPr lang="en-US" smtClean="0"/>
              <a:t>10</a:t>
            </a:fld>
            <a:endParaRPr lang="en-US"/>
          </a:p>
        </p:txBody>
      </p:sp>
    </p:spTree>
    <p:extLst>
      <p:ext uri="{BB962C8B-B14F-4D97-AF65-F5344CB8AC3E}">
        <p14:creationId xmlns:p14="http://schemas.microsoft.com/office/powerpoint/2010/main" val="178995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Photo attribution: https://</a:t>
            </a:r>
            <a:r>
              <a:rPr lang="en-US" err="1"/>
              <a:t>www.civicus.org</a:t>
            </a:r>
            <a:r>
              <a:rPr lang="en-US"/>
              <a:t>/</a:t>
            </a:r>
            <a:r>
              <a:rPr lang="en-US" err="1"/>
              <a:t>index.php</a:t>
            </a:r>
            <a:r>
              <a:rPr lang="en-US"/>
              <a:t>/</a:t>
            </a:r>
            <a:r>
              <a:rPr lang="en-US" err="1"/>
              <a:t>fr</a:t>
            </a:r>
            <a:r>
              <a:rPr lang="en-US"/>
              <a:t>/medias-</a:t>
            </a:r>
            <a:r>
              <a:rPr lang="en-US" err="1"/>
              <a:t>ressources</a:t>
            </a:r>
            <a:r>
              <a:rPr lang="en-US"/>
              <a:t>/122-news/interviews/3043-nigeria-if-passed-the-ngo-bill-will-reduce-the-ability-of-csos-to-hold-the-government-accountable-and-ensure-that-human-rights-are-respected</a:t>
            </a:r>
          </a:p>
          <a:p>
            <a:endParaRPr lang="en-US"/>
          </a:p>
          <a:p>
            <a:r>
              <a:rPr lang="en-US"/>
              <a:t>https://</a:t>
            </a:r>
            <a:r>
              <a:rPr lang="en-US" err="1"/>
              <a:t>commons.wikimedia.org</a:t>
            </a:r>
            <a:r>
              <a:rPr lang="en-US"/>
              <a:t>/wiki/</a:t>
            </a:r>
            <a:r>
              <a:rPr lang="en-US" err="1"/>
              <a:t>File:Facade-BMA-detail.JPG</a:t>
            </a:r>
            <a:endParaRPr lang="en-US"/>
          </a:p>
        </p:txBody>
      </p:sp>
      <p:sp>
        <p:nvSpPr>
          <p:cNvPr id="4" name="Slide Number Placeholder 3"/>
          <p:cNvSpPr>
            <a:spLocks noGrp="1"/>
          </p:cNvSpPr>
          <p:nvPr>
            <p:ph type="sldNum" sz="quarter" idx="5"/>
          </p:nvPr>
        </p:nvSpPr>
        <p:spPr/>
        <p:txBody>
          <a:bodyPr/>
          <a:lstStyle/>
          <a:p>
            <a:fld id="{FAAF7E97-6A74-7542-B741-4CD909956191}" type="slidenum">
              <a:rPr lang="en-US" smtClean="0"/>
              <a:t>11</a:t>
            </a:fld>
            <a:endParaRPr lang="en-US"/>
          </a:p>
        </p:txBody>
      </p:sp>
    </p:spTree>
    <p:extLst>
      <p:ext uri="{BB962C8B-B14F-4D97-AF65-F5344CB8AC3E}">
        <p14:creationId xmlns:p14="http://schemas.microsoft.com/office/powerpoint/2010/main" val="1175400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7DDD6B-A176-4543-9B98-EEE5CA2AAD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55A7C9CF-163A-F148-AAC6-71F16CC1AC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718F9F95-D97D-BB47-A470-632D7472BDDC}"/>
              </a:ext>
            </a:extLst>
          </p:cNvPr>
          <p:cNvSpPr>
            <a:spLocks noGrp="1"/>
          </p:cNvSpPr>
          <p:nvPr>
            <p:ph type="dt" sz="half" idx="10"/>
          </p:nvPr>
        </p:nvSpPr>
        <p:spPr/>
        <p:txBody>
          <a:bodyPr/>
          <a:lstStyle/>
          <a:p>
            <a:pPr algn="r"/>
            <a:fld id="{A37D6D71-8B28-4ED6-B932-04B197003D23}" type="datetimeFigureOut">
              <a:rPr lang="en-US" smtClean="0"/>
              <a:pPr algn="r"/>
              <a:t>11/13/2023</a:t>
            </a:fld>
            <a:endParaRPr lang="en-US"/>
          </a:p>
        </p:txBody>
      </p:sp>
      <p:sp>
        <p:nvSpPr>
          <p:cNvPr id="5" name="Footer Placeholder 4">
            <a:extLst>
              <a:ext uri="{FF2B5EF4-FFF2-40B4-BE49-F238E27FC236}">
                <a16:creationId xmlns:a16="http://schemas.microsoft.com/office/drawing/2014/main" xmlns="" id="{F35DBEAB-D738-C349-9780-A68D90D981B6}"/>
              </a:ext>
            </a:extLst>
          </p:cNvPr>
          <p:cNvSpPr>
            <a:spLocks noGrp="1"/>
          </p:cNvSpPr>
          <p:nvPr>
            <p:ph type="ftr" sz="quarter" idx="11"/>
          </p:nvPr>
        </p:nvSpPr>
        <p:spPr/>
        <p:txBody>
          <a:bodyPr/>
          <a:lstStyle/>
          <a:p>
            <a:endParaRPr lang="en-US">
              <a:solidFill>
                <a:schemeClr val="bg1"/>
              </a:solidFill>
            </a:endParaRPr>
          </a:p>
        </p:txBody>
      </p:sp>
      <p:sp>
        <p:nvSpPr>
          <p:cNvPr id="6" name="Slide Number Placeholder 5">
            <a:extLst>
              <a:ext uri="{FF2B5EF4-FFF2-40B4-BE49-F238E27FC236}">
                <a16:creationId xmlns:a16="http://schemas.microsoft.com/office/drawing/2014/main" xmlns="" id="{27ACFB00-C4A0-B341-A35E-C7E524F2C527}"/>
              </a:ext>
            </a:extLst>
          </p:cNvPr>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2804296123"/>
      </p:ext>
    </p:extLst>
  </p:cSld>
  <p:clrMapOvr>
    <a:masterClrMapping/>
  </p:clrMapOvr>
  <p:transition>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87A7CA-0D83-5045-81A7-57A9A00A44F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6F55F964-12B6-F446-A73D-56FF73E1FE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B29E496-0F96-FE4A-960E-F9DA11507DC7}"/>
              </a:ext>
            </a:extLst>
          </p:cNvPr>
          <p:cNvSpPr>
            <a:spLocks noGrp="1"/>
          </p:cNvSpPr>
          <p:nvPr>
            <p:ph type="dt" sz="half" idx="10"/>
          </p:nvPr>
        </p:nvSpPr>
        <p:spPr/>
        <p:txBody>
          <a:bodyPr/>
          <a:lstStyle/>
          <a:p>
            <a:pPr algn="r"/>
            <a:fld id="{A37D6D71-8B28-4ED6-B932-04B197003D23}" type="datetimeFigureOut">
              <a:rPr lang="en-US" smtClean="0"/>
              <a:pPr algn="r"/>
              <a:t>11/13/2023</a:t>
            </a:fld>
            <a:endParaRPr lang="en-US"/>
          </a:p>
        </p:txBody>
      </p:sp>
      <p:sp>
        <p:nvSpPr>
          <p:cNvPr id="5" name="Footer Placeholder 4">
            <a:extLst>
              <a:ext uri="{FF2B5EF4-FFF2-40B4-BE49-F238E27FC236}">
                <a16:creationId xmlns:a16="http://schemas.microsoft.com/office/drawing/2014/main" xmlns="" id="{4825A61C-71A7-C04B-B46E-AD5A1B3F3690}"/>
              </a:ext>
            </a:extLst>
          </p:cNvPr>
          <p:cNvSpPr>
            <a:spLocks noGrp="1"/>
          </p:cNvSpPr>
          <p:nvPr>
            <p:ph type="ftr" sz="quarter" idx="11"/>
          </p:nvPr>
        </p:nvSpPr>
        <p:spPr/>
        <p:txBody>
          <a:bodyPr/>
          <a:lstStyle/>
          <a:p>
            <a:endParaRPr lang="en-US">
              <a:solidFill>
                <a:schemeClr val="tx1"/>
              </a:solidFill>
            </a:endParaRPr>
          </a:p>
        </p:txBody>
      </p:sp>
      <p:sp>
        <p:nvSpPr>
          <p:cNvPr id="6" name="Slide Number Placeholder 5">
            <a:extLst>
              <a:ext uri="{FF2B5EF4-FFF2-40B4-BE49-F238E27FC236}">
                <a16:creationId xmlns:a16="http://schemas.microsoft.com/office/drawing/2014/main" xmlns="" id="{1C65AE45-DE09-0D4E-A525-8BDCC8F7C5FE}"/>
              </a:ext>
            </a:extLst>
          </p:cNvPr>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4023397494"/>
      </p:ext>
    </p:extLst>
  </p:cSld>
  <p:clrMapOvr>
    <a:masterClrMapping/>
  </p:clrMapOvr>
  <p:transition>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34282E65-D9A2-E84B-B750-FDD18E1A0C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D935FD86-A342-E542-986D-130FBD649A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A55B88E-4C6B-F14C-AC3D-BEF7E43762B0}"/>
              </a:ext>
            </a:extLst>
          </p:cNvPr>
          <p:cNvSpPr>
            <a:spLocks noGrp="1"/>
          </p:cNvSpPr>
          <p:nvPr>
            <p:ph type="dt" sz="half" idx="10"/>
          </p:nvPr>
        </p:nvSpPr>
        <p:spPr/>
        <p:txBody>
          <a:bodyPr/>
          <a:lstStyle/>
          <a:p>
            <a:pPr algn="r"/>
            <a:fld id="{A37D6D71-8B28-4ED6-B932-04B197003D23}" type="datetimeFigureOut">
              <a:rPr lang="en-US" smtClean="0"/>
              <a:pPr algn="r"/>
              <a:t>11/13/2023</a:t>
            </a:fld>
            <a:endParaRPr lang="en-US"/>
          </a:p>
        </p:txBody>
      </p:sp>
      <p:sp>
        <p:nvSpPr>
          <p:cNvPr id="5" name="Footer Placeholder 4">
            <a:extLst>
              <a:ext uri="{FF2B5EF4-FFF2-40B4-BE49-F238E27FC236}">
                <a16:creationId xmlns:a16="http://schemas.microsoft.com/office/drawing/2014/main" xmlns="" id="{CECC46D5-7F94-CC47-AF05-F91EC16E9DF5}"/>
              </a:ext>
            </a:extLst>
          </p:cNvPr>
          <p:cNvSpPr>
            <a:spLocks noGrp="1"/>
          </p:cNvSpPr>
          <p:nvPr>
            <p:ph type="ftr" sz="quarter" idx="11"/>
          </p:nvPr>
        </p:nvSpPr>
        <p:spPr/>
        <p:txBody>
          <a:bodyPr/>
          <a:lstStyle/>
          <a:p>
            <a:endParaRPr lang="en-US">
              <a:solidFill>
                <a:schemeClr val="tx1"/>
              </a:solidFill>
            </a:endParaRPr>
          </a:p>
        </p:txBody>
      </p:sp>
      <p:sp>
        <p:nvSpPr>
          <p:cNvPr id="6" name="Slide Number Placeholder 5">
            <a:extLst>
              <a:ext uri="{FF2B5EF4-FFF2-40B4-BE49-F238E27FC236}">
                <a16:creationId xmlns:a16="http://schemas.microsoft.com/office/drawing/2014/main" xmlns="" id="{A56B9151-4E92-8A44-B213-7A00B07CF009}"/>
              </a:ext>
            </a:extLst>
          </p:cNvPr>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3090852120"/>
      </p:ext>
    </p:extLst>
  </p:cSld>
  <p:clrMapOvr>
    <a:masterClrMapping/>
  </p:clrMapOvr>
  <p:transition>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048C2E-FBEA-5743-8B70-4D8C25DE83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6284D3DB-A7C1-9F41-B1E2-4BCED31846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D7D1EBB-A560-CD43-97B0-F9E42631586A}"/>
              </a:ext>
            </a:extLst>
          </p:cNvPr>
          <p:cNvSpPr>
            <a:spLocks noGrp="1"/>
          </p:cNvSpPr>
          <p:nvPr>
            <p:ph type="dt" sz="half" idx="10"/>
          </p:nvPr>
        </p:nvSpPr>
        <p:spPr/>
        <p:txBody>
          <a:bodyPr/>
          <a:lstStyle/>
          <a:p>
            <a:pPr algn="r"/>
            <a:fld id="{A37D6D71-8B28-4ED6-B932-04B197003D23}" type="datetimeFigureOut">
              <a:rPr lang="en-US" smtClean="0"/>
              <a:pPr algn="r"/>
              <a:t>11/13/2023</a:t>
            </a:fld>
            <a:endParaRPr lang="en-US"/>
          </a:p>
        </p:txBody>
      </p:sp>
      <p:sp>
        <p:nvSpPr>
          <p:cNvPr id="5" name="Footer Placeholder 4">
            <a:extLst>
              <a:ext uri="{FF2B5EF4-FFF2-40B4-BE49-F238E27FC236}">
                <a16:creationId xmlns:a16="http://schemas.microsoft.com/office/drawing/2014/main" xmlns="" id="{B7427B5E-FE0B-7441-B825-F25E1B914678}"/>
              </a:ext>
            </a:extLst>
          </p:cNvPr>
          <p:cNvSpPr>
            <a:spLocks noGrp="1"/>
          </p:cNvSpPr>
          <p:nvPr>
            <p:ph type="ftr" sz="quarter" idx="11"/>
          </p:nvPr>
        </p:nvSpPr>
        <p:spPr/>
        <p:txBody>
          <a:bodyPr/>
          <a:lstStyle/>
          <a:p>
            <a:endParaRPr lang="en-US">
              <a:solidFill>
                <a:schemeClr val="tx1"/>
              </a:solidFill>
            </a:endParaRPr>
          </a:p>
        </p:txBody>
      </p:sp>
      <p:sp>
        <p:nvSpPr>
          <p:cNvPr id="6" name="Slide Number Placeholder 5">
            <a:extLst>
              <a:ext uri="{FF2B5EF4-FFF2-40B4-BE49-F238E27FC236}">
                <a16:creationId xmlns:a16="http://schemas.microsoft.com/office/drawing/2014/main" xmlns="" id="{D9E190D7-FB23-B64C-B452-8CF0CDCFA453}"/>
              </a:ext>
            </a:extLst>
          </p:cNvPr>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1984879551"/>
      </p:ext>
    </p:extLst>
  </p:cSld>
  <p:clrMapOvr>
    <a:masterClrMapping/>
  </p:clrMapOvr>
  <p:transition>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FACEF6-2E5C-0446-B37B-F78994E801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4E4B9996-8895-5A40-B198-4E45CFC3BC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F071484B-C01C-154A-8D96-1A1587979927}"/>
              </a:ext>
            </a:extLst>
          </p:cNvPr>
          <p:cNvSpPr>
            <a:spLocks noGrp="1"/>
          </p:cNvSpPr>
          <p:nvPr>
            <p:ph type="dt" sz="half" idx="10"/>
          </p:nvPr>
        </p:nvSpPr>
        <p:spPr/>
        <p:txBody>
          <a:bodyPr/>
          <a:lstStyle/>
          <a:p>
            <a:pPr algn="r"/>
            <a:fld id="{A37D6D71-8B28-4ED6-B932-04B197003D23}" type="datetimeFigureOut">
              <a:rPr lang="en-US" smtClean="0"/>
              <a:pPr algn="r"/>
              <a:t>11/13/2023</a:t>
            </a:fld>
            <a:endParaRPr lang="en-US"/>
          </a:p>
        </p:txBody>
      </p:sp>
      <p:sp>
        <p:nvSpPr>
          <p:cNvPr id="5" name="Footer Placeholder 4">
            <a:extLst>
              <a:ext uri="{FF2B5EF4-FFF2-40B4-BE49-F238E27FC236}">
                <a16:creationId xmlns:a16="http://schemas.microsoft.com/office/drawing/2014/main" xmlns="" id="{A56B256B-1340-E644-B7A2-C6F76F014601}"/>
              </a:ext>
            </a:extLst>
          </p:cNvPr>
          <p:cNvSpPr>
            <a:spLocks noGrp="1"/>
          </p:cNvSpPr>
          <p:nvPr>
            <p:ph type="ftr" sz="quarter" idx="11"/>
          </p:nvPr>
        </p:nvSpPr>
        <p:spPr/>
        <p:txBody>
          <a:bodyPr/>
          <a:lstStyle/>
          <a:p>
            <a:endParaRPr lang="en-US">
              <a:solidFill>
                <a:schemeClr val="tx1"/>
              </a:solidFill>
            </a:endParaRPr>
          </a:p>
        </p:txBody>
      </p:sp>
      <p:sp>
        <p:nvSpPr>
          <p:cNvPr id="6" name="Slide Number Placeholder 5">
            <a:extLst>
              <a:ext uri="{FF2B5EF4-FFF2-40B4-BE49-F238E27FC236}">
                <a16:creationId xmlns:a16="http://schemas.microsoft.com/office/drawing/2014/main" xmlns="" id="{4462E8FC-39CB-E341-85D9-293EB5AD628D}"/>
              </a:ext>
            </a:extLst>
          </p:cNvPr>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3665415956"/>
      </p:ext>
    </p:extLst>
  </p:cSld>
  <p:clrMapOvr>
    <a:masterClrMapping/>
  </p:clrMapOvr>
  <p:transition>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121FA6-C89B-C64D-9DDC-B0114C6DE2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069093ED-9EBB-CC4E-9D29-0A4D96FFD0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F4311616-58E4-D348-952C-63A02EBD26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0586013A-53A1-454F-9583-CF7D4535FC54}"/>
              </a:ext>
            </a:extLst>
          </p:cNvPr>
          <p:cNvSpPr>
            <a:spLocks noGrp="1"/>
          </p:cNvSpPr>
          <p:nvPr>
            <p:ph type="dt" sz="half" idx="10"/>
          </p:nvPr>
        </p:nvSpPr>
        <p:spPr/>
        <p:txBody>
          <a:bodyPr/>
          <a:lstStyle/>
          <a:p>
            <a:pPr algn="r"/>
            <a:fld id="{A37D6D71-8B28-4ED6-B932-04B197003D23}" type="datetimeFigureOut">
              <a:rPr lang="en-US" smtClean="0"/>
              <a:pPr algn="r"/>
              <a:t>11/13/2023</a:t>
            </a:fld>
            <a:endParaRPr lang="en-US"/>
          </a:p>
        </p:txBody>
      </p:sp>
      <p:sp>
        <p:nvSpPr>
          <p:cNvPr id="6" name="Footer Placeholder 5">
            <a:extLst>
              <a:ext uri="{FF2B5EF4-FFF2-40B4-BE49-F238E27FC236}">
                <a16:creationId xmlns:a16="http://schemas.microsoft.com/office/drawing/2014/main" xmlns="" id="{3394A826-4FDF-C843-9A84-B40FCAFA902B}"/>
              </a:ext>
            </a:extLst>
          </p:cNvPr>
          <p:cNvSpPr>
            <a:spLocks noGrp="1"/>
          </p:cNvSpPr>
          <p:nvPr>
            <p:ph type="ftr" sz="quarter" idx="11"/>
          </p:nvPr>
        </p:nvSpPr>
        <p:spPr/>
        <p:txBody>
          <a:bodyPr/>
          <a:lstStyle/>
          <a:p>
            <a:endParaRPr lang="en-US">
              <a:solidFill>
                <a:schemeClr val="tx1"/>
              </a:solidFill>
            </a:endParaRPr>
          </a:p>
        </p:txBody>
      </p:sp>
      <p:sp>
        <p:nvSpPr>
          <p:cNvPr id="7" name="Slide Number Placeholder 6">
            <a:extLst>
              <a:ext uri="{FF2B5EF4-FFF2-40B4-BE49-F238E27FC236}">
                <a16:creationId xmlns:a16="http://schemas.microsoft.com/office/drawing/2014/main" xmlns="" id="{65CEC62C-F85F-A44D-A116-A2E90896E8B3}"/>
              </a:ext>
            </a:extLst>
          </p:cNvPr>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1356112809"/>
      </p:ext>
    </p:extLst>
  </p:cSld>
  <p:clrMapOvr>
    <a:masterClrMapping/>
  </p:clrMapOvr>
  <p:transition>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202116-F220-4C43-884B-8E17814097D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B68D632E-1FD2-0A40-AA9D-506CD036A4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E551E8E7-4686-2846-AE7E-E2381A6127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C3CE18DB-AB77-9E4E-B66B-B2CB413F33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462B66EA-A229-0A49-8CC1-D23B405ECC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D632C665-287E-B749-995A-4E6F6E658E9D}"/>
              </a:ext>
            </a:extLst>
          </p:cNvPr>
          <p:cNvSpPr>
            <a:spLocks noGrp="1"/>
          </p:cNvSpPr>
          <p:nvPr>
            <p:ph type="dt" sz="half" idx="10"/>
          </p:nvPr>
        </p:nvSpPr>
        <p:spPr/>
        <p:txBody>
          <a:bodyPr/>
          <a:lstStyle/>
          <a:p>
            <a:pPr algn="r"/>
            <a:fld id="{A37D6D71-8B28-4ED6-B932-04B197003D23}" type="datetimeFigureOut">
              <a:rPr lang="en-US" smtClean="0"/>
              <a:pPr algn="r"/>
              <a:t>11/13/2023</a:t>
            </a:fld>
            <a:endParaRPr lang="en-US"/>
          </a:p>
        </p:txBody>
      </p:sp>
      <p:sp>
        <p:nvSpPr>
          <p:cNvPr id="8" name="Footer Placeholder 7">
            <a:extLst>
              <a:ext uri="{FF2B5EF4-FFF2-40B4-BE49-F238E27FC236}">
                <a16:creationId xmlns:a16="http://schemas.microsoft.com/office/drawing/2014/main" xmlns="" id="{300EAEDE-EFEA-854B-8E6C-4D1154D18F17}"/>
              </a:ext>
            </a:extLst>
          </p:cNvPr>
          <p:cNvSpPr>
            <a:spLocks noGrp="1"/>
          </p:cNvSpPr>
          <p:nvPr>
            <p:ph type="ftr" sz="quarter" idx="11"/>
          </p:nvPr>
        </p:nvSpPr>
        <p:spPr/>
        <p:txBody>
          <a:bodyPr/>
          <a:lstStyle/>
          <a:p>
            <a:endParaRPr lang="en-US">
              <a:solidFill>
                <a:schemeClr val="tx1"/>
              </a:solidFill>
            </a:endParaRPr>
          </a:p>
        </p:txBody>
      </p:sp>
      <p:sp>
        <p:nvSpPr>
          <p:cNvPr id="9" name="Slide Number Placeholder 8">
            <a:extLst>
              <a:ext uri="{FF2B5EF4-FFF2-40B4-BE49-F238E27FC236}">
                <a16:creationId xmlns:a16="http://schemas.microsoft.com/office/drawing/2014/main" xmlns="" id="{D074D2AC-11B8-C241-AF32-F614678BCD37}"/>
              </a:ext>
            </a:extLst>
          </p:cNvPr>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3974656708"/>
      </p:ext>
    </p:extLst>
  </p:cSld>
  <p:clrMapOvr>
    <a:masterClrMapping/>
  </p:clrMapOvr>
  <p:transition>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56ADAA-7123-C048-B227-1635B7E53AE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F828D4E1-6CD4-074B-9050-48166F032F87}"/>
              </a:ext>
            </a:extLst>
          </p:cNvPr>
          <p:cNvSpPr>
            <a:spLocks noGrp="1"/>
          </p:cNvSpPr>
          <p:nvPr>
            <p:ph type="dt" sz="half" idx="10"/>
          </p:nvPr>
        </p:nvSpPr>
        <p:spPr/>
        <p:txBody>
          <a:bodyPr/>
          <a:lstStyle/>
          <a:p>
            <a:pPr algn="r"/>
            <a:fld id="{A37D6D71-8B28-4ED6-B932-04B197003D23}" type="datetimeFigureOut">
              <a:rPr lang="en-US" smtClean="0"/>
              <a:pPr algn="r"/>
              <a:t>11/13/2023</a:t>
            </a:fld>
            <a:endParaRPr lang="en-US"/>
          </a:p>
        </p:txBody>
      </p:sp>
      <p:sp>
        <p:nvSpPr>
          <p:cNvPr id="4" name="Footer Placeholder 3">
            <a:extLst>
              <a:ext uri="{FF2B5EF4-FFF2-40B4-BE49-F238E27FC236}">
                <a16:creationId xmlns:a16="http://schemas.microsoft.com/office/drawing/2014/main" xmlns="" id="{37C06492-2B13-C04B-B99C-28C517A2C100}"/>
              </a:ext>
            </a:extLst>
          </p:cNvPr>
          <p:cNvSpPr>
            <a:spLocks noGrp="1"/>
          </p:cNvSpPr>
          <p:nvPr>
            <p:ph type="ftr" sz="quarter" idx="11"/>
          </p:nvPr>
        </p:nvSpPr>
        <p:spPr/>
        <p:txBody>
          <a:bodyPr/>
          <a:lstStyle/>
          <a:p>
            <a:endParaRPr lang="en-US">
              <a:solidFill>
                <a:schemeClr val="tx1"/>
              </a:solidFill>
            </a:endParaRPr>
          </a:p>
        </p:txBody>
      </p:sp>
      <p:sp>
        <p:nvSpPr>
          <p:cNvPr id="5" name="Slide Number Placeholder 4">
            <a:extLst>
              <a:ext uri="{FF2B5EF4-FFF2-40B4-BE49-F238E27FC236}">
                <a16:creationId xmlns:a16="http://schemas.microsoft.com/office/drawing/2014/main" xmlns="" id="{619DAB29-FB58-F843-A334-D58A713966C4}"/>
              </a:ext>
            </a:extLst>
          </p:cNvPr>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495075197"/>
      </p:ext>
    </p:extLst>
  </p:cSld>
  <p:clrMapOvr>
    <a:masterClrMapping/>
  </p:clrMapOvr>
  <p:transition>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C0A3600-8E10-8440-960C-5591E739E647}"/>
              </a:ext>
            </a:extLst>
          </p:cNvPr>
          <p:cNvSpPr>
            <a:spLocks noGrp="1"/>
          </p:cNvSpPr>
          <p:nvPr>
            <p:ph type="dt" sz="half" idx="10"/>
          </p:nvPr>
        </p:nvSpPr>
        <p:spPr/>
        <p:txBody>
          <a:bodyPr/>
          <a:lstStyle/>
          <a:p>
            <a:pPr algn="r"/>
            <a:fld id="{A37D6D71-8B28-4ED6-B932-04B197003D23}" type="datetimeFigureOut">
              <a:rPr lang="en-US" smtClean="0"/>
              <a:pPr algn="r"/>
              <a:t>11/13/2023</a:t>
            </a:fld>
            <a:endParaRPr lang="en-US"/>
          </a:p>
        </p:txBody>
      </p:sp>
      <p:sp>
        <p:nvSpPr>
          <p:cNvPr id="3" name="Footer Placeholder 2">
            <a:extLst>
              <a:ext uri="{FF2B5EF4-FFF2-40B4-BE49-F238E27FC236}">
                <a16:creationId xmlns:a16="http://schemas.microsoft.com/office/drawing/2014/main" xmlns="" id="{5869595A-C69C-8D4E-A6B1-AE7D47A61612}"/>
              </a:ext>
            </a:extLst>
          </p:cNvPr>
          <p:cNvSpPr>
            <a:spLocks noGrp="1"/>
          </p:cNvSpPr>
          <p:nvPr>
            <p:ph type="ftr" sz="quarter" idx="11"/>
          </p:nvPr>
        </p:nvSpPr>
        <p:spPr/>
        <p:txBody>
          <a:bodyPr/>
          <a:lstStyle/>
          <a:p>
            <a:endParaRPr lang="en-US">
              <a:solidFill>
                <a:schemeClr val="tx1"/>
              </a:solidFill>
            </a:endParaRPr>
          </a:p>
        </p:txBody>
      </p:sp>
      <p:sp>
        <p:nvSpPr>
          <p:cNvPr id="4" name="Slide Number Placeholder 3">
            <a:extLst>
              <a:ext uri="{FF2B5EF4-FFF2-40B4-BE49-F238E27FC236}">
                <a16:creationId xmlns:a16="http://schemas.microsoft.com/office/drawing/2014/main" xmlns="" id="{241181D0-A9C3-804C-A10C-9AE859FBD5E7}"/>
              </a:ext>
            </a:extLst>
          </p:cNvPr>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89643654"/>
      </p:ext>
    </p:extLst>
  </p:cSld>
  <p:clrMapOvr>
    <a:masterClrMapping/>
  </p:clrMapOvr>
  <p:transition>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59A6EC-924A-0E47-9F81-1FCBA0DE1E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A5928C7F-B3F2-4B4E-B70F-87C1F74ACA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854F35BF-CE62-E742-BE5D-CE148598D7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4F864DE-A383-3947-A064-1DF2D9B86904}"/>
              </a:ext>
            </a:extLst>
          </p:cNvPr>
          <p:cNvSpPr>
            <a:spLocks noGrp="1"/>
          </p:cNvSpPr>
          <p:nvPr>
            <p:ph type="dt" sz="half" idx="10"/>
          </p:nvPr>
        </p:nvSpPr>
        <p:spPr/>
        <p:txBody>
          <a:bodyPr/>
          <a:lstStyle/>
          <a:p>
            <a:pPr algn="r"/>
            <a:fld id="{A37D6D71-8B28-4ED6-B932-04B197003D23}" type="datetimeFigureOut">
              <a:rPr lang="en-US" smtClean="0"/>
              <a:pPr algn="r"/>
              <a:t>11/13/2023</a:t>
            </a:fld>
            <a:endParaRPr lang="en-US"/>
          </a:p>
        </p:txBody>
      </p:sp>
      <p:sp>
        <p:nvSpPr>
          <p:cNvPr id="6" name="Footer Placeholder 5">
            <a:extLst>
              <a:ext uri="{FF2B5EF4-FFF2-40B4-BE49-F238E27FC236}">
                <a16:creationId xmlns:a16="http://schemas.microsoft.com/office/drawing/2014/main" xmlns="" id="{C32ADC7C-819F-F64C-B138-D1CD967A8B84}"/>
              </a:ext>
            </a:extLst>
          </p:cNvPr>
          <p:cNvSpPr>
            <a:spLocks noGrp="1"/>
          </p:cNvSpPr>
          <p:nvPr>
            <p:ph type="ftr" sz="quarter" idx="11"/>
          </p:nvPr>
        </p:nvSpPr>
        <p:spPr/>
        <p:txBody>
          <a:bodyPr/>
          <a:lstStyle/>
          <a:p>
            <a:endParaRPr lang="en-US">
              <a:solidFill>
                <a:schemeClr val="tx1"/>
              </a:solidFill>
            </a:endParaRPr>
          </a:p>
        </p:txBody>
      </p:sp>
      <p:sp>
        <p:nvSpPr>
          <p:cNvPr id="7" name="Slide Number Placeholder 6">
            <a:extLst>
              <a:ext uri="{FF2B5EF4-FFF2-40B4-BE49-F238E27FC236}">
                <a16:creationId xmlns:a16="http://schemas.microsoft.com/office/drawing/2014/main" xmlns="" id="{6B9BD560-33AA-BC4A-889E-E761F7D0F6A8}"/>
              </a:ext>
            </a:extLst>
          </p:cNvPr>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2392769846"/>
      </p:ext>
    </p:extLst>
  </p:cSld>
  <p:clrMapOvr>
    <a:masterClrMapping/>
  </p:clrMapOvr>
  <p:transition>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5B4CFD-2ABA-6C46-80A2-09A821146B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072F3962-9E16-4E43-9C8B-6EAA656302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EA241913-1BAF-C144-9BFB-199459E2BA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CF54B39-CCD4-0E44-BA7D-ED359789CBCA}"/>
              </a:ext>
            </a:extLst>
          </p:cNvPr>
          <p:cNvSpPr>
            <a:spLocks noGrp="1"/>
          </p:cNvSpPr>
          <p:nvPr>
            <p:ph type="dt" sz="half" idx="10"/>
          </p:nvPr>
        </p:nvSpPr>
        <p:spPr/>
        <p:txBody>
          <a:bodyPr/>
          <a:lstStyle/>
          <a:p>
            <a:pPr algn="r"/>
            <a:fld id="{A37D6D71-8B28-4ED6-B932-04B197003D23}" type="datetimeFigureOut">
              <a:rPr lang="en-US" smtClean="0"/>
              <a:pPr algn="r"/>
              <a:t>11/13/2023</a:t>
            </a:fld>
            <a:endParaRPr lang="en-US"/>
          </a:p>
        </p:txBody>
      </p:sp>
      <p:sp>
        <p:nvSpPr>
          <p:cNvPr id="6" name="Footer Placeholder 5">
            <a:extLst>
              <a:ext uri="{FF2B5EF4-FFF2-40B4-BE49-F238E27FC236}">
                <a16:creationId xmlns:a16="http://schemas.microsoft.com/office/drawing/2014/main" xmlns="" id="{F3784287-79BC-6D40-980C-D2657E1DC345}"/>
              </a:ext>
            </a:extLst>
          </p:cNvPr>
          <p:cNvSpPr>
            <a:spLocks noGrp="1"/>
          </p:cNvSpPr>
          <p:nvPr>
            <p:ph type="ftr" sz="quarter" idx="11"/>
          </p:nvPr>
        </p:nvSpPr>
        <p:spPr/>
        <p:txBody>
          <a:bodyPr/>
          <a:lstStyle/>
          <a:p>
            <a:endParaRPr lang="en-US">
              <a:effectLst>
                <a:outerShdw blurRad="50800" dist="38100" dir="2700000" algn="tl" rotWithShape="0">
                  <a:prstClr val="black">
                    <a:alpha val="43000"/>
                  </a:prstClr>
                </a:outerShdw>
              </a:effectLst>
            </a:endParaRPr>
          </a:p>
        </p:txBody>
      </p:sp>
      <p:sp>
        <p:nvSpPr>
          <p:cNvPr id="7" name="Slide Number Placeholder 6">
            <a:extLst>
              <a:ext uri="{FF2B5EF4-FFF2-40B4-BE49-F238E27FC236}">
                <a16:creationId xmlns:a16="http://schemas.microsoft.com/office/drawing/2014/main" xmlns="" id="{5C8D6209-179D-3441-830D-2FC9508C81E1}"/>
              </a:ext>
            </a:extLst>
          </p:cNvPr>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3761531830"/>
      </p:ext>
    </p:extLst>
  </p:cSld>
  <p:clrMapOvr>
    <a:masterClrMapping/>
  </p:clrMapOvr>
  <p:transition>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E34C223D-F3A5-4147-B059-5E32E44FEE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CCC679C0-93B7-7844-9197-AEFAEB4A70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B6E2535-4415-B749-90B8-FB1FD1AAF9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r"/>
            <a:fld id="{A37D6D71-8B28-4ED6-B932-04B197003D23}" type="datetimeFigureOut">
              <a:rPr lang="en-US" smtClean="0"/>
              <a:pPr algn="r"/>
              <a:t>11/13/2023</a:t>
            </a:fld>
            <a:endParaRPr lang="en-US" spc="50"/>
          </a:p>
        </p:txBody>
      </p:sp>
      <p:sp>
        <p:nvSpPr>
          <p:cNvPr id="5" name="Footer Placeholder 4">
            <a:extLst>
              <a:ext uri="{FF2B5EF4-FFF2-40B4-BE49-F238E27FC236}">
                <a16:creationId xmlns:a16="http://schemas.microsoft.com/office/drawing/2014/main" xmlns="" id="{84163BEF-5D3A-1840-A8FC-63108598E1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spc="50"/>
          </a:p>
        </p:txBody>
      </p:sp>
      <p:sp>
        <p:nvSpPr>
          <p:cNvPr id="6" name="Slide Number Placeholder 5">
            <a:extLst>
              <a:ext uri="{FF2B5EF4-FFF2-40B4-BE49-F238E27FC236}">
                <a16:creationId xmlns:a16="http://schemas.microsoft.com/office/drawing/2014/main" xmlns="" id="{950ABACB-B53A-A84A-A1E8-5918D9147C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393876356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p:cover/>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1.wdp"/><Relationship Id="rId13" Type="http://schemas.microsoft.com/office/2007/relationships/hdphoto" Target="../media/hdphoto6.wdp"/><Relationship Id="rId3" Type="http://schemas.openxmlformats.org/officeDocument/2006/relationships/image" Target="../media/image1.jpeg"/><Relationship Id="rId7" Type="http://schemas.openxmlformats.org/officeDocument/2006/relationships/image" Target="../media/image5.png"/><Relationship Id="rId12" Type="http://schemas.microsoft.com/office/2007/relationships/hdphoto" Target="../media/hdphoto5.wdp"/><Relationship Id="rId17" Type="http://schemas.microsoft.com/office/2007/relationships/hdphoto" Target="../media/hdphoto10.wdp"/><Relationship Id="rId2" Type="http://schemas.openxmlformats.org/officeDocument/2006/relationships/notesSlide" Target="../notesSlides/notesSlide1.xml"/><Relationship Id="rId16" Type="http://schemas.microsoft.com/office/2007/relationships/hdphoto" Target="../media/hdphoto9.wdp"/><Relationship Id="rId1" Type="http://schemas.openxmlformats.org/officeDocument/2006/relationships/slideLayout" Target="../slideLayouts/slideLayout2.xml"/><Relationship Id="rId6" Type="http://schemas.openxmlformats.org/officeDocument/2006/relationships/image" Target="../media/image4.jpeg"/><Relationship Id="rId11" Type="http://schemas.microsoft.com/office/2007/relationships/hdphoto" Target="../media/hdphoto4.wdp"/><Relationship Id="rId5" Type="http://schemas.openxmlformats.org/officeDocument/2006/relationships/image" Target="../media/image3.jpeg"/><Relationship Id="rId15" Type="http://schemas.microsoft.com/office/2007/relationships/hdphoto" Target="../media/hdphoto8.wdp"/><Relationship Id="rId10" Type="http://schemas.microsoft.com/office/2007/relationships/hdphoto" Target="../media/hdphoto3.wdp"/><Relationship Id="rId4" Type="http://schemas.openxmlformats.org/officeDocument/2006/relationships/image" Target="../media/image2.jpeg"/><Relationship Id="rId9" Type="http://schemas.microsoft.com/office/2007/relationships/hdphoto" Target="../media/hdphoto2.wdp"/><Relationship Id="rId14" Type="http://schemas.microsoft.com/office/2007/relationships/hdphoto" Target="../media/hdphoto7.wdp"/></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jpeg"/></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constitutionalrights.constitutioncenter.org/app/home/world"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1E4B2184-9C9B-954F-97E9-496B30A13DD4}"/>
              </a:ext>
            </a:extLst>
          </p:cNvPr>
          <p:cNvGrpSpPr/>
          <p:nvPr/>
        </p:nvGrpSpPr>
        <p:grpSpPr>
          <a:xfrm>
            <a:off x="-376978" y="-404604"/>
            <a:ext cx="13049202" cy="7252062"/>
            <a:chOff x="-376978" y="-404604"/>
            <a:chExt cx="13049202" cy="7252062"/>
          </a:xfrm>
        </p:grpSpPr>
        <p:pic>
          <p:nvPicPr>
            <p:cNvPr id="22544" name="Picture 16" descr="Tehran | Pasargad Tours">
              <a:extLst>
                <a:ext uri="{FF2B5EF4-FFF2-40B4-BE49-F238E27FC236}">
                  <a16:creationId xmlns:a16="http://schemas.microsoft.com/office/drawing/2014/main" xmlns="" id="{F832A024-269C-944D-BA6C-B28DC225096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2659"/>
            <a:stretch/>
          </p:blipFill>
          <p:spPr bwMode="auto">
            <a:xfrm>
              <a:off x="-376978" y="-404604"/>
              <a:ext cx="2857824" cy="6152020"/>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pic>
          <p:nvPicPr>
            <p:cNvPr id="22540" name="Picture 12">
              <a:extLst>
                <a:ext uri="{FF2B5EF4-FFF2-40B4-BE49-F238E27FC236}">
                  <a16:creationId xmlns:a16="http://schemas.microsoft.com/office/drawing/2014/main" xmlns="" id="{DE927758-F66C-784A-B0F9-0A9A6058E2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9082" y="-362425"/>
              <a:ext cx="6343142" cy="6141746"/>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pic>
          <p:nvPicPr>
            <p:cNvPr id="22542" name="Picture 14" descr="Beijing City Night - Free photo on Pixabay">
              <a:extLst>
                <a:ext uri="{FF2B5EF4-FFF2-40B4-BE49-F238E27FC236}">
                  <a16:creationId xmlns:a16="http://schemas.microsoft.com/office/drawing/2014/main" xmlns="" id="{92425E33-4C93-C94B-BB6B-93D13233BFA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7510" r="17250"/>
            <a:stretch/>
          </p:blipFill>
          <p:spPr bwMode="auto">
            <a:xfrm>
              <a:off x="1874845" y="-372699"/>
              <a:ext cx="4864542" cy="6152020"/>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pic>
          <p:nvPicPr>
            <p:cNvPr id="16" name="Picture 16" descr="Tehran | Pasargad Tours">
              <a:extLst>
                <a:ext uri="{FF2B5EF4-FFF2-40B4-BE49-F238E27FC236}">
                  <a16:creationId xmlns:a16="http://schemas.microsoft.com/office/drawing/2014/main" xmlns="" id="{B031F330-A4C4-4B49-A6A6-608AC6671F6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7661" t="3113"/>
            <a:stretch/>
          </p:blipFill>
          <p:spPr bwMode="auto">
            <a:xfrm>
              <a:off x="5762190" y="-321662"/>
              <a:ext cx="3096266" cy="5839426"/>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pic>
          <p:nvPicPr>
            <p:cNvPr id="17" name="Picture 2" descr="Netzwerk, Sozial, Abstrakt, Soziales Netzwerk, Logo">
              <a:extLst>
                <a:ext uri="{FF2B5EF4-FFF2-40B4-BE49-F238E27FC236}">
                  <a16:creationId xmlns:a16="http://schemas.microsoft.com/office/drawing/2014/main" xmlns="" id="{98E31587-0DD0-7B41-83AD-4F0788270B75}"/>
                </a:ext>
              </a:extLst>
            </p:cNvPr>
            <p:cNvPicPr>
              <a:picLocks noChangeAspect="1" noChangeArrowheads="1"/>
            </p:cNvPicPr>
            <p:nvPr/>
          </p:nvPicPr>
          <p:blipFill rotWithShape="1">
            <a:blip r:embed="rId6">
              <a:alphaModFix amt="50000"/>
              <a:duotone>
                <a:schemeClr val="accent2">
                  <a:shade val="45000"/>
                  <a:satMod val="135000"/>
                </a:schemeClr>
                <a:prstClr val="white"/>
              </a:duotone>
              <a:extLst>
                <a:ext uri="{28A0092B-C50C-407E-A947-70E740481C1C}">
                  <a14:useLocalDpi xmlns:a14="http://schemas.microsoft.com/office/drawing/2010/main" val="0"/>
                </a:ext>
              </a:extLst>
            </a:blip>
            <a:srcRect t="41468" b="22042"/>
            <a:stretch/>
          </p:blipFill>
          <p:spPr bwMode="auto">
            <a:xfrm>
              <a:off x="18704" y="5393094"/>
              <a:ext cx="12192000" cy="1454364"/>
            </a:xfrm>
            <a:prstGeom prst="rect">
              <a:avLst/>
            </a:prstGeom>
            <a:ln w="254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18" name="Google Shape;162;p18">
              <a:extLst>
                <a:ext uri="{FF2B5EF4-FFF2-40B4-BE49-F238E27FC236}">
                  <a16:creationId xmlns:a16="http://schemas.microsoft.com/office/drawing/2014/main" xmlns="" id="{C15421CD-FDB8-C547-97E5-FACF0DBB6E19}"/>
                </a:ext>
              </a:extLst>
            </p:cNvPr>
            <p:cNvSpPr/>
            <p:nvPr/>
          </p:nvSpPr>
          <p:spPr>
            <a:xfrm>
              <a:off x="0" y="5297589"/>
              <a:ext cx="12148500" cy="1015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6000"/>
                <a:buFont typeface="Calibri"/>
                <a:buNone/>
              </a:pPr>
              <a:r>
                <a:rPr lang="en-US" sz="5000" b="1">
                  <a:effectLst>
                    <a:outerShdw blurRad="38100" dist="38100" dir="2700000" algn="tl">
                      <a:srgbClr val="000000">
                        <a:alpha val="43137"/>
                      </a:srgbClr>
                    </a:outerShdw>
                  </a:effectLst>
                  <a:latin typeface="Calibri"/>
                  <a:ea typeface="Arial"/>
                  <a:cs typeface="Calibri"/>
                  <a:sym typeface="Calibri"/>
                </a:rPr>
                <a:t>Political Culture &amp; Participation</a:t>
              </a:r>
              <a:endParaRPr sz="5000" b="0" i="0" u="none" strike="noStrike" cap="none">
                <a:effectLst>
                  <a:outerShdw blurRad="38100" dist="38100" dir="2700000" algn="tl">
                    <a:srgbClr val="000000">
                      <a:alpha val="43137"/>
                    </a:srgbClr>
                  </a:outerShdw>
                </a:effectLst>
                <a:latin typeface="Arial"/>
                <a:ea typeface="Arial"/>
                <a:cs typeface="Arial"/>
                <a:sym typeface="Arial"/>
              </a:endParaRPr>
            </a:p>
          </p:txBody>
        </p:sp>
        <p:sp>
          <p:nvSpPr>
            <p:cNvPr id="19" name="Google Shape;163;p18">
              <a:extLst>
                <a:ext uri="{FF2B5EF4-FFF2-40B4-BE49-F238E27FC236}">
                  <a16:creationId xmlns:a16="http://schemas.microsoft.com/office/drawing/2014/main" xmlns="" id="{56F8C9EC-126F-2B4A-994A-1AC4CCEE38EF}"/>
                </a:ext>
              </a:extLst>
            </p:cNvPr>
            <p:cNvSpPr/>
            <p:nvPr/>
          </p:nvSpPr>
          <p:spPr>
            <a:xfrm>
              <a:off x="4050018" y="5972272"/>
              <a:ext cx="3863700" cy="5541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3000"/>
                <a:buFont typeface="Calibri"/>
                <a:buNone/>
              </a:pPr>
              <a:r>
                <a:rPr lang="en-US" sz="3000" b="1" i="0" u="none" strike="noStrike" cap="none">
                  <a:solidFill>
                    <a:srgbClr val="0C0C0C"/>
                  </a:solidFill>
                  <a:latin typeface="Calibri"/>
                  <a:ea typeface="Calibri"/>
                  <a:cs typeface="Calibri"/>
                  <a:sym typeface="Calibri"/>
                </a:rPr>
                <a:t>Unit 3</a:t>
              </a:r>
              <a:endParaRPr sz="1400" b="0" i="0" u="none" strike="noStrike" cap="none">
                <a:solidFill>
                  <a:srgbClr val="0C0C0C"/>
                </a:solidFill>
                <a:latin typeface="Arial"/>
                <a:ea typeface="Arial"/>
                <a:cs typeface="Arial"/>
                <a:sym typeface="Arial"/>
              </a:endParaRPr>
            </a:p>
          </p:txBody>
        </p:sp>
        <p:pic>
          <p:nvPicPr>
            <p:cNvPr id="12" name="Picture 2" descr="Business, Technology, Stadt, Line, Telefon, Mobile">
              <a:extLst>
                <a:ext uri="{FF2B5EF4-FFF2-40B4-BE49-F238E27FC236}">
                  <a16:creationId xmlns:a16="http://schemas.microsoft.com/office/drawing/2014/main" xmlns="" id="{F6AD3658-8ED1-064A-B271-6B46A5B8A678}"/>
                </a:ext>
              </a:extLst>
            </p:cNvPr>
            <p:cNvPicPr>
              <a:picLocks noChangeAspect="1" noChangeArrowheads="1"/>
            </p:cNvPicPr>
            <p:nvPr/>
          </p:nvPicPr>
          <p:blipFill rotWithShape="1">
            <a:blip r:embed="rId7">
              <a:duotone>
                <a:schemeClr val="accent2">
                  <a:shade val="45000"/>
                  <a:satMod val="135000"/>
                </a:schemeClr>
                <a:prstClr val="white"/>
              </a:duotone>
              <a:extLst>
                <a:ext uri="{BEBA8EAE-BF5A-486C-A8C5-ECC9F3942E4B}">
                  <a14:imgProps xmlns:a14="http://schemas.microsoft.com/office/drawing/2010/main">
                    <a14:imgLayer r:embed="rId8">
                      <a14:imgEffect>
                        <a14:backgroundRemoval t="83086" b="99814" l="625" r="8125">
                          <a14:foregroundMark x1="2188" y1="89591" x2="2188" y2="89591"/>
                          <a14:foregroundMark x1="7917" y1="88476" x2="7917" y2="88476"/>
                          <a14:foregroundMark x1="5187" y1="99257" x2="5208" y2="99814"/>
                          <a14:foregroundMark x1="5000" y1="94238" x2="5187" y2="99257"/>
                          <a14:backgroundMark x1="1979" y1="89777" x2="1979" y2="89777"/>
                          <a14:backgroundMark x1="1979" y1="89777" x2="1979" y2="89777"/>
                          <a14:backgroundMark x1="1979" y1="89777" x2="1979" y2="89777"/>
                          <a14:backgroundMark x1="1979" y1="89777" x2="1979" y2="89777"/>
                          <a14:backgroundMark x1="1979" y1="89777" x2="1979" y2="89777"/>
                          <a14:backgroundMark x1="5729" y1="99257" x2="5729" y2="99257"/>
                        </a14:backgroundRemoval>
                      </a14:imgEffect>
                    </a14:imgLayer>
                  </a14:imgProps>
                </a:ext>
                <a:ext uri="{28A0092B-C50C-407E-A947-70E740481C1C}">
                  <a14:useLocalDpi xmlns:a14="http://schemas.microsoft.com/office/drawing/2010/main" val="0"/>
                </a:ext>
              </a:extLst>
            </a:blip>
            <a:srcRect t="81355" r="90717"/>
            <a:stretch/>
          </p:blipFill>
          <p:spPr bwMode="auto">
            <a:xfrm>
              <a:off x="1125430" y="3853024"/>
              <a:ext cx="1135224" cy="10158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0" name="Picture 2" descr="Business, Technology, Stadt, Line, Telefon, Mobile">
              <a:extLst>
                <a:ext uri="{FF2B5EF4-FFF2-40B4-BE49-F238E27FC236}">
                  <a16:creationId xmlns:a16="http://schemas.microsoft.com/office/drawing/2014/main" xmlns="" id="{C4A3CDE8-8D54-2842-83C7-78CCA76C47E1}"/>
                </a:ext>
              </a:extLst>
            </p:cNvPr>
            <p:cNvPicPr>
              <a:picLocks noChangeAspect="1" noChangeArrowheads="1"/>
            </p:cNvPicPr>
            <p:nvPr/>
          </p:nvPicPr>
          <p:blipFill rotWithShape="1">
            <a:blip r:embed="rId7">
              <a:duotone>
                <a:schemeClr val="accent2">
                  <a:shade val="45000"/>
                  <a:satMod val="135000"/>
                </a:schemeClr>
                <a:prstClr val="white"/>
              </a:duotone>
              <a:extLst>
                <a:ext uri="{BEBA8EAE-BF5A-486C-A8C5-ECC9F3942E4B}">
                  <a14:imgProps xmlns:a14="http://schemas.microsoft.com/office/drawing/2010/main">
                    <a14:imgLayer r:embed="rId9">
                      <a14:imgEffect>
                        <a14:backgroundRemoval t="83086" b="99814" l="625" r="8125">
                          <a14:foregroundMark x1="2188" y1="89591" x2="2188" y2="89591"/>
                          <a14:foregroundMark x1="7917" y1="88476" x2="7917" y2="88476"/>
                          <a14:foregroundMark x1="5187" y1="99257" x2="5208" y2="99814"/>
                          <a14:foregroundMark x1="5000" y1="94238" x2="5187" y2="99257"/>
                          <a14:backgroundMark x1="1979" y1="89777" x2="1979" y2="89777"/>
                          <a14:backgroundMark x1="1979" y1="89777" x2="1979" y2="89777"/>
                          <a14:backgroundMark x1="1979" y1="89777" x2="1979" y2="89777"/>
                          <a14:backgroundMark x1="1979" y1="89777" x2="1979" y2="89777"/>
                          <a14:backgroundMark x1="1979" y1="89777" x2="1979" y2="89777"/>
                          <a14:backgroundMark x1="5729" y1="99257" x2="5729" y2="99257"/>
                        </a14:backgroundRemoval>
                      </a14:imgEffect>
                    </a14:imgLayer>
                  </a14:imgProps>
                </a:ext>
                <a:ext uri="{28A0092B-C50C-407E-A947-70E740481C1C}">
                  <a14:useLocalDpi xmlns:a14="http://schemas.microsoft.com/office/drawing/2010/main" val="0"/>
                </a:ext>
              </a:extLst>
            </a:blip>
            <a:srcRect t="81355" r="90717"/>
            <a:stretch/>
          </p:blipFill>
          <p:spPr bwMode="auto">
            <a:xfrm>
              <a:off x="10943045" y="4111199"/>
              <a:ext cx="1135224" cy="10158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1" name="Picture 2" descr="Business, Technology, Stadt, Line, Telefon, Mobile">
              <a:extLst>
                <a:ext uri="{FF2B5EF4-FFF2-40B4-BE49-F238E27FC236}">
                  <a16:creationId xmlns:a16="http://schemas.microsoft.com/office/drawing/2014/main" xmlns="" id="{14EEE682-E7F5-4C44-B514-D1505F413CFC}"/>
                </a:ext>
              </a:extLst>
            </p:cNvPr>
            <p:cNvPicPr>
              <a:picLocks noChangeAspect="1" noChangeArrowheads="1"/>
            </p:cNvPicPr>
            <p:nvPr/>
          </p:nvPicPr>
          <p:blipFill rotWithShape="1">
            <a:blip r:embed="rId7">
              <a:duotone>
                <a:schemeClr val="accent2">
                  <a:shade val="45000"/>
                  <a:satMod val="135000"/>
                </a:schemeClr>
                <a:prstClr val="white"/>
              </a:duotone>
              <a:extLst>
                <a:ext uri="{BEBA8EAE-BF5A-486C-A8C5-ECC9F3942E4B}">
                  <a14:imgProps xmlns:a14="http://schemas.microsoft.com/office/drawing/2010/main">
                    <a14:imgLayer r:embed="rId10">
                      <a14:imgEffect>
                        <a14:backgroundRemoval t="83086" b="99814" l="625" r="8125">
                          <a14:foregroundMark x1="2188" y1="89591" x2="2188" y2="89591"/>
                          <a14:foregroundMark x1="7917" y1="88476" x2="7917" y2="88476"/>
                          <a14:foregroundMark x1="5187" y1="99257" x2="5208" y2="99814"/>
                          <a14:foregroundMark x1="5000" y1="94238" x2="5187" y2="99257"/>
                          <a14:backgroundMark x1="1979" y1="89777" x2="1979" y2="89777"/>
                          <a14:backgroundMark x1="1979" y1="89777" x2="1979" y2="89777"/>
                          <a14:backgroundMark x1="1979" y1="89777" x2="1979" y2="89777"/>
                          <a14:backgroundMark x1="1979" y1="89777" x2="1979" y2="89777"/>
                          <a14:backgroundMark x1="1979" y1="89777" x2="1979" y2="89777"/>
                          <a14:backgroundMark x1="5729" y1="99257" x2="5729" y2="99257"/>
                        </a14:backgroundRemoval>
                      </a14:imgEffect>
                    </a14:imgLayer>
                  </a14:imgProps>
                </a:ext>
                <a:ext uri="{28A0092B-C50C-407E-A947-70E740481C1C}">
                  <a14:useLocalDpi xmlns:a14="http://schemas.microsoft.com/office/drawing/2010/main" val="0"/>
                </a:ext>
              </a:extLst>
            </a:blip>
            <a:srcRect t="81355" r="90717"/>
            <a:stretch/>
          </p:blipFill>
          <p:spPr bwMode="auto">
            <a:xfrm>
              <a:off x="9399356" y="3901057"/>
              <a:ext cx="1135224" cy="10158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2" name="Picture 2" descr="Business, Technology, Stadt, Line, Telefon, Mobile">
              <a:extLst>
                <a:ext uri="{FF2B5EF4-FFF2-40B4-BE49-F238E27FC236}">
                  <a16:creationId xmlns:a16="http://schemas.microsoft.com/office/drawing/2014/main" xmlns="" id="{755B07AC-6754-7147-A7E3-E04AD00F0BF8}"/>
                </a:ext>
              </a:extLst>
            </p:cNvPr>
            <p:cNvPicPr>
              <a:picLocks noChangeAspect="1" noChangeArrowheads="1"/>
            </p:cNvPicPr>
            <p:nvPr/>
          </p:nvPicPr>
          <p:blipFill rotWithShape="1">
            <a:blip r:embed="rId7">
              <a:duotone>
                <a:schemeClr val="accent2">
                  <a:shade val="45000"/>
                  <a:satMod val="135000"/>
                </a:schemeClr>
                <a:prstClr val="white"/>
              </a:duotone>
              <a:extLst>
                <a:ext uri="{BEBA8EAE-BF5A-486C-A8C5-ECC9F3942E4B}">
                  <a14:imgProps xmlns:a14="http://schemas.microsoft.com/office/drawing/2010/main">
                    <a14:imgLayer r:embed="rId11">
                      <a14:imgEffect>
                        <a14:backgroundRemoval t="83086" b="99814" l="625" r="8125">
                          <a14:foregroundMark x1="2188" y1="89591" x2="2188" y2="89591"/>
                          <a14:foregroundMark x1="7917" y1="88476" x2="7917" y2="88476"/>
                          <a14:foregroundMark x1="5187" y1="99257" x2="5208" y2="99814"/>
                          <a14:foregroundMark x1="5000" y1="94238" x2="5187" y2="99257"/>
                          <a14:backgroundMark x1="1979" y1="89777" x2="1979" y2="89777"/>
                          <a14:backgroundMark x1="1979" y1="89777" x2="1979" y2="89777"/>
                          <a14:backgroundMark x1="1979" y1="89777" x2="1979" y2="89777"/>
                          <a14:backgroundMark x1="1979" y1="89777" x2="1979" y2="89777"/>
                          <a14:backgroundMark x1="1979" y1="89777" x2="1979" y2="89777"/>
                          <a14:backgroundMark x1="5729" y1="99257" x2="5729" y2="99257"/>
                        </a14:backgroundRemoval>
                      </a14:imgEffect>
                    </a14:imgLayer>
                  </a14:imgProps>
                </a:ext>
                <a:ext uri="{28A0092B-C50C-407E-A947-70E740481C1C}">
                  <a14:useLocalDpi xmlns:a14="http://schemas.microsoft.com/office/drawing/2010/main" val="0"/>
                </a:ext>
              </a:extLst>
            </a:blip>
            <a:srcRect t="81355" r="90717"/>
            <a:stretch/>
          </p:blipFill>
          <p:spPr bwMode="auto">
            <a:xfrm>
              <a:off x="5580808" y="4229064"/>
              <a:ext cx="1135224" cy="10158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3" name="Picture 2" descr="Business, Technology, Stadt, Line, Telefon, Mobile">
              <a:extLst>
                <a:ext uri="{FF2B5EF4-FFF2-40B4-BE49-F238E27FC236}">
                  <a16:creationId xmlns:a16="http://schemas.microsoft.com/office/drawing/2014/main" xmlns="" id="{81735392-B3EA-E447-856F-CD105F751C4C}"/>
                </a:ext>
              </a:extLst>
            </p:cNvPr>
            <p:cNvPicPr>
              <a:picLocks noChangeAspect="1" noChangeArrowheads="1"/>
            </p:cNvPicPr>
            <p:nvPr/>
          </p:nvPicPr>
          <p:blipFill rotWithShape="1">
            <a:blip r:embed="rId7">
              <a:duotone>
                <a:schemeClr val="accent2">
                  <a:shade val="45000"/>
                  <a:satMod val="135000"/>
                </a:schemeClr>
                <a:prstClr val="white"/>
              </a:duotone>
              <a:extLst>
                <a:ext uri="{BEBA8EAE-BF5A-486C-A8C5-ECC9F3942E4B}">
                  <a14:imgProps xmlns:a14="http://schemas.microsoft.com/office/drawing/2010/main">
                    <a14:imgLayer r:embed="rId12">
                      <a14:imgEffect>
                        <a14:backgroundRemoval t="83086" b="99814" l="625" r="8125">
                          <a14:foregroundMark x1="2188" y1="89591" x2="2188" y2="89591"/>
                          <a14:foregroundMark x1="7917" y1="88476" x2="7917" y2="88476"/>
                          <a14:foregroundMark x1="5187" y1="99257" x2="5208" y2="99814"/>
                          <a14:foregroundMark x1="5000" y1="94238" x2="5187" y2="99257"/>
                          <a14:backgroundMark x1="1979" y1="89777" x2="1979" y2="89777"/>
                          <a14:backgroundMark x1="1979" y1="89777" x2="1979" y2="89777"/>
                          <a14:backgroundMark x1="1979" y1="89777" x2="1979" y2="89777"/>
                          <a14:backgroundMark x1="1979" y1="89777" x2="1979" y2="89777"/>
                          <a14:backgroundMark x1="1979" y1="89777" x2="1979" y2="89777"/>
                          <a14:backgroundMark x1="5729" y1="99257" x2="5729" y2="99257"/>
                        </a14:backgroundRemoval>
                      </a14:imgEffect>
                    </a14:imgLayer>
                  </a14:imgProps>
                </a:ext>
                <a:ext uri="{28A0092B-C50C-407E-A947-70E740481C1C}">
                  <a14:useLocalDpi xmlns:a14="http://schemas.microsoft.com/office/drawing/2010/main" val="0"/>
                </a:ext>
              </a:extLst>
            </a:blip>
            <a:srcRect t="81355" r="90717"/>
            <a:stretch/>
          </p:blipFill>
          <p:spPr bwMode="auto">
            <a:xfrm>
              <a:off x="4565435" y="3639670"/>
              <a:ext cx="794602" cy="71101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4" name="Picture 2" descr="Business, Technology, Stadt, Line, Telefon, Mobile">
              <a:extLst>
                <a:ext uri="{FF2B5EF4-FFF2-40B4-BE49-F238E27FC236}">
                  <a16:creationId xmlns:a16="http://schemas.microsoft.com/office/drawing/2014/main" xmlns="" id="{7233A63B-66E4-E04F-9C4B-8CD6C7F8CC42}"/>
                </a:ext>
              </a:extLst>
            </p:cNvPr>
            <p:cNvPicPr>
              <a:picLocks noChangeAspect="1" noChangeArrowheads="1"/>
            </p:cNvPicPr>
            <p:nvPr/>
          </p:nvPicPr>
          <p:blipFill rotWithShape="1">
            <a:blip r:embed="rId7">
              <a:duotone>
                <a:schemeClr val="accent2">
                  <a:shade val="45000"/>
                  <a:satMod val="135000"/>
                </a:schemeClr>
                <a:prstClr val="white"/>
              </a:duotone>
              <a:extLst>
                <a:ext uri="{BEBA8EAE-BF5A-486C-A8C5-ECC9F3942E4B}">
                  <a14:imgProps xmlns:a14="http://schemas.microsoft.com/office/drawing/2010/main">
                    <a14:imgLayer r:embed="rId13">
                      <a14:imgEffect>
                        <a14:backgroundRemoval t="83086" b="99814" l="625" r="8125">
                          <a14:foregroundMark x1="2188" y1="89591" x2="2188" y2="89591"/>
                          <a14:foregroundMark x1="7917" y1="88476" x2="7917" y2="88476"/>
                          <a14:foregroundMark x1="5187" y1="99257" x2="5208" y2="99814"/>
                          <a14:foregroundMark x1="5000" y1="94238" x2="5187" y2="99257"/>
                          <a14:backgroundMark x1="1979" y1="89777" x2="1979" y2="89777"/>
                          <a14:backgroundMark x1="1979" y1="89777" x2="1979" y2="89777"/>
                          <a14:backgroundMark x1="1979" y1="89777" x2="1979" y2="89777"/>
                          <a14:backgroundMark x1="1979" y1="89777" x2="1979" y2="89777"/>
                          <a14:backgroundMark x1="1979" y1="89777" x2="1979" y2="89777"/>
                          <a14:backgroundMark x1="5729" y1="99257" x2="5729" y2="99257"/>
                        </a14:backgroundRemoval>
                      </a14:imgEffect>
                    </a14:imgLayer>
                  </a14:imgProps>
                </a:ext>
                <a:ext uri="{28A0092B-C50C-407E-A947-70E740481C1C}">
                  <a14:useLocalDpi xmlns:a14="http://schemas.microsoft.com/office/drawing/2010/main" val="0"/>
                </a:ext>
              </a:extLst>
            </a:blip>
            <a:srcRect t="81355" r="90717"/>
            <a:stretch/>
          </p:blipFill>
          <p:spPr bwMode="auto">
            <a:xfrm>
              <a:off x="3827008" y="3183236"/>
              <a:ext cx="794602" cy="71101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5" name="Picture 2" descr="Business, Technology, Stadt, Line, Telefon, Mobile">
              <a:extLst>
                <a:ext uri="{FF2B5EF4-FFF2-40B4-BE49-F238E27FC236}">
                  <a16:creationId xmlns:a16="http://schemas.microsoft.com/office/drawing/2014/main" xmlns="" id="{F90F1F4D-4CCA-B94D-98D5-055033C84607}"/>
                </a:ext>
              </a:extLst>
            </p:cNvPr>
            <p:cNvPicPr>
              <a:picLocks noChangeAspect="1" noChangeArrowheads="1"/>
            </p:cNvPicPr>
            <p:nvPr/>
          </p:nvPicPr>
          <p:blipFill rotWithShape="1">
            <a:blip r:embed="rId7">
              <a:duotone>
                <a:schemeClr val="accent2">
                  <a:shade val="45000"/>
                  <a:satMod val="135000"/>
                </a:schemeClr>
                <a:prstClr val="white"/>
              </a:duotone>
              <a:extLst>
                <a:ext uri="{BEBA8EAE-BF5A-486C-A8C5-ECC9F3942E4B}">
                  <a14:imgProps xmlns:a14="http://schemas.microsoft.com/office/drawing/2010/main">
                    <a14:imgLayer r:embed="rId10">
                      <a14:imgEffect>
                        <a14:backgroundRemoval t="83086" b="99814" l="625" r="8125">
                          <a14:foregroundMark x1="2188" y1="89591" x2="2188" y2="89591"/>
                          <a14:foregroundMark x1="7917" y1="88476" x2="7917" y2="88476"/>
                          <a14:foregroundMark x1="5187" y1="99257" x2="5208" y2="99814"/>
                          <a14:foregroundMark x1="5000" y1="94238" x2="5187" y2="99257"/>
                          <a14:backgroundMark x1="1979" y1="89777" x2="1979" y2="89777"/>
                          <a14:backgroundMark x1="1979" y1="89777" x2="1979" y2="89777"/>
                          <a14:backgroundMark x1="1979" y1="89777" x2="1979" y2="89777"/>
                          <a14:backgroundMark x1="1979" y1="89777" x2="1979" y2="89777"/>
                          <a14:backgroundMark x1="1979" y1="89777" x2="1979" y2="89777"/>
                          <a14:backgroundMark x1="5729" y1="99257" x2="5729" y2="99257"/>
                        </a14:backgroundRemoval>
                      </a14:imgEffect>
                    </a14:imgLayer>
                  </a14:imgProps>
                </a:ext>
                <a:ext uri="{28A0092B-C50C-407E-A947-70E740481C1C}">
                  <a14:useLocalDpi xmlns:a14="http://schemas.microsoft.com/office/drawing/2010/main" val="0"/>
                </a:ext>
              </a:extLst>
            </a:blip>
            <a:srcRect t="81355" r="90717"/>
            <a:stretch/>
          </p:blipFill>
          <p:spPr bwMode="auto">
            <a:xfrm>
              <a:off x="7620909" y="3697946"/>
              <a:ext cx="794602" cy="71101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6" name="Picture 2" descr="Business, Technology, Stadt, Line, Telefon, Mobile">
              <a:extLst>
                <a:ext uri="{FF2B5EF4-FFF2-40B4-BE49-F238E27FC236}">
                  <a16:creationId xmlns:a16="http://schemas.microsoft.com/office/drawing/2014/main" xmlns="" id="{DE95BAD5-38B6-4941-884F-EAAF5D203E39}"/>
                </a:ext>
              </a:extLst>
            </p:cNvPr>
            <p:cNvPicPr>
              <a:picLocks noChangeAspect="1" noChangeArrowheads="1"/>
            </p:cNvPicPr>
            <p:nvPr/>
          </p:nvPicPr>
          <p:blipFill rotWithShape="1">
            <a:blip r:embed="rId7">
              <a:duotone>
                <a:schemeClr val="accent2">
                  <a:shade val="45000"/>
                  <a:satMod val="135000"/>
                </a:schemeClr>
                <a:prstClr val="white"/>
              </a:duotone>
              <a:extLst>
                <a:ext uri="{BEBA8EAE-BF5A-486C-A8C5-ECC9F3942E4B}">
                  <a14:imgProps xmlns:a14="http://schemas.microsoft.com/office/drawing/2010/main">
                    <a14:imgLayer r:embed="rId14">
                      <a14:imgEffect>
                        <a14:backgroundRemoval t="83086" b="99814" l="625" r="8125">
                          <a14:foregroundMark x1="2188" y1="89591" x2="2188" y2="89591"/>
                          <a14:foregroundMark x1="7917" y1="88476" x2="7917" y2="88476"/>
                          <a14:foregroundMark x1="5187" y1="99257" x2="5208" y2="99814"/>
                          <a14:foregroundMark x1="5000" y1="94238" x2="5187" y2="99257"/>
                          <a14:backgroundMark x1="1979" y1="89777" x2="1979" y2="89777"/>
                          <a14:backgroundMark x1="1979" y1="89777" x2="1979" y2="89777"/>
                          <a14:backgroundMark x1="1979" y1="89777" x2="1979" y2="89777"/>
                          <a14:backgroundMark x1="1979" y1="89777" x2="1979" y2="89777"/>
                          <a14:backgroundMark x1="1979" y1="89777" x2="1979" y2="89777"/>
                          <a14:backgroundMark x1="5729" y1="99257" x2="5729" y2="99257"/>
                        </a14:backgroundRemoval>
                      </a14:imgEffect>
                    </a14:imgLayer>
                  </a14:imgProps>
                </a:ext>
                <a:ext uri="{28A0092B-C50C-407E-A947-70E740481C1C}">
                  <a14:useLocalDpi xmlns:a14="http://schemas.microsoft.com/office/drawing/2010/main" val="0"/>
                </a:ext>
              </a:extLst>
            </a:blip>
            <a:srcRect t="81355" r="90717"/>
            <a:stretch/>
          </p:blipFill>
          <p:spPr bwMode="auto">
            <a:xfrm>
              <a:off x="9002055" y="3202432"/>
              <a:ext cx="794602" cy="71101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7" name="Picture 2" descr="Business, Technology, Stadt, Line, Telefon, Mobile">
              <a:extLst>
                <a:ext uri="{FF2B5EF4-FFF2-40B4-BE49-F238E27FC236}">
                  <a16:creationId xmlns:a16="http://schemas.microsoft.com/office/drawing/2014/main" xmlns="" id="{5673F37C-0992-DF47-94B8-1C6E8E456EBC}"/>
                </a:ext>
              </a:extLst>
            </p:cNvPr>
            <p:cNvPicPr>
              <a:picLocks noChangeAspect="1" noChangeArrowheads="1"/>
            </p:cNvPicPr>
            <p:nvPr/>
          </p:nvPicPr>
          <p:blipFill rotWithShape="1">
            <a:blip r:embed="rId7">
              <a:duotone>
                <a:schemeClr val="accent2">
                  <a:shade val="45000"/>
                  <a:satMod val="135000"/>
                </a:schemeClr>
                <a:prstClr val="white"/>
              </a:duotone>
              <a:extLst>
                <a:ext uri="{BEBA8EAE-BF5A-486C-A8C5-ECC9F3942E4B}">
                  <a14:imgProps xmlns:a14="http://schemas.microsoft.com/office/drawing/2010/main">
                    <a14:imgLayer r:embed="rId15">
                      <a14:imgEffect>
                        <a14:backgroundRemoval t="83086" b="99814" l="625" r="8125">
                          <a14:foregroundMark x1="2188" y1="89591" x2="2188" y2="89591"/>
                          <a14:foregroundMark x1="7917" y1="88476" x2="7917" y2="88476"/>
                          <a14:foregroundMark x1="5187" y1="99257" x2="5208" y2="99814"/>
                          <a14:foregroundMark x1="5000" y1="94238" x2="5187" y2="99257"/>
                          <a14:backgroundMark x1="1979" y1="89777" x2="1979" y2="89777"/>
                          <a14:backgroundMark x1="1979" y1="89777" x2="1979" y2="89777"/>
                          <a14:backgroundMark x1="1979" y1="89777" x2="1979" y2="89777"/>
                          <a14:backgroundMark x1="1979" y1="89777" x2="1979" y2="89777"/>
                          <a14:backgroundMark x1="1979" y1="89777" x2="1979" y2="89777"/>
                          <a14:backgroundMark x1="5729" y1="99257" x2="5729" y2="99257"/>
                        </a14:backgroundRemoval>
                      </a14:imgEffect>
                    </a14:imgLayer>
                  </a14:imgProps>
                </a:ext>
                <a:ext uri="{28A0092B-C50C-407E-A947-70E740481C1C}">
                  <a14:useLocalDpi xmlns:a14="http://schemas.microsoft.com/office/drawing/2010/main" val="0"/>
                </a:ext>
              </a:extLst>
            </a:blip>
            <a:srcRect t="81355" r="90717"/>
            <a:stretch/>
          </p:blipFill>
          <p:spPr bwMode="auto">
            <a:xfrm>
              <a:off x="387003" y="3649913"/>
              <a:ext cx="794602" cy="71101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8" name="Picture 2" descr="Business, Technology, Stadt, Line, Telefon, Mobile">
              <a:extLst>
                <a:ext uri="{FF2B5EF4-FFF2-40B4-BE49-F238E27FC236}">
                  <a16:creationId xmlns:a16="http://schemas.microsoft.com/office/drawing/2014/main" xmlns="" id="{4D664331-9968-3E4A-95BC-0F83F1A3EA1B}"/>
                </a:ext>
              </a:extLst>
            </p:cNvPr>
            <p:cNvPicPr>
              <a:picLocks noChangeAspect="1" noChangeArrowheads="1"/>
            </p:cNvPicPr>
            <p:nvPr/>
          </p:nvPicPr>
          <p:blipFill rotWithShape="1">
            <a:blip r:embed="rId7">
              <a:duotone>
                <a:schemeClr val="accent2">
                  <a:shade val="45000"/>
                  <a:satMod val="135000"/>
                </a:schemeClr>
                <a:prstClr val="white"/>
              </a:duotone>
              <a:extLst>
                <a:ext uri="{BEBA8EAE-BF5A-486C-A8C5-ECC9F3942E4B}">
                  <a14:imgProps xmlns:a14="http://schemas.microsoft.com/office/drawing/2010/main">
                    <a14:imgLayer r:embed="rId16">
                      <a14:imgEffect>
                        <a14:backgroundRemoval t="83086" b="99814" l="625" r="8125">
                          <a14:foregroundMark x1="2188" y1="89591" x2="2188" y2="89591"/>
                          <a14:foregroundMark x1="7917" y1="88476" x2="7917" y2="88476"/>
                          <a14:foregroundMark x1="5187" y1="99257" x2="5208" y2="99814"/>
                          <a14:foregroundMark x1="5000" y1="94238" x2="5187" y2="99257"/>
                          <a14:backgroundMark x1="1979" y1="89777" x2="1979" y2="89777"/>
                          <a14:backgroundMark x1="1979" y1="89777" x2="1979" y2="89777"/>
                          <a14:backgroundMark x1="1979" y1="89777" x2="1979" y2="89777"/>
                          <a14:backgroundMark x1="1979" y1="89777" x2="1979" y2="89777"/>
                          <a14:backgroundMark x1="1979" y1="89777" x2="1979" y2="89777"/>
                          <a14:backgroundMark x1="5729" y1="99257" x2="5729" y2="99257"/>
                        </a14:backgroundRemoval>
                      </a14:imgEffect>
                    </a14:imgLayer>
                  </a14:imgProps>
                </a:ext>
                <a:ext uri="{28A0092B-C50C-407E-A947-70E740481C1C}">
                  <a14:useLocalDpi xmlns:a14="http://schemas.microsoft.com/office/drawing/2010/main" val="0"/>
                </a:ext>
              </a:extLst>
            </a:blip>
            <a:srcRect t="81355" r="90717"/>
            <a:stretch/>
          </p:blipFill>
          <p:spPr bwMode="auto">
            <a:xfrm>
              <a:off x="10681023" y="3152299"/>
              <a:ext cx="794602" cy="71101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9" name="Picture 2" descr="Business, Technology, Stadt, Line, Telefon, Mobile">
              <a:extLst>
                <a:ext uri="{FF2B5EF4-FFF2-40B4-BE49-F238E27FC236}">
                  <a16:creationId xmlns:a16="http://schemas.microsoft.com/office/drawing/2014/main" xmlns="" id="{58DE6ACA-5C96-8145-B6A0-FDDF5872DF93}"/>
                </a:ext>
              </a:extLst>
            </p:cNvPr>
            <p:cNvPicPr>
              <a:picLocks noChangeAspect="1" noChangeArrowheads="1"/>
            </p:cNvPicPr>
            <p:nvPr/>
          </p:nvPicPr>
          <p:blipFill rotWithShape="1">
            <a:blip r:embed="rId7">
              <a:duotone>
                <a:schemeClr val="accent2">
                  <a:shade val="45000"/>
                  <a:satMod val="135000"/>
                </a:schemeClr>
                <a:prstClr val="white"/>
              </a:duotone>
              <a:extLst>
                <a:ext uri="{BEBA8EAE-BF5A-486C-A8C5-ECC9F3942E4B}">
                  <a14:imgProps xmlns:a14="http://schemas.microsoft.com/office/drawing/2010/main">
                    <a14:imgLayer r:embed="rId17">
                      <a14:imgEffect>
                        <a14:backgroundRemoval t="83086" b="99814" l="625" r="8125">
                          <a14:foregroundMark x1="2188" y1="89591" x2="2188" y2="89591"/>
                          <a14:foregroundMark x1="7917" y1="88476" x2="7917" y2="88476"/>
                          <a14:foregroundMark x1="5187" y1="99257" x2="5208" y2="99814"/>
                          <a14:foregroundMark x1="5000" y1="94238" x2="5187" y2="99257"/>
                          <a14:backgroundMark x1="1979" y1="89777" x2="1979" y2="89777"/>
                          <a14:backgroundMark x1="1979" y1="89777" x2="1979" y2="89777"/>
                          <a14:backgroundMark x1="1979" y1="89777" x2="1979" y2="89777"/>
                          <a14:backgroundMark x1="1979" y1="89777" x2="1979" y2="89777"/>
                          <a14:backgroundMark x1="1979" y1="89777" x2="1979" y2="89777"/>
                          <a14:backgroundMark x1="5729" y1="99257" x2="5729" y2="99257"/>
                        </a14:backgroundRemoval>
                      </a14:imgEffect>
                    </a14:imgLayer>
                  </a14:imgProps>
                </a:ext>
                <a:ext uri="{28A0092B-C50C-407E-A947-70E740481C1C}">
                  <a14:useLocalDpi xmlns:a14="http://schemas.microsoft.com/office/drawing/2010/main" val="0"/>
                </a:ext>
              </a:extLst>
            </a:blip>
            <a:srcRect t="81355" r="90717"/>
            <a:stretch/>
          </p:blipFill>
          <p:spPr bwMode="auto">
            <a:xfrm>
              <a:off x="10463598" y="2081035"/>
              <a:ext cx="614726" cy="55005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0" name="Picture 2" descr="Business, Technology, Stadt, Line, Telefon, Mobile">
              <a:extLst>
                <a:ext uri="{FF2B5EF4-FFF2-40B4-BE49-F238E27FC236}">
                  <a16:creationId xmlns:a16="http://schemas.microsoft.com/office/drawing/2014/main" xmlns="" id="{C2966B55-DD72-2D4A-84B3-31F7EE582C18}"/>
                </a:ext>
              </a:extLst>
            </p:cNvPr>
            <p:cNvPicPr>
              <a:picLocks noChangeAspect="1" noChangeArrowheads="1"/>
            </p:cNvPicPr>
            <p:nvPr/>
          </p:nvPicPr>
          <p:blipFill rotWithShape="1">
            <a:blip r:embed="rId7">
              <a:duotone>
                <a:schemeClr val="accent2">
                  <a:shade val="45000"/>
                  <a:satMod val="135000"/>
                </a:schemeClr>
                <a:prstClr val="white"/>
              </a:duotone>
              <a:extLst>
                <a:ext uri="{BEBA8EAE-BF5A-486C-A8C5-ECC9F3942E4B}">
                  <a14:imgProps xmlns:a14="http://schemas.microsoft.com/office/drawing/2010/main">
                    <a14:imgLayer r:embed="rId15">
                      <a14:imgEffect>
                        <a14:backgroundRemoval t="83086" b="99814" l="625" r="8125">
                          <a14:foregroundMark x1="2188" y1="89591" x2="2188" y2="89591"/>
                          <a14:foregroundMark x1="7917" y1="88476" x2="7917" y2="88476"/>
                          <a14:foregroundMark x1="5187" y1="99257" x2="5208" y2="99814"/>
                          <a14:foregroundMark x1="5000" y1="94238" x2="5187" y2="99257"/>
                          <a14:backgroundMark x1="1979" y1="89777" x2="1979" y2="89777"/>
                          <a14:backgroundMark x1="1979" y1="89777" x2="1979" y2="89777"/>
                          <a14:backgroundMark x1="1979" y1="89777" x2="1979" y2="89777"/>
                          <a14:backgroundMark x1="1979" y1="89777" x2="1979" y2="89777"/>
                          <a14:backgroundMark x1="1979" y1="89777" x2="1979" y2="89777"/>
                          <a14:backgroundMark x1="5729" y1="99257" x2="5729" y2="99257"/>
                        </a14:backgroundRemoval>
                      </a14:imgEffect>
                    </a14:imgLayer>
                  </a14:imgProps>
                </a:ext>
                <a:ext uri="{28A0092B-C50C-407E-A947-70E740481C1C}">
                  <a14:useLocalDpi xmlns:a14="http://schemas.microsoft.com/office/drawing/2010/main" val="0"/>
                </a:ext>
              </a:extLst>
            </a:blip>
            <a:srcRect t="81355" r="90717"/>
            <a:stretch/>
          </p:blipFill>
          <p:spPr bwMode="auto">
            <a:xfrm>
              <a:off x="7580144" y="2448807"/>
              <a:ext cx="614726" cy="55005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1" name="Picture 2" descr="Business, Technology, Stadt, Line, Telefon, Mobile">
              <a:extLst>
                <a:ext uri="{FF2B5EF4-FFF2-40B4-BE49-F238E27FC236}">
                  <a16:creationId xmlns:a16="http://schemas.microsoft.com/office/drawing/2014/main" xmlns="" id="{163C85DF-7675-DD42-BAEA-DCB4AE7423D5}"/>
                </a:ext>
              </a:extLst>
            </p:cNvPr>
            <p:cNvPicPr>
              <a:picLocks noChangeAspect="1" noChangeArrowheads="1"/>
            </p:cNvPicPr>
            <p:nvPr/>
          </p:nvPicPr>
          <p:blipFill rotWithShape="1">
            <a:blip r:embed="rId7">
              <a:duotone>
                <a:schemeClr val="accent2">
                  <a:shade val="45000"/>
                  <a:satMod val="135000"/>
                </a:schemeClr>
                <a:prstClr val="white"/>
              </a:duotone>
              <a:extLst>
                <a:ext uri="{BEBA8EAE-BF5A-486C-A8C5-ECC9F3942E4B}">
                  <a14:imgProps xmlns:a14="http://schemas.microsoft.com/office/drawing/2010/main">
                    <a14:imgLayer r:embed="rId15">
                      <a14:imgEffect>
                        <a14:backgroundRemoval t="83086" b="99814" l="625" r="8125">
                          <a14:foregroundMark x1="2188" y1="89591" x2="2188" y2="89591"/>
                          <a14:foregroundMark x1="7917" y1="88476" x2="7917" y2="88476"/>
                          <a14:foregroundMark x1="5187" y1="99257" x2="5208" y2="99814"/>
                          <a14:foregroundMark x1="5000" y1="94238" x2="5187" y2="99257"/>
                          <a14:backgroundMark x1="1979" y1="89777" x2="1979" y2="89777"/>
                          <a14:backgroundMark x1="1979" y1="89777" x2="1979" y2="89777"/>
                          <a14:backgroundMark x1="1979" y1="89777" x2="1979" y2="89777"/>
                          <a14:backgroundMark x1="1979" y1="89777" x2="1979" y2="89777"/>
                          <a14:backgroundMark x1="1979" y1="89777" x2="1979" y2="89777"/>
                          <a14:backgroundMark x1="5729" y1="99257" x2="5729" y2="99257"/>
                        </a14:backgroundRemoval>
                      </a14:imgEffect>
                    </a14:imgLayer>
                  </a14:imgProps>
                </a:ext>
                <a:ext uri="{28A0092B-C50C-407E-A947-70E740481C1C}">
                  <a14:useLocalDpi xmlns:a14="http://schemas.microsoft.com/office/drawing/2010/main" val="0"/>
                </a:ext>
              </a:extLst>
            </a:blip>
            <a:srcRect t="81355" r="90717"/>
            <a:stretch/>
          </p:blipFill>
          <p:spPr bwMode="auto">
            <a:xfrm>
              <a:off x="4883185" y="2316925"/>
              <a:ext cx="614726" cy="55005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2" name="Picture 2" descr="Business, Technology, Stadt, Line, Telefon, Mobile">
              <a:extLst>
                <a:ext uri="{FF2B5EF4-FFF2-40B4-BE49-F238E27FC236}">
                  <a16:creationId xmlns:a16="http://schemas.microsoft.com/office/drawing/2014/main" xmlns="" id="{D8E8118B-40FD-1A41-9D33-9D63A95EC063}"/>
                </a:ext>
              </a:extLst>
            </p:cNvPr>
            <p:cNvPicPr>
              <a:picLocks noChangeAspect="1" noChangeArrowheads="1"/>
            </p:cNvPicPr>
            <p:nvPr/>
          </p:nvPicPr>
          <p:blipFill rotWithShape="1">
            <a:blip r:embed="rId7">
              <a:duotone>
                <a:schemeClr val="accent2">
                  <a:shade val="45000"/>
                  <a:satMod val="135000"/>
                </a:schemeClr>
                <a:prstClr val="white"/>
              </a:duotone>
              <a:extLst>
                <a:ext uri="{BEBA8EAE-BF5A-486C-A8C5-ECC9F3942E4B}">
                  <a14:imgProps xmlns:a14="http://schemas.microsoft.com/office/drawing/2010/main">
                    <a14:imgLayer r:embed="rId10">
                      <a14:imgEffect>
                        <a14:backgroundRemoval t="83086" b="99814" l="625" r="8125">
                          <a14:foregroundMark x1="2188" y1="89591" x2="2188" y2="89591"/>
                          <a14:foregroundMark x1="7917" y1="88476" x2="7917" y2="88476"/>
                          <a14:foregroundMark x1="5187" y1="99257" x2="5208" y2="99814"/>
                          <a14:foregroundMark x1="5000" y1="94238" x2="5187" y2="99257"/>
                          <a14:backgroundMark x1="1979" y1="89777" x2="1979" y2="89777"/>
                          <a14:backgroundMark x1="1979" y1="89777" x2="1979" y2="89777"/>
                          <a14:backgroundMark x1="1979" y1="89777" x2="1979" y2="89777"/>
                          <a14:backgroundMark x1="1979" y1="89777" x2="1979" y2="89777"/>
                          <a14:backgroundMark x1="1979" y1="89777" x2="1979" y2="89777"/>
                          <a14:backgroundMark x1="5729" y1="99257" x2="5729" y2="99257"/>
                        </a14:backgroundRemoval>
                      </a14:imgEffect>
                    </a14:imgLayer>
                  </a14:imgProps>
                </a:ext>
                <a:ext uri="{28A0092B-C50C-407E-A947-70E740481C1C}">
                  <a14:useLocalDpi xmlns:a14="http://schemas.microsoft.com/office/drawing/2010/main" val="0"/>
                </a:ext>
              </a:extLst>
            </a:blip>
            <a:srcRect t="81355" r="90717"/>
            <a:stretch/>
          </p:blipFill>
          <p:spPr bwMode="auto">
            <a:xfrm>
              <a:off x="3465888" y="2448807"/>
              <a:ext cx="614726" cy="55005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3" name="Picture 2" descr="Business, Technology, Stadt, Line, Telefon, Mobile">
              <a:extLst>
                <a:ext uri="{FF2B5EF4-FFF2-40B4-BE49-F238E27FC236}">
                  <a16:creationId xmlns:a16="http://schemas.microsoft.com/office/drawing/2014/main" xmlns="" id="{68D9DCF2-82BB-F443-A498-0EAC023EC95A}"/>
                </a:ext>
              </a:extLst>
            </p:cNvPr>
            <p:cNvPicPr>
              <a:picLocks noChangeAspect="1" noChangeArrowheads="1"/>
            </p:cNvPicPr>
            <p:nvPr/>
          </p:nvPicPr>
          <p:blipFill rotWithShape="1">
            <a:blip r:embed="rId7">
              <a:duotone>
                <a:schemeClr val="accent2">
                  <a:shade val="45000"/>
                  <a:satMod val="135000"/>
                </a:schemeClr>
                <a:prstClr val="white"/>
              </a:duotone>
              <a:extLst>
                <a:ext uri="{BEBA8EAE-BF5A-486C-A8C5-ECC9F3942E4B}">
                  <a14:imgProps xmlns:a14="http://schemas.microsoft.com/office/drawing/2010/main">
                    <a14:imgLayer r:embed="rId15">
                      <a14:imgEffect>
                        <a14:backgroundRemoval t="83086" b="99814" l="625" r="8125">
                          <a14:foregroundMark x1="2188" y1="89591" x2="2188" y2="89591"/>
                          <a14:foregroundMark x1="7917" y1="88476" x2="7917" y2="88476"/>
                          <a14:foregroundMark x1="5187" y1="99257" x2="5208" y2="99814"/>
                          <a14:foregroundMark x1="5000" y1="94238" x2="5187" y2="99257"/>
                          <a14:backgroundMark x1="1979" y1="89777" x2="1979" y2="89777"/>
                          <a14:backgroundMark x1="1979" y1="89777" x2="1979" y2="89777"/>
                          <a14:backgroundMark x1="1979" y1="89777" x2="1979" y2="89777"/>
                          <a14:backgroundMark x1="1979" y1="89777" x2="1979" y2="89777"/>
                          <a14:backgroundMark x1="1979" y1="89777" x2="1979" y2="89777"/>
                          <a14:backgroundMark x1="5729" y1="99257" x2="5729" y2="99257"/>
                        </a14:backgroundRemoval>
                      </a14:imgEffect>
                    </a14:imgLayer>
                  </a14:imgProps>
                </a:ext>
                <a:ext uri="{28A0092B-C50C-407E-A947-70E740481C1C}">
                  <a14:useLocalDpi xmlns:a14="http://schemas.microsoft.com/office/drawing/2010/main" val="0"/>
                </a:ext>
              </a:extLst>
            </a:blip>
            <a:srcRect t="81355" r="90717"/>
            <a:stretch/>
          </p:blipFill>
          <p:spPr bwMode="auto">
            <a:xfrm>
              <a:off x="2688558" y="2781639"/>
              <a:ext cx="614726" cy="55005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4" name="Picture 2" descr="Business, Technology, Stadt, Line, Telefon, Mobile">
              <a:extLst>
                <a:ext uri="{FF2B5EF4-FFF2-40B4-BE49-F238E27FC236}">
                  <a16:creationId xmlns:a16="http://schemas.microsoft.com/office/drawing/2014/main" xmlns="" id="{D99D025B-F14F-E34B-9CA3-20C6708834FA}"/>
                </a:ext>
              </a:extLst>
            </p:cNvPr>
            <p:cNvPicPr>
              <a:picLocks noChangeAspect="1" noChangeArrowheads="1"/>
            </p:cNvPicPr>
            <p:nvPr/>
          </p:nvPicPr>
          <p:blipFill rotWithShape="1">
            <a:blip r:embed="rId7">
              <a:duotone>
                <a:schemeClr val="accent2">
                  <a:shade val="45000"/>
                  <a:satMod val="135000"/>
                </a:schemeClr>
                <a:prstClr val="white"/>
              </a:duotone>
              <a:extLst>
                <a:ext uri="{BEBA8EAE-BF5A-486C-A8C5-ECC9F3942E4B}">
                  <a14:imgProps xmlns:a14="http://schemas.microsoft.com/office/drawing/2010/main">
                    <a14:imgLayer r:embed="rId15">
                      <a14:imgEffect>
                        <a14:backgroundRemoval t="83086" b="99814" l="625" r="8125">
                          <a14:foregroundMark x1="2188" y1="89591" x2="2188" y2="89591"/>
                          <a14:foregroundMark x1="7917" y1="88476" x2="7917" y2="88476"/>
                          <a14:foregroundMark x1="5187" y1="99257" x2="5208" y2="99814"/>
                          <a14:foregroundMark x1="5000" y1="94238" x2="5187" y2="99257"/>
                          <a14:backgroundMark x1="1979" y1="89777" x2="1979" y2="89777"/>
                          <a14:backgroundMark x1="1979" y1="89777" x2="1979" y2="89777"/>
                          <a14:backgroundMark x1="1979" y1="89777" x2="1979" y2="89777"/>
                          <a14:backgroundMark x1="1979" y1="89777" x2="1979" y2="89777"/>
                          <a14:backgroundMark x1="1979" y1="89777" x2="1979" y2="89777"/>
                          <a14:backgroundMark x1="5729" y1="99257" x2="5729" y2="99257"/>
                        </a14:backgroundRemoval>
                      </a14:imgEffect>
                    </a14:imgLayer>
                  </a14:imgProps>
                </a:ext>
                <a:ext uri="{28A0092B-C50C-407E-A947-70E740481C1C}">
                  <a14:useLocalDpi xmlns:a14="http://schemas.microsoft.com/office/drawing/2010/main" val="0"/>
                </a:ext>
              </a:extLst>
            </a:blip>
            <a:srcRect t="81355" r="90717"/>
            <a:stretch/>
          </p:blipFill>
          <p:spPr bwMode="auto">
            <a:xfrm>
              <a:off x="4057460" y="2016054"/>
              <a:ext cx="542279" cy="48523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5" name="Picture 2" descr="Business, Technology, Stadt, Line, Telefon, Mobile">
              <a:extLst>
                <a:ext uri="{FF2B5EF4-FFF2-40B4-BE49-F238E27FC236}">
                  <a16:creationId xmlns:a16="http://schemas.microsoft.com/office/drawing/2014/main" xmlns="" id="{75B78F40-39A1-C84C-9510-F14839CEFCC5}"/>
                </a:ext>
              </a:extLst>
            </p:cNvPr>
            <p:cNvPicPr>
              <a:picLocks noChangeAspect="1" noChangeArrowheads="1"/>
            </p:cNvPicPr>
            <p:nvPr/>
          </p:nvPicPr>
          <p:blipFill rotWithShape="1">
            <a:blip r:embed="rId7">
              <a:duotone>
                <a:schemeClr val="accent2">
                  <a:shade val="45000"/>
                  <a:satMod val="135000"/>
                </a:schemeClr>
                <a:prstClr val="white"/>
              </a:duotone>
              <a:extLst>
                <a:ext uri="{BEBA8EAE-BF5A-486C-A8C5-ECC9F3942E4B}">
                  <a14:imgProps xmlns:a14="http://schemas.microsoft.com/office/drawing/2010/main">
                    <a14:imgLayer r:embed="rId15">
                      <a14:imgEffect>
                        <a14:backgroundRemoval t="83086" b="99814" l="625" r="8125">
                          <a14:foregroundMark x1="2188" y1="89591" x2="2188" y2="89591"/>
                          <a14:foregroundMark x1="7917" y1="88476" x2="7917" y2="88476"/>
                          <a14:foregroundMark x1="5187" y1="99257" x2="5208" y2="99814"/>
                          <a14:foregroundMark x1="5000" y1="94238" x2="5187" y2="99257"/>
                          <a14:backgroundMark x1="1979" y1="89777" x2="1979" y2="89777"/>
                          <a14:backgroundMark x1="1979" y1="89777" x2="1979" y2="89777"/>
                          <a14:backgroundMark x1="1979" y1="89777" x2="1979" y2="89777"/>
                          <a14:backgroundMark x1="1979" y1="89777" x2="1979" y2="89777"/>
                          <a14:backgroundMark x1="1979" y1="89777" x2="1979" y2="89777"/>
                          <a14:backgroundMark x1="5729" y1="99257" x2="5729" y2="99257"/>
                        </a14:backgroundRemoval>
                      </a14:imgEffect>
                    </a14:imgLayer>
                  </a14:imgProps>
                </a:ext>
                <a:ext uri="{28A0092B-C50C-407E-A947-70E740481C1C}">
                  <a14:useLocalDpi xmlns:a14="http://schemas.microsoft.com/office/drawing/2010/main" val="0"/>
                </a:ext>
              </a:extLst>
            </a:blip>
            <a:srcRect t="81355" r="90717"/>
            <a:stretch/>
          </p:blipFill>
          <p:spPr bwMode="auto">
            <a:xfrm>
              <a:off x="6704268" y="3152299"/>
              <a:ext cx="542279" cy="48523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6" name="Picture 2" descr="Business, Technology, Stadt, Line, Telefon, Mobile">
              <a:extLst>
                <a:ext uri="{FF2B5EF4-FFF2-40B4-BE49-F238E27FC236}">
                  <a16:creationId xmlns:a16="http://schemas.microsoft.com/office/drawing/2014/main" xmlns="" id="{EB2EB02D-49FA-5D45-99EE-B856B5972452}"/>
                </a:ext>
              </a:extLst>
            </p:cNvPr>
            <p:cNvPicPr>
              <a:picLocks noChangeAspect="1" noChangeArrowheads="1"/>
            </p:cNvPicPr>
            <p:nvPr/>
          </p:nvPicPr>
          <p:blipFill rotWithShape="1">
            <a:blip r:embed="rId7">
              <a:duotone>
                <a:schemeClr val="accent2">
                  <a:shade val="45000"/>
                  <a:satMod val="135000"/>
                </a:schemeClr>
                <a:prstClr val="white"/>
              </a:duotone>
              <a:extLst>
                <a:ext uri="{BEBA8EAE-BF5A-486C-A8C5-ECC9F3942E4B}">
                  <a14:imgProps xmlns:a14="http://schemas.microsoft.com/office/drawing/2010/main">
                    <a14:imgLayer r:embed="rId15">
                      <a14:imgEffect>
                        <a14:backgroundRemoval t="83086" b="99814" l="625" r="8125">
                          <a14:foregroundMark x1="2188" y1="89591" x2="2188" y2="89591"/>
                          <a14:foregroundMark x1="7917" y1="88476" x2="7917" y2="88476"/>
                          <a14:foregroundMark x1="5187" y1="99257" x2="5208" y2="99814"/>
                          <a14:foregroundMark x1="5000" y1="94238" x2="5187" y2="99257"/>
                          <a14:backgroundMark x1="1979" y1="89777" x2="1979" y2="89777"/>
                          <a14:backgroundMark x1="1979" y1="89777" x2="1979" y2="89777"/>
                          <a14:backgroundMark x1="1979" y1="89777" x2="1979" y2="89777"/>
                          <a14:backgroundMark x1="1979" y1="89777" x2="1979" y2="89777"/>
                          <a14:backgroundMark x1="1979" y1="89777" x2="1979" y2="89777"/>
                          <a14:backgroundMark x1="5729" y1="99257" x2="5729" y2="99257"/>
                        </a14:backgroundRemoval>
                      </a14:imgEffect>
                    </a14:imgLayer>
                  </a14:imgProps>
                </a:ext>
                <a:ext uri="{28A0092B-C50C-407E-A947-70E740481C1C}">
                  <a14:useLocalDpi xmlns:a14="http://schemas.microsoft.com/office/drawing/2010/main" val="0"/>
                </a:ext>
              </a:extLst>
            </a:blip>
            <a:srcRect t="81355" r="90717"/>
            <a:stretch/>
          </p:blipFill>
          <p:spPr bwMode="auto">
            <a:xfrm>
              <a:off x="8901664" y="1635615"/>
              <a:ext cx="542279" cy="48523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7" name="Picture 2" descr="Business, Technology, Stadt, Line, Telefon, Mobile">
              <a:extLst>
                <a:ext uri="{FF2B5EF4-FFF2-40B4-BE49-F238E27FC236}">
                  <a16:creationId xmlns:a16="http://schemas.microsoft.com/office/drawing/2014/main" xmlns="" id="{DE57DB90-0178-E84F-AC5C-5B9583CAD3A2}"/>
                </a:ext>
              </a:extLst>
            </p:cNvPr>
            <p:cNvPicPr>
              <a:picLocks noChangeAspect="1" noChangeArrowheads="1"/>
            </p:cNvPicPr>
            <p:nvPr/>
          </p:nvPicPr>
          <p:blipFill rotWithShape="1">
            <a:blip r:embed="rId7">
              <a:duotone>
                <a:schemeClr val="accent2">
                  <a:shade val="45000"/>
                  <a:satMod val="135000"/>
                </a:schemeClr>
                <a:prstClr val="white"/>
              </a:duotone>
              <a:extLst>
                <a:ext uri="{BEBA8EAE-BF5A-486C-A8C5-ECC9F3942E4B}">
                  <a14:imgProps xmlns:a14="http://schemas.microsoft.com/office/drawing/2010/main">
                    <a14:imgLayer r:embed="rId15">
                      <a14:imgEffect>
                        <a14:backgroundRemoval t="83086" b="99814" l="625" r="8125">
                          <a14:foregroundMark x1="2188" y1="89591" x2="2188" y2="89591"/>
                          <a14:foregroundMark x1="7917" y1="88476" x2="7917" y2="88476"/>
                          <a14:foregroundMark x1="5187" y1="99257" x2="5208" y2="99814"/>
                          <a14:foregroundMark x1="5000" y1="94238" x2="5187" y2="99257"/>
                          <a14:backgroundMark x1="1979" y1="89777" x2="1979" y2="89777"/>
                          <a14:backgroundMark x1="1979" y1="89777" x2="1979" y2="89777"/>
                          <a14:backgroundMark x1="1979" y1="89777" x2="1979" y2="89777"/>
                          <a14:backgroundMark x1="1979" y1="89777" x2="1979" y2="89777"/>
                          <a14:backgroundMark x1="1979" y1="89777" x2="1979" y2="89777"/>
                          <a14:backgroundMark x1="5729" y1="99257" x2="5729" y2="99257"/>
                        </a14:backgroundRemoval>
                      </a14:imgEffect>
                    </a14:imgLayer>
                  </a14:imgProps>
                </a:ext>
                <a:ext uri="{28A0092B-C50C-407E-A947-70E740481C1C}">
                  <a14:useLocalDpi xmlns:a14="http://schemas.microsoft.com/office/drawing/2010/main" val="0"/>
                </a:ext>
              </a:extLst>
            </a:blip>
            <a:srcRect t="81355" r="90717"/>
            <a:stretch/>
          </p:blipFill>
          <p:spPr bwMode="auto">
            <a:xfrm>
              <a:off x="11475625" y="1392999"/>
              <a:ext cx="542279" cy="48523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233887714"/>
      </p:ext>
    </p:extLst>
  </p:cSld>
  <p:clrMapOvr>
    <a:masterClrMapping/>
  </p:clrMapOvr>
  <p:transition>
    <p:cove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xmlns="" id="{2C61293E-6EBE-43EF-A52C-9BEBFD7679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4A55C17-9BD8-4142-AE62-7BA123628991}"/>
              </a:ext>
            </a:extLst>
          </p:cNvPr>
          <p:cNvSpPr>
            <a:spLocks noGrp="1"/>
          </p:cNvSpPr>
          <p:nvPr>
            <p:ph type="title"/>
          </p:nvPr>
        </p:nvSpPr>
        <p:spPr>
          <a:xfrm>
            <a:off x="5078186" y="329184"/>
            <a:ext cx="6678386" cy="1783080"/>
          </a:xfrm>
        </p:spPr>
        <p:txBody>
          <a:bodyPr anchor="b">
            <a:normAutofit/>
          </a:bodyPr>
          <a:lstStyle/>
          <a:p>
            <a:r>
              <a:rPr lang="en-US" sz="2200"/>
              <a:t>Robert Putnam, </a:t>
            </a:r>
            <a:br>
              <a:rPr lang="en-US" sz="2200"/>
            </a:br>
            <a:r>
              <a:rPr lang="en-US" sz="2200"/>
              <a:t>American political scientist specializing in comparative politics. Professor of Public Policy at the Harvard University JFK School of Government.</a:t>
            </a:r>
          </a:p>
        </p:txBody>
      </p:sp>
      <p:pic>
        <p:nvPicPr>
          <p:cNvPr id="3074" name="Picture 2" descr="Smart City Exhibition 2015 | 15 ottobre 2015 - Foto di Stefa… | Flickr">
            <a:extLst>
              <a:ext uri="{FF2B5EF4-FFF2-40B4-BE49-F238E27FC236}">
                <a16:creationId xmlns:a16="http://schemas.microsoft.com/office/drawing/2014/main" xmlns="" id="{E824F673-9BA9-4E40-9F74-BCE431C7F61D}"/>
              </a:ext>
            </a:extLst>
          </p:cNvPr>
          <p:cNvPicPr>
            <a:picLocks noChangeAspect="1" noChangeArrowheads="1"/>
          </p:cNvPicPr>
          <p:nvPr/>
        </p:nvPicPr>
        <p:blipFill rotWithShape="1">
          <a:blip r:embed="rId3" cstate="print">
            <a:extLst>
              <a:ext uri="{28A0092B-C50C-407E-A947-70E740481C1C}">
                <a14:useLocalDpi xmlns:a14="http://schemas.microsoft.com/office/drawing/2010/main"/>
              </a:ext>
            </a:extLst>
          </a:blip>
          <a:srcRect b="-1"/>
          <a:stretch/>
        </p:blipFill>
        <p:spPr bwMode="auto">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73" name="sketchy line">
            <a:extLst>
              <a:ext uri="{FF2B5EF4-FFF2-40B4-BE49-F238E27FC236}">
                <a16:creationId xmlns:a16="http://schemas.microsoft.com/office/drawing/2014/main" xmlns="" id="{21540236-BFD5-4A9D-8840-4703E7F768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xmln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5C8E9D78-1228-FC43-A671-62410ADEB11A}"/>
              </a:ext>
            </a:extLst>
          </p:cNvPr>
          <p:cNvSpPr>
            <a:spLocks noGrp="1"/>
          </p:cNvSpPr>
          <p:nvPr>
            <p:ph idx="1"/>
          </p:nvPr>
        </p:nvSpPr>
        <p:spPr>
          <a:xfrm>
            <a:off x="4931230" y="2441448"/>
            <a:ext cx="6825342" cy="4004419"/>
          </a:xfrm>
        </p:spPr>
        <p:txBody>
          <a:bodyPr>
            <a:noAutofit/>
          </a:bodyPr>
          <a:lstStyle/>
          <a:p>
            <a:pPr marL="0" indent="0">
              <a:buNone/>
            </a:pPr>
            <a:r>
              <a:rPr lang="en-US" sz="1950" dirty="0"/>
              <a:t>Political scientists documented citizens who belong to any civil society groups more likely to participate politically</a:t>
            </a:r>
          </a:p>
          <a:p>
            <a:pPr marL="0" indent="0">
              <a:buNone/>
            </a:pPr>
            <a:r>
              <a:rPr lang="en-US" sz="1950" dirty="0"/>
              <a:t>Putnam wrote extensively about how civil society groups heighten political participation &amp; are a necessary foundation in democratic political culture. Putnam concluded, citizens participate more in large &amp; small political efforts when they are more involved in civil society groups. </a:t>
            </a:r>
          </a:p>
          <a:p>
            <a:pPr marL="0" indent="0">
              <a:buNone/>
            </a:pPr>
            <a:r>
              <a:rPr lang="en-US" sz="1950" dirty="0"/>
              <a:t>It doesn’t matter if these groups are international NGOs like Amnesty </a:t>
            </a:r>
            <a:r>
              <a:rPr lang="en-US" sz="1950" dirty="0" smtClean="0"/>
              <a:t>International </a:t>
            </a:r>
            <a:r>
              <a:rPr lang="en-US" sz="1950" dirty="0"/>
              <a:t>or a recreational sports league like a weekly bowling group. When citizens belong to civil society groups, it is more likely those citizens will have conversations that lead to complaints about gov’t. These complaints often lead to group members contacting gov’t officials to address these complaints which can be just as important to a democracy as holding a competitive election. </a:t>
            </a:r>
          </a:p>
        </p:txBody>
      </p:sp>
    </p:spTree>
    <p:extLst>
      <p:ext uri="{BB962C8B-B14F-4D97-AF65-F5344CB8AC3E}">
        <p14:creationId xmlns:p14="http://schemas.microsoft.com/office/powerpoint/2010/main" val="643416657"/>
      </p:ext>
    </p:extLst>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35E6727D-615B-854C-9B21-1A59BD622B8C}"/>
              </a:ext>
            </a:extLst>
          </p:cNvPr>
          <p:cNvSpPr/>
          <p:nvPr/>
        </p:nvSpPr>
        <p:spPr>
          <a:xfrm>
            <a:off x="0" y="0"/>
            <a:ext cx="12191996" cy="870857"/>
          </a:xfrm>
          <a:prstGeom prst="rect">
            <a:avLst/>
          </a:prstGeom>
          <a:gradFill flip="none" rotWithShape="1">
            <a:gsLst>
              <a:gs pos="0">
                <a:schemeClr val="accent2">
                  <a:lumMod val="20000"/>
                  <a:lumOff val="80000"/>
                </a:schemeClr>
              </a:gs>
              <a:gs pos="50000">
                <a:srgbClr val="FF7E79"/>
              </a:gs>
              <a:gs pos="100000">
                <a:srgbClr val="FF2600"/>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500" b="1">
                <a:ln>
                  <a:solidFill>
                    <a:schemeClr val="tx1"/>
                  </a:solidFill>
                </a:ln>
                <a:effectLst>
                  <a:outerShdw blurRad="50800" dist="38100" dir="2700000" algn="tl" rotWithShape="0">
                    <a:prstClr val="black">
                      <a:alpha val="40000"/>
                    </a:prstClr>
                  </a:outerShdw>
                </a:effectLst>
              </a:rPr>
              <a:t>Unit 3.1 Civil Society</a:t>
            </a:r>
          </a:p>
        </p:txBody>
      </p:sp>
      <p:sp>
        <p:nvSpPr>
          <p:cNvPr id="2" name="Rectangle 1">
            <a:extLst>
              <a:ext uri="{FF2B5EF4-FFF2-40B4-BE49-F238E27FC236}">
                <a16:creationId xmlns:a16="http://schemas.microsoft.com/office/drawing/2014/main" xmlns="" id="{A20B7548-63ED-704D-A783-4C68BB63099D}"/>
              </a:ext>
            </a:extLst>
          </p:cNvPr>
          <p:cNvSpPr/>
          <p:nvPr/>
        </p:nvSpPr>
        <p:spPr>
          <a:xfrm>
            <a:off x="0" y="870857"/>
            <a:ext cx="12192000" cy="66765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civil society organizations (1) monitor &amp; lobby the gov’t (2) expose gov’t malfeasance </a:t>
            </a:r>
          </a:p>
          <a:p>
            <a:pPr algn="ctr"/>
            <a:r>
              <a:rPr lang="en-US" dirty="0">
                <a:solidFill>
                  <a:schemeClr val="tx1"/>
                </a:solidFill>
              </a:rPr>
              <a:t>(3) represent interests of members (4) provide members w/organizational experience</a:t>
            </a:r>
          </a:p>
        </p:txBody>
      </p:sp>
      <p:sp>
        <p:nvSpPr>
          <p:cNvPr id="7" name="Rectangle 6">
            <a:extLst>
              <a:ext uri="{FF2B5EF4-FFF2-40B4-BE49-F238E27FC236}">
                <a16:creationId xmlns:a16="http://schemas.microsoft.com/office/drawing/2014/main" xmlns="" id="{9B054EA6-3248-7741-AE40-C908D758358E}"/>
              </a:ext>
            </a:extLst>
          </p:cNvPr>
          <p:cNvSpPr/>
          <p:nvPr/>
        </p:nvSpPr>
        <p:spPr>
          <a:xfrm>
            <a:off x="5208814" y="3771901"/>
            <a:ext cx="6983182" cy="3182281"/>
          </a:xfrm>
          <a:prstGeom prst="rect">
            <a:avLst/>
          </a:prstGeom>
        </p:spPr>
        <p:txBody>
          <a:bodyPr wrap="square">
            <a:spAutoFit/>
          </a:bodyPr>
          <a:lstStyle/>
          <a:p>
            <a:r>
              <a:rPr lang="en-US" b="1"/>
              <a:t>UK</a:t>
            </a:r>
          </a:p>
          <a:p>
            <a:pPr marL="285750" indent="-285750">
              <a:buFont typeface="Arial" panose="020B0604020202020204" pitchFamily="34" charset="0"/>
              <a:buChar char="•"/>
            </a:pPr>
            <a:r>
              <a:rPr lang="en-US"/>
              <a:t>UK headquarters some of best known international NGOs that attempt to shape policies &amp; change gov’t  behaviors in UK &amp; globally</a:t>
            </a:r>
          </a:p>
          <a:p>
            <a:pPr marL="285750" indent="-285750">
              <a:buFont typeface="Arial" panose="020B0604020202020204" pitchFamily="34" charset="0"/>
              <a:buChar char="•"/>
            </a:pPr>
            <a:r>
              <a:rPr lang="en-US"/>
              <a:t>Oxfam &amp; Save the Children address poverty</a:t>
            </a:r>
          </a:p>
          <a:p>
            <a:pPr marL="285750" indent="-285750">
              <a:buFont typeface="Arial" panose="020B0604020202020204" pitchFamily="34" charset="0"/>
              <a:buChar char="•"/>
            </a:pPr>
            <a:r>
              <a:rPr lang="en-US"/>
              <a:t>Amnesty International addresses human rights &amp; advocates to abolish death penalty worldwide</a:t>
            </a:r>
          </a:p>
          <a:p>
            <a:pPr marL="285750" indent="-285750">
              <a:buFont typeface="Arial" panose="020B0604020202020204" pitchFamily="34" charset="0"/>
              <a:buChar char="•"/>
            </a:pPr>
            <a:r>
              <a:rPr lang="en-US"/>
              <a:t>The British Medical Association (BMA) is a pressure group that attempts to influence health care policy </a:t>
            </a:r>
          </a:p>
          <a:p>
            <a:pPr marL="285750" indent="-285750">
              <a:buFont typeface="Arial" panose="020B0604020202020204" pitchFamily="34" charset="0"/>
              <a:buChar char="•"/>
            </a:pPr>
            <a:r>
              <a:rPr lang="en-US"/>
              <a:t>During Covid-19 pandemic, local gov’ts initiated efforts to offer financial aid to help sustain civil society groups during healthcare &amp; economic crisis </a:t>
            </a:r>
          </a:p>
        </p:txBody>
      </p:sp>
      <p:sp>
        <p:nvSpPr>
          <p:cNvPr id="10" name="Rectangle 9">
            <a:extLst>
              <a:ext uri="{FF2B5EF4-FFF2-40B4-BE49-F238E27FC236}">
                <a16:creationId xmlns:a16="http://schemas.microsoft.com/office/drawing/2014/main" xmlns="" id="{7D221160-A652-E34A-A5E3-FB8B8278D7EF}"/>
              </a:ext>
            </a:extLst>
          </p:cNvPr>
          <p:cNvSpPr/>
          <p:nvPr/>
        </p:nvSpPr>
        <p:spPr>
          <a:xfrm>
            <a:off x="0" y="3869871"/>
            <a:ext cx="5208814" cy="2862322"/>
          </a:xfrm>
          <a:prstGeom prst="rect">
            <a:avLst/>
          </a:prstGeom>
        </p:spPr>
        <p:txBody>
          <a:bodyPr wrap="square">
            <a:spAutoFit/>
          </a:bodyPr>
          <a:lstStyle/>
          <a:p>
            <a:r>
              <a:rPr lang="en-US" b="1"/>
              <a:t>Nigeria</a:t>
            </a:r>
          </a:p>
          <a:p>
            <a:pPr marL="285750" indent="-285750">
              <a:buFont typeface="Arial" panose="020B0604020202020204" pitchFamily="34" charset="0"/>
              <a:buChar char="•"/>
            </a:pPr>
            <a:r>
              <a:rPr lang="en-US"/>
              <a:t>Nigeria </a:t>
            </a:r>
            <a:r>
              <a:rPr lang="en-US" err="1"/>
              <a:t>Labour</a:t>
            </a:r>
            <a:r>
              <a:rPr lang="en-US"/>
              <a:t> Congress is umbrella organization for nearly 30 labor unions that represent interests of about 4 million workers &amp; advocate for favorable workforce policies</a:t>
            </a:r>
          </a:p>
          <a:p>
            <a:pPr marL="285750" indent="-285750">
              <a:buFont typeface="Arial" panose="020B0604020202020204" pitchFamily="34" charset="0"/>
              <a:buChar char="•"/>
            </a:pPr>
            <a:r>
              <a:rPr lang="en-US"/>
              <a:t>(2018) Civil society groups &amp; NGOs organized pressure to reject proposed national legislation that would have required more gov’t monitoring of finances &amp; approval of projects by some civil society groups &amp; NGOs</a:t>
            </a:r>
          </a:p>
        </p:txBody>
      </p:sp>
      <p:grpSp>
        <p:nvGrpSpPr>
          <p:cNvPr id="5" name="Group 4">
            <a:extLst>
              <a:ext uri="{FF2B5EF4-FFF2-40B4-BE49-F238E27FC236}">
                <a16:creationId xmlns:a16="http://schemas.microsoft.com/office/drawing/2014/main" xmlns="" id="{66B1425A-1F9C-44F5-8BE8-87ED83383A03}"/>
              </a:ext>
            </a:extLst>
          </p:cNvPr>
          <p:cNvGrpSpPr/>
          <p:nvPr/>
        </p:nvGrpSpPr>
        <p:grpSpPr>
          <a:xfrm>
            <a:off x="300990" y="1636484"/>
            <a:ext cx="5512416" cy="2135417"/>
            <a:chOff x="300990" y="1636484"/>
            <a:chExt cx="5512416" cy="2135417"/>
          </a:xfrm>
        </p:grpSpPr>
        <p:pic>
          <p:nvPicPr>
            <p:cNvPr id="3" name="Picture 2">
              <a:extLst>
                <a:ext uri="{FF2B5EF4-FFF2-40B4-BE49-F238E27FC236}">
                  <a16:creationId xmlns:a16="http://schemas.microsoft.com/office/drawing/2014/main" xmlns="" id="{9C7CEA31-FF8F-2E45-A16A-BD07CD5B0A3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300990" y="1636484"/>
              <a:ext cx="4982821" cy="21354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a:extLst>
                <a:ext uri="{FF2B5EF4-FFF2-40B4-BE49-F238E27FC236}">
                  <a16:creationId xmlns:a16="http://schemas.microsoft.com/office/drawing/2014/main" xmlns="" id="{696CCFC4-0DA0-3042-9F6C-1DDB0E7FFFD5}"/>
                </a:ext>
              </a:extLst>
            </p:cNvPr>
            <p:cNvSpPr txBox="1"/>
            <p:nvPr/>
          </p:nvSpPr>
          <p:spPr>
            <a:xfrm>
              <a:off x="3963077" y="2677287"/>
              <a:ext cx="1850329" cy="584775"/>
            </a:xfrm>
            <a:prstGeom prst="rect">
              <a:avLst/>
            </a:prstGeom>
            <a:solidFill>
              <a:schemeClr val="bg1"/>
            </a:solidFill>
            <a:ln>
              <a:solidFill>
                <a:schemeClr val="tx1"/>
              </a:solidFill>
            </a:ln>
          </p:spPr>
          <p:txBody>
            <a:bodyPr wrap="square" rtlCol="0">
              <a:spAutoFit/>
            </a:bodyPr>
            <a:lstStyle/>
            <a:p>
              <a:pPr algn="ctr"/>
              <a:r>
                <a:rPr lang="en-US" sz="1600"/>
                <a:t>Website news headline (2018) </a:t>
              </a:r>
            </a:p>
          </p:txBody>
        </p:sp>
      </p:grpSp>
      <p:pic>
        <p:nvPicPr>
          <p:cNvPr id="7170" name="Picture 2">
            <a:extLst>
              <a:ext uri="{FF2B5EF4-FFF2-40B4-BE49-F238E27FC236}">
                <a16:creationId xmlns:a16="http://schemas.microsoft.com/office/drawing/2014/main" xmlns="" id="{493F0385-5EC9-5641-9DA8-18D5F0259640}"/>
              </a:ext>
            </a:extLst>
          </p:cNvPr>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a:stretch/>
        </p:blipFill>
        <p:spPr bwMode="auto">
          <a:xfrm>
            <a:off x="6559363" y="1579399"/>
            <a:ext cx="4161867" cy="25049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069556"/>
      </p:ext>
    </p:extLst>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10">
                                            <p:txEl>
                                              <p:pRg st="1" end="1"/>
                                            </p:txEl>
                                          </p:spTgt>
                                        </p:tgtEl>
                                        <p:attrNameLst>
                                          <p:attrName>style.visibility</p:attrName>
                                        </p:attrNameLst>
                                      </p:cBhvr>
                                      <p:to>
                                        <p:strVal val="visible"/>
                                      </p:to>
                                    </p:set>
                                    <p:anim calcmode="lin" valueType="num">
                                      <p:cBhvr additive="base">
                                        <p:cTn id="16"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0">
                                            <p:txEl>
                                              <p:pRg st="2" end="2"/>
                                            </p:txEl>
                                          </p:spTgt>
                                        </p:tgtEl>
                                        <p:attrNameLst>
                                          <p:attrName>style.visibility</p:attrName>
                                        </p:attrNameLst>
                                      </p:cBhvr>
                                      <p:to>
                                        <p:strVal val="visible"/>
                                      </p:to>
                                    </p:set>
                                    <p:anim calcmode="lin" valueType="num">
                                      <p:cBhvr additive="base">
                                        <p:cTn id="22"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7">
                                            <p:txEl>
                                              <p:pRg st="0" end="0"/>
                                            </p:txEl>
                                          </p:spTgt>
                                        </p:tgtEl>
                                        <p:attrNameLst>
                                          <p:attrName>style.visibility</p:attrName>
                                        </p:attrNameLst>
                                      </p:cBhvr>
                                      <p:to>
                                        <p:strVal val="visible"/>
                                      </p:to>
                                    </p:set>
                                    <p:anim calcmode="lin" valueType="num">
                                      <p:cBhvr additive="base">
                                        <p:cTn id="28"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7">
                                            <p:txEl>
                                              <p:pRg st="0" end="0"/>
                                            </p:txEl>
                                          </p:spTgt>
                                        </p:tgtEl>
                                        <p:attrNameLst>
                                          <p:attrName>ppt_y</p:attrName>
                                        </p:attrNameLst>
                                      </p:cBhvr>
                                      <p:tavLst>
                                        <p:tav tm="0">
                                          <p:val>
                                            <p:strVal val="1+#ppt_h/2"/>
                                          </p:val>
                                        </p:tav>
                                        <p:tav tm="100000">
                                          <p:val>
                                            <p:strVal val="#ppt_y"/>
                                          </p:val>
                                        </p:tav>
                                      </p:tavLst>
                                    </p:anim>
                                  </p:childTnLst>
                                </p:cTn>
                              </p:par>
                              <p:par>
                                <p:cTn id="30" presetID="10" presetClass="entr" presetSubtype="0" fill="hold" nodeType="withEffect">
                                  <p:stCondLst>
                                    <p:cond delay="0"/>
                                  </p:stCondLst>
                                  <p:childTnLst>
                                    <p:set>
                                      <p:cBhvr>
                                        <p:cTn id="31" dur="1" fill="hold">
                                          <p:stCondLst>
                                            <p:cond delay="0"/>
                                          </p:stCondLst>
                                        </p:cTn>
                                        <p:tgtEl>
                                          <p:spTgt spid="7170"/>
                                        </p:tgtEl>
                                        <p:attrNameLst>
                                          <p:attrName>style.visibility</p:attrName>
                                        </p:attrNameLst>
                                      </p:cBhvr>
                                      <p:to>
                                        <p:strVal val="visible"/>
                                      </p:to>
                                    </p:set>
                                    <p:animEffect transition="in" filter="fade">
                                      <p:cBhvr>
                                        <p:cTn id="32" dur="500"/>
                                        <p:tgtEl>
                                          <p:spTgt spid="7170"/>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xEl>
                                              <p:pRg st="1" end="1"/>
                                            </p:txEl>
                                          </p:spTgt>
                                        </p:tgtEl>
                                        <p:attrNameLst>
                                          <p:attrName>style.visibility</p:attrName>
                                        </p:attrNameLst>
                                      </p:cBhvr>
                                      <p:to>
                                        <p:strVal val="visible"/>
                                      </p:to>
                                    </p:set>
                                    <p:anim calcmode="lin" valueType="num">
                                      <p:cBhvr additive="base">
                                        <p:cTn id="3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xEl>
                                              <p:pRg st="2" end="2"/>
                                            </p:txEl>
                                          </p:spTgt>
                                        </p:tgtEl>
                                        <p:attrNameLst>
                                          <p:attrName>style.visibility</p:attrName>
                                        </p:attrNameLst>
                                      </p:cBhvr>
                                      <p:to>
                                        <p:strVal val="visible"/>
                                      </p:to>
                                    </p:set>
                                    <p:anim calcmode="lin" valueType="num">
                                      <p:cBhvr additive="base">
                                        <p:cTn id="4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7">
                                            <p:txEl>
                                              <p:pRg st="3" end="3"/>
                                            </p:txEl>
                                          </p:spTgt>
                                        </p:tgtEl>
                                        <p:attrNameLst>
                                          <p:attrName>style.visibility</p:attrName>
                                        </p:attrNameLst>
                                      </p:cBhvr>
                                      <p:to>
                                        <p:strVal val="visible"/>
                                      </p:to>
                                    </p:set>
                                    <p:anim calcmode="lin" valueType="num">
                                      <p:cBhvr additive="base">
                                        <p:cTn id="4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7">
                                            <p:txEl>
                                              <p:pRg st="4" end="4"/>
                                            </p:txEl>
                                          </p:spTgt>
                                        </p:tgtEl>
                                        <p:attrNameLst>
                                          <p:attrName>style.visibility</p:attrName>
                                        </p:attrNameLst>
                                      </p:cBhvr>
                                      <p:to>
                                        <p:strVal val="visible"/>
                                      </p:to>
                                    </p:set>
                                    <p:anim calcmode="lin" valueType="num">
                                      <p:cBhvr additive="base">
                                        <p:cTn id="55"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7">
                                            <p:txEl>
                                              <p:pRg st="5" end="5"/>
                                            </p:txEl>
                                          </p:spTgt>
                                        </p:tgtEl>
                                        <p:attrNameLst>
                                          <p:attrName>style.visibility</p:attrName>
                                        </p:attrNameLst>
                                      </p:cBhvr>
                                      <p:to>
                                        <p:strVal val="visible"/>
                                      </p:to>
                                    </p:set>
                                    <p:anim calcmode="lin" valueType="num">
                                      <p:cBhvr additive="base">
                                        <p:cTn id="61"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10"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0" name="Picture 4">
            <a:extLst>
              <a:ext uri="{FF2B5EF4-FFF2-40B4-BE49-F238E27FC236}">
                <a16:creationId xmlns:a16="http://schemas.microsoft.com/office/drawing/2014/main" xmlns="" id="{A07D5D47-A146-1F4B-BD24-C0C4C6F84BCE}"/>
              </a:ext>
            </a:extLst>
          </p:cNvPr>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2" y="10"/>
            <a:ext cx="4327073" cy="3428990"/>
          </a:xfrm>
          <a:prstGeom prst="rect">
            <a:avLst/>
          </a:prstGeom>
          <a:noFill/>
          <a:extLst>
            <a:ext uri="{909E8E84-426E-40DD-AFC4-6F175D3DCCD1}">
              <a14:hiddenFill xmlns:a14="http://schemas.microsoft.com/office/drawing/2010/main">
                <a:solidFill>
                  <a:srgbClr val="FFFFFF"/>
                </a:solidFill>
              </a14:hiddenFill>
            </a:ext>
          </a:extLst>
        </p:spPr>
      </p:pic>
      <p:grpSp>
        <p:nvGrpSpPr>
          <p:cNvPr id="75" name="Group 74">
            <a:extLst>
              <a:ext uri="{FF2B5EF4-FFF2-40B4-BE49-F238E27FC236}">
                <a16:creationId xmlns:a16="http://schemas.microsoft.com/office/drawing/2014/main" xmlns="" id="{07EAA094-9CF6-4695-958A-33D9BCAA947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flipH="1">
            <a:off x="1" y="713128"/>
            <a:ext cx="1068867" cy="2126625"/>
            <a:chOff x="10918968" y="713127"/>
            <a:chExt cx="1273032" cy="2532832"/>
          </a:xfrm>
        </p:grpSpPr>
        <p:sp>
          <p:nvSpPr>
            <p:cNvPr id="76" name="Rectangle 75">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Isosceles Triangle 76">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098" name="Picture 2">
            <a:extLst>
              <a:ext uri="{FF2B5EF4-FFF2-40B4-BE49-F238E27FC236}">
                <a16:creationId xmlns:a16="http://schemas.microsoft.com/office/drawing/2014/main" xmlns="" id="{5C32DCAD-0FB5-D842-AAE2-95A5A6153E45}"/>
              </a:ext>
            </a:extLst>
          </p:cNvPr>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a:stretch/>
        </p:blipFill>
        <p:spPr bwMode="auto">
          <a:xfrm>
            <a:off x="-2" y="3429000"/>
            <a:ext cx="4327073" cy="34290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xmlns="" id="{1E3E4FB1-76DF-AE4B-99E1-3717E6B2BEE6}"/>
              </a:ext>
            </a:extLst>
          </p:cNvPr>
          <p:cNvSpPr>
            <a:spLocks noGrp="1"/>
          </p:cNvSpPr>
          <p:nvPr>
            <p:ph idx="1"/>
          </p:nvPr>
        </p:nvSpPr>
        <p:spPr>
          <a:xfrm>
            <a:off x="4327072" y="543147"/>
            <a:ext cx="7799398" cy="6314843"/>
          </a:xfrm>
        </p:spPr>
        <p:txBody>
          <a:bodyPr>
            <a:noAutofit/>
          </a:bodyPr>
          <a:lstStyle/>
          <a:p>
            <a:pPr>
              <a:lnSpc>
                <a:spcPct val="100000"/>
              </a:lnSpc>
              <a:spcBef>
                <a:spcPts val="0"/>
              </a:spcBef>
            </a:pPr>
            <a:r>
              <a:rPr lang="en-US" sz="1800"/>
              <a:t>some political scientists trace origins of Mexico’s democratization to role civil society groups played in aftermath of Mexico City’s 1985 earthquake that killed about 5,000 residents.</a:t>
            </a:r>
          </a:p>
          <a:p>
            <a:pPr>
              <a:lnSpc>
                <a:spcPct val="100000"/>
              </a:lnSpc>
              <a:spcBef>
                <a:spcPts val="0"/>
              </a:spcBef>
            </a:pPr>
            <a:r>
              <a:rPr lang="en-US" sz="1800"/>
              <a:t>Govt, run by PRI dominant party, incapable of addressing devastation of thousands of survivors trapped under destroyed buildings in megacity where about 5 million residents left w/no electricity or drinkable water</a:t>
            </a:r>
          </a:p>
          <a:p>
            <a:pPr>
              <a:lnSpc>
                <a:spcPct val="100000"/>
              </a:lnSpc>
              <a:spcBef>
                <a:spcPts val="0"/>
              </a:spcBef>
            </a:pPr>
            <a:r>
              <a:rPr lang="en-US" sz="1800"/>
              <a:t>civil society groups formed &amp; citizen volunteers coordinated efforts to rescuing those trapped in rubble &amp; help address lack of electricity &amp; drinking water. </a:t>
            </a:r>
          </a:p>
          <a:p>
            <a:pPr>
              <a:lnSpc>
                <a:spcPct val="100000"/>
              </a:lnSpc>
              <a:spcBef>
                <a:spcPts val="0"/>
              </a:spcBef>
            </a:pPr>
            <a:r>
              <a:rPr lang="en-US" sz="1800"/>
              <a:t>Months later, groups began organizing pressure on PRI gov’t to address housing &amp; reconstruction efforts for poor in Mexico City. </a:t>
            </a:r>
          </a:p>
          <a:p>
            <a:pPr>
              <a:lnSpc>
                <a:spcPct val="100000"/>
              </a:lnSpc>
              <a:spcBef>
                <a:spcPts val="0"/>
              </a:spcBef>
            </a:pPr>
            <a:r>
              <a:rPr lang="en-US" sz="1800"/>
              <a:t>led to creation of Democratic Revolutionary Party (PRD) whose candidate is widely thought to have won 1988 presidential election over PRI dominant party candidate in 1988 until PRI stole victory away through election fraud. </a:t>
            </a:r>
          </a:p>
          <a:p>
            <a:pPr>
              <a:lnSpc>
                <a:spcPct val="100000"/>
              </a:lnSpc>
              <a:spcBef>
                <a:spcPts val="0"/>
              </a:spcBef>
            </a:pPr>
            <a:r>
              <a:rPr lang="en-US" sz="1800"/>
              <a:t>chain of public movements to pressure PRI to reform Mexico’s elections &amp; resulted in a non-PRI candidate being elected president 3x since 2000. </a:t>
            </a:r>
          </a:p>
          <a:p>
            <a:pPr>
              <a:lnSpc>
                <a:spcPct val="100000"/>
              </a:lnSpc>
              <a:spcBef>
                <a:spcPts val="0"/>
              </a:spcBef>
            </a:pPr>
            <a:r>
              <a:rPr lang="en-US" sz="1800"/>
              <a:t>Civil society groups organizing &amp; address crisis rather than waiting for a gov’t response started political reform effort in Mexico. </a:t>
            </a:r>
          </a:p>
          <a:p>
            <a:pPr marL="0" indent="0">
              <a:lnSpc>
                <a:spcPct val="100000"/>
              </a:lnSpc>
              <a:spcBef>
                <a:spcPts val="0"/>
              </a:spcBef>
              <a:buNone/>
            </a:pPr>
            <a:endParaRPr lang="en-US" sz="500" b="1"/>
          </a:p>
          <a:p>
            <a:pPr marL="0" indent="0">
              <a:lnSpc>
                <a:spcPct val="100000"/>
              </a:lnSpc>
              <a:spcBef>
                <a:spcPts val="0"/>
              </a:spcBef>
              <a:buNone/>
            </a:pPr>
            <a:endParaRPr lang="en-US" sz="500" b="1"/>
          </a:p>
          <a:p>
            <a:pPr marL="0" indent="0">
              <a:lnSpc>
                <a:spcPct val="100000"/>
              </a:lnSpc>
              <a:spcBef>
                <a:spcPts val="0"/>
              </a:spcBef>
              <a:buNone/>
            </a:pPr>
            <a:endParaRPr lang="en-US" sz="500" b="1"/>
          </a:p>
          <a:p>
            <a:pPr marL="0" indent="0">
              <a:lnSpc>
                <a:spcPct val="100000"/>
              </a:lnSpc>
              <a:spcBef>
                <a:spcPts val="0"/>
              </a:spcBef>
              <a:buNone/>
            </a:pPr>
            <a:endParaRPr lang="en-US" sz="500" b="1"/>
          </a:p>
          <a:p>
            <a:pPr marL="0" indent="0">
              <a:lnSpc>
                <a:spcPct val="100000"/>
              </a:lnSpc>
              <a:spcBef>
                <a:spcPts val="0"/>
              </a:spcBef>
              <a:buNone/>
            </a:pPr>
            <a:endParaRPr lang="en-US" sz="500" b="1"/>
          </a:p>
          <a:p>
            <a:pPr marL="0" indent="0">
              <a:lnSpc>
                <a:spcPct val="100000"/>
              </a:lnSpc>
              <a:spcBef>
                <a:spcPts val="0"/>
              </a:spcBef>
              <a:buNone/>
            </a:pPr>
            <a:r>
              <a:rPr lang="en-US" sz="1800" b="1"/>
              <a:t>MORE RECENTLY</a:t>
            </a:r>
            <a:r>
              <a:rPr lang="en-US" sz="1800"/>
              <a:t>: During Covid-19 pandemic, pluralism that had developed in w/many different civil society groups allowed them to advocate for/ work to implement different social &amp; health policies when gov’t was strained due to increase of citizens’ needs during the pandemic. </a:t>
            </a:r>
          </a:p>
        </p:txBody>
      </p:sp>
      <p:sp>
        <p:nvSpPr>
          <p:cNvPr id="79" name="Isosceles Triangle 78">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xmlns="" id="{F4AE05BF-238A-BF40-83B2-5EADE1FB84E5}"/>
              </a:ext>
            </a:extLst>
          </p:cNvPr>
          <p:cNvSpPr/>
          <p:nvPr/>
        </p:nvSpPr>
        <p:spPr>
          <a:xfrm>
            <a:off x="5600197" y="16872"/>
            <a:ext cx="5480603" cy="630942"/>
          </a:xfrm>
          <a:prstGeom prst="rect">
            <a:avLst/>
          </a:prstGeom>
          <a:noFill/>
        </p:spPr>
        <p:txBody>
          <a:bodyPr wrap="none" lIns="91440" tIns="45720" rIns="91440" bIns="45720">
            <a:spAutoFit/>
          </a:bodyPr>
          <a:lstStyle/>
          <a:p>
            <a:pPr algn="ctr"/>
            <a:r>
              <a:rPr lang="en-US" sz="3500" b="0" cap="none" spc="0">
                <a:ln w="0"/>
                <a:solidFill>
                  <a:schemeClr val="tx1"/>
                </a:solidFill>
                <a:effectLst>
                  <a:outerShdw blurRad="38100" dist="19050" dir="2700000" algn="tl" rotWithShape="0">
                    <a:schemeClr val="dk1">
                      <a:alpha val="40000"/>
                    </a:schemeClr>
                  </a:outerShdw>
                </a:effectLst>
              </a:rPr>
              <a:t>Mexico City Earthquake 1985</a:t>
            </a:r>
          </a:p>
        </p:txBody>
      </p:sp>
    </p:spTree>
    <p:extLst>
      <p:ext uri="{BB962C8B-B14F-4D97-AF65-F5344CB8AC3E}">
        <p14:creationId xmlns:p14="http://schemas.microsoft.com/office/powerpoint/2010/main" val="2220696673"/>
      </p:ext>
    </p:extLst>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 calcmode="lin" valueType="num">
                                      <p:cBhvr additive="base">
                                        <p:cTn id="4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E3E4FB1-76DF-AE4B-99E1-3717E6B2BEE6}"/>
              </a:ext>
            </a:extLst>
          </p:cNvPr>
          <p:cNvSpPr>
            <a:spLocks noGrp="1"/>
          </p:cNvSpPr>
          <p:nvPr>
            <p:ph idx="1"/>
          </p:nvPr>
        </p:nvSpPr>
        <p:spPr>
          <a:xfrm>
            <a:off x="200659" y="1825624"/>
            <a:ext cx="5722665" cy="4346575"/>
          </a:xfrm>
        </p:spPr>
        <p:txBody>
          <a:bodyPr>
            <a:normAutofit lnSpcReduction="10000"/>
          </a:bodyPr>
          <a:lstStyle/>
          <a:p>
            <a:r>
              <a:rPr lang="en-US"/>
              <a:t>Groups can form from common interest w/intent to shape policies to oppress or use violence to hurt other groups</a:t>
            </a:r>
          </a:p>
          <a:p>
            <a:r>
              <a:rPr lang="en-US"/>
              <a:t>In more democratic countries, freedom of association can be used by some criminal &amp; terrorist groups to organize some activities which can make gov’ts focus on how to best balance protection of both liberty &amp; order</a:t>
            </a:r>
          </a:p>
          <a:p>
            <a:pPr marL="0" indent="0">
              <a:buNone/>
            </a:pPr>
            <a:endParaRPr lang="en-US"/>
          </a:p>
        </p:txBody>
      </p:sp>
      <p:sp>
        <p:nvSpPr>
          <p:cNvPr id="4" name="Rectangle 3">
            <a:extLst>
              <a:ext uri="{FF2B5EF4-FFF2-40B4-BE49-F238E27FC236}">
                <a16:creationId xmlns:a16="http://schemas.microsoft.com/office/drawing/2014/main" xmlns="" id="{35E6727D-615B-854C-9B21-1A59BD622B8C}"/>
              </a:ext>
            </a:extLst>
          </p:cNvPr>
          <p:cNvSpPr/>
          <p:nvPr/>
        </p:nvSpPr>
        <p:spPr>
          <a:xfrm>
            <a:off x="0" y="0"/>
            <a:ext cx="12191996" cy="870857"/>
          </a:xfrm>
          <a:prstGeom prst="rect">
            <a:avLst/>
          </a:prstGeom>
          <a:gradFill flip="none" rotWithShape="1">
            <a:gsLst>
              <a:gs pos="0">
                <a:schemeClr val="accent2">
                  <a:lumMod val="20000"/>
                  <a:lumOff val="80000"/>
                </a:schemeClr>
              </a:gs>
              <a:gs pos="50000">
                <a:srgbClr val="FF7E79"/>
              </a:gs>
              <a:gs pos="100000">
                <a:srgbClr val="FF2600"/>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500" b="1">
                <a:ln>
                  <a:solidFill>
                    <a:schemeClr val="tx1"/>
                  </a:solidFill>
                </a:ln>
                <a:effectLst>
                  <a:outerShdw blurRad="50800" dist="38100" dir="2700000" algn="tl" rotWithShape="0">
                    <a:prstClr val="black">
                      <a:alpha val="40000"/>
                    </a:prstClr>
                  </a:outerShdw>
                </a:effectLst>
              </a:rPr>
              <a:t>Unit 3.1 Civil Society</a:t>
            </a:r>
          </a:p>
        </p:txBody>
      </p:sp>
      <p:sp>
        <p:nvSpPr>
          <p:cNvPr id="5" name="Rectangle 4">
            <a:extLst>
              <a:ext uri="{FF2B5EF4-FFF2-40B4-BE49-F238E27FC236}">
                <a16:creationId xmlns:a16="http://schemas.microsoft.com/office/drawing/2014/main" xmlns="" id="{0F45E7A3-5F00-B649-9EC2-EFDAC096C3A0}"/>
              </a:ext>
            </a:extLst>
          </p:cNvPr>
          <p:cNvSpPr/>
          <p:nvPr/>
        </p:nvSpPr>
        <p:spPr>
          <a:xfrm>
            <a:off x="0" y="870858"/>
            <a:ext cx="12192000" cy="35378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not all civil society groups are civil</a:t>
            </a:r>
          </a:p>
        </p:txBody>
      </p:sp>
      <p:pic>
        <p:nvPicPr>
          <p:cNvPr id="8194" name="Picture 2">
            <a:extLst>
              <a:ext uri="{FF2B5EF4-FFF2-40B4-BE49-F238E27FC236}">
                <a16:creationId xmlns:a16="http://schemas.microsoft.com/office/drawing/2014/main" xmlns="" id="{20436A62-8A4E-0E4F-A638-CE05D28634EB}"/>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499484" y="1303744"/>
            <a:ext cx="5116357" cy="42505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xmlns="" id="{4E72B628-5799-8345-BB91-3F7DAE676782}"/>
              </a:ext>
            </a:extLst>
          </p:cNvPr>
          <p:cNvSpPr/>
          <p:nvPr/>
        </p:nvSpPr>
        <p:spPr>
          <a:xfrm>
            <a:off x="6096000" y="5554256"/>
            <a:ext cx="6096000" cy="1200329"/>
          </a:xfrm>
          <a:prstGeom prst="rect">
            <a:avLst/>
          </a:prstGeom>
          <a:solidFill>
            <a:schemeClr val="bg1"/>
          </a:solidFill>
          <a:ln>
            <a:solidFill>
              <a:srgbClr val="000000"/>
            </a:solidFill>
          </a:ln>
        </p:spPr>
        <p:txBody>
          <a:bodyPr>
            <a:spAutoFit/>
          </a:bodyPr>
          <a:lstStyle/>
          <a:p>
            <a:r>
              <a:rPr lang="en-US"/>
              <a:t>Terrorist incidents map of the UK 1970–2015, w/a total of 4,972 incidents plotted. Northern Ireland and London are major hotspots for incidents. In 2017, there was a major attack in Manchester, following a concert by Ariana Grande.</a:t>
            </a:r>
          </a:p>
        </p:txBody>
      </p:sp>
    </p:spTree>
    <p:extLst>
      <p:ext uri="{BB962C8B-B14F-4D97-AF65-F5344CB8AC3E}">
        <p14:creationId xmlns:p14="http://schemas.microsoft.com/office/powerpoint/2010/main" val="4201249775"/>
      </p:ext>
    </p:extLst>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48C084-58A6-FE4A-A3E5-BCD48E8D753F}"/>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a:solidFill>
                  <a:schemeClr val="tx1"/>
                </a:solidFill>
                <a:latin typeface="+mj-lt"/>
                <a:ea typeface="+mj-ea"/>
                <a:cs typeface="+mj-cs"/>
              </a:rPr>
              <a:t>Country Summary</a:t>
            </a:r>
          </a:p>
        </p:txBody>
      </p:sp>
      <p:sp>
        <p:nvSpPr>
          <p:cNvPr id="17" name="Rectangle 8">
            <a:extLst>
              <a:ext uri="{FF2B5EF4-FFF2-40B4-BE49-F238E27FC236}">
                <a16:creationId xmlns:a16="http://schemas.microsoft.com/office/drawing/2014/main" xmlns="" id="{0465601C-04B5-4AE0-8300-C95A72ECD27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4" name="Table 4">
            <a:extLst>
              <a:ext uri="{FF2B5EF4-FFF2-40B4-BE49-F238E27FC236}">
                <a16:creationId xmlns:a16="http://schemas.microsoft.com/office/drawing/2014/main" xmlns="" id="{8B362739-D96D-C44B-B120-CBDD975DC34E}"/>
              </a:ext>
            </a:extLst>
          </p:cNvPr>
          <p:cNvGraphicFramePr>
            <a:graphicFrameLocks noGrp="1"/>
          </p:cNvGraphicFramePr>
          <p:nvPr>
            <p:ph idx="1"/>
            <p:extLst>
              <p:ext uri="{D42A27DB-BD31-4B8C-83A1-F6EECF244321}">
                <p14:modId xmlns:p14="http://schemas.microsoft.com/office/powerpoint/2010/main" val="3144281448"/>
              </p:ext>
            </p:extLst>
          </p:nvPr>
        </p:nvGraphicFramePr>
        <p:xfrm>
          <a:off x="838199" y="1468016"/>
          <a:ext cx="10795124" cy="4012317"/>
        </p:xfrm>
        <a:graphic>
          <a:graphicData uri="http://schemas.openxmlformats.org/drawingml/2006/table">
            <a:tbl>
              <a:tblPr firstRow="1" bandRow="1">
                <a:solidFill>
                  <a:srgbClr val="F2F2F2">
                    <a:alpha val="45098"/>
                  </a:srgbClr>
                </a:solidFill>
                <a:tableStyleId>{5C22544A-7EE6-4342-B048-85BDC9FD1C3A}</a:tableStyleId>
              </a:tblPr>
              <a:tblGrid>
                <a:gridCol w="1641447">
                  <a:extLst>
                    <a:ext uri="{9D8B030D-6E8A-4147-A177-3AD203B41FA5}">
                      <a16:colId xmlns:a16="http://schemas.microsoft.com/office/drawing/2014/main" xmlns="" val="3329014545"/>
                    </a:ext>
                  </a:extLst>
                </a:gridCol>
                <a:gridCol w="3412918">
                  <a:extLst>
                    <a:ext uri="{9D8B030D-6E8A-4147-A177-3AD203B41FA5}">
                      <a16:colId xmlns:a16="http://schemas.microsoft.com/office/drawing/2014/main" xmlns="" val="1419185485"/>
                    </a:ext>
                  </a:extLst>
                </a:gridCol>
                <a:gridCol w="5740759">
                  <a:extLst>
                    <a:ext uri="{9D8B030D-6E8A-4147-A177-3AD203B41FA5}">
                      <a16:colId xmlns:a16="http://schemas.microsoft.com/office/drawing/2014/main" xmlns="" val="839519572"/>
                    </a:ext>
                  </a:extLst>
                </a:gridCol>
              </a:tblGrid>
              <a:tr h="643073">
                <a:tc>
                  <a:txBody>
                    <a:bodyPr/>
                    <a:lstStyle/>
                    <a:p>
                      <a:r>
                        <a:rPr lang="en-US" sz="2300" b="0" cap="none" spc="0" dirty="0">
                          <a:solidFill>
                            <a:schemeClr val="bg1"/>
                          </a:solidFill>
                        </a:rPr>
                        <a:t>Country</a:t>
                      </a:r>
                    </a:p>
                  </a:txBody>
                  <a:tcPr marL="151907" marR="151907" marT="151907" marB="75953" anchor="ctr">
                    <a:lnL w="12700" cmpd="sng">
                      <a:noFill/>
                    </a:lnL>
                    <a:lnR w="12700" cmpd="sng">
                      <a:noFill/>
                    </a:lnR>
                    <a:lnT w="19050" cap="flat" cmpd="sng" algn="ctr">
                      <a:noFill/>
                      <a:prstDash val="solid"/>
                    </a:lnT>
                    <a:lnB w="38100" cmpd="sng">
                      <a:noFill/>
                    </a:lnB>
                    <a:solidFill>
                      <a:schemeClr val="tx1"/>
                    </a:solidFill>
                  </a:tcPr>
                </a:tc>
                <a:tc>
                  <a:txBody>
                    <a:bodyPr/>
                    <a:lstStyle/>
                    <a:p>
                      <a:r>
                        <a:rPr lang="en-US" sz="2300" b="0" cap="none" spc="0">
                          <a:solidFill>
                            <a:schemeClr val="bg1"/>
                          </a:solidFill>
                        </a:rPr>
                        <a:t>Strength of Civil Society</a:t>
                      </a:r>
                    </a:p>
                  </a:txBody>
                  <a:tcPr marL="151907" marR="151907" marT="151907" marB="75953" anchor="ctr">
                    <a:lnL w="12700" cmpd="sng">
                      <a:noFill/>
                    </a:lnL>
                    <a:lnR w="12700" cmpd="sng">
                      <a:noFill/>
                    </a:lnR>
                    <a:lnT w="19050" cap="flat" cmpd="sng" algn="ctr">
                      <a:noFill/>
                      <a:prstDash val="solid"/>
                    </a:lnT>
                    <a:lnB w="38100" cmpd="sng">
                      <a:noFill/>
                    </a:lnB>
                    <a:solidFill>
                      <a:schemeClr val="tx1"/>
                    </a:solidFill>
                  </a:tcPr>
                </a:tc>
                <a:tc>
                  <a:txBody>
                    <a:bodyPr/>
                    <a:lstStyle/>
                    <a:p>
                      <a:r>
                        <a:rPr lang="en-US" sz="2300" b="0" cap="none" spc="0">
                          <a:solidFill>
                            <a:schemeClr val="bg1"/>
                          </a:solidFill>
                        </a:rPr>
                        <a:t>Specifics</a:t>
                      </a:r>
                    </a:p>
                  </a:txBody>
                  <a:tcPr marL="151907" marR="151907" marT="151907" marB="75953" anchor="ctr">
                    <a:lnL w="12700" cmpd="sng">
                      <a:noFill/>
                    </a:lnL>
                    <a:lnR w="12700" cmpd="sng">
                      <a:noFill/>
                    </a:lnR>
                    <a:lnT w="19050" cap="flat" cmpd="sng" algn="ctr">
                      <a:noFill/>
                      <a:prstDash val="solid"/>
                    </a:lnT>
                    <a:lnB w="38100" cmpd="sng">
                      <a:noFill/>
                    </a:lnB>
                    <a:solidFill>
                      <a:schemeClr val="tx1"/>
                    </a:solidFill>
                  </a:tcPr>
                </a:tc>
                <a:extLst>
                  <a:ext uri="{0D108BD9-81ED-4DB2-BD59-A6C34878D82A}">
                    <a16:rowId xmlns:a16="http://schemas.microsoft.com/office/drawing/2014/main" xmlns="" val="3699781963"/>
                  </a:ext>
                </a:extLst>
              </a:tr>
              <a:tr h="632946">
                <a:tc>
                  <a:txBody>
                    <a:bodyPr/>
                    <a:lstStyle/>
                    <a:p>
                      <a:r>
                        <a:rPr lang="en-US" sz="2000" cap="none" spc="0" dirty="0">
                          <a:solidFill>
                            <a:schemeClr val="tx1"/>
                          </a:solidFill>
                        </a:rPr>
                        <a:t>Iran</a:t>
                      </a:r>
                    </a:p>
                  </a:txBody>
                  <a:tcPr marL="151907" marR="151907" marT="151907" marB="75953">
                    <a:lnL w="12700" cmpd="sng">
                      <a:noFill/>
                      <a:prstDash val="solid"/>
                    </a:lnL>
                    <a:lnR w="12700" cmpd="sng">
                      <a:noFill/>
                      <a:prstDash val="solid"/>
                    </a:lnR>
                    <a:lnT w="12700" cap="flat" cmpd="sng" algn="ctr">
                      <a:noFill/>
                      <a:prstDash val="solid"/>
                    </a:lnT>
                    <a:lnB w="12700" cmpd="sng">
                      <a:noFill/>
                      <a:prstDash val="solid"/>
                    </a:lnB>
                    <a:solidFill>
                      <a:srgbClr val="BFBFBF">
                        <a:alpha val="34902"/>
                      </a:srgbClr>
                    </a:solidFill>
                  </a:tcPr>
                </a:tc>
                <a:tc>
                  <a:txBody>
                    <a:bodyPr/>
                    <a:lstStyle/>
                    <a:p>
                      <a:r>
                        <a:rPr lang="en-US" sz="2000" cap="none" spc="0">
                          <a:solidFill>
                            <a:schemeClr val="tx1"/>
                          </a:solidFill>
                        </a:rPr>
                        <a:t>Weak</a:t>
                      </a:r>
                    </a:p>
                  </a:txBody>
                  <a:tcPr marL="151907" marR="151907" marT="151907" marB="75953">
                    <a:lnL w="12700" cmpd="sng">
                      <a:noFill/>
                      <a:prstDash val="solid"/>
                    </a:lnL>
                    <a:lnR w="12700" cmpd="sng">
                      <a:noFill/>
                      <a:prstDash val="solid"/>
                    </a:lnR>
                    <a:lnT w="12700" cap="flat" cmpd="sng" algn="ctr">
                      <a:noFill/>
                      <a:prstDash val="solid"/>
                    </a:lnT>
                    <a:lnB w="12700" cmpd="sng">
                      <a:noFill/>
                      <a:prstDash val="solid"/>
                    </a:lnB>
                    <a:solidFill>
                      <a:srgbClr val="BFBFBF">
                        <a:alpha val="34902"/>
                      </a:srgbClr>
                    </a:solidFill>
                  </a:tcPr>
                </a:tc>
                <a:tc>
                  <a:txBody>
                    <a:bodyPr/>
                    <a:lstStyle/>
                    <a:p>
                      <a:r>
                        <a:rPr lang="en-US" sz="2000" cap="none" spc="0" dirty="0">
                          <a:solidFill>
                            <a:schemeClr val="tx1"/>
                          </a:solidFill>
                        </a:rPr>
                        <a:t>Religious Control</a:t>
                      </a:r>
                    </a:p>
                  </a:txBody>
                  <a:tcPr marL="151907" marR="151907" marT="151907" marB="75953">
                    <a:lnL w="12700" cmpd="sng">
                      <a:noFill/>
                      <a:prstDash val="solid"/>
                    </a:lnL>
                    <a:lnR w="12700" cmpd="sng">
                      <a:noFill/>
                      <a:prstDash val="solid"/>
                    </a:lnR>
                    <a:lnT w="12700" cap="flat" cmpd="sng" algn="ctr">
                      <a:noFill/>
                      <a:prstDash val="solid"/>
                    </a:lnT>
                    <a:lnB w="12700" cmpd="sng">
                      <a:noFill/>
                      <a:prstDash val="solid"/>
                    </a:lnB>
                    <a:solidFill>
                      <a:srgbClr val="BFBFBF">
                        <a:alpha val="34902"/>
                      </a:srgbClr>
                    </a:solidFill>
                  </a:tcPr>
                </a:tc>
                <a:extLst>
                  <a:ext uri="{0D108BD9-81ED-4DB2-BD59-A6C34878D82A}">
                    <a16:rowId xmlns:a16="http://schemas.microsoft.com/office/drawing/2014/main" xmlns="" val="967035224"/>
                  </a:ext>
                </a:extLst>
              </a:tr>
              <a:tr h="632946">
                <a:tc>
                  <a:txBody>
                    <a:bodyPr/>
                    <a:lstStyle/>
                    <a:p>
                      <a:r>
                        <a:rPr lang="en-US" sz="2000" cap="none" spc="0">
                          <a:solidFill>
                            <a:schemeClr val="tx1"/>
                          </a:solidFill>
                        </a:rPr>
                        <a:t>Mexico</a:t>
                      </a:r>
                    </a:p>
                  </a:txBody>
                  <a:tcPr marL="151907" marR="151907" marT="151907" marB="75953">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r>
                        <a:rPr lang="en-US" sz="2000" cap="none" spc="0">
                          <a:solidFill>
                            <a:schemeClr val="tx1"/>
                          </a:solidFill>
                        </a:rPr>
                        <a:t>Growing</a:t>
                      </a:r>
                    </a:p>
                  </a:txBody>
                  <a:tcPr marL="151907" marR="151907" marT="151907" marB="75953">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r>
                        <a:rPr lang="en-US" sz="2000" cap="none" spc="0">
                          <a:solidFill>
                            <a:schemeClr val="tx1"/>
                          </a:solidFill>
                        </a:rPr>
                        <a:t>Transitioned from PRI party (corporatist groups) to democracy</a:t>
                      </a:r>
                    </a:p>
                  </a:txBody>
                  <a:tcPr marL="151907" marR="151907" marT="151907" marB="75953">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xmlns="" val="1274771708"/>
                  </a:ext>
                </a:extLst>
              </a:tr>
              <a:tr h="632946">
                <a:tc>
                  <a:txBody>
                    <a:bodyPr/>
                    <a:lstStyle/>
                    <a:p>
                      <a:r>
                        <a:rPr lang="en-US" sz="2000" cap="none" spc="0">
                          <a:solidFill>
                            <a:schemeClr val="tx1"/>
                          </a:solidFill>
                        </a:rPr>
                        <a:t>Nigeria</a:t>
                      </a:r>
                    </a:p>
                  </a:txBody>
                  <a:tcPr marL="151907" marR="151907" marT="151907" marB="75953">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r>
                        <a:rPr lang="en-US" sz="2000" cap="none" spc="0">
                          <a:solidFill>
                            <a:schemeClr val="tx1"/>
                          </a:solidFill>
                        </a:rPr>
                        <a:t>Weak</a:t>
                      </a:r>
                    </a:p>
                  </a:txBody>
                  <a:tcPr marL="151907" marR="151907" marT="151907" marB="75953">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r>
                        <a:rPr lang="en-US" sz="2000" cap="none" spc="0">
                          <a:solidFill>
                            <a:schemeClr val="tx1"/>
                          </a:solidFill>
                        </a:rPr>
                        <a:t>Ethnic &amp; religious divisions</a:t>
                      </a:r>
                    </a:p>
                  </a:txBody>
                  <a:tcPr marL="151907" marR="151907" marT="151907" marB="75953">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xmlns="" val="3537883771"/>
                  </a:ext>
                </a:extLst>
              </a:tr>
              <a:tr h="632946">
                <a:tc>
                  <a:txBody>
                    <a:bodyPr/>
                    <a:lstStyle/>
                    <a:p>
                      <a:r>
                        <a:rPr lang="en-US" sz="2000" cap="none" spc="0">
                          <a:solidFill>
                            <a:schemeClr val="tx1"/>
                          </a:solidFill>
                        </a:rPr>
                        <a:t>Russia</a:t>
                      </a:r>
                    </a:p>
                  </a:txBody>
                  <a:tcPr marL="151907" marR="151907" marT="151907" marB="75953">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r>
                        <a:rPr lang="en-US" sz="2000" cap="none" spc="0">
                          <a:solidFill>
                            <a:schemeClr val="tx1"/>
                          </a:solidFill>
                        </a:rPr>
                        <a:t>Weak</a:t>
                      </a:r>
                    </a:p>
                  </a:txBody>
                  <a:tcPr marL="151907" marR="151907" marT="151907" marB="75953">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r>
                        <a:rPr lang="en-US" sz="2000" cap="none" spc="0">
                          <a:solidFill>
                            <a:schemeClr val="tx1"/>
                          </a:solidFill>
                        </a:rPr>
                        <a:t>Registration of groups required</a:t>
                      </a:r>
                    </a:p>
                  </a:txBody>
                  <a:tcPr marL="151907" marR="151907" marT="151907" marB="75953">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xmlns="" val="3960261364"/>
                  </a:ext>
                </a:extLst>
              </a:tr>
              <a:tr h="632946">
                <a:tc>
                  <a:txBody>
                    <a:bodyPr/>
                    <a:lstStyle/>
                    <a:p>
                      <a:r>
                        <a:rPr lang="en-US" sz="2000" cap="none" spc="0">
                          <a:solidFill>
                            <a:schemeClr val="tx1"/>
                          </a:solidFill>
                        </a:rPr>
                        <a:t>UK</a:t>
                      </a:r>
                    </a:p>
                  </a:txBody>
                  <a:tcPr marL="151907" marR="151907" marT="151907" marB="75953">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r>
                        <a:rPr lang="en-US" sz="2000" cap="none" spc="0">
                          <a:solidFill>
                            <a:schemeClr val="tx1"/>
                          </a:solidFill>
                        </a:rPr>
                        <a:t>Strong</a:t>
                      </a:r>
                    </a:p>
                  </a:txBody>
                  <a:tcPr marL="151907" marR="151907" marT="151907" marB="75953">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r>
                        <a:rPr lang="en-US" sz="2000" cap="none" spc="0">
                          <a:solidFill>
                            <a:schemeClr val="tx1"/>
                          </a:solidFill>
                        </a:rPr>
                        <a:t>Log tradition of civil liberty protection</a:t>
                      </a:r>
                    </a:p>
                  </a:txBody>
                  <a:tcPr marL="151907" marR="151907" marT="151907" marB="75953">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xmlns="" val="3584799544"/>
                  </a:ext>
                </a:extLst>
              </a:tr>
            </a:tbl>
          </a:graphicData>
        </a:graphic>
      </p:graphicFrame>
    </p:spTree>
    <p:extLst>
      <p:ext uri="{BB962C8B-B14F-4D97-AF65-F5344CB8AC3E}">
        <p14:creationId xmlns:p14="http://schemas.microsoft.com/office/powerpoint/2010/main" val="3647890912"/>
      </p:ext>
    </p:extLst>
  </p:cSld>
  <p:clrMapOvr>
    <a:masterClrMapping/>
  </p:clrMapOvr>
  <p:transition>
    <p:cov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B819A166-7571-4003-A6B8-B62034C3ED3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3E4628A5-2E38-BB4A-A286-F01FF4CF3640}"/>
              </a:ext>
            </a:extLst>
          </p:cNvPr>
          <p:cNvSpPr>
            <a:spLocks noGrp="1"/>
          </p:cNvSpPr>
          <p:nvPr>
            <p:ph type="title"/>
          </p:nvPr>
        </p:nvSpPr>
        <p:spPr>
          <a:xfrm>
            <a:off x="524741" y="620392"/>
            <a:ext cx="3808268" cy="5504688"/>
          </a:xfrm>
        </p:spPr>
        <p:txBody>
          <a:bodyPr>
            <a:normAutofit/>
          </a:bodyPr>
          <a:lstStyle/>
          <a:p>
            <a:r>
              <a:rPr lang="en-US" sz="5500" b="1">
                <a:solidFill>
                  <a:schemeClr val="bg1"/>
                </a:solidFill>
              </a:rPr>
              <a:t>Conceptual Analysis FRQ </a:t>
            </a:r>
            <a:br>
              <a:rPr lang="en-US" sz="5500" b="1">
                <a:solidFill>
                  <a:schemeClr val="bg1"/>
                </a:solidFill>
              </a:rPr>
            </a:br>
            <a:r>
              <a:rPr lang="en-US" sz="6000">
                <a:solidFill>
                  <a:schemeClr val="bg1"/>
                </a:solidFill>
              </a:rPr>
              <a:t/>
            </a:r>
            <a:br>
              <a:rPr lang="en-US" sz="6000">
                <a:solidFill>
                  <a:schemeClr val="bg1"/>
                </a:solidFill>
              </a:rPr>
            </a:br>
            <a:r>
              <a:rPr lang="en-US" sz="6000">
                <a:solidFill>
                  <a:schemeClr val="bg1"/>
                </a:solidFill>
              </a:rPr>
              <a:t>20 mins</a:t>
            </a:r>
            <a:br>
              <a:rPr lang="en-US" sz="6000">
                <a:solidFill>
                  <a:schemeClr val="bg1"/>
                </a:solidFill>
              </a:rPr>
            </a:br>
            <a:r>
              <a:rPr lang="en-US" sz="6000">
                <a:solidFill>
                  <a:schemeClr val="bg1"/>
                </a:solidFill>
              </a:rPr>
              <a:t>4 points</a:t>
            </a:r>
          </a:p>
        </p:txBody>
      </p:sp>
      <p:graphicFrame>
        <p:nvGraphicFramePr>
          <p:cNvPr id="5" name="Content Placeholder 2">
            <a:extLst>
              <a:ext uri="{FF2B5EF4-FFF2-40B4-BE49-F238E27FC236}">
                <a16:creationId xmlns:a16="http://schemas.microsoft.com/office/drawing/2014/main" xmlns="" id="{5E6D1994-DC00-472C-AFD3-9B93CC2E265D}"/>
              </a:ext>
            </a:extLst>
          </p:cNvPr>
          <p:cNvGraphicFramePr>
            <a:graphicFrameLocks noGrp="1"/>
          </p:cNvGraphicFramePr>
          <p:nvPr>
            <p:ph idx="1"/>
            <p:extLst>
              <p:ext uri="{D42A27DB-BD31-4B8C-83A1-F6EECF244321}">
                <p14:modId xmlns:p14="http://schemas.microsoft.com/office/powerpoint/2010/main" val="2968286508"/>
              </p:ext>
            </p:extLst>
          </p:nvPr>
        </p:nvGraphicFramePr>
        <p:xfrm>
          <a:off x="5468389" y="620392"/>
          <a:ext cx="6263640" cy="60703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5315784"/>
      </p:ext>
    </p:extLst>
  </p:cSld>
  <p:clrMapOvr>
    <a:masterClrMapping/>
  </p:clrMapOvr>
  <p:transition>
    <p:cove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E3E4FB1-76DF-AE4B-99E1-3717E6B2BEE6}"/>
              </a:ext>
            </a:extLst>
          </p:cNvPr>
          <p:cNvSpPr>
            <a:spLocks noGrp="1"/>
          </p:cNvSpPr>
          <p:nvPr>
            <p:ph idx="1"/>
          </p:nvPr>
        </p:nvSpPr>
        <p:spPr>
          <a:xfrm>
            <a:off x="419100" y="1741714"/>
            <a:ext cx="5676900" cy="4054929"/>
          </a:xfrm>
        </p:spPr>
        <p:txBody>
          <a:bodyPr>
            <a:normAutofit fontScale="92500" lnSpcReduction="20000"/>
          </a:bodyPr>
          <a:lstStyle/>
          <a:p>
            <a:endParaRPr lang="en-US"/>
          </a:p>
          <a:p>
            <a:r>
              <a:rPr lang="en-US"/>
              <a:t>What role do citizens expect to play in the selection of gov’t officials?</a:t>
            </a:r>
          </a:p>
          <a:p>
            <a:r>
              <a:rPr lang="en-US"/>
              <a:t>What individual freedoms &amp; liberties do citizens expect to be protected by gov’t?</a:t>
            </a:r>
          </a:p>
          <a:p>
            <a:r>
              <a:rPr lang="en-US"/>
              <a:t>What role do citizens think they should be able to play in influencing gov’t policy making?</a:t>
            </a:r>
          </a:p>
          <a:p>
            <a:r>
              <a:rPr lang="en-US"/>
              <a:t>How limited should powers of gov’t be? </a:t>
            </a:r>
          </a:p>
          <a:p>
            <a:endParaRPr lang="en-US"/>
          </a:p>
        </p:txBody>
      </p:sp>
      <p:sp>
        <p:nvSpPr>
          <p:cNvPr id="4" name="Rectangle 3">
            <a:extLst>
              <a:ext uri="{FF2B5EF4-FFF2-40B4-BE49-F238E27FC236}">
                <a16:creationId xmlns:a16="http://schemas.microsoft.com/office/drawing/2014/main" xmlns="" id="{35E6727D-615B-854C-9B21-1A59BD622B8C}"/>
              </a:ext>
            </a:extLst>
          </p:cNvPr>
          <p:cNvSpPr/>
          <p:nvPr/>
        </p:nvSpPr>
        <p:spPr>
          <a:xfrm>
            <a:off x="0" y="0"/>
            <a:ext cx="12191996" cy="870857"/>
          </a:xfrm>
          <a:prstGeom prst="rect">
            <a:avLst/>
          </a:prstGeom>
          <a:gradFill flip="none" rotWithShape="1">
            <a:gsLst>
              <a:gs pos="0">
                <a:schemeClr val="accent2">
                  <a:lumMod val="20000"/>
                  <a:lumOff val="80000"/>
                </a:schemeClr>
              </a:gs>
              <a:gs pos="50000">
                <a:srgbClr val="FF7E79"/>
              </a:gs>
              <a:gs pos="100000">
                <a:srgbClr val="FF2600"/>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500" b="1">
                <a:ln>
                  <a:solidFill>
                    <a:schemeClr val="tx1"/>
                  </a:solidFill>
                </a:ln>
                <a:effectLst>
                  <a:outerShdw blurRad="50800" dist="38100" dir="2700000" algn="tl" rotWithShape="0">
                    <a:prstClr val="black">
                      <a:alpha val="40000"/>
                    </a:prstClr>
                  </a:outerShdw>
                </a:effectLst>
              </a:rPr>
              <a:t>Unit 3.2 Political Culture</a:t>
            </a:r>
          </a:p>
        </p:txBody>
      </p:sp>
      <p:sp>
        <p:nvSpPr>
          <p:cNvPr id="5" name="Rectangle 4">
            <a:extLst>
              <a:ext uri="{FF2B5EF4-FFF2-40B4-BE49-F238E27FC236}">
                <a16:creationId xmlns:a16="http://schemas.microsoft.com/office/drawing/2014/main" xmlns="" id="{E6B3E937-A258-BB42-8D11-E8903AEF8F6D}"/>
              </a:ext>
            </a:extLst>
          </p:cNvPr>
          <p:cNvSpPr/>
          <p:nvPr/>
        </p:nvSpPr>
        <p:spPr>
          <a:xfrm>
            <a:off x="0" y="870857"/>
            <a:ext cx="12192000" cy="68362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Political culture</a:t>
            </a:r>
            <a:r>
              <a:rPr lang="en-US">
                <a:solidFill>
                  <a:schemeClr val="tx1"/>
                </a:solidFill>
              </a:rPr>
              <a:t>: SHARED beliefs &amp; values that address the tension between order &amp; liberty </a:t>
            </a:r>
          </a:p>
          <a:p>
            <a:pPr algn="ctr"/>
            <a:r>
              <a:rPr lang="en-US">
                <a:solidFill>
                  <a:schemeClr val="tx1"/>
                </a:solidFill>
              </a:rPr>
              <a:t>Political cultural shapes the relationship </a:t>
            </a:r>
            <a:r>
              <a:rPr lang="en-US" err="1">
                <a:solidFill>
                  <a:schemeClr val="tx1"/>
                </a:solidFill>
              </a:rPr>
              <a:t>btwn</a:t>
            </a:r>
            <a:r>
              <a:rPr lang="en-US">
                <a:solidFill>
                  <a:schemeClr val="tx1"/>
                </a:solidFill>
              </a:rPr>
              <a:t> a state &amp; its citizens</a:t>
            </a:r>
          </a:p>
        </p:txBody>
      </p:sp>
      <p:sp>
        <p:nvSpPr>
          <p:cNvPr id="2" name="Rectangle 1">
            <a:extLst>
              <a:ext uri="{FF2B5EF4-FFF2-40B4-BE49-F238E27FC236}">
                <a16:creationId xmlns:a16="http://schemas.microsoft.com/office/drawing/2014/main" xmlns="" id="{2DD91A4E-A80F-B140-B1F5-4529141D258D}"/>
              </a:ext>
            </a:extLst>
          </p:cNvPr>
          <p:cNvSpPr/>
          <p:nvPr/>
        </p:nvSpPr>
        <p:spPr>
          <a:xfrm>
            <a:off x="-2968" y="6216039"/>
            <a:ext cx="12191996" cy="646331"/>
          </a:xfrm>
          <a:prstGeom prst="rect">
            <a:avLst/>
          </a:prstGeom>
          <a:ln>
            <a:solidFill>
              <a:schemeClr val="tx1"/>
            </a:solidFill>
          </a:ln>
        </p:spPr>
        <p:txBody>
          <a:bodyPr wrap="square">
            <a:spAutoFit/>
          </a:bodyPr>
          <a:lstStyle/>
          <a:p>
            <a:r>
              <a:rPr lang="en-US"/>
              <a:t>Political is culture learned through </a:t>
            </a:r>
            <a:r>
              <a:rPr lang="en-US" b="1"/>
              <a:t>political socialization: </a:t>
            </a:r>
            <a:r>
              <a:rPr lang="en-US"/>
              <a:t>lifelong process of acquiring one’s beliefs, values, &amp; orientations toward political system. Learned through: family, schools, peers, religious institutions, media, &amp; social environments, civic organizations</a:t>
            </a:r>
          </a:p>
        </p:txBody>
      </p:sp>
      <p:pic>
        <p:nvPicPr>
          <p:cNvPr id="9222" name="Picture 6" descr="Feedback Rückmelden Geschäftsleute - Kostenloses Bild auf Pixabay">
            <a:extLst>
              <a:ext uri="{FF2B5EF4-FFF2-40B4-BE49-F238E27FC236}">
                <a16:creationId xmlns:a16="http://schemas.microsoft.com/office/drawing/2014/main" xmlns="" id="{03D33B09-41AC-D44E-AFB2-2EF5A1FC506D}"/>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5384800" y="1635990"/>
            <a:ext cx="6800144" cy="4526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0984337"/>
      </p:ext>
    </p:extLst>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35E6727D-615B-854C-9B21-1A59BD622B8C}"/>
              </a:ext>
            </a:extLst>
          </p:cNvPr>
          <p:cNvSpPr/>
          <p:nvPr/>
        </p:nvSpPr>
        <p:spPr>
          <a:xfrm>
            <a:off x="0" y="0"/>
            <a:ext cx="12191996" cy="870857"/>
          </a:xfrm>
          <a:prstGeom prst="rect">
            <a:avLst/>
          </a:prstGeom>
          <a:gradFill flip="none" rotWithShape="1">
            <a:gsLst>
              <a:gs pos="0">
                <a:schemeClr val="accent2">
                  <a:lumMod val="20000"/>
                  <a:lumOff val="80000"/>
                </a:schemeClr>
              </a:gs>
              <a:gs pos="50000">
                <a:srgbClr val="FF7E79"/>
              </a:gs>
              <a:gs pos="100000">
                <a:srgbClr val="FF2600"/>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500" b="1">
                <a:ln>
                  <a:solidFill>
                    <a:schemeClr val="tx1"/>
                  </a:solidFill>
                </a:ln>
                <a:effectLst>
                  <a:outerShdw blurRad="50800" dist="38100" dir="2700000" algn="tl" rotWithShape="0">
                    <a:prstClr val="black">
                      <a:alpha val="40000"/>
                    </a:prstClr>
                  </a:outerShdw>
                </a:effectLst>
              </a:rPr>
              <a:t>Unit 3.2 Political Culture</a:t>
            </a:r>
          </a:p>
        </p:txBody>
      </p:sp>
      <p:graphicFrame>
        <p:nvGraphicFramePr>
          <p:cNvPr id="2" name="Table 5">
            <a:extLst>
              <a:ext uri="{FF2B5EF4-FFF2-40B4-BE49-F238E27FC236}">
                <a16:creationId xmlns:a16="http://schemas.microsoft.com/office/drawing/2014/main" xmlns="" id="{5FC4CF73-A710-3345-9985-62D61F0DDC31}"/>
              </a:ext>
            </a:extLst>
          </p:cNvPr>
          <p:cNvGraphicFramePr>
            <a:graphicFrameLocks noGrp="1"/>
          </p:cNvGraphicFramePr>
          <p:nvPr>
            <p:extLst>
              <p:ext uri="{D42A27DB-BD31-4B8C-83A1-F6EECF244321}">
                <p14:modId xmlns:p14="http://schemas.microsoft.com/office/powerpoint/2010/main" val="394236226"/>
              </p:ext>
            </p:extLst>
          </p:nvPr>
        </p:nvGraphicFramePr>
        <p:xfrm>
          <a:off x="-4" y="3108960"/>
          <a:ext cx="12191996" cy="3749040"/>
        </p:xfrm>
        <a:graphic>
          <a:graphicData uri="http://schemas.openxmlformats.org/drawingml/2006/table">
            <a:tbl>
              <a:tblPr firstRow="1" bandRow="1">
                <a:tableStyleId>{9DCAF9ED-07DC-4A11-8D7F-57B35C25682E}</a:tableStyleId>
              </a:tblPr>
              <a:tblGrid>
                <a:gridCol w="4075043">
                  <a:extLst>
                    <a:ext uri="{9D8B030D-6E8A-4147-A177-3AD203B41FA5}">
                      <a16:colId xmlns:a16="http://schemas.microsoft.com/office/drawing/2014/main" xmlns="" val="2195184789"/>
                    </a:ext>
                  </a:extLst>
                </a:gridCol>
                <a:gridCol w="2604053">
                  <a:extLst>
                    <a:ext uri="{9D8B030D-6E8A-4147-A177-3AD203B41FA5}">
                      <a16:colId xmlns:a16="http://schemas.microsoft.com/office/drawing/2014/main" xmlns="" val="211406224"/>
                    </a:ext>
                  </a:extLst>
                </a:gridCol>
                <a:gridCol w="3538330">
                  <a:extLst>
                    <a:ext uri="{9D8B030D-6E8A-4147-A177-3AD203B41FA5}">
                      <a16:colId xmlns:a16="http://schemas.microsoft.com/office/drawing/2014/main" xmlns="" val="3403937849"/>
                    </a:ext>
                  </a:extLst>
                </a:gridCol>
                <a:gridCol w="1974570">
                  <a:extLst>
                    <a:ext uri="{9D8B030D-6E8A-4147-A177-3AD203B41FA5}">
                      <a16:colId xmlns:a16="http://schemas.microsoft.com/office/drawing/2014/main" xmlns="" val="1182101083"/>
                    </a:ext>
                  </a:extLst>
                </a:gridCol>
              </a:tblGrid>
              <a:tr h="326546">
                <a:tc>
                  <a:txBody>
                    <a:bodyPr/>
                    <a:lstStyle/>
                    <a:p>
                      <a:r>
                        <a:rPr lang="en-US">
                          <a:solidFill>
                            <a:schemeClr val="tx1"/>
                          </a:solidFill>
                        </a:rPr>
                        <a:t>Nigeria</a:t>
                      </a:r>
                    </a:p>
                  </a:txBody>
                  <a:tcPr>
                    <a:lnR w="12700" cap="flat" cmpd="sng" algn="ctr">
                      <a:solidFill>
                        <a:schemeClr val="tx1"/>
                      </a:solidFill>
                      <a:prstDash val="solid"/>
                      <a:round/>
                      <a:headEnd type="none" w="med" len="med"/>
                      <a:tailEnd type="none" w="med" len="med"/>
                    </a:lnR>
                    <a:solidFill>
                      <a:srgbClr val="FF7E79"/>
                    </a:solidFill>
                  </a:tcPr>
                </a:tc>
                <a:tc>
                  <a:txBody>
                    <a:bodyPr/>
                    <a:lstStyle/>
                    <a:p>
                      <a:r>
                        <a:rPr lang="en-US">
                          <a:solidFill>
                            <a:schemeClr val="tx1"/>
                          </a:solidFill>
                        </a:rPr>
                        <a:t>Iran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7E79"/>
                    </a:solidFill>
                  </a:tcPr>
                </a:tc>
                <a:tc>
                  <a:txBody>
                    <a:bodyPr/>
                    <a:lstStyle/>
                    <a:p>
                      <a:r>
                        <a:rPr lang="en-US">
                          <a:solidFill>
                            <a:schemeClr val="tx1"/>
                          </a:solidFill>
                        </a:rPr>
                        <a:t>Russia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7E79"/>
                    </a:solidFill>
                  </a:tcPr>
                </a:tc>
                <a:tc>
                  <a:txBody>
                    <a:bodyPr/>
                    <a:lstStyle/>
                    <a:p>
                      <a:r>
                        <a:rPr lang="en-US">
                          <a:solidFill>
                            <a:schemeClr val="tx1"/>
                          </a:solidFill>
                        </a:rPr>
                        <a:t>UK</a:t>
                      </a:r>
                    </a:p>
                  </a:txBody>
                  <a:tcPr>
                    <a:lnL w="12700" cap="flat" cmpd="sng" algn="ctr">
                      <a:solidFill>
                        <a:schemeClr val="tx1"/>
                      </a:solidFill>
                      <a:prstDash val="solid"/>
                      <a:round/>
                      <a:headEnd type="none" w="med" len="med"/>
                      <a:tailEnd type="none" w="med" len="med"/>
                    </a:lnL>
                    <a:solidFill>
                      <a:srgbClr val="FF7E79"/>
                    </a:solidFill>
                  </a:tcPr>
                </a:tc>
                <a:extLst>
                  <a:ext uri="{0D108BD9-81ED-4DB2-BD59-A6C34878D82A}">
                    <a16:rowId xmlns:a16="http://schemas.microsoft.com/office/drawing/2014/main" xmlns="" val="2911085966"/>
                  </a:ext>
                </a:extLst>
              </a:tr>
              <a:tr h="3265456">
                <a:tc>
                  <a:txBody>
                    <a:bodyPr/>
                    <a:lstStyle/>
                    <a:p>
                      <a:pPr marL="285750" indent="-285750">
                        <a:buFont typeface="Arial" panose="020B0604020202020204" pitchFamily="34" charset="0"/>
                        <a:buChar char="•"/>
                      </a:pPr>
                      <a:r>
                        <a:rPr lang="en-US" b="1"/>
                        <a:t>History</a:t>
                      </a:r>
                      <a:r>
                        <a:rPr lang="en-US"/>
                        <a:t>: political culture shaped by British colonialism. </a:t>
                      </a:r>
                    </a:p>
                    <a:p>
                      <a:pPr marL="285750" indent="-285750">
                        <a:buFont typeface="Arial" panose="020B0604020202020204" pitchFamily="34" charset="0"/>
                        <a:buChar char="•"/>
                      </a:pPr>
                      <a:r>
                        <a:rPr lang="en-US"/>
                        <a:t>In creating boundaries of Nigeria, British colonial rulers divided/merged powers </a:t>
                      </a:r>
                      <a:r>
                        <a:rPr lang="en-US" err="1"/>
                        <a:t>btwn</a:t>
                      </a:r>
                      <a:r>
                        <a:rPr lang="en-US"/>
                        <a:t> different ethnic groups that still causes tension</a:t>
                      </a:r>
                    </a:p>
                    <a:p>
                      <a:pPr marL="285750" indent="-285750">
                        <a:buFont typeface="Arial" panose="020B0604020202020204" pitchFamily="34" charset="0"/>
                        <a:buChar char="•"/>
                      </a:pPr>
                      <a:r>
                        <a:rPr lang="en-US"/>
                        <a:t>Before independence (1960) colonialism shaped:</a:t>
                      </a:r>
                    </a:p>
                    <a:p>
                      <a:pPr marL="742950" lvl="1" indent="-285750">
                        <a:buFont typeface="Arial" panose="020B0604020202020204" pitchFamily="34" charset="0"/>
                        <a:buChar char="•"/>
                      </a:pPr>
                      <a:r>
                        <a:rPr lang="en-US"/>
                        <a:t>oil industry in south (economy)</a:t>
                      </a:r>
                    </a:p>
                    <a:p>
                      <a:pPr marL="742950" lvl="1" indent="-285750">
                        <a:buFont typeface="Arial" panose="020B0604020202020204" pitchFamily="34" charset="0"/>
                        <a:buChar char="•"/>
                      </a:pPr>
                      <a:r>
                        <a:rPr lang="en-US"/>
                        <a:t>use of a common law  (gov’t)</a:t>
                      </a:r>
                    </a:p>
                    <a:p>
                      <a:pPr marL="742950" lvl="1" indent="-285750">
                        <a:buFont typeface="Arial" panose="020B0604020202020204" pitchFamily="34" charset="0"/>
                        <a:buChar char="•"/>
                      </a:pPr>
                      <a:r>
                        <a:rPr lang="en-US"/>
                        <a:t>independent judiciary (gov’t)</a:t>
                      </a:r>
                    </a:p>
                  </a:txBody>
                  <a:tcPr>
                    <a:lnR w="12700" cap="flat" cmpd="sng" algn="ctr">
                      <a:solidFill>
                        <a:schemeClr val="tx1"/>
                      </a:solidFill>
                      <a:prstDash val="solid"/>
                      <a:round/>
                      <a:headEnd type="none" w="med" len="med"/>
                      <a:tailEnd type="none" w="med" len="med"/>
                    </a:lnR>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a:t>Religion</a:t>
                      </a:r>
                      <a:r>
                        <a:rPr lang="en-US"/>
                        <a:t>: theocracy’s political culture shaped by principle of the Guardianship of the Islamic Jurist (Vilayat-e Faqih.)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religious oversight of gov’t ensures Iran as an Islamic theocracy even w/ direct election of some gov’t officials.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a:t>History</a:t>
                      </a:r>
                      <a:r>
                        <a:rPr lang="en-US"/>
                        <a:t>: political culture shaped w/fall of USSR &amp; economic chaos this created in early 1990s.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Russian politicians can often gain more support w/policies that reassert Russia’s regional influence in defiance of NATO such as the takeover of Crimea from Ukraine in 2014.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Same cannot be said for possible Ukraine Invasion in 2022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285750" indent="-285750">
                        <a:buFont typeface="Arial" panose="020B0604020202020204" pitchFamily="34" charset="0"/>
                        <a:buChar char="•"/>
                      </a:pPr>
                      <a:r>
                        <a:rPr lang="en-US" b="1"/>
                        <a:t>Geography</a:t>
                      </a:r>
                      <a:r>
                        <a:rPr lang="en-US"/>
                        <a:t>: an island Kingdom and this impacts how they see their relationship with EU</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857102"/>
                  </a:ext>
                </a:extLst>
              </a:tr>
            </a:tbl>
          </a:graphicData>
        </a:graphic>
      </p:graphicFrame>
      <p:sp>
        <p:nvSpPr>
          <p:cNvPr id="6" name="Rectangle 5">
            <a:extLst>
              <a:ext uri="{FF2B5EF4-FFF2-40B4-BE49-F238E27FC236}">
                <a16:creationId xmlns:a16="http://schemas.microsoft.com/office/drawing/2014/main" xmlns="" id="{16FBE665-64F5-354F-AF18-57D28EF093E4}"/>
              </a:ext>
            </a:extLst>
          </p:cNvPr>
          <p:cNvSpPr/>
          <p:nvPr/>
        </p:nvSpPr>
        <p:spPr>
          <a:xfrm>
            <a:off x="0" y="870858"/>
            <a:ext cx="12192000" cy="40277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Political culture is influenced by geography, religious traditions, history</a:t>
            </a:r>
          </a:p>
        </p:txBody>
      </p:sp>
      <p:pic>
        <p:nvPicPr>
          <p:cNvPr id="10244" name="Picture 4">
            <a:extLst>
              <a:ext uri="{FF2B5EF4-FFF2-40B4-BE49-F238E27FC236}">
                <a16:creationId xmlns:a16="http://schemas.microsoft.com/office/drawing/2014/main" xmlns="" id="{EFE732BF-47DD-D44E-ACE2-103EE53EA168}"/>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19114" y="1304933"/>
            <a:ext cx="2339970" cy="179933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10246" name="Picture 6">
            <a:extLst>
              <a:ext uri="{FF2B5EF4-FFF2-40B4-BE49-F238E27FC236}">
                <a16:creationId xmlns:a16="http://schemas.microsoft.com/office/drawing/2014/main" xmlns="" id="{7099417B-743D-F643-A050-573514D4641F}"/>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4558816" y="1278321"/>
            <a:ext cx="1537178" cy="18306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xmlns="" id="{0A41DA9C-DCBE-774D-AC69-08AD561981CE}"/>
              </a:ext>
            </a:extLst>
          </p:cNvPr>
          <p:cNvSpPr txBox="1"/>
          <p:nvPr/>
        </p:nvSpPr>
        <p:spPr>
          <a:xfrm>
            <a:off x="3422105" y="2409108"/>
            <a:ext cx="1850329" cy="584775"/>
          </a:xfrm>
          <a:prstGeom prst="rect">
            <a:avLst/>
          </a:prstGeom>
          <a:solidFill>
            <a:schemeClr val="bg1"/>
          </a:solidFill>
          <a:ln>
            <a:solidFill>
              <a:schemeClr val="tx1"/>
            </a:solidFill>
          </a:ln>
        </p:spPr>
        <p:txBody>
          <a:bodyPr wrap="square" rtlCol="0">
            <a:spAutoFit/>
          </a:bodyPr>
          <a:lstStyle/>
          <a:p>
            <a:pPr algn="ctr"/>
            <a:r>
              <a:rPr lang="en-US" sz="1600"/>
              <a:t>Ruhollah Khomeini</a:t>
            </a:r>
          </a:p>
          <a:p>
            <a:pPr algn="ctr"/>
            <a:r>
              <a:rPr lang="en-US" sz="1600"/>
              <a:t>1t supreme leader</a:t>
            </a:r>
          </a:p>
        </p:txBody>
      </p:sp>
      <p:pic>
        <p:nvPicPr>
          <p:cNvPr id="5" name="Picture 4">
            <a:extLst>
              <a:ext uri="{FF2B5EF4-FFF2-40B4-BE49-F238E27FC236}">
                <a16:creationId xmlns:a16="http://schemas.microsoft.com/office/drawing/2014/main" xmlns="" id="{0C326C76-3DD7-794A-8025-FFAF500FB774}"/>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6987341" y="1388708"/>
            <a:ext cx="3044934" cy="16627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TextBox 10">
            <a:extLst>
              <a:ext uri="{FF2B5EF4-FFF2-40B4-BE49-F238E27FC236}">
                <a16:creationId xmlns:a16="http://schemas.microsoft.com/office/drawing/2014/main" xmlns="" id="{0D7F3A3A-96F4-D142-B835-BC9E98F70B2D}"/>
              </a:ext>
            </a:extLst>
          </p:cNvPr>
          <p:cNvSpPr txBox="1"/>
          <p:nvPr/>
        </p:nvSpPr>
        <p:spPr>
          <a:xfrm>
            <a:off x="8800788" y="1388707"/>
            <a:ext cx="1231487" cy="338554"/>
          </a:xfrm>
          <a:prstGeom prst="rect">
            <a:avLst/>
          </a:prstGeom>
          <a:solidFill>
            <a:schemeClr val="bg1"/>
          </a:solidFill>
          <a:ln>
            <a:solidFill>
              <a:schemeClr val="tx1"/>
            </a:solidFill>
          </a:ln>
        </p:spPr>
        <p:txBody>
          <a:bodyPr wrap="square" rtlCol="0">
            <a:spAutoFit/>
          </a:bodyPr>
          <a:lstStyle/>
          <a:p>
            <a:pPr algn="ctr"/>
            <a:r>
              <a:rPr lang="en-US" sz="1600"/>
              <a:t>Ukraine</a:t>
            </a:r>
          </a:p>
        </p:txBody>
      </p:sp>
      <p:pic>
        <p:nvPicPr>
          <p:cNvPr id="7" name="Picture 6">
            <a:extLst>
              <a:ext uri="{FF2B5EF4-FFF2-40B4-BE49-F238E27FC236}">
                <a16:creationId xmlns:a16="http://schemas.microsoft.com/office/drawing/2014/main" xmlns="" id="{AE6761D8-9C62-A64A-BD12-24451523DD8B}"/>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10503253" y="1388707"/>
            <a:ext cx="1342469" cy="16627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Rectangle 2">
            <a:extLst>
              <a:ext uri="{FF2B5EF4-FFF2-40B4-BE49-F238E27FC236}">
                <a16:creationId xmlns:a16="http://schemas.microsoft.com/office/drawing/2014/main" xmlns="" id="{C495CCD7-2234-4C77-BBF8-76B46096A118}"/>
              </a:ext>
            </a:extLst>
          </p:cNvPr>
          <p:cNvSpPr/>
          <p:nvPr/>
        </p:nvSpPr>
        <p:spPr>
          <a:xfrm>
            <a:off x="3467" y="3486538"/>
            <a:ext cx="4062845" cy="3429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Click to reveal</a:t>
            </a:r>
          </a:p>
        </p:txBody>
      </p:sp>
      <p:sp>
        <p:nvSpPr>
          <p:cNvPr id="12" name="Rectangle 11">
            <a:extLst>
              <a:ext uri="{FF2B5EF4-FFF2-40B4-BE49-F238E27FC236}">
                <a16:creationId xmlns:a16="http://schemas.microsoft.com/office/drawing/2014/main" xmlns="" id="{00409FD9-5A1B-4539-919F-B55840D931F7}"/>
              </a:ext>
            </a:extLst>
          </p:cNvPr>
          <p:cNvSpPr/>
          <p:nvPr/>
        </p:nvSpPr>
        <p:spPr>
          <a:xfrm>
            <a:off x="4066312" y="3486538"/>
            <a:ext cx="2604652" cy="3429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Click to reveal</a:t>
            </a:r>
          </a:p>
        </p:txBody>
      </p:sp>
      <p:sp>
        <p:nvSpPr>
          <p:cNvPr id="13" name="Rectangle 12">
            <a:extLst>
              <a:ext uri="{FF2B5EF4-FFF2-40B4-BE49-F238E27FC236}">
                <a16:creationId xmlns:a16="http://schemas.microsoft.com/office/drawing/2014/main" xmlns="" id="{709E6143-0BB8-4A86-A893-0DFE51664A93}"/>
              </a:ext>
            </a:extLst>
          </p:cNvPr>
          <p:cNvSpPr/>
          <p:nvPr/>
        </p:nvSpPr>
        <p:spPr>
          <a:xfrm>
            <a:off x="6678688" y="3457769"/>
            <a:ext cx="3574471" cy="3429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Click to reveal</a:t>
            </a:r>
          </a:p>
        </p:txBody>
      </p:sp>
      <p:sp>
        <p:nvSpPr>
          <p:cNvPr id="14" name="Rectangle 13">
            <a:extLst>
              <a:ext uri="{FF2B5EF4-FFF2-40B4-BE49-F238E27FC236}">
                <a16:creationId xmlns:a16="http://schemas.microsoft.com/office/drawing/2014/main" xmlns="" id="{D042E7D4-3716-4554-AB80-BA72F75ABB12}"/>
              </a:ext>
            </a:extLst>
          </p:cNvPr>
          <p:cNvSpPr/>
          <p:nvPr/>
        </p:nvSpPr>
        <p:spPr>
          <a:xfrm>
            <a:off x="10241561" y="3457769"/>
            <a:ext cx="1946565" cy="3429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Click to reveal</a:t>
            </a:r>
          </a:p>
        </p:txBody>
      </p:sp>
    </p:spTree>
    <p:extLst>
      <p:ext uri="{BB962C8B-B14F-4D97-AF65-F5344CB8AC3E}">
        <p14:creationId xmlns:p14="http://schemas.microsoft.com/office/powerpoint/2010/main" val="713755083"/>
      </p:ext>
    </p:extLst>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3"/>
                                        </p:tgtEl>
                                        <p:attrNameLst>
                                          <p:attrName>ppt_x</p:attrName>
                                        </p:attrNameLst>
                                      </p:cBhvr>
                                      <p:tavLst>
                                        <p:tav tm="0">
                                          <p:val>
                                            <p:strVal val="ppt_x"/>
                                          </p:val>
                                        </p:tav>
                                        <p:tav tm="100000">
                                          <p:val>
                                            <p:strVal val="ppt_x"/>
                                          </p:val>
                                        </p:tav>
                                      </p:tavLst>
                                    </p:anim>
                                    <p:anim calcmode="lin" valueType="num">
                                      <p:cBhvr additive="base">
                                        <p:cTn id="7" dur="500"/>
                                        <p:tgtEl>
                                          <p:spTgt spid="3"/>
                                        </p:tgtEl>
                                        <p:attrNameLst>
                                          <p:attrName>ppt_y</p:attrName>
                                        </p:attrNameLst>
                                      </p:cBhvr>
                                      <p:tavLst>
                                        <p:tav tm="0">
                                          <p:val>
                                            <p:strVal val="ppt_y"/>
                                          </p:val>
                                        </p:tav>
                                        <p:tav tm="100000">
                                          <p:val>
                                            <p:strVal val="1+ppt_h/2"/>
                                          </p:val>
                                        </p:tav>
                                      </p:tavLst>
                                    </p:anim>
                                    <p:set>
                                      <p:cBhvr>
                                        <p:cTn id="8" dur="1" fill="hold">
                                          <p:stCondLst>
                                            <p:cond delay="499"/>
                                          </p:stCondLst>
                                        </p:cTn>
                                        <p:tgtEl>
                                          <p:spTgt spid="3"/>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12"/>
                                        </p:tgtEl>
                                        <p:attrNameLst>
                                          <p:attrName>ppt_x</p:attrName>
                                        </p:attrNameLst>
                                      </p:cBhvr>
                                      <p:tavLst>
                                        <p:tav tm="0">
                                          <p:val>
                                            <p:strVal val="ppt_x"/>
                                          </p:val>
                                        </p:tav>
                                        <p:tav tm="100000">
                                          <p:val>
                                            <p:strVal val="ppt_x"/>
                                          </p:val>
                                        </p:tav>
                                      </p:tavLst>
                                    </p:anim>
                                    <p:anim calcmode="lin" valueType="num">
                                      <p:cBhvr additive="base">
                                        <p:cTn id="13" dur="500"/>
                                        <p:tgtEl>
                                          <p:spTgt spid="12"/>
                                        </p:tgtEl>
                                        <p:attrNameLst>
                                          <p:attrName>ppt_y</p:attrName>
                                        </p:attrNameLst>
                                      </p:cBhvr>
                                      <p:tavLst>
                                        <p:tav tm="0">
                                          <p:val>
                                            <p:strVal val="ppt_y"/>
                                          </p:val>
                                        </p:tav>
                                        <p:tav tm="100000">
                                          <p:val>
                                            <p:strVal val="1+ppt_h/2"/>
                                          </p:val>
                                        </p:tav>
                                      </p:tavLst>
                                    </p:anim>
                                    <p:set>
                                      <p:cBhvr>
                                        <p:cTn id="14" dur="1" fill="hold">
                                          <p:stCondLst>
                                            <p:cond delay="499"/>
                                          </p:stCondLst>
                                        </p:cTn>
                                        <p:tgtEl>
                                          <p:spTgt spid="1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13"/>
                                        </p:tgtEl>
                                        <p:attrNameLst>
                                          <p:attrName>ppt_x</p:attrName>
                                        </p:attrNameLst>
                                      </p:cBhvr>
                                      <p:tavLst>
                                        <p:tav tm="0">
                                          <p:val>
                                            <p:strVal val="ppt_x"/>
                                          </p:val>
                                        </p:tav>
                                        <p:tav tm="100000">
                                          <p:val>
                                            <p:strVal val="ppt_x"/>
                                          </p:val>
                                        </p:tav>
                                      </p:tavLst>
                                    </p:anim>
                                    <p:anim calcmode="lin" valueType="num">
                                      <p:cBhvr additive="base">
                                        <p:cTn id="19" dur="500"/>
                                        <p:tgtEl>
                                          <p:spTgt spid="13"/>
                                        </p:tgtEl>
                                        <p:attrNameLst>
                                          <p:attrName>ppt_y</p:attrName>
                                        </p:attrNameLst>
                                      </p:cBhvr>
                                      <p:tavLst>
                                        <p:tav tm="0">
                                          <p:val>
                                            <p:strVal val="ppt_y"/>
                                          </p:val>
                                        </p:tav>
                                        <p:tav tm="100000">
                                          <p:val>
                                            <p:strVal val="1+ppt_h/2"/>
                                          </p:val>
                                        </p:tav>
                                      </p:tavLst>
                                    </p:anim>
                                    <p:set>
                                      <p:cBhvr>
                                        <p:cTn id="20" dur="1" fill="hold">
                                          <p:stCondLst>
                                            <p:cond delay="499"/>
                                          </p:stCondLst>
                                        </p:cTn>
                                        <p:tgtEl>
                                          <p:spTgt spid="1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0" nodeType="clickEffect">
                                  <p:stCondLst>
                                    <p:cond delay="0"/>
                                  </p:stCondLst>
                                  <p:childTnLst>
                                    <p:anim calcmode="lin" valueType="num">
                                      <p:cBhvr additive="base">
                                        <p:cTn id="24" dur="500"/>
                                        <p:tgtEl>
                                          <p:spTgt spid="14"/>
                                        </p:tgtEl>
                                        <p:attrNameLst>
                                          <p:attrName>ppt_x</p:attrName>
                                        </p:attrNameLst>
                                      </p:cBhvr>
                                      <p:tavLst>
                                        <p:tav tm="0">
                                          <p:val>
                                            <p:strVal val="ppt_x"/>
                                          </p:val>
                                        </p:tav>
                                        <p:tav tm="100000">
                                          <p:val>
                                            <p:strVal val="ppt_x"/>
                                          </p:val>
                                        </p:tav>
                                      </p:tavLst>
                                    </p:anim>
                                    <p:anim calcmode="lin" valueType="num">
                                      <p:cBhvr additive="base">
                                        <p:cTn id="25" dur="500"/>
                                        <p:tgtEl>
                                          <p:spTgt spid="14"/>
                                        </p:tgtEl>
                                        <p:attrNameLst>
                                          <p:attrName>ppt_y</p:attrName>
                                        </p:attrNameLst>
                                      </p:cBhvr>
                                      <p:tavLst>
                                        <p:tav tm="0">
                                          <p:val>
                                            <p:strVal val="ppt_y"/>
                                          </p:val>
                                        </p:tav>
                                        <p:tav tm="100000">
                                          <p:val>
                                            <p:strVal val="1+ppt_h/2"/>
                                          </p:val>
                                        </p:tav>
                                      </p:tavLst>
                                    </p:anim>
                                    <p:set>
                                      <p:cBhvr>
                                        <p:cTn id="26"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animBg="1"/>
      <p:bldP spid="13" grpId="0" animBg="1"/>
      <p:bldP spid="1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8">
            <a:extLst>
              <a:ext uri="{FF2B5EF4-FFF2-40B4-BE49-F238E27FC236}">
                <a16:creationId xmlns:a16="http://schemas.microsoft.com/office/drawing/2014/main" xmlns="" id="{3AFE8227-C443-417B-BA91-520EB1EF455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D3D40F69-5D6D-784D-BBE2-19BF0EF1321E}"/>
              </a:ext>
            </a:extLst>
          </p:cNvPr>
          <p:cNvSpPr>
            <a:spLocks noGrp="1"/>
          </p:cNvSpPr>
          <p:nvPr>
            <p:ph type="title"/>
          </p:nvPr>
        </p:nvSpPr>
        <p:spPr>
          <a:xfrm>
            <a:off x="8643193" y="489507"/>
            <a:ext cx="3091607" cy="1655483"/>
          </a:xfrm>
        </p:spPr>
        <p:txBody>
          <a:bodyPr anchor="b">
            <a:normAutofit/>
          </a:bodyPr>
          <a:lstStyle/>
          <a:p>
            <a:r>
              <a:rPr lang="en-US" sz="4000"/>
              <a:t>Nigeria’s ethnic groups</a:t>
            </a:r>
          </a:p>
        </p:txBody>
      </p:sp>
      <p:pic>
        <p:nvPicPr>
          <p:cNvPr id="4" name="Picture 4">
            <a:extLst>
              <a:ext uri="{FF2B5EF4-FFF2-40B4-BE49-F238E27FC236}">
                <a16:creationId xmlns:a16="http://schemas.microsoft.com/office/drawing/2014/main" xmlns="" id="{3E8CA0B8-C536-974D-AD20-7DD948FD2EDA}"/>
              </a:ext>
            </a:extLst>
          </p:cNvPr>
          <p:cNvPicPr>
            <a:picLocks noChangeAspect="1" noChangeArrowheads="1"/>
          </p:cNvPicPr>
          <p:nvPr/>
        </p:nvPicPr>
        <p:blipFill rotWithShape="1">
          <a:blip r:embed="rId2" cstate="print">
            <a:extLst>
              <a:ext uri="{28A0092B-C50C-407E-A947-70E740481C1C}">
                <a14:useLocalDpi xmlns:a14="http://schemas.microsoft.com/office/drawing/2010/main"/>
              </a:ext>
            </a:extLst>
          </a:blip>
          <a:srcRect b="-1"/>
          <a:stretch/>
        </p:blipFill>
        <p:spPr bwMode="auto">
          <a:xfrm>
            <a:off x="20" y="431"/>
            <a:ext cx="8115280" cy="6408311"/>
          </a:xfrm>
          <a:prstGeom prst="rect">
            <a:avLst/>
          </a:prstGeom>
          <a:extLst>
            <a:ext uri="{909E8E84-426E-40DD-AFC4-6F175D3DCCD1}">
              <a14:hiddenFill xmlns:a14="http://schemas.microsoft.com/office/drawing/2010/main">
                <a:solidFill>
                  <a:srgbClr val="FFFFFF"/>
                </a:solidFill>
              </a14:hiddenFill>
            </a:ext>
          </a:extLst>
        </p:spPr>
      </p:pic>
      <p:sp>
        <p:nvSpPr>
          <p:cNvPr id="24" name="Rectangle 10">
            <a:extLst>
              <a:ext uri="{FF2B5EF4-FFF2-40B4-BE49-F238E27FC236}">
                <a16:creationId xmlns:a16="http://schemas.microsoft.com/office/drawing/2014/main" xmlns="" id="{907741FC-B544-4A6E-B831-6789D042333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2">
            <a:extLst>
              <a:ext uri="{FF2B5EF4-FFF2-40B4-BE49-F238E27FC236}">
                <a16:creationId xmlns:a16="http://schemas.microsoft.com/office/drawing/2014/main" xmlns="" id="{3F0BE7ED-7814-4273-B18A-F26CC038038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xmlns="" id="{B4D9D906-EF32-CE4B-A03D-6368FDC868F7}"/>
              </a:ext>
            </a:extLst>
          </p:cNvPr>
          <p:cNvSpPr txBox="1"/>
          <p:nvPr/>
        </p:nvSpPr>
        <p:spPr>
          <a:xfrm rot="20913148">
            <a:off x="2259326" y="936481"/>
            <a:ext cx="3596640" cy="477054"/>
          </a:xfrm>
          <a:prstGeom prst="rect">
            <a:avLst/>
          </a:prstGeom>
          <a:noFill/>
        </p:spPr>
        <p:txBody>
          <a:bodyPr wrap="square" rtlCol="0">
            <a:spAutoFit/>
          </a:bodyPr>
          <a:lstStyle/>
          <a:p>
            <a:r>
              <a:rPr lang="en-US" sz="2500"/>
              <a:t>99% Muslim</a:t>
            </a:r>
          </a:p>
        </p:txBody>
      </p:sp>
    </p:spTree>
    <p:extLst>
      <p:ext uri="{BB962C8B-B14F-4D97-AF65-F5344CB8AC3E}">
        <p14:creationId xmlns:p14="http://schemas.microsoft.com/office/powerpoint/2010/main" val="2396342193"/>
      </p:ext>
    </p:extLst>
  </p:cSld>
  <p:clrMapOvr>
    <a:masterClrMapping/>
  </p:clrMapOvr>
  <p:transition>
    <p:cove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E3E4FB1-76DF-AE4B-99E1-3717E6B2BEE6}"/>
              </a:ext>
            </a:extLst>
          </p:cNvPr>
          <p:cNvSpPr>
            <a:spLocks noGrp="1"/>
          </p:cNvSpPr>
          <p:nvPr>
            <p:ph idx="1"/>
          </p:nvPr>
        </p:nvSpPr>
        <p:spPr>
          <a:xfrm>
            <a:off x="0" y="2079171"/>
            <a:ext cx="5204862" cy="3052256"/>
          </a:xfrm>
        </p:spPr>
        <p:txBody>
          <a:bodyPr>
            <a:noAutofit/>
          </a:bodyPr>
          <a:lstStyle/>
          <a:p>
            <a:pPr marL="0" indent="0">
              <a:buNone/>
            </a:pPr>
            <a:r>
              <a:rPr lang="en-US" sz="2500" b="1">
                <a:solidFill>
                  <a:srgbClr val="C00000"/>
                </a:solidFill>
              </a:rPr>
              <a:t>Iran</a:t>
            </a:r>
          </a:p>
          <a:p>
            <a:r>
              <a:rPr lang="en-US" sz="1800"/>
              <a:t>urban-rural social cleavage shaped citizen responses to 2009 presidential election</a:t>
            </a:r>
          </a:p>
          <a:p>
            <a:r>
              <a:rPr lang="en-US" sz="1800"/>
              <a:t>urban citizens support relaxing Iran’s gender disparity laws versus rural citizens support gov’ts strict regulations of gender disparity (dress requirements for females to cover skin)</a:t>
            </a:r>
          </a:p>
        </p:txBody>
      </p:sp>
      <p:sp>
        <p:nvSpPr>
          <p:cNvPr id="4" name="Rectangle 3">
            <a:extLst>
              <a:ext uri="{FF2B5EF4-FFF2-40B4-BE49-F238E27FC236}">
                <a16:creationId xmlns:a16="http://schemas.microsoft.com/office/drawing/2014/main" xmlns="" id="{35E6727D-615B-854C-9B21-1A59BD622B8C}"/>
              </a:ext>
            </a:extLst>
          </p:cNvPr>
          <p:cNvSpPr/>
          <p:nvPr/>
        </p:nvSpPr>
        <p:spPr>
          <a:xfrm>
            <a:off x="0" y="0"/>
            <a:ext cx="12191996" cy="870857"/>
          </a:xfrm>
          <a:prstGeom prst="rect">
            <a:avLst/>
          </a:prstGeom>
          <a:gradFill flip="none" rotWithShape="1">
            <a:gsLst>
              <a:gs pos="0">
                <a:schemeClr val="accent2">
                  <a:lumMod val="20000"/>
                  <a:lumOff val="80000"/>
                </a:schemeClr>
              </a:gs>
              <a:gs pos="50000">
                <a:srgbClr val="FF7E79"/>
              </a:gs>
              <a:gs pos="100000">
                <a:srgbClr val="FF2600"/>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500" b="1">
                <a:ln>
                  <a:solidFill>
                    <a:schemeClr val="tx1"/>
                  </a:solidFill>
                </a:ln>
                <a:effectLst>
                  <a:outerShdw blurRad="50800" dist="38100" dir="2700000" algn="tl" rotWithShape="0">
                    <a:prstClr val="black">
                      <a:alpha val="40000"/>
                    </a:prstClr>
                  </a:outerShdw>
                </a:effectLst>
              </a:rPr>
              <a:t>Unit 3.2 Political Culture</a:t>
            </a:r>
          </a:p>
        </p:txBody>
      </p:sp>
      <p:sp>
        <p:nvSpPr>
          <p:cNvPr id="5" name="Rectangle 4">
            <a:extLst>
              <a:ext uri="{FF2B5EF4-FFF2-40B4-BE49-F238E27FC236}">
                <a16:creationId xmlns:a16="http://schemas.microsoft.com/office/drawing/2014/main" xmlns="" id="{E6B3E937-A258-BB42-8D11-E8903AEF8F6D}"/>
              </a:ext>
            </a:extLst>
          </p:cNvPr>
          <p:cNvSpPr/>
          <p:nvPr/>
        </p:nvSpPr>
        <p:spPr>
          <a:xfrm>
            <a:off x="0" y="870857"/>
            <a:ext cx="12192000" cy="33745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Social </a:t>
            </a:r>
            <a:r>
              <a:rPr lang="en-US" b="1">
                <a:solidFill>
                  <a:schemeClr val="tx1"/>
                </a:solidFill>
              </a:rPr>
              <a:t>cleavages </a:t>
            </a:r>
            <a:r>
              <a:rPr lang="en-US">
                <a:solidFill>
                  <a:schemeClr val="tx1"/>
                </a:solidFill>
              </a:rPr>
              <a:t>influence political socialization</a:t>
            </a:r>
          </a:p>
        </p:txBody>
      </p:sp>
      <p:sp>
        <p:nvSpPr>
          <p:cNvPr id="2" name="Rectangle 1">
            <a:extLst>
              <a:ext uri="{FF2B5EF4-FFF2-40B4-BE49-F238E27FC236}">
                <a16:creationId xmlns:a16="http://schemas.microsoft.com/office/drawing/2014/main" xmlns="" id="{55C7C817-1AB5-3844-8F32-EAAF91E840F5}"/>
              </a:ext>
            </a:extLst>
          </p:cNvPr>
          <p:cNvSpPr/>
          <p:nvPr/>
        </p:nvSpPr>
        <p:spPr>
          <a:xfrm>
            <a:off x="7170018" y="1149595"/>
            <a:ext cx="5204862" cy="2693045"/>
          </a:xfrm>
          <a:prstGeom prst="rect">
            <a:avLst/>
          </a:prstGeom>
        </p:spPr>
        <p:txBody>
          <a:bodyPr wrap="square">
            <a:spAutoFit/>
          </a:bodyPr>
          <a:lstStyle/>
          <a:p>
            <a:r>
              <a:rPr lang="en-US" sz="2500" b="1">
                <a:solidFill>
                  <a:srgbClr val="C00000"/>
                </a:solidFill>
              </a:rPr>
              <a:t>Nigeria</a:t>
            </a:r>
            <a:r>
              <a:rPr lang="en-US"/>
              <a:t> </a:t>
            </a:r>
          </a:p>
          <a:p>
            <a:r>
              <a:rPr lang="en-US" b="1"/>
              <a:t>ethnic &amp; geographical cleavages</a:t>
            </a:r>
            <a:r>
              <a:rPr lang="en-US"/>
              <a:t>:</a:t>
            </a:r>
          </a:p>
          <a:p>
            <a:pPr marL="285750" indent="-285750">
              <a:buFont typeface="Arial" panose="020B0604020202020204" pitchFamily="34" charset="0"/>
              <a:buChar char="•"/>
            </a:pPr>
            <a:r>
              <a:rPr lang="en-US"/>
              <a:t>Igbos (east), Hausa-Fulani (north) &amp; Yoruba (west). </a:t>
            </a:r>
          </a:p>
          <a:p>
            <a:r>
              <a:rPr lang="en-US" b="1"/>
              <a:t>religious &amp; geographical cleavages</a:t>
            </a:r>
            <a:r>
              <a:rPr lang="en-US"/>
              <a:t>:</a:t>
            </a:r>
          </a:p>
          <a:p>
            <a:pPr marL="285750" indent="-285750">
              <a:buFont typeface="Arial" panose="020B0604020202020204" pitchFamily="34" charset="0"/>
              <a:buChar char="•"/>
            </a:pPr>
            <a:r>
              <a:rPr lang="en-US"/>
              <a:t>Muslims (north), Christians (south), &amp; mix of Muslims, Christians &amp; animists (central/middle belt) </a:t>
            </a:r>
          </a:p>
          <a:p>
            <a:r>
              <a:rPr lang="en-US" b="1"/>
              <a:t>Wealth cleavages</a:t>
            </a:r>
            <a:r>
              <a:rPr lang="en-US"/>
              <a:t>: </a:t>
            </a:r>
          </a:p>
          <a:p>
            <a:pPr marL="285750" indent="-285750">
              <a:buFont typeface="Arial" panose="020B0604020202020204" pitchFamily="34" charset="0"/>
              <a:buChar char="•"/>
            </a:pPr>
            <a:r>
              <a:rPr lang="en-US"/>
              <a:t>oil industry (south) , agrarian (north)</a:t>
            </a:r>
          </a:p>
        </p:txBody>
      </p:sp>
      <p:sp>
        <p:nvSpPr>
          <p:cNvPr id="7" name="Rectangle 6">
            <a:extLst>
              <a:ext uri="{FF2B5EF4-FFF2-40B4-BE49-F238E27FC236}">
                <a16:creationId xmlns:a16="http://schemas.microsoft.com/office/drawing/2014/main" xmlns="" id="{B2038DEC-9AD4-8C4F-9FF1-FCF67D55E19C}"/>
              </a:ext>
            </a:extLst>
          </p:cNvPr>
          <p:cNvSpPr/>
          <p:nvPr/>
        </p:nvSpPr>
        <p:spPr>
          <a:xfrm>
            <a:off x="8604399" y="3684155"/>
            <a:ext cx="3799840" cy="2646878"/>
          </a:xfrm>
          <a:prstGeom prst="rect">
            <a:avLst/>
          </a:prstGeom>
        </p:spPr>
        <p:txBody>
          <a:bodyPr wrap="square">
            <a:spAutoFit/>
          </a:bodyPr>
          <a:lstStyle/>
          <a:p>
            <a:r>
              <a:rPr lang="en-US" sz="2400" b="1">
                <a:solidFill>
                  <a:srgbClr val="C00000"/>
                </a:solidFill>
              </a:rPr>
              <a:t>Mexico</a:t>
            </a:r>
          </a:p>
          <a:p>
            <a:pPr marL="285750" indent="-285750">
              <a:buFont typeface="Arial" panose="020B0604020202020204" pitchFamily="34" charset="0"/>
              <a:buChar char="•"/>
            </a:pPr>
            <a:r>
              <a:rPr lang="en-US"/>
              <a:t>(1990s) </a:t>
            </a:r>
            <a:r>
              <a:rPr lang="en-US" b="1"/>
              <a:t>urban v. rural cleavage </a:t>
            </a:r>
            <a:r>
              <a:rPr lang="en-US"/>
              <a:t>shaped Zapatista uprising </a:t>
            </a:r>
            <a:r>
              <a:rPr lang="en-US">
                <a:sym typeface="Wingdings" pitchFamily="2" charset="2"/>
              </a:rPr>
              <a:t></a:t>
            </a:r>
            <a:r>
              <a:rPr lang="en-US"/>
              <a:t>less affluent &amp; indigenous southern (Chiapas) protesting &amp; attacking gov’t buildings to demand land rights &amp; economic benefits</a:t>
            </a:r>
          </a:p>
          <a:p>
            <a:pPr marL="285750" indent="-285750">
              <a:buFont typeface="Arial" panose="020B0604020202020204" pitchFamily="34" charset="0"/>
              <a:buChar char="•"/>
            </a:pPr>
            <a:r>
              <a:rPr lang="en-US" sz="1700"/>
              <a:t>opposed gov’ts implementation of NAFTA</a:t>
            </a:r>
          </a:p>
        </p:txBody>
      </p:sp>
      <p:sp>
        <p:nvSpPr>
          <p:cNvPr id="8" name="Rectangle 7">
            <a:extLst>
              <a:ext uri="{FF2B5EF4-FFF2-40B4-BE49-F238E27FC236}">
                <a16:creationId xmlns:a16="http://schemas.microsoft.com/office/drawing/2014/main" xmlns="" id="{191D6234-4575-8844-A712-ABDB304FAD55}"/>
              </a:ext>
            </a:extLst>
          </p:cNvPr>
          <p:cNvSpPr/>
          <p:nvPr/>
        </p:nvSpPr>
        <p:spPr>
          <a:xfrm>
            <a:off x="1003" y="4180344"/>
            <a:ext cx="6377946" cy="2677656"/>
          </a:xfrm>
          <a:prstGeom prst="rect">
            <a:avLst/>
          </a:prstGeom>
        </p:spPr>
        <p:txBody>
          <a:bodyPr wrap="square">
            <a:spAutoFit/>
          </a:bodyPr>
          <a:lstStyle/>
          <a:p>
            <a:r>
              <a:rPr lang="en-US" sz="2400" b="1">
                <a:solidFill>
                  <a:srgbClr val="C00000"/>
                </a:solidFill>
              </a:rPr>
              <a:t>United Kingdom</a:t>
            </a:r>
          </a:p>
          <a:p>
            <a:r>
              <a:rPr lang="en-US" b="1"/>
              <a:t>Class distinctions: </a:t>
            </a:r>
            <a:r>
              <a:rPr lang="en-US"/>
              <a:t>House of Lords (originally reserved for upper class members who had inherited seats) v.  House of Commons (“commoners” not in upper class)</a:t>
            </a:r>
          </a:p>
          <a:p>
            <a:r>
              <a:rPr lang="en-US" b="1"/>
              <a:t>traditional social class cleavages</a:t>
            </a:r>
            <a:r>
              <a:rPr lang="en-US"/>
              <a:t>: upper-elite Conservative Party v.  working class </a:t>
            </a:r>
            <a:r>
              <a:rPr lang="en-US" err="1"/>
              <a:t>Labour</a:t>
            </a:r>
            <a:r>
              <a:rPr lang="en-US"/>
              <a:t> Party, Middle Class spit in </a:t>
            </a:r>
            <a:r>
              <a:rPr lang="en-US" err="1"/>
              <a:t>btwn</a:t>
            </a:r>
            <a:endParaRPr lang="en-US"/>
          </a:p>
          <a:p>
            <a:pPr marL="285750" indent="-285750">
              <a:buFont typeface="Arial" panose="020B0604020202020204" pitchFamily="34" charset="0"/>
              <a:buChar char="•"/>
            </a:pPr>
            <a:r>
              <a:rPr lang="en-US"/>
              <a:t>social class still a role in political socialization </a:t>
            </a:r>
            <a:r>
              <a:rPr lang="en-US">
                <a:sym typeface="Wingdings" pitchFamily="2" charset="2"/>
              </a:rPr>
              <a:t> </a:t>
            </a:r>
            <a:r>
              <a:rPr lang="en-US"/>
              <a:t>shapes party preference, political participation rates, policy preference for Brexit, </a:t>
            </a:r>
            <a:r>
              <a:rPr lang="en-US" err="1"/>
              <a:t>etc</a:t>
            </a:r>
            <a:endParaRPr lang="en-US"/>
          </a:p>
        </p:txBody>
      </p:sp>
      <p:sp>
        <p:nvSpPr>
          <p:cNvPr id="9" name="Rectangle 8">
            <a:extLst>
              <a:ext uri="{FF2B5EF4-FFF2-40B4-BE49-F238E27FC236}">
                <a16:creationId xmlns:a16="http://schemas.microsoft.com/office/drawing/2014/main" xmlns="" id="{C4A6D52C-40A6-7049-BDF5-8E093E215284}"/>
              </a:ext>
            </a:extLst>
          </p:cNvPr>
          <p:cNvSpPr/>
          <p:nvPr/>
        </p:nvSpPr>
        <p:spPr>
          <a:xfrm>
            <a:off x="-60960" y="1156968"/>
            <a:ext cx="4818285" cy="1031051"/>
          </a:xfrm>
          <a:prstGeom prst="rect">
            <a:avLst/>
          </a:prstGeom>
        </p:spPr>
        <p:txBody>
          <a:bodyPr wrap="square">
            <a:spAutoFit/>
          </a:bodyPr>
          <a:lstStyle/>
          <a:p>
            <a:r>
              <a:rPr lang="en-US" sz="2500" b="1" dirty="0" smtClean="0">
                <a:solidFill>
                  <a:srgbClr val="C00000"/>
                </a:solidFill>
              </a:rPr>
              <a:t>Russia</a:t>
            </a:r>
            <a:r>
              <a:rPr lang="en-US" sz="2500" b="1" dirty="0">
                <a:solidFill>
                  <a:srgbClr val="C00000"/>
                </a:solidFill>
              </a:rPr>
              <a:t>, Iran, Mexico</a:t>
            </a:r>
          </a:p>
          <a:p>
            <a:r>
              <a:rPr lang="en-US" b="1" dirty="0"/>
              <a:t>Urban v Rural Cleavages: </a:t>
            </a:r>
            <a:r>
              <a:rPr lang="en-US" dirty="0"/>
              <a:t>more industry (urban &amp; wealthy) v. agricultural (rural &amp; poorer)</a:t>
            </a:r>
          </a:p>
        </p:txBody>
      </p:sp>
      <p:pic>
        <p:nvPicPr>
          <p:cNvPr id="11276" name="Picture 12" descr="Riss, Boden, Kluft, Oberfläche, Erde, Land, Natur">
            <a:extLst>
              <a:ext uri="{FF2B5EF4-FFF2-40B4-BE49-F238E27FC236}">
                <a16:creationId xmlns:a16="http://schemas.microsoft.com/office/drawing/2014/main" xmlns="" id="{A929FDC6-FB26-854B-82A2-C5C80841293D}"/>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984627" y="1208314"/>
            <a:ext cx="5945959" cy="5649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8026968"/>
      </p:ext>
    </p:extLst>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xEl>
                                              <p:pRg st="0" end="0"/>
                                            </p:txEl>
                                          </p:spTgt>
                                        </p:tgtEl>
                                        <p:attrNameLst>
                                          <p:attrName>style.visibility</p:attrName>
                                        </p:attrNameLst>
                                      </p:cBhvr>
                                      <p:to>
                                        <p:strVal val="visible"/>
                                      </p:to>
                                    </p:set>
                                    <p:anim calcmode="lin" valueType="num">
                                      <p:cBhvr additive="base">
                                        <p:cTn id="3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
                                            <p:txEl>
                                              <p:pRg st="1" end="1"/>
                                            </p:txEl>
                                          </p:spTgt>
                                        </p:tgtEl>
                                        <p:attrNameLst>
                                          <p:attrName>style.visibility</p:attrName>
                                        </p:attrNameLst>
                                      </p:cBhvr>
                                      <p:to>
                                        <p:strVal val="visible"/>
                                      </p:to>
                                    </p:set>
                                    <p:anim calcmode="lin" valueType="num">
                                      <p:cBhvr additive="base">
                                        <p:cTn id="4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
                                            <p:txEl>
                                              <p:pRg st="2" end="2"/>
                                            </p:txEl>
                                          </p:spTgt>
                                        </p:tgtEl>
                                        <p:attrNameLst>
                                          <p:attrName>style.visibility</p:attrName>
                                        </p:attrNameLst>
                                      </p:cBhvr>
                                      <p:to>
                                        <p:strVal val="visible"/>
                                      </p:to>
                                    </p:set>
                                    <p:anim calcmode="lin" valueType="num">
                                      <p:cBhvr additive="base">
                                        <p:cTn id="4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
                                            <p:txEl>
                                              <p:pRg st="3" end="3"/>
                                            </p:txEl>
                                          </p:spTgt>
                                        </p:tgtEl>
                                        <p:attrNameLst>
                                          <p:attrName>style.visibility</p:attrName>
                                        </p:attrNameLst>
                                      </p:cBhvr>
                                      <p:to>
                                        <p:strVal val="visible"/>
                                      </p:to>
                                    </p:set>
                                    <p:anim calcmode="lin" valueType="num">
                                      <p:cBhvr additive="base">
                                        <p:cTn id="5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
                                            <p:txEl>
                                              <p:pRg st="4" end="4"/>
                                            </p:txEl>
                                          </p:spTgt>
                                        </p:tgtEl>
                                        <p:attrNameLst>
                                          <p:attrName>style.visibility</p:attrName>
                                        </p:attrNameLst>
                                      </p:cBhvr>
                                      <p:to>
                                        <p:strVal val="visible"/>
                                      </p:to>
                                    </p:set>
                                    <p:anim calcmode="lin" valueType="num">
                                      <p:cBhvr additive="base">
                                        <p:cTn id="6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
                                            <p:txEl>
                                              <p:pRg st="5" end="5"/>
                                            </p:txEl>
                                          </p:spTgt>
                                        </p:tgtEl>
                                        <p:attrNameLst>
                                          <p:attrName>style.visibility</p:attrName>
                                        </p:attrNameLst>
                                      </p:cBhvr>
                                      <p:to>
                                        <p:strVal val="visible"/>
                                      </p:to>
                                    </p:set>
                                    <p:anim calcmode="lin" valueType="num">
                                      <p:cBhvr additive="base">
                                        <p:cTn id="6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2">
                                            <p:txEl>
                                              <p:pRg st="6" end="6"/>
                                            </p:txEl>
                                          </p:spTgt>
                                        </p:tgtEl>
                                        <p:attrNameLst>
                                          <p:attrName>style.visibility</p:attrName>
                                        </p:attrNameLst>
                                      </p:cBhvr>
                                      <p:to>
                                        <p:strVal val="visible"/>
                                      </p:to>
                                    </p:set>
                                    <p:anim calcmode="lin" valueType="num">
                                      <p:cBhvr additive="base">
                                        <p:cTn id="7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7">
                                            <p:txEl>
                                              <p:pRg st="0" end="0"/>
                                            </p:txEl>
                                          </p:spTgt>
                                        </p:tgtEl>
                                        <p:attrNameLst>
                                          <p:attrName>style.visibility</p:attrName>
                                        </p:attrNameLst>
                                      </p:cBhvr>
                                      <p:to>
                                        <p:strVal val="visible"/>
                                      </p:to>
                                    </p:set>
                                    <p:anim calcmode="lin" valueType="num">
                                      <p:cBhvr additive="base">
                                        <p:cTn id="79"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7">
                                            <p:txEl>
                                              <p:pRg st="1" end="1"/>
                                            </p:txEl>
                                          </p:spTgt>
                                        </p:tgtEl>
                                        <p:attrNameLst>
                                          <p:attrName>style.visibility</p:attrName>
                                        </p:attrNameLst>
                                      </p:cBhvr>
                                      <p:to>
                                        <p:strVal val="visible"/>
                                      </p:to>
                                    </p:set>
                                    <p:anim calcmode="lin" valueType="num">
                                      <p:cBhvr additive="base">
                                        <p:cTn id="85"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7">
                                            <p:txEl>
                                              <p:pRg st="2" end="2"/>
                                            </p:txEl>
                                          </p:spTgt>
                                        </p:tgtEl>
                                        <p:attrNameLst>
                                          <p:attrName>style.visibility</p:attrName>
                                        </p:attrNameLst>
                                      </p:cBhvr>
                                      <p:to>
                                        <p:strVal val="visible"/>
                                      </p:to>
                                    </p:set>
                                    <p:anim calcmode="lin" valueType="num">
                                      <p:cBhvr additive="base">
                                        <p:cTn id="91"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build="p"/>
      <p:bldP spid="7" grpId="0" build="p"/>
      <p:bldP spid="8"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28600" lvl="0" indent="-228600">
              <a:spcBef>
                <a:spcPts val="1000"/>
              </a:spcBef>
            </a:pPr>
            <a:r>
              <a:rPr lang="en-US" sz="2800" dirty="0" smtClean="0">
                <a:solidFill>
                  <a:srgbClr val="000000"/>
                </a:solidFill>
                <a:latin typeface="Inter"/>
                <a:ea typeface="+mn-ea"/>
                <a:cs typeface="+mn-cs"/>
              </a:rPr>
              <a:t>The </a:t>
            </a:r>
            <a:r>
              <a:rPr lang="en-US" sz="2800" dirty="0">
                <a:solidFill>
                  <a:srgbClr val="000000"/>
                </a:solidFill>
                <a:latin typeface="Inter"/>
                <a:ea typeface="+mn-ea"/>
                <a:cs typeface="+mn-cs"/>
              </a:rPr>
              <a:t>knowledge you need to demonstrate at the end of this topic:</a:t>
            </a:r>
            <a:br>
              <a:rPr lang="en-US" sz="2800" dirty="0">
                <a:solidFill>
                  <a:srgbClr val="000000"/>
                </a:solidFill>
                <a:latin typeface="Inter"/>
                <a:ea typeface="+mn-ea"/>
                <a:cs typeface="+mn-cs"/>
              </a:rPr>
            </a:br>
            <a:endParaRPr lang="en-US" dirty="0"/>
          </a:p>
        </p:txBody>
      </p:sp>
      <p:sp>
        <p:nvSpPr>
          <p:cNvPr id="3" name="Content Placeholder 2"/>
          <p:cNvSpPr>
            <a:spLocks noGrp="1"/>
          </p:cNvSpPr>
          <p:nvPr>
            <p:ph idx="1"/>
          </p:nvPr>
        </p:nvSpPr>
        <p:spPr/>
        <p:txBody>
          <a:bodyPr/>
          <a:lstStyle/>
          <a:p>
            <a:pPr>
              <a:buFont typeface="+mj-lt"/>
              <a:buAutoNum type="arabicPeriod"/>
            </a:pPr>
            <a:r>
              <a:rPr lang="en-US" dirty="0" smtClean="0">
                <a:latin typeface="Inter"/>
              </a:rPr>
              <a:t>Define </a:t>
            </a:r>
            <a:r>
              <a:rPr lang="en-US" dirty="0">
                <a:latin typeface="Inter"/>
              </a:rPr>
              <a:t>the term civil society.</a:t>
            </a:r>
          </a:p>
          <a:p>
            <a:pPr>
              <a:buFont typeface="+mj-lt"/>
              <a:buAutoNum type="arabicPeriod"/>
            </a:pPr>
            <a:r>
              <a:rPr lang="en-US" dirty="0">
                <a:latin typeface="Inter"/>
              </a:rPr>
              <a:t>Describe civil society.</a:t>
            </a:r>
          </a:p>
          <a:p>
            <a:pPr>
              <a:buFont typeface="+mj-lt"/>
              <a:buAutoNum type="arabicPeriod"/>
            </a:pPr>
            <a:r>
              <a:rPr lang="en-US" dirty="0">
                <a:latin typeface="Inter"/>
              </a:rPr>
              <a:t>Explain the role of civil society in each of the course countries.</a:t>
            </a:r>
          </a:p>
          <a:p>
            <a:pPr marL="0" indent="0">
              <a:buNone/>
            </a:pPr>
            <a:endParaRPr lang="en-US" b="1" dirty="0">
              <a:latin typeface="Inter"/>
            </a:endParaRPr>
          </a:p>
          <a:p>
            <a:endParaRPr lang="en-US" dirty="0"/>
          </a:p>
        </p:txBody>
      </p:sp>
    </p:spTree>
    <p:extLst>
      <p:ext uri="{BB962C8B-B14F-4D97-AF65-F5344CB8AC3E}">
        <p14:creationId xmlns:p14="http://schemas.microsoft.com/office/powerpoint/2010/main" val="1102682294"/>
      </p:ext>
    </p:extLst>
  </p:cSld>
  <p:clrMapOvr>
    <a:masterClrMapping/>
  </p:clrMapOvr>
  <p:transition>
    <p:cove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B819A166-7571-4003-A6B8-B62034C3ED3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3E4628A5-2E38-BB4A-A286-F01FF4CF3640}"/>
              </a:ext>
            </a:extLst>
          </p:cNvPr>
          <p:cNvSpPr>
            <a:spLocks noGrp="1"/>
          </p:cNvSpPr>
          <p:nvPr>
            <p:ph type="title"/>
          </p:nvPr>
        </p:nvSpPr>
        <p:spPr>
          <a:xfrm>
            <a:off x="524741" y="620392"/>
            <a:ext cx="3808268" cy="5504688"/>
          </a:xfrm>
        </p:spPr>
        <p:txBody>
          <a:bodyPr>
            <a:normAutofit/>
          </a:bodyPr>
          <a:lstStyle/>
          <a:p>
            <a:r>
              <a:rPr lang="en-US" sz="5500" b="1">
                <a:solidFill>
                  <a:schemeClr val="bg1"/>
                </a:solidFill>
              </a:rPr>
              <a:t>Comparative Analysis FRQ </a:t>
            </a:r>
            <a:br>
              <a:rPr lang="en-US" sz="5500" b="1">
                <a:solidFill>
                  <a:schemeClr val="bg1"/>
                </a:solidFill>
              </a:rPr>
            </a:br>
            <a:r>
              <a:rPr lang="en-US" sz="6000">
                <a:solidFill>
                  <a:schemeClr val="bg1"/>
                </a:solidFill>
              </a:rPr>
              <a:t/>
            </a:r>
            <a:br>
              <a:rPr lang="en-US" sz="6000">
                <a:solidFill>
                  <a:schemeClr val="bg1"/>
                </a:solidFill>
              </a:rPr>
            </a:br>
            <a:r>
              <a:rPr lang="en-US" sz="6000">
                <a:solidFill>
                  <a:schemeClr val="bg1"/>
                </a:solidFill>
              </a:rPr>
              <a:t>20 mins</a:t>
            </a:r>
            <a:br>
              <a:rPr lang="en-US" sz="6000">
                <a:solidFill>
                  <a:schemeClr val="bg1"/>
                </a:solidFill>
              </a:rPr>
            </a:br>
            <a:r>
              <a:rPr lang="en-US" sz="6000">
                <a:solidFill>
                  <a:schemeClr val="bg1"/>
                </a:solidFill>
              </a:rPr>
              <a:t>5 points</a:t>
            </a:r>
          </a:p>
        </p:txBody>
      </p:sp>
      <p:graphicFrame>
        <p:nvGraphicFramePr>
          <p:cNvPr id="5" name="Content Placeholder 2">
            <a:extLst>
              <a:ext uri="{FF2B5EF4-FFF2-40B4-BE49-F238E27FC236}">
                <a16:creationId xmlns:a16="http://schemas.microsoft.com/office/drawing/2014/main" xmlns="" id="{5E6D1994-DC00-472C-AFD3-9B93CC2E265D}"/>
              </a:ext>
            </a:extLst>
          </p:cNvPr>
          <p:cNvGraphicFramePr>
            <a:graphicFrameLocks noGrp="1"/>
          </p:cNvGraphicFramePr>
          <p:nvPr>
            <p:ph idx="1"/>
            <p:extLst>
              <p:ext uri="{D42A27DB-BD31-4B8C-83A1-F6EECF244321}">
                <p14:modId xmlns:p14="http://schemas.microsoft.com/office/powerpoint/2010/main" val="3964476862"/>
              </p:ext>
            </p:extLst>
          </p:nvPr>
        </p:nvGraphicFramePr>
        <p:xfrm>
          <a:off x="5344402" y="253932"/>
          <a:ext cx="6723611" cy="62376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74817788"/>
      </p:ext>
    </p:extLst>
  </p:cSld>
  <p:clrMapOvr>
    <a:masterClrMapping/>
  </p:clrMapOvr>
  <p:transition>
    <p:cov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35E6727D-615B-854C-9B21-1A59BD622B8C}"/>
              </a:ext>
            </a:extLst>
          </p:cNvPr>
          <p:cNvSpPr/>
          <p:nvPr/>
        </p:nvSpPr>
        <p:spPr>
          <a:xfrm>
            <a:off x="0" y="0"/>
            <a:ext cx="12191996" cy="870857"/>
          </a:xfrm>
          <a:prstGeom prst="rect">
            <a:avLst/>
          </a:prstGeom>
          <a:gradFill flip="none" rotWithShape="1">
            <a:gsLst>
              <a:gs pos="0">
                <a:schemeClr val="accent2">
                  <a:lumMod val="20000"/>
                  <a:lumOff val="80000"/>
                </a:schemeClr>
              </a:gs>
              <a:gs pos="50000">
                <a:srgbClr val="FF7E79"/>
              </a:gs>
              <a:gs pos="100000">
                <a:srgbClr val="FF2600"/>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500" b="1">
                <a:ln>
                  <a:solidFill>
                    <a:schemeClr val="tx1"/>
                  </a:solidFill>
                </a:ln>
                <a:effectLst>
                  <a:outerShdw blurRad="50800" dist="38100" dir="2700000" algn="tl" rotWithShape="0">
                    <a:prstClr val="black">
                      <a:alpha val="40000"/>
                    </a:prstClr>
                  </a:outerShdw>
                </a:effectLst>
              </a:rPr>
              <a:t>Unit 3.1 Civil Society</a:t>
            </a:r>
          </a:p>
        </p:txBody>
      </p:sp>
      <p:sp>
        <p:nvSpPr>
          <p:cNvPr id="6" name="Content Placeholder 2">
            <a:extLst>
              <a:ext uri="{FF2B5EF4-FFF2-40B4-BE49-F238E27FC236}">
                <a16:creationId xmlns:a16="http://schemas.microsoft.com/office/drawing/2014/main" xmlns="" id="{FF632720-05B0-9A4D-9370-A2DF7F253380}"/>
              </a:ext>
            </a:extLst>
          </p:cNvPr>
          <p:cNvSpPr txBox="1">
            <a:spLocks/>
          </p:cNvSpPr>
          <p:nvPr/>
        </p:nvSpPr>
        <p:spPr>
          <a:xfrm>
            <a:off x="6397054" y="2054917"/>
            <a:ext cx="5646058" cy="1292686"/>
          </a:xfrm>
          <a:prstGeom prst="rect">
            <a:avLst/>
          </a:prstGeom>
          <a:solidFill>
            <a:schemeClr val="accent2">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a:t>Freedom of Assembly: </a:t>
            </a:r>
            <a:r>
              <a:rPr lang="en-US" sz="1800"/>
              <a:t>most vital civil liberty protecting civil liberty groups</a:t>
            </a:r>
          </a:p>
          <a:p>
            <a:pPr marL="0" indent="0">
              <a:buNone/>
            </a:pPr>
            <a:r>
              <a:rPr lang="en-US" sz="1800"/>
              <a:t>National Constitution Center’s “</a:t>
            </a:r>
            <a:r>
              <a:rPr lang="en-US" sz="1800">
                <a:hlinkClick r:id="rId3"/>
              </a:rPr>
              <a:t>Rights Around the World</a:t>
            </a:r>
            <a:r>
              <a:rPr lang="en-US" sz="1800"/>
              <a:t>” lists different countries constitutional rights</a:t>
            </a:r>
          </a:p>
          <a:p>
            <a:endParaRPr lang="en-US" sz="1800"/>
          </a:p>
        </p:txBody>
      </p:sp>
      <p:sp>
        <p:nvSpPr>
          <p:cNvPr id="7" name="Rectangle 6">
            <a:extLst>
              <a:ext uri="{FF2B5EF4-FFF2-40B4-BE49-F238E27FC236}">
                <a16:creationId xmlns:a16="http://schemas.microsoft.com/office/drawing/2014/main" xmlns="" id="{C15079DF-D1E0-4A4B-8F37-3AEB6169D191}"/>
              </a:ext>
            </a:extLst>
          </p:cNvPr>
          <p:cNvSpPr/>
          <p:nvPr/>
        </p:nvSpPr>
        <p:spPr>
          <a:xfrm>
            <a:off x="0" y="870857"/>
            <a:ext cx="12192000" cy="38644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tx1"/>
                </a:solidFill>
              </a:rPr>
              <a:t>LO. Describe civil society and the explain the role of civil society among course countries</a:t>
            </a:r>
          </a:p>
        </p:txBody>
      </p:sp>
      <p:sp>
        <p:nvSpPr>
          <p:cNvPr id="2" name="Rectangle 1">
            <a:extLst>
              <a:ext uri="{FF2B5EF4-FFF2-40B4-BE49-F238E27FC236}">
                <a16:creationId xmlns:a16="http://schemas.microsoft.com/office/drawing/2014/main" xmlns="" id="{0FD99183-E27A-BB4D-819F-CEA6758832ED}"/>
              </a:ext>
            </a:extLst>
          </p:cNvPr>
          <p:cNvSpPr/>
          <p:nvPr/>
        </p:nvSpPr>
        <p:spPr>
          <a:xfrm>
            <a:off x="124917" y="2056686"/>
            <a:ext cx="6096000" cy="5078313"/>
          </a:xfrm>
          <a:prstGeom prst="rect">
            <a:avLst/>
          </a:prstGeom>
        </p:spPr>
        <p:txBody>
          <a:bodyPr>
            <a:spAutoFit/>
          </a:bodyPr>
          <a:lstStyle/>
          <a:p>
            <a:pPr>
              <a:lnSpc>
                <a:spcPct val="100000"/>
              </a:lnSpc>
            </a:pPr>
            <a:r>
              <a:rPr lang="en-US" b="1" dirty="0"/>
              <a:t>NGOs</a:t>
            </a:r>
            <a:r>
              <a:rPr lang="en-US" dirty="0"/>
              <a:t> can provide services gov’t also provide. </a:t>
            </a:r>
          </a:p>
          <a:p>
            <a:pPr marL="285750" indent="-285750">
              <a:buFont typeface="Arial" panose="020B0604020202020204" pitchFamily="34" charset="0"/>
              <a:buChar char="•"/>
            </a:pPr>
            <a:r>
              <a:rPr lang="en-US" dirty="0"/>
              <a:t>volunteer fire </a:t>
            </a:r>
            <a:r>
              <a:rPr lang="en-US" dirty="0" err="1"/>
              <a:t>depts</a:t>
            </a:r>
            <a:r>
              <a:rPr lang="en-US" dirty="0"/>
              <a:t>, Foster children advocacy groups</a:t>
            </a:r>
          </a:p>
          <a:p>
            <a:pPr marL="285750" indent="-285750">
              <a:buFont typeface="Arial" panose="020B0604020202020204" pitchFamily="34" charset="0"/>
              <a:buChar char="•"/>
            </a:pPr>
            <a:r>
              <a:rPr lang="en-US" dirty="0"/>
              <a:t>international emergency relief &amp; health assistance to global crisis areas: Amnesty International, Green Peace, Doctors w/o Borders</a:t>
            </a:r>
          </a:p>
          <a:p>
            <a:pPr marL="742950" lvl="1" indent="-285750">
              <a:lnSpc>
                <a:spcPct val="100000"/>
              </a:lnSpc>
              <a:buFont typeface="Arial" panose="020B0604020202020204" pitchFamily="34" charset="0"/>
              <a:buChar char="•"/>
            </a:pPr>
            <a:endParaRPr lang="en-US" dirty="0"/>
          </a:p>
          <a:p>
            <a:r>
              <a:rPr lang="en-US" b="1" dirty="0"/>
              <a:t>Influences on Civil Society</a:t>
            </a:r>
          </a:p>
          <a:p>
            <a:pPr marL="342900" indent="-342900">
              <a:lnSpc>
                <a:spcPct val="100000"/>
              </a:lnSpc>
              <a:buFont typeface="+mj-lt"/>
              <a:buAutoNum type="arabicPeriod"/>
            </a:pPr>
            <a:r>
              <a:rPr lang="en-US" b="1" dirty="0"/>
              <a:t>Regime type</a:t>
            </a:r>
            <a:r>
              <a:rPr lang="en-US" dirty="0"/>
              <a:t>: </a:t>
            </a:r>
          </a:p>
          <a:p>
            <a:pPr marL="742950" lvl="1" indent="-285750">
              <a:lnSpc>
                <a:spcPct val="100000"/>
              </a:lnSpc>
              <a:buFont typeface="Arial" panose="020B0604020202020204" pitchFamily="34" charset="0"/>
              <a:buChar char="•"/>
            </a:pPr>
            <a:r>
              <a:rPr lang="en-US" b="1" dirty="0"/>
              <a:t>democratic regimes</a:t>
            </a:r>
            <a:r>
              <a:rPr lang="en-US" dirty="0"/>
              <a:t>: culture of civil society tends to be pluralistic w/ citizens free to join wider variety of groups w/fewer gov’t restrictions </a:t>
            </a:r>
          </a:p>
          <a:p>
            <a:pPr marL="742950" lvl="1" indent="-285750">
              <a:lnSpc>
                <a:spcPct val="100000"/>
              </a:lnSpc>
              <a:buFont typeface="Arial" panose="020B0604020202020204" pitchFamily="34" charset="0"/>
              <a:buChar char="•"/>
            </a:pPr>
            <a:r>
              <a:rPr lang="en-US" b="1" dirty="0"/>
              <a:t>authoritarian regimes</a:t>
            </a:r>
            <a:r>
              <a:rPr lang="en-US" dirty="0"/>
              <a:t>: more likely to monitor &amp; restrict these groups </a:t>
            </a:r>
          </a:p>
          <a:p>
            <a:pPr marL="342900" indent="-342900">
              <a:lnSpc>
                <a:spcPct val="100000"/>
              </a:lnSpc>
              <a:buFont typeface="+mj-lt"/>
              <a:buAutoNum type="arabicPeriod"/>
            </a:pPr>
            <a:r>
              <a:rPr lang="en-US" b="1" dirty="0"/>
              <a:t>Gov’t limits</a:t>
            </a:r>
          </a:p>
          <a:p>
            <a:pPr marL="742950" lvl="1" indent="-285750">
              <a:lnSpc>
                <a:spcPct val="100000"/>
              </a:lnSpc>
              <a:buFont typeface="Arial" panose="020B0604020202020204" pitchFamily="34" charset="0"/>
              <a:buChar char="•"/>
            </a:pPr>
            <a:r>
              <a:rPr lang="en-US" dirty="0"/>
              <a:t>Registration</a:t>
            </a:r>
          </a:p>
          <a:p>
            <a:pPr marL="742950" lvl="1" indent="-285750">
              <a:lnSpc>
                <a:spcPct val="100000"/>
              </a:lnSpc>
              <a:buFont typeface="Arial" panose="020B0604020202020204" pitchFamily="34" charset="0"/>
              <a:buChar char="•"/>
            </a:pPr>
            <a:r>
              <a:rPr lang="en-US" dirty="0"/>
              <a:t>monitoring</a:t>
            </a:r>
          </a:p>
          <a:p>
            <a:endParaRPr lang="en-US" dirty="0"/>
          </a:p>
          <a:p>
            <a:endParaRPr lang="en-US" dirty="0"/>
          </a:p>
        </p:txBody>
      </p:sp>
      <p:sp>
        <p:nvSpPr>
          <p:cNvPr id="10" name="Rectangle 9">
            <a:extLst>
              <a:ext uri="{FF2B5EF4-FFF2-40B4-BE49-F238E27FC236}">
                <a16:creationId xmlns:a16="http://schemas.microsoft.com/office/drawing/2014/main" xmlns="" id="{6B9AB7B1-86CB-024B-B74A-6DF2AE9435FF}"/>
              </a:ext>
            </a:extLst>
          </p:cNvPr>
          <p:cNvSpPr/>
          <p:nvPr/>
        </p:nvSpPr>
        <p:spPr>
          <a:xfrm>
            <a:off x="2136101" y="1219666"/>
            <a:ext cx="8521906" cy="646331"/>
          </a:xfrm>
          <a:prstGeom prst="rect">
            <a:avLst/>
          </a:prstGeom>
        </p:spPr>
        <p:txBody>
          <a:bodyPr wrap="square">
            <a:spAutoFit/>
          </a:bodyPr>
          <a:lstStyle/>
          <a:p>
            <a:pPr algn="ctr"/>
            <a:r>
              <a:rPr lang="en-US" b="1" dirty="0"/>
              <a:t>Civil Society Groups</a:t>
            </a:r>
            <a:r>
              <a:rPr lang="en-US" dirty="0"/>
              <a:t>: chance for citizens w/common interests to associate together</a:t>
            </a:r>
          </a:p>
          <a:p>
            <a:pPr algn="ctr"/>
            <a:r>
              <a:rPr lang="en-US" dirty="0"/>
              <a:t>such </a:t>
            </a:r>
            <a:r>
              <a:rPr lang="en-US" dirty="0" smtClean="0"/>
              <a:t>as community’s </a:t>
            </a:r>
            <a:r>
              <a:rPr lang="en-US" dirty="0"/>
              <a:t>basketball league, NGOs</a:t>
            </a:r>
          </a:p>
        </p:txBody>
      </p:sp>
      <p:pic>
        <p:nvPicPr>
          <p:cNvPr id="13316" name="Picture 4" descr="person,equipment,fire,profession,exercise,yellow">
            <a:extLst>
              <a:ext uri="{FF2B5EF4-FFF2-40B4-BE49-F238E27FC236}">
                <a16:creationId xmlns:a16="http://schemas.microsoft.com/office/drawing/2014/main" xmlns="" id="{77196DB1-84B0-EC42-8082-342C26735B3A}"/>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220917" y="3612446"/>
            <a:ext cx="3080585" cy="20524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13314" name="Picture 2" descr="people, social group, youth, team, fun, community, t shirt, friendship, leisure, smile, event, recreation, happy, style, crowd">
            <a:extLst>
              <a:ext uri="{FF2B5EF4-FFF2-40B4-BE49-F238E27FC236}">
                <a16:creationId xmlns:a16="http://schemas.microsoft.com/office/drawing/2014/main" xmlns="" id="{FD285115-E207-FC48-A029-71E0B852CA7F}"/>
              </a:ext>
            </a:extLst>
          </p:cNvPr>
          <p:cNvPicPr>
            <a:picLocks noChangeAspect="1" noChangeArrowheads="1"/>
          </p:cNvPicPr>
          <p:nvPr/>
        </p:nvPicPr>
        <p:blipFill rotWithShape="1">
          <a:blip r:embed="rId5" cstate="email">
            <a:extLst>
              <a:ext uri="{28A0092B-C50C-407E-A947-70E740481C1C}">
                <a14:useLocalDpi xmlns:a14="http://schemas.microsoft.com/office/drawing/2010/main"/>
              </a:ext>
            </a:extLst>
          </a:blip>
          <a:srcRect/>
          <a:stretch/>
        </p:blipFill>
        <p:spPr bwMode="auto">
          <a:xfrm>
            <a:off x="8900160" y="3796402"/>
            <a:ext cx="3080585" cy="24696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0300724"/>
      </p:ext>
    </p:extLst>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0" end="0"/>
                                            </p:txEl>
                                          </p:spTgt>
                                        </p:tgtEl>
                                        <p:attrNameLst>
                                          <p:attrName>ppt_y</p:attrName>
                                        </p:attrNameLst>
                                      </p:cBhvr>
                                      <p:tavLst>
                                        <p:tav tm="0">
                                          <p:val>
                                            <p:strVal val="1+#ppt_h/2"/>
                                          </p:val>
                                        </p:tav>
                                        <p:tav tm="100000">
                                          <p:val>
                                            <p:strVal val="#ppt_y"/>
                                          </p:val>
                                        </p:tav>
                                      </p:tavLst>
                                    </p:anim>
                                  </p:childTnLst>
                                </p:cTn>
                              </p:par>
                              <p:par>
                                <p:cTn id="15" presetID="10" presetClass="entr" presetSubtype="0" fill="hold" nodeType="withEffect">
                                  <p:stCondLst>
                                    <p:cond delay="0"/>
                                  </p:stCondLst>
                                  <p:childTnLst>
                                    <p:set>
                                      <p:cBhvr>
                                        <p:cTn id="16" dur="1" fill="hold">
                                          <p:stCondLst>
                                            <p:cond delay="0"/>
                                          </p:stCondLst>
                                        </p:cTn>
                                        <p:tgtEl>
                                          <p:spTgt spid="13316"/>
                                        </p:tgtEl>
                                        <p:attrNameLst>
                                          <p:attrName>style.visibility</p:attrName>
                                        </p:attrNameLst>
                                      </p:cBhvr>
                                      <p:to>
                                        <p:strVal val="visible"/>
                                      </p:to>
                                    </p:set>
                                    <p:animEffect transition="in" filter="fade">
                                      <p:cBhvr>
                                        <p:cTn id="17" dur="500"/>
                                        <p:tgtEl>
                                          <p:spTgt spid="13316"/>
                                        </p:tgtEl>
                                      </p:cBhvr>
                                    </p:animEffect>
                                  </p:childTnLst>
                                </p:cTn>
                              </p:par>
                              <p:par>
                                <p:cTn id="18" presetID="10" presetClass="entr" presetSubtype="0" fill="hold" nodeType="withEffect">
                                  <p:stCondLst>
                                    <p:cond delay="0"/>
                                  </p:stCondLst>
                                  <p:childTnLst>
                                    <p:set>
                                      <p:cBhvr>
                                        <p:cTn id="19" dur="1" fill="hold">
                                          <p:stCondLst>
                                            <p:cond delay="0"/>
                                          </p:stCondLst>
                                        </p:cTn>
                                        <p:tgtEl>
                                          <p:spTgt spid="13314"/>
                                        </p:tgtEl>
                                        <p:attrNameLst>
                                          <p:attrName>style.visibility</p:attrName>
                                        </p:attrNameLst>
                                      </p:cBhvr>
                                      <p:to>
                                        <p:strVal val="visible"/>
                                      </p:to>
                                    </p:set>
                                    <p:animEffect transition="in" filter="fade">
                                      <p:cBhvr>
                                        <p:cTn id="20" dur="500"/>
                                        <p:tgtEl>
                                          <p:spTgt spid="13314"/>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1" end="1"/>
                                            </p:txEl>
                                          </p:spTgt>
                                        </p:tgtEl>
                                        <p:attrNameLst>
                                          <p:attrName>style.visibility</p:attrName>
                                        </p:attrNameLst>
                                      </p:cBhvr>
                                      <p:to>
                                        <p:strVal val="visible"/>
                                      </p:to>
                                    </p:set>
                                    <p:anim calcmode="lin" valueType="num">
                                      <p:cBhvr additive="base">
                                        <p:cTn id="25"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 calcmode="lin" valueType="num">
                                      <p:cBhvr additive="base">
                                        <p:cTn id="3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xEl>
                                              <p:pRg st="4" end="4"/>
                                            </p:txEl>
                                          </p:spTgt>
                                        </p:tgtEl>
                                        <p:attrNameLst>
                                          <p:attrName>style.visibility</p:attrName>
                                        </p:attrNameLst>
                                      </p:cBhvr>
                                      <p:to>
                                        <p:strVal val="visible"/>
                                      </p:to>
                                    </p:set>
                                    <p:anim calcmode="lin" valueType="num">
                                      <p:cBhvr additive="base">
                                        <p:cTn id="37"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
                                            <p:txEl>
                                              <p:pRg st="5" end="5"/>
                                            </p:txEl>
                                          </p:spTgt>
                                        </p:tgtEl>
                                        <p:attrNameLst>
                                          <p:attrName>style.visibility</p:attrName>
                                        </p:attrNameLst>
                                      </p:cBhvr>
                                      <p:to>
                                        <p:strVal val="visible"/>
                                      </p:to>
                                    </p:set>
                                    <p:anim calcmode="lin" valueType="num">
                                      <p:cBhvr additive="base">
                                        <p:cTn id="43"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5" end="5"/>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
                                            <p:txEl>
                                              <p:pRg st="6" end="6"/>
                                            </p:txEl>
                                          </p:spTgt>
                                        </p:tgtEl>
                                        <p:attrNameLst>
                                          <p:attrName>style.visibility</p:attrName>
                                        </p:attrNameLst>
                                      </p:cBhvr>
                                      <p:to>
                                        <p:strVal val="visible"/>
                                      </p:to>
                                    </p:set>
                                    <p:anim calcmode="lin" valueType="num">
                                      <p:cBhvr additive="base">
                                        <p:cTn id="47"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
                                            <p:txEl>
                                              <p:pRg st="6" end="6"/>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
                                            <p:txEl>
                                              <p:pRg st="7" end="7"/>
                                            </p:txEl>
                                          </p:spTgt>
                                        </p:tgtEl>
                                        <p:attrNameLst>
                                          <p:attrName>style.visibility</p:attrName>
                                        </p:attrNameLst>
                                      </p:cBhvr>
                                      <p:to>
                                        <p:strVal val="visible"/>
                                      </p:to>
                                    </p:set>
                                    <p:anim calcmode="lin" valueType="num">
                                      <p:cBhvr additive="base">
                                        <p:cTn id="51"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2">
                                            <p:txEl>
                                              <p:pRg st="8" end="8"/>
                                            </p:txEl>
                                          </p:spTgt>
                                        </p:tgtEl>
                                        <p:attrNameLst>
                                          <p:attrName>style.visibility</p:attrName>
                                        </p:attrNameLst>
                                      </p:cBhvr>
                                      <p:to>
                                        <p:strVal val="visible"/>
                                      </p:to>
                                    </p:set>
                                    <p:anim calcmode="lin" valueType="num">
                                      <p:cBhvr additive="base">
                                        <p:cTn id="57"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2">
                                            <p:txEl>
                                              <p:pRg st="8" end="8"/>
                                            </p:tx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2">
                                            <p:txEl>
                                              <p:pRg st="9" end="9"/>
                                            </p:txEl>
                                          </p:spTgt>
                                        </p:tgtEl>
                                        <p:attrNameLst>
                                          <p:attrName>style.visibility</p:attrName>
                                        </p:attrNameLst>
                                      </p:cBhvr>
                                      <p:to>
                                        <p:strVal val="visible"/>
                                      </p:to>
                                    </p:set>
                                    <p:anim calcmode="lin" valueType="num">
                                      <p:cBhvr additive="base">
                                        <p:cTn id="61"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2">
                                            <p:txEl>
                                              <p:pRg st="9" end="9"/>
                                            </p:txEl>
                                          </p:spTgt>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2">
                                            <p:txEl>
                                              <p:pRg st="10" end="10"/>
                                            </p:txEl>
                                          </p:spTgt>
                                        </p:tgtEl>
                                        <p:attrNameLst>
                                          <p:attrName>style.visibility</p:attrName>
                                        </p:attrNameLst>
                                      </p:cBhvr>
                                      <p:to>
                                        <p:strVal val="visible"/>
                                      </p:to>
                                    </p:set>
                                    <p:anim calcmode="lin" valueType="num">
                                      <p:cBhvr additive="base">
                                        <p:cTn id="65"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2">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6"/>
                                        </p:tgtEl>
                                        <p:attrNameLst>
                                          <p:attrName>style.visibility</p:attrName>
                                        </p:attrNameLst>
                                      </p:cBhvr>
                                      <p:to>
                                        <p:strVal val="visible"/>
                                      </p:to>
                                    </p:set>
                                    <p:anim calcmode="lin" valueType="num">
                                      <p:cBhvr additive="base">
                                        <p:cTn id="71" dur="500" fill="hold"/>
                                        <p:tgtEl>
                                          <p:spTgt spid="6"/>
                                        </p:tgtEl>
                                        <p:attrNameLst>
                                          <p:attrName>ppt_x</p:attrName>
                                        </p:attrNameLst>
                                      </p:cBhvr>
                                      <p:tavLst>
                                        <p:tav tm="0">
                                          <p:val>
                                            <p:strVal val="#ppt_x"/>
                                          </p:val>
                                        </p:tav>
                                        <p:tav tm="100000">
                                          <p:val>
                                            <p:strVal val="#ppt_x"/>
                                          </p:val>
                                        </p:tav>
                                      </p:tavLst>
                                    </p:anim>
                                    <p:anim calcmode="lin" valueType="num">
                                      <p:cBhvr additive="base">
                                        <p:cTn id="7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uiExpand="1" build="p"/>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E3E4FB1-76DF-AE4B-99E1-3717E6B2BEE6}"/>
              </a:ext>
            </a:extLst>
          </p:cNvPr>
          <p:cNvSpPr>
            <a:spLocks noGrp="1"/>
          </p:cNvSpPr>
          <p:nvPr>
            <p:ph idx="1"/>
          </p:nvPr>
        </p:nvSpPr>
        <p:spPr>
          <a:xfrm>
            <a:off x="4244009" y="1354329"/>
            <a:ext cx="7255565" cy="3792512"/>
          </a:xfrm>
        </p:spPr>
        <p:txBody>
          <a:bodyPr>
            <a:noAutofit/>
          </a:bodyPr>
          <a:lstStyle/>
          <a:p>
            <a:pPr marL="0" indent="0">
              <a:buNone/>
            </a:pPr>
            <a:r>
              <a:rPr lang="en-US" sz="1800" b="1" dirty="0"/>
              <a:t>Secular Groups</a:t>
            </a:r>
          </a:p>
          <a:p>
            <a:r>
              <a:rPr lang="en-US" sz="1800" dirty="0"/>
              <a:t>constitution states, </a:t>
            </a:r>
            <a:r>
              <a:rPr lang="en-US" sz="1800" dirty="0">
                <a:solidFill>
                  <a:srgbClr val="C00000"/>
                </a:solidFill>
              </a:rPr>
              <a:t>“Citizens of the Russian Federation shall have the right to gather peacefully, without weapons, and to hold meetings, rallies, demonstrations, marches, and pickets.”</a:t>
            </a:r>
          </a:p>
          <a:p>
            <a:r>
              <a:rPr lang="en-US" sz="1800" dirty="0"/>
              <a:t>does allow some groups to protest policies, but gov’t enacted series of laws since 2012 that criminalize organization of protests not approved by gov’t</a:t>
            </a:r>
          </a:p>
          <a:p>
            <a:r>
              <a:rPr lang="en-US" sz="1800" dirty="0"/>
              <a:t>allows citizens to form independent NGOs, but 2012 law requires political groups who receive funding from international sources to register as “foreign agents.” Finances of these groups then monitored more closely by gov’t</a:t>
            </a:r>
          </a:p>
        </p:txBody>
      </p:sp>
      <p:sp>
        <p:nvSpPr>
          <p:cNvPr id="4" name="Rectangle 3">
            <a:extLst>
              <a:ext uri="{FF2B5EF4-FFF2-40B4-BE49-F238E27FC236}">
                <a16:creationId xmlns:a16="http://schemas.microsoft.com/office/drawing/2014/main" xmlns="" id="{35E6727D-615B-854C-9B21-1A59BD622B8C}"/>
              </a:ext>
            </a:extLst>
          </p:cNvPr>
          <p:cNvSpPr/>
          <p:nvPr/>
        </p:nvSpPr>
        <p:spPr>
          <a:xfrm>
            <a:off x="0" y="-25566"/>
            <a:ext cx="12191996" cy="870857"/>
          </a:xfrm>
          <a:prstGeom prst="rect">
            <a:avLst/>
          </a:prstGeom>
          <a:gradFill flip="none" rotWithShape="1">
            <a:gsLst>
              <a:gs pos="0">
                <a:schemeClr val="accent2">
                  <a:lumMod val="20000"/>
                  <a:lumOff val="80000"/>
                </a:schemeClr>
              </a:gs>
              <a:gs pos="50000">
                <a:srgbClr val="FF7E79"/>
              </a:gs>
              <a:gs pos="100000">
                <a:srgbClr val="FF2600"/>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500" b="1">
                <a:ln>
                  <a:solidFill>
                    <a:schemeClr val="tx1"/>
                  </a:solidFill>
                </a:ln>
                <a:effectLst>
                  <a:outerShdw blurRad="50800" dist="38100" dir="2700000" algn="tl" rotWithShape="0">
                    <a:prstClr val="black">
                      <a:alpha val="40000"/>
                    </a:prstClr>
                  </a:outerShdw>
                </a:effectLst>
              </a:rPr>
              <a:t>Unit 3.1 Civil Society</a:t>
            </a:r>
          </a:p>
        </p:txBody>
      </p:sp>
      <p:sp>
        <p:nvSpPr>
          <p:cNvPr id="7" name="Rectangle 6">
            <a:extLst>
              <a:ext uri="{FF2B5EF4-FFF2-40B4-BE49-F238E27FC236}">
                <a16:creationId xmlns:a16="http://schemas.microsoft.com/office/drawing/2014/main" xmlns="" id="{1522BB87-DA22-5A42-8930-2ACD10195D41}"/>
              </a:ext>
            </a:extLst>
          </p:cNvPr>
          <p:cNvSpPr/>
          <p:nvPr/>
        </p:nvSpPr>
        <p:spPr>
          <a:xfrm>
            <a:off x="9888922" y="60461"/>
            <a:ext cx="1707519" cy="784830"/>
          </a:xfrm>
          <a:prstGeom prst="rect">
            <a:avLst/>
          </a:prstGeom>
          <a:noFill/>
        </p:spPr>
        <p:txBody>
          <a:bodyPr wrap="none">
            <a:spAutoFit/>
          </a:bodyPr>
          <a:lstStyle/>
          <a:p>
            <a:r>
              <a:rPr lang="en-US" sz="4500" b="1">
                <a:ln>
                  <a:solidFill>
                    <a:schemeClr val="tx1"/>
                  </a:solidFill>
                </a:ln>
                <a:solidFill>
                  <a:schemeClr val="bg1"/>
                </a:solidFill>
                <a:effectLst>
                  <a:outerShdw blurRad="50800" dist="38100" dir="2700000" algn="tl" rotWithShape="0">
                    <a:prstClr val="black">
                      <a:alpha val="40000"/>
                    </a:prstClr>
                  </a:outerShdw>
                </a:effectLst>
              </a:rPr>
              <a:t>Russia</a:t>
            </a:r>
            <a:endParaRPr lang="en-US" sz="4500">
              <a:solidFill>
                <a:schemeClr val="bg1"/>
              </a:solidFill>
            </a:endParaRPr>
          </a:p>
        </p:txBody>
      </p:sp>
      <p:pic>
        <p:nvPicPr>
          <p:cNvPr id="2052" name="Picture 4">
            <a:extLst>
              <a:ext uri="{FF2B5EF4-FFF2-40B4-BE49-F238E27FC236}">
                <a16:creationId xmlns:a16="http://schemas.microsoft.com/office/drawing/2014/main" xmlns="" id="{59E252F3-626C-0E4F-86E4-54C7D48BE3F5}"/>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73498" y="967496"/>
            <a:ext cx="3212120" cy="21331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xmlns="" id="{07E8BC40-074C-8847-B18C-73D278E0A6C0}"/>
              </a:ext>
            </a:extLst>
          </p:cNvPr>
          <p:cNvSpPr txBox="1"/>
          <p:nvPr/>
        </p:nvSpPr>
        <p:spPr>
          <a:xfrm>
            <a:off x="873498" y="2744766"/>
            <a:ext cx="3222407" cy="338554"/>
          </a:xfrm>
          <a:prstGeom prst="rect">
            <a:avLst/>
          </a:prstGeom>
          <a:solidFill>
            <a:schemeClr val="bg1"/>
          </a:solidFill>
          <a:ln>
            <a:solidFill>
              <a:schemeClr val="tx1"/>
            </a:solidFill>
          </a:ln>
        </p:spPr>
        <p:txBody>
          <a:bodyPr wrap="square" rtlCol="0">
            <a:spAutoFit/>
          </a:bodyPr>
          <a:lstStyle/>
          <a:p>
            <a:pPr algn="ctr"/>
            <a:r>
              <a:rPr lang="en-US" sz="1600"/>
              <a:t>2013 protests against homophobia</a:t>
            </a:r>
          </a:p>
        </p:txBody>
      </p:sp>
    </p:spTree>
    <p:extLst>
      <p:ext uri="{BB962C8B-B14F-4D97-AF65-F5344CB8AC3E}">
        <p14:creationId xmlns:p14="http://schemas.microsoft.com/office/powerpoint/2010/main" val="1171193512"/>
      </p:ext>
    </p:extLst>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2052"/>
                                        </p:tgtEl>
                                        <p:attrNameLst>
                                          <p:attrName>style.visibility</p:attrName>
                                        </p:attrNameLst>
                                      </p:cBhvr>
                                      <p:to>
                                        <p:strVal val="visible"/>
                                      </p:to>
                                    </p:set>
                                    <p:animEffect transition="in" filter="fade">
                                      <p:cBhvr>
                                        <p:cTn id="11" dur="500"/>
                                        <p:tgtEl>
                                          <p:spTgt spid="2052"/>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additive="base">
                                        <p:cTn id="2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barn(inVertical)">
                                      <p:cBhvr>
                                        <p:cTn id="3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E3E4FB1-76DF-AE4B-99E1-3717E6B2BEE6}"/>
              </a:ext>
            </a:extLst>
          </p:cNvPr>
          <p:cNvSpPr>
            <a:spLocks noGrp="1"/>
          </p:cNvSpPr>
          <p:nvPr>
            <p:ph idx="1"/>
          </p:nvPr>
        </p:nvSpPr>
        <p:spPr>
          <a:xfrm>
            <a:off x="5230368" y="1262270"/>
            <a:ext cx="6736345" cy="4567386"/>
          </a:xfrm>
        </p:spPr>
        <p:txBody>
          <a:bodyPr>
            <a:noAutofit/>
          </a:bodyPr>
          <a:lstStyle/>
          <a:p>
            <a:endParaRPr lang="en-US" sz="2400" dirty="0"/>
          </a:p>
          <a:p>
            <a:pPr marL="0" indent="0">
              <a:buNone/>
            </a:pPr>
            <a:r>
              <a:rPr lang="en-US" sz="2400" b="1" dirty="0"/>
              <a:t>Secular Groups</a:t>
            </a:r>
          </a:p>
          <a:p>
            <a:r>
              <a:rPr lang="en-US" sz="2400" dirty="0"/>
              <a:t>Constitution states, </a:t>
            </a:r>
            <a:r>
              <a:rPr lang="en-US" sz="2400" dirty="0">
                <a:solidFill>
                  <a:srgbClr val="C00000"/>
                </a:solidFill>
              </a:rPr>
              <a:t>“Public gatherings and marches may be freely held, provided arms are not carried and that they are not detrimental to the fundamental principles of Islam.”</a:t>
            </a:r>
            <a:r>
              <a:rPr lang="en-US" sz="2400" dirty="0"/>
              <a:t> </a:t>
            </a:r>
          </a:p>
          <a:p>
            <a:r>
              <a:rPr lang="en-US" sz="2400" dirty="0"/>
              <a:t>2014, President Rouhani stated some independent NGOs organizations helped gov’t improve services</a:t>
            </a:r>
          </a:p>
          <a:p>
            <a:r>
              <a:rPr lang="en-US" sz="2400" dirty="0"/>
              <a:t>But gov’t used domestic terrorism laws &amp; coercive tactics to restrict some independent groups</a:t>
            </a:r>
          </a:p>
          <a:p>
            <a:r>
              <a:rPr lang="en-US" sz="2400" dirty="0"/>
              <a:t>increased after gov’t used coercion &amp; violence to suppress widespread protests ( 2009 presidential election</a:t>
            </a:r>
            <a:r>
              <a:rPr lang="en-US" sz="2400" dirty="0" smtClean="0"/>
              <a:t>)</a:t>
            </a:r>
            <a:endParaRPr lang="en-US" sz="2400" dirty="0"/>
          </a:p>
        </p:txBody>
      </p:sp>
      <p:sp>
        <p:nvSpPr>
          <p:cNvPr id="4" name="Rectangle 3">
            <a:extLst>
              <a:ext uri="{FF2B5EF4-FFF2-40B4-BE49-F238E27FC236}">
                <a16:creationId xmlns:a16="http://schemas.microsoft.com/office/drawing/2014/main" xmlns="" id="{35E6727D-615B-854C-9B21-1A59BD622B8C}"/>
              </a:ext>
            </a:extLst>
          </p:cNvPr>
          <p:cNvSpPr/>
          <p:nvPr/>
        </p:nvSpPr>
        <p:spPr>
          <a:xfrm>
            <a:off x="0" y="0"/>
            <a:ext cx="12191996" cy="870857"/>
          </a:xfrm>
          <a:prstGeom prst="rect">
            <a:avLst/>
          </a:prstGeom>
          <a:gradFill flip="none" rotWithShape="1">
            <a:gsLst>
              <a:gs pos="0">
                <a:schemeClr val="accent2">
                  <a:lumMod val="20000"/>
                  <a:lumOff val="80000"/>
                </a:schemeClr>
              </a:gs>
              <a:gs pos="50000">
                <a:srgbClr val="FF7E79"/>
              </a:gs>
              <a:gs pos="100000">
                <a:srgbClr val="FF2600"/>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500" b="1">
                <a:ln>
                  <a:solidFill>
                    <a:schemeClr val="tx1"/>
                  </a:solidFill>
                </a:ln>
                <a:effectLst>
                  <a:outerShdw blurRad="50800" dist="38100" dir="2700000" algn="tl" rotWithShape="0">
                    <a:prstClr val="black">
                      <a:alpha val="40000"/>
                    </a:prstClr>
                  </a:outerShdw>
                </a:effectLst>
              </a:rPr>
              <a:t>Unit 3.1 Civil Society</a:t>
            </a:r>
          </a:p>
        </p:txBody>
      </p:sp>
      <p:sp>
        <p:nvSpPr>
          <p:cNvPr id="5" name="Rectangle 4">
            <a:extLst>
              <a:ext uri="{FF2B5EF4-FFF2-40B4-BE49-F238E27FC236}">
                <a16:creationId xmlns:a16="http://schemas.microsoft.com/office/drawing/2014/main" xmlns="" id="{246B5439-FD5C-EC45-92A9-6F5990EBF397}"/>
              </a:ext>
            </a:extLst>
          </p:cNvPr>
          <p:cNvSpPr/>
          <p:nvPr/>
        </p:nvSpPr>
        <p:spPr>
          <a:xfrm>
            <a:off x="9888922" y="60461"/>
            <a:ext cx="1125757" cy="784830"/>
          </a:xfrm>
          <a:prstGeom prst="rect">
            <a:avLst/>
          </a:prstGeom>
          <a:noFill/>
        </p:spPr>
        <p:txBody>
          <a:bodyPr wrap="none">
            <a:spAutoFit/>
          </a:bodyPr>
          <a:lstStyle/>
          <a:p>
            <a:r>
              <a:rPr lang="en-US" sz="4500" b="1">
                <a:ln>
                  <a:solidFill>
                    <a:schemeClr val="tx1"/>
                  </a:solidFill>
                </a:ln>
                <a:solidFill>
                  <a:schemeClr val="bg1"/>
                </a:solidFill>
                <a:effectLst>
                  <a:outerShdw blurRad="50800" dist="38100" dir="2700000" algn="tl" rotWithShape="0">
                    <a:prstClr val="black">
                      <a:alpha val="40000"/>
                    </a:prstClr>
                  </a:outerShdw>
                </a:effectLst>
              </a:rPr>
              <a:t>Iran</a:t>
            </a:r>
            <a:endParaRPr lang="en-US" sz="4500">
              <a:solidFill>
                <a:schemeClr val="bg1"/>
              </a:solidFill>
            </a:endParaRPr>
          </a:p>
        </p:txBody>
      </p:sp>
      <p:grpSp>
        <p:nvGrpSpPr>
          <p:cNvPr id="8" name="Group 7">
            <a:extLst>
              <a:ext uri="{FF2B5EF4-FFF2-40B4-BE49-F238E27FC236}">
                <a16:creationId xmlns:a16="http://schemas.microsoft.com/office/drawing/2014/main" xmlns="" id="{84A69887-FD42-4D48-8443-F3261E374B1E}"/>
              </a:ext>
            </a:extLst>
          </p:cNvPr>
          <p:cNvGrpSpPr/>
          <p:nvPr/>
        </p:nvGrpSpPr>
        <p:grpSpPr>
          <a:xfrm>
            <a:off x="402336" y="969711"/>
            <a:ext cx="4828032" cy="2288335"/>
            <a:chOff x="402336" y="969711"/>
            <a:chExt cx="4828032" cy="2288335"/>
          </a:xfrm>
        </p:grpSpPr>
        <p:pic>
          <p:nvPicPr>
            <p:cNvPr id="3074" name="Picture 2">
              <a:extLst>
                <a:ext uri="{FF2B5EF4-FFF2-40B4-BE49-F238E27FC236}">
                  <a16:creationId xmlns:a16="http://schemas.microsoft.com/office/drawing/2014/main" xmlns="" id="{6C7A3D52-006F-5B46-8B83-835E7175E93E}"/>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072329" y="969711"/>
              <a:ext cx="3566597" cy="21543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xmlns="" id="{5B23B7F2-FA87-D349-BCA7-645027E4812B}"/>
                </a:ext>
              </a:extLst>
            </p:cNvPr>
            <p:cNvSpPr txBox="1"/>
            <p:nvPr/>
          </p:nvSpPr>
          <p:spPr>
            <a:xfrm>
              <a:off x="402336" y="2919492"/>
              <a:ext cx="4828032" cy="338554"/>
            </a:xfrm>
            <a:prstGeom prst="rect">
              <a:avLst/>
            </a:prstGeom>
            <a:solidFill>
              <a:schemeClr val="bg1"/>
            </a:solidFill>
            <a:ln>
              <a:solidFill>
                <a:schemeClr val="tx1"/>
              </a:solidFill>
            </a:ln>
          </p:spPr>
          <p:txBody>
            <a:bodyPr wrap="square" rtlCol="0">
              <a:spAutoFit/>
            </a:bodyPr>
            <a:lstStyle/>
            <a:p>
              <a:pPr algn="ctr"/>
              <a:r>
                <a:rPr lang="en-US" sz="1600" dirty="0"/>
                <a:t>Democracy movements ongoing since 1979 election</a:t>
              </a:r>
            </a:p>
          </p:txBody>
        </p:sp>
      </p:grpSp>
    </p:spTree>
    <p:extLst>
      <p:ext uri="{BB962C8B-B14F-4D97-AF65-F5344CB8AC3E}">
        <p14:creationId xmlns:p14="http://schemas.microsoft.com/office/powerpoint/2010/main" val="3081149768"/>
      </p:ext>
    </p:extLst>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additive="base">
                                        <p:cTn id="1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additive="base">
                                        <p:cTn id="2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 calcmode="lin" valueType="num">
                                      <p:cBhvr additive="base">
                                        <p:cTn id="3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E3E4FB1-76DF-AE4B-99E1-3717E6B2BEE6}"/>
              </a:ext>
            </a:extLst>
          </p:cNvPr>
          <p:cNvSpPr>
            <a:spLocks noGrp="1"/>
          </p:cNvSpPr>
          <p:nvPr>
            <p:ph idx="1"/>
          </p:nvPr>
        </p:nvSpPr>
        <p:spPr>
          <a:xfrm>
            <a:off x="5428122" y="870857"/>
            <a:ext cx="6528652" cy="3724041"/>
          </a:xfrm>
        </p:spPr>
        <p:txBody>
          <a:bodyPr>
            <a:noAutofit/>
          </a:bodyPr>
          <a:lstStyle/>
          <a:p>
            <a:pPr marL="0" indent="0">
              <a:lnSpc>
                <a:spcPct val="70000"/>
              </a:lnSpc>
              <a:buNone/>
            </a:pPr>
            <a:r>
              <a:rPr lang="en-US" sz="2400" b="1" dirty="0"/>
              <a:t>Secular Groups</a:t>
            </a:r>
          </a:p>
          <a:p>
            <a:pPr>
              <a:lnSpc>
                <a:spcPct val="70000"/>
              </a:lnSpc>
            </a:pPr>
            <a:r>
              <a:rPr lang="en-US" sz="2400" dirty="0"/>
              <a:t>Constitution states, </a:t>
            </a:r>
            <a:r>
              <a:rPr lang="en-US" sz="2400" dirty="0">
                <a:solidFill>
                  <a:srgbClr val="C00000"/>
                </a:solidFill>
              </a:rPr>
              <a:t>“Every person shall be entitled to assemble freely &amp; associate w/other persons, and in particular he may form or belong to any political party…provided [they do not conflict with] other powers [given] in this constitution.”</a:t>
            </a:r>
          </a:p>
          <a:p>
            <a:pPr>
              <a:lnSpc>
                <a:spcPct val="70000"/>
              </a:lnSpc>
            </a:pPr>
            <a:r>
              <a:rPr lang="en-US" sz="2400" dirty="0"/>
              <a:t>(2018) legislature declined to pass legislation requiring more gov’t monitoring of finances &amp; approval of projects by some civil society groups &amp; NGOs</a:t>
            </a:r>
          </a:p>
          <a:p>
            <a:pPr>
              <a:lnSpc>
                <a:spcPct val="70000"/>
              </a:lnSpc>
            </a:pPr>
            <a:r>
              <a:rPr lang="en-US" sz="2400" dirty="0"/>
              <a:t>(2018) But, Amnesty International reported gov’t inadequately protecting religious groups from Boko Haram attacks in central Nigeria, military leaders threatened to shut Amnesty’s office in Nigeria</a:t>
            </a:r>
          </a:p>
          <a:p>
            <a:pPr>
              <a:lnSpc>
                <a:spcPct val="70000"/>
              </a:lnSpc>
            </a:pPr>
            <a:r>
              <a:rPr lang="en-US" sz="2400" dirty="0"/>
              <a:t>(2020) gov’t authorities in national &amp; local gov’t, used COVID pandemic lockdowns to harass &amp; assault civil society groups working to hold officials accountable for gov’t pandemic response</a:t>
            </a:r>
            <a:endParaRPr lang="en-US" sz="2400" dirty="0">
              <a:solidFill>
                <a:srgbClr val="C00000"/>
              </a:solidFill>
            </a:endParaRPr>
          </a:p>
        </p:txBody>
      </p:sp>
      <p:sp>
        <p:nvSpPr>
          <p:cNvPr id="4" name="Rectangle 3">
            <a:extLst>
              <a:ext uri="{FF2B5EF4-FFF2-40B4-BE49-F238E27FC236}">
                <a16:creationId xmlns:a16="http://schemas.microsoft.com/office/drawing/2014/main" xmlns="" id="{35E6727D-615B-854C-9B21-1A59BD622B8C}"/>
              </a:ext>
            </a:extLst>
          </p:cNvPr>
          <p:cNvSpPr/>
          <p:nvPr/>
        </p:nvSpPr>
        <p:spPr>
          <a:xfrm>
            <a:off x="0" y="0"/>
            <a:ext cx="12191996" cy="870857"/>
          </a:xfrm>
          <a:prstGeom prst="rect">
            <a:avLst/>
          </a:prstGeom>
          <a:gradFill flip="none" rotWithShape="1">
            <a:gsLst>
              <a:gs pos="0">
                <a:schemeClr val="accent2">
                  <a:lumMod val="20000"/>
                  <a:lumOff val="80000"/>
                </a:schemeClr>
              </a:gs>
              <a:gs pos="50000">
                <a:srgbClr val="FF7E79"/>
              </a:gs>
              <a:gs pos="100000">
                <a:srgbClr val="FF2600"/>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500" b="1">
                <a:ln>
                  <a:solidFill>
                    <a:schemeClr val="tx1"/>
                  </a:solidFill>
                </a:ln>
                <a:effectLst>
                  <a:outerShdw blurRad="50800" dist="38100" dir="2700000" algn="tl" rotWithShape="0">
                    <a:prstClr val="black">
                      <a:alpha val="40000"/>
                    </a:prstClr>
                  </a:outerShdw>
                </a:effectLst>
              </a:rPr>
              <a:t>Unit 3.1 Civil Society</a:t>
            </a:r>
          </a:p>
        </p:txBody>
      </p:sp>
      <p:sp>
        <p:nvSpPr>
          <p:cNvPr id="5" name="Rectangle 4">
            <a:extLst>
              <a:ext uri="{FF2B5EF4-FFF2-40B4-BE49-F238E27FC236}">
                <a16:creationId xmlns:a16="http://schemas.microsoft.com/office/drawing/2014/main" xmlns="" id="{3CFBA479-EC7E-134B-88CB-DE8F36629C98}"/>
              </a:ext>
            </a:extLst>
          </p:cNvPr>
          <p:cNvSpPr/>
          <p:nvPr/>
        </p:nvSpPr>
        <p:spPr>
          <a:xfrm>
            <a:off x="9888922" y="60461"/>
            <a:ext cx="1895262" cy="784830"/>
          </a:xfrm>
          <a:prstGeom prst="rect">
            <a:avLst/>
          </a:prstGeom>
          <a:noFill/>
        </p:spPr>
        <p:txBody>
          <a:bodyPr wrap="none">
            <a:spAutoFit/>
          </a:bodyPr>
          <a:lstStyle/>
          <a:p>
            <a:r>
              <a:rPr lang="en-US" sz="4500" b="1">
                <a:ln>
                  <a:solidFill>
                    <a:schemeClr val="tx1"/>
                  </a:solidFill>
                </a:ln>
                <a:solidFill>
                  <a:schemeClr val="bg1"/>
                </a:solidFill>
                <a:effectLst>
                  <a:outerShdw blurRad="50800" dist="38100" dir="2700000" algn="tl" rotWithShape="0">
                    <a:prstClr val="black">
                      <a:alpha val="40000"/>
                    </a:prstClr>
                  </a:outerShdw>
                </a:effectLst>
              </a:rPr>
              <a:t>Nigeria</a:t>
            </a:r>
            <a:endParaRPr lang="en-US" sz="4500">
              <a:solidFill>
                <a:schemeClr val="bg1"/>
              </a:solidFill>
            </a:endParaRPr>
          </a:p>
        </p:txBody>
      </p:sp>
      <p:grpSp>
        <p:nvGrpSpPr>
          <p:cNvPr id="12" name="Group 11">
            <a:extLst>
              <a:ext uri="{FF2B5EF4-FFF2-40B4-BE49-F238E27FC236}">
                <a16:creationId xmlns:a16="http://schemas.microsoft.com/office/drawing/2014/main" xmlns="" id="{FAC3DA61-8916-47BA-93FC-3EE7A0EF98FE}"/>
              </a:ext>
            </a:extLst>
          </p:cNvPr>
          <p:cNvGrpSpPr/>
          <p:nvPr/>
        </p:nvGrpSpPr>
        <p:grpSpPr>
          <a:xfrm>
            <a:off x="192984" y="865933"/>
            <a:ext cx="5235138" cy="2945532"/>
            <a:chOff x="192984" y="865933"/>
            <a:chExt cx="5235138" cy="2945532"/>
          </a:xfrm>
        </p:grpSpPr>
        <p:pic>
          <p:nvPicPr>
            <p:cNvPr id="4098" name="Picture 2" descr="Why did Pope Francis pray for Nigeria on Sunday? - Vatican News">
              <a:extLst>
                <a:ext uri="{FF2B5EF4-FFF2-40B4-BE49-F238E27FC236}">
                  <a16:creationId xmlns:a16="http://schemas.microsoft.com/office/drawing/2014/main" xmlns="" id="{9967C171-885A-C543-819E-F06E82B8564A}"/>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92984" y="865933"/>
              <a:ext cx="5235138" cy="29455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xmlns="" id="{EA0A23CA-DD38-E149-80BE-27229B54226F}"/>
                </a:ext>
              </a:extLst>
            </p:cNvPr>
            <p:cNvSpPr txBox="1"/>
            <p:nvPr/>
          </p:nvSpPr>
          <p:spPr>
            <a:xfrm>
              <a:off x="1416108" y="3472911"/>
              <a:ext cx="3498845" cy="338554"/>
            </a:xfrm>
            <a:prstGeom prst="rect">
              <a:avLst/>
            </a:prstGeom>
            <a:solidFill>
              <a:schemeClr val="bg1"/>
            </a:solidFill>
            <a:ln>
              <a:solidFill>
                <a:schemeClr val="tx1"/>
              </a:solidFill>
            </a:ln>
          </p:spPr>
          <p:txBody>
            <a:bodyPr wrap="square" rtlCol="0">
              <a:spAutoFit/>
            </a:bodyPr>
            <a:lstStyle/>
            <a:p>
              <a:pPr algn="ctr"/>
              <a:r>
                <a:rPr lang="en-US" sz="1600"/>
                <a:t>End police brutality protest in 2017</a:t>
              </a:r>
            </a:p>
          </p:txBody>
        </p:sp>
      </p:grpSp>
    </p:spTree>
    <p:extLst>
      <p:ext uri="{BB962C8B-B14F-4D97-AF65-F5344CB8AC3E}">
        <p14:creationId xmlns:p14="http://schemas.microsoft.com/office/powerpoint/2010/main" val="3902399784"/>
      </p:ext>
    </p:extLst>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additive="base">
                                        <p:cTn id="2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 calcmode="lin" valueType="num">
                                      <p:cBhvr additive="base">
                                        <p:cTn id="3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35E6727D-615B-854C-9B21-1A59BD622B8C}"/>
              </a:ext>
            </a:extLst>
          </p:cNvPr>
          <p:cNvSpPr/>
          <p:nvPr/>
        </p:nvSpPr>
        <p:spPr>
          <a:xfrm>
            <a:off x="0" y="0"/>
            <a:ext cx="12191996" cy="870857"/>
          </a:xfrm>
          <a:prstGeom prst="rect">
            <a:avLst/>
          </a:prstGeom>
          <a:gradFill flip="none" rotWithShape="1">
            <a:gsLst>
              <a:gs pos="0">
                <a:schemeClr val="accent2">
                  <a:lumMod val="20000"/>
                  <a:lumOff val="80000"/>
                </a:schemeClr>
              </a:gs>
              <a:gs pos="50000">
                <a:srgbClr val="FF7E79"/>
              </a:gs>
              <a:gs pos="100000">
                <a:srgbClr val="FF2600"/>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500" b="1" i="0" u="none" strike="noStrike" kern="1200" cap="none" spc="0" normalizeH="0" baseline="0" noProof="0">
                <a:ln>
                  <a:solidFill>
                    <a:srgbClr val="000000"/>
                  </a:solidFill>
                </a:ln>
                <a:solidFill>
                  <a:srgbClr val="FFFFFF"/>
                </a:solidFill>
                <a:effectLst>
                  <a:outerShdw blurRad="50800" dist="38100" dir="2700000" algn="tl" rotWithShape="0">
                    <a:prstClr val="black">
                      <a:alpha val="40000"/>
                    </a:prstClr>
                  </a:outerShdw>
                </a:effectLst>
                <a:uLnTx/>
                <a:uFillTx/>
                <a:latin typeface="Calibri" panose="020F0502020204030204"/>
                <a:ea typeface="+mn-ea"/>
                <a:cs typeface="+mn-cs"/>
              </a:rPr>
              <a:t>Unit 3.1 Civil Society</a:t>
            </a:r>
          </a:p>
        </p:txBody>
      </p:sp>
      <p:sp>
        <p:nvSpPr>
          <p:cNvPr id="5" name="Rectangle 4">
            <a:extLst>
              <a:ext uri="{FF2B5EF4-FFF2-40B4-BE49-F238E27FC236}">
                <a16:creationId xmlns:a16="http://schemas.microsoft.com/office/drawing/2014/main" xmlns="" id="{D6D4585B-9F7E-5544-A7BE-4865902C5F02}"/>
              </a:ext>
            </a:extLst>
          </p:cNvPr>
          <p:cNvSpPr/>
          <p:nvPr/>
        </p:nvSpPr>
        <p:spPr>
          <a:xfrm>
            <a:off x="9888922" y="60461"/>
            <a:ext cx="1926489" cy="784830"/>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500" b="1" i="0" u="none" strike="noStrike" kern="1200" cap="none" spc="0" normalizeH="0" baseline="0" noProof="0">
                <a:ln>
                  <a:solidFill>
                    <a:srgbClr val="000000"/>
                  </a:solidFill>
                </a:ln>
                <a:solidFill>
                  <a:srgbClr val="FFFFFF"/>
                </a:solidFill>
                <a:effectLst>
                  <a:outerShdw blurRad="50800" dist="38100" dir="2700000" algn="tl" rotWithShape="0">
                    <a:prstClr val="black">
                      <a:alpha val="40000"/>
                    </a:prstClr>
                  </a:outerShdw>
                </a:effectLst>
                <a:uLnTx/>
                <a:uFillTx/>
                <a:latin typeface="Calibri" panose="020F0502020204030204"/>
                <a:ea typeface="+mn-ea"/>
                <a:cs typeface="+mn-cs"/>
              </a:rPr>
              <a:t>Mexico</a:t>
            </a:r>
            <a:endParaRPr kumimoji="0" lang="en-US" sz="45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Content Placeholder 2">
            <a:extLst>
              <a:ext uri="{FF2B5EF4-FFF2-40B4-BE49-F238E27FC236}">
                <a16:creationId xmlns:a16="http://schemas.microsoft.com/office/drawing/2014/main" xmlns="" id="{97BC5E1F-BE16-CB44-9CB4-D2BD51DFE1AA}"/>
              </a:ext>
            </a:extLst>
          </p:cNvPr>
          <p:cNvSpPr txBox="1">
            <a:spLocks/>
          </p:cNvSpPr>
          <p:nvPr/>
        </p:nvSpPr>
        <p:spPr>
          <a:xfrm flipH="1">
            <a:off x="6399767" y="1192696"/>
            <a:ext cx="5415643" cy="558365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dirty="0"/>
              <a:t>Secular Groups</a:t>
            </a:r>
          </a:p>
          <a:p>
            <a:r>
              <a:rPr lang="en-US" sz="2400" dirty="0"/>
              <a:t>Constitution states,</a:t>
            </a:r>
            <a:r>
              <a:rPr lang="en-US" sz="2400" dirty="0">
                <a:solidFill>
                  <a:srgbClr val="C00000"/>
                </a:solidFill>
              </a:rPr>
              <a:t> “the right to assemble or associate peacefully for any lawful propose shall not be </a:t>
            </a:r>
            <a:r>
              <a:rPr lang="en-US" sz="2400" dirty="0" smtClean="0">
                <a:solidFill>
                  <a:srgbClr val="C00000"/>
                </a:solidFill>
              </a:rPr>
              <a:t>restricted, </a:t>
            </a:r>
            <a:r>
              <a:rPr lang="en-US" sz="2400" dirty="0">
                <a:solidFill>
                  <a:srgbClr val="C00000"/>
                </a:solidFill>
              </a:rPr>
              <a:t>but only citizens of the Republic may do so to take part in political affairs of the country. No armed deliberative meeting or gathering is authorized.”</a:t>
            </a:r>
          </a:p>
          <a:p>
            <a:r>
              <a:rPr lang="en-US" sz="2400" dirty="0"/>
              <a:t>(1985) Mexico City Earthquake inspired civil organizations to push gov’t into action (See later slides)</a:t>
            </a:r>
          </a:p>
        </p:txBody>
      </p:sp>
      <p:grpSp>
        <p:nvGrpSpPr>
          <p:cNvPr id="11" name="Group 10">
            <a:extLst>
              <a:ext uri="{FF2B5EF4-FFF2-40B4-BE49-F238E27FC236}">
                <a16:creationId xmlns:a16="http://schemas.microsoft.com/office/drawing/2014/main" xmlns="" id="{FC0F5BBB-8434-E347-B696-402718ADFDAA}"/>
              </a:ext>
            </a:extLst>
          </p:cNvPr>
          <p:cNvGrpSpPr/>
          <p:nvPr/>
        </p:nvGrpSpPr>
        <p:grpSpPr>
          <a:xfrm>
            <a:off x="529462" y="1116244"/>
            <a:ext cx="5748383" cy="4850534"/>
            <a:chOff x="286657" y="1019551"/>
            <a:chExt cx="5748383" cy="4850534"/>
          </a:xfrm>
        </p:grpSpPr>
        <p:pic>
          <p:nvPicPr>
            <p:cNvPr id="5122" name="Picture 2" descr="Mexicans in biggest protest yet over missing students | Mexico | The  Guardian">
              <a:extLst>
                <a:ext uri="{FF2B5EF4-FFF2-40B4-BE49-F238E27FC236}">
                  <a16:creationId xmlns:a16="http://schemas.microsoft.com/office/drawing/2014/main" xmlns="" id="{4B210E7B-EDCD-E246-BEDB-5AAE74C7BFEB}"/>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86657" y="1019551"/>
              <a:ext cx="5748383" cy="34490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xmlns="" id="{ECDE7AE6-34FF-4B48-A635-5F6F076E2FB7}"/>
                </a:ext>
              </a:extLst>
            </p:cNvPr>
            <p:cNvSpPr txBox="1"/>
            <p:nvPr/>
          </p:nvSpPr>
          <p:spPr>
            <a:xfrm>
              <a:off x="910134" y="4854422"/>
              <a:ext cx="4943059" cy="1015663"/>
            </a:xfrm>
            <a:prstGeom prst="rect">
              <a:avLst/>
            </a:prstGeom>
            <a:solidFill>
              <a:schemeClr val="bg1"/>
            </a:solidFill>
            <a:ln>
              <a:solidFill>
                <a:schemeClr val="tx1"/>
              </a:solidFill>
            </a:ln>
          </p:spPr>
          <p:txBody>
            <a:bodyPr wrap="square" rtlCol="0">
              <a:spAutoFit/>
            </a:bodyPr>
            <a:lstStyle/>
            <a:p>
              <a:pPr algn="ctr"/>
              <a:r>
                <a:rPr lang="en-US" sz="2000" dirty="0"/>
                <a:t>2014, protest against 43 missing students possibly handed over by the police to cartels &amp; then massacred</a:t>
              </a:r>
            </a:p>
          </p:txBody>
        </p:sp>
      </p:grpSp>
    </p:spTree>
    <p:extLst>
      <p:ext uri="{BB962C8B-B14F-4D97-AF65-F5344CB8AC3E}">
        <p14:creationId xmlns:p14="http://schemas.microsoft.com/office/powerpoint/2010/main" val="320145628"/>
      </p:ext>
    </p:extLst>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par>
                                <p:cTn id="15" presetID="10"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 calcmode="lin" valueType="num">
                                      <p:cBhvr additive="base">
                                        <p:cTn id="22"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E3E4FB1-76DF-AE4B-99E1-3717E6B2BEE6}"/>
              </a:ext>
            </a:extLst>
          </p:cNvPr>
          <p:cNvSpPr>
            <a:spLocks noGrp="1"/>
          </p:cNvSpPr>
          <p:nvPr>
            <p:ph idx="1"/>
          </p:nvPr>
        </p:nvSpPr>
        <p:spPr>
          <a:xfrm>
            <a:off x="5943600" y="1257301"/>
            <a:ext cx="6107987" cy="4865204"/>
          </a:xfrm>
        </p:spPr>
        <p:txBody>
          <a:bodyPr>
            <a:noAutofit/>
          </a:bodyPr>
          <a:lstStyle/>
          <a:p>
            <a:pPr marL="0" indent="0">
              <a:buNone/>
            </a:pPr>
            <a:r>
              <a:rPr lang="en-US" sz="2400" b="1" dirty="0"/>
              <a:t>Secular Groups</a:t>
            </a:r>
            <a:r>
              <a:rPr lang="en-US" sz="2400" dirty="0"/>
              <a:t>: UK has no written constitution, but </a:t>
            </a:r>
            <a:r>
              <a:rPr lang="en-US" sz="2400" dirty="0" smtClean="0"/>
              <a:t> </a:t>
            </a:r>
            <a:r>
              <a:rPr lang="en-US" sz="2400" dirty="0"/>
              <a:t>laws. The Human Rights Act (1998) states, “</a:t>
            </a:r>
            <a:r>
              <a:rPr lang="en-US" sz="2400" dirty="0">
                <a:solidFill>
                  <a:srgbClr val="C00000"/>
                </a:solidFill>
              </a:rPr>
              <a:t>everyone has the right to freedom of peaceful assembly &amp; to freedom of association w/others…no restrictions shall be placed on …these rights, other than [those required] in the interests of national security or public safety, for the prevention of disorder or crime, or protest of health or morals or for the protection of rights and freedoms of others. “</a:t>
            </a:r>
          </a:p>
          <a:p>
            <a:r>
              <a:rPr lang="en-US" sz="2400" dirty="0"/>
              <a:t>democratic gov’t but still w/some registration requirements</a:t>
            </a:r>
          </a:p>
          <a:p>
            <a:r>
              <a:rPr lang="en-US" sz="2400" dirty="0"/>
              <a:t>doesn’t strictly monitor &amp; restrict actions of civil society groups like more authoritarian gov’ts</a:t>
            </a:r>
          </a:p>
          <a:p>
            <a:endParaRPr lang="en-US" sz="2400" dirty="0"/>
          </a:p>
          <a:p>
            <a:endParaRPr lang="en-US" sz="2400" dirty="0"/>
          </a:p>
          <a:p>
            <a:endParaRPr lang="en-US" sz="2400" dirty="0"/>
          </a:p>
          <a:p>
            <a:pPr marL="0" indent="0">
              <a:buNone/>
            </a:pPr>
            <a:endParaRPr lang="en-US" sz="2400" dirty="0"/>
          </a:p>
        </p:txBody>
      </p:sp>
      <p:sp>
        <p:nvSpPr>
          <p:cNvPr id="4" name="Rectangle 3">
            <a:extLst>
              <a:ext uri="{FF2B5EF4-FFF2-40B4-BE49-F238E27FC236}">
                <a16:creationId xmlns:a16="http://schemas.microsoft.com/office/drawing/2014/main" xmlns="" id="{35E6727D-615B-854C-9B21-1A59BD622B8C}"/>
              </a:ext>
            </a:extLst>
          </p:cNvPr>
          <p:cNvSpPr/>
          <p:nvPr/>
        </p:nvSpPr>
        <p:spPr>
          <a:xfrm>
            <a:off x="0" y="0"/>
            <a:ext cx="12191996" cy="870857"/>
          </a:xfrm>
          <a:prstGeom prst="rect">
            <a:avLst/>
          </a:prstGeom>
          <a:gradFill flip="none" rotWithShape="1">
            <a:gsLst>
              <a:gs pos="0">
                <a:schemeClr val="accent2">
                  <a:lumMod val="20000"/>
                  <a:lumOff val="80000"/>
                </a:schemeClr>
              </a:gs>
              <a:gs pos="50000">
                <a:srgbClr val="FF7E79"/>
              </a:gs>
              <a:gs pos="100000">
                <a:srgbClr val="FF2600"/>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500" b="1">
                <a:ln>
                  <a:solidFill>
                    <a:schemeClr val="tx1"/>
                  </a:solidFill>
                </a:ln>
                <a:effectLst>
                  <a:outerShdw blurRad="50800" dist="38100" dir="2700000" algn="tl" rotWithShape="0">
                    <a:prstClr val="black">
                      <a:alpha val="40000"/>
                    </a:prstClr>
                  </a:outerShdw>
                </a:effectLst>
              </a:rPr>
              <a:t>Unit 3.1 Civil Society</a:t>
            </a:r>
          </a:p>
        </p:txBody>
      </p:sp>
      <p:sp>
        <p:nvSpPr>
          <p:cNvPr id="5" name="Rectangle 4">
            <a:extLst>
              <a:ext uri="{FF2B5EF4-FFF2-40B4-BE49-F238E27FC236}">
                <a16:creationId xmlns:a16="http://schemas.microsoft.com/office/drawing/2014/main" xmlns="" id="{A9B5D144-1593-1641-9765-CC2302FF88FE}"/>
              </a:ext>
            </a:extLst>
          </p:cNvPr>
          <p:cNvSpPr/>
          <p:nvPr/>
        </p:nvSpPr>
        <p:spPr>
          <a:xfrm>
            <a:off x="0" y="870857"/>
            <a:ext cx="12192000" cy="38644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freedom to join civil society groups is an agent of democratization &amp; is as vital to democracy as competitive elections</a:t>
            </a:r>
          </a:p>
        </p:txBody>
      </p:sp>
      <p:sp>
        <p:nvSpPr>
          <p:cNvPr id="7" name="Rectangle 6">
            <a:extLst>
              <a:ext uri="{FF2B5EF4-FFF2-40B4-BE49-F238E27FC236}">
                <a16:creationId xmlns:a16="http://schemas.microsoft.com/office/drawing/2014/main" xmlns="" id="{9B30A6B1-926E-2343-9072-07F6E0DAEF76}"/>
              </a:ext>
            </a:extLst>
          </p:cNvPr>
          <p:cNvSpPr/>
          <p:nvPr/>
        </p:nvSpPr>
        <p:spPr>
          <a:xfrm>
            <a:off x="9888922" y="60461"/>
            <a:ext cx="877163" cy="784830"/>
          </a:xfrm>
          <a:prstGeom prst="rect">
            <a:avLst/>
          </a:prstGeom>
          <a:noFill/>
        </p:spPr>
        <p:txBody>
          <a:bodyPr wrap="none">
            <a:spAutoFit/>
          </a:bodyPr>
          <a:lstStyle/>
          <a:p>
            <a:r>
              <a:rPr lang="en-US" sz="4500" b="1">
                <a:ln>
                  <a:solidFill>
                    <a:schemeClr val="tx1"/>
                  </a:solidFill>
                </a:ln>
                <a:solidFill>
                  <a:schemeClr val="bg1"/>
                </a:solidFill>
                <a:effectLst>
                  <a:outerShdw blurRad="50800" dist="38100" dir="2700000" algn="tl" rotWithShape="0">
                    <a:prstClr val="black">
                      <a:alpha val="40000"/>
                    </a:prstClr>
                  </a:outerShdw>
                </a:effectLst>
              </a:rPr>
              <a:t>UK</a:t>
            </a:r>
            <a:endParaRPr lang="en-US" sz="4500">
              <a:solidFill>
                <a:schemeClr val="bg1"/>
              </a:solidFill>
            </a:endParaRPr>
          </a:p>
        </p:txBody>
      </p:sp>
      <p:pic>
        <p:nvPicPr>
          <p:cNvPr id="6146" name="Picture 2" descr="Trump&amp;#39;s U.K. visit protests are so hilarious because the president is so  easy to mock">
            <a:extLst>
              <a:ext uri="{FF2B5EF4-FFF2-40B4-BE49-F238E27FC236}">
                <a16:creationId xmlns:a16="http://schemas.microsoft.com/office/drawing/2014/main" xmlns="" id="{FDDAF899-3F7D-9046-AB3E-4AF13BD8269E}"/>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925164" y="1621233"/>
            <a:ext cx="4513579" cy="30095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xmlns="" id="{F1E45E16-B96F-914C-93A5-0AB1FB283AFA}"/>
              </a:ext>
            </a:extLst>
          </p:cNvPr>
          <p:cNvSpPr txBox="1"/>
          <p:nvPr/>
        </p:nvSpPr>
        <p:spPr>
          <a:xfrm>
            <a:off x="0" y="1482085"/>
            <a:ext cx="1850329" cy="584775"/>
          </a:xfrm>
          <a:prstGeom prst="rect">
            <a:avLst/>
          </a:prstGeom>
          <a:solidFill>
            <a:schemeClr val="bg1"/>
          </a:solidFill>
          <a:ln>
            <a:solidFill>
              <a:schemeClr val="tx1"/>
            </a:solidFill>
          </a:ln>
        </p:spPr>
        <p:txBody>
          <a:bodyPr wrap="square" rtlCol="0">
            <a:spAutoFit/>
          </a:bodyPr>
          <a:lstStyle/>
          <a:p>
            <a:pPr algn="ctr"/>
            <a:r>
              <a:rPr lang="en-US" sz="1600" dirty="0"/>
              <a:t>(2019) Trump’s UK visit protests</a:t>
            </a:r>
          </a:p>
        </p:txBody>
      </p:sp>
    </p:spTree>
    <p:extLst>
      <p:ext uri="{BB962C8B-B14F-4D97-AF65-F5344CB8AC3E}">
        <p14:creationId xmlns:p14="http://schemas.microsoft.com/office/powerpoint/2010/main" val="2207079180"/>
      </p:ext>
    </p:extLst>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par>
                                <p:cTn id="12" presetID="10" presetClass="entr" presetSubtype="0" fill="hold" nodeType="withEffect">
                                  <p:stCondLst>
                                    <p:cond delay="0"/>
                                  </p:stCondLst>
                                  <p:childTnLst>
                                    <p:set>
                                      <p:cBhvr>
                                        <p:cTn id="13" dur="1" fill="hold">
                                          <p:stCondLst>
                                            <p:cond delay="0"/>
                                          </p:stCondLst>
                                        </p:cTn>
                                        <p:tgtEl>
                                          <p:spTgt spid="6146"/>
                                        </p:tgtEl>
                                        <p:attrNameLst>
                                          <p:attrName>style.visibility</p:attrName>
                                        </p:attrNameLst>
                                      </p:cBhvr>
                                      <p:to>
                                        <p:strVal val="visible"/>
                                      </p:to>
                                    </p:set>
                                    <p:animEffect transition="in" filter="fade">
                                      <p:cBhvr>
                                        <p:cTn id="14" dur="500"/>
                                        <p:tgtEl>
                                          <p:spTgt spid="6146"/>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xmlns="" id="{327D73B4-9F5C-4A64-A179-51B9500CB8B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xmlns="" id="{C1F06963-6374-4B48-844F-071A9BAAAE0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09EFA882-5D92-0C46-855C-99F5B3FE6AED}"/>
              </a:ext>
            </a:extLst>
          </p:cNvPr>
          <p:cNvSpPr>
            <a:spLocks noGrp="1"/>
          </p:cNvSpPr>
          <p:nvPr>
            <p:ph type="title"/>
          </p:nvPr>
        </p:nvSpPr>
        <p:spPr>
          <a:xfrm>
            <a:off x="605838" y="1289765"/>
            <a:ext cx="4943136" cy="4270963"/>
          </a:xfrm>
        </p:spPr>
        <p:txBody>
          <a:bodyPr anchor="ctr">
            <a:normAutofit/>
          </a:bodyPr>
          <a:lstStyle/>
          <a:p>
            <a:pPr algn="ctr"/>
            <a:r>
              <a:rPr lang="en-US" sz="5500">
                <a:solidFill>
                  <a:srgbClr val="FFFFFF"/>
                </a:solidFill>
                <a:effectLst>
                  <a:outerShdw blurRad="50800" dist="38100" dir="2700000" algn="tl" rotWithShape="0">
                    <a:prstClr val="black">
                      <a:alpha val="40000"/>
                    </a:prstClr>
                  </a:outerShdw>
                </a:effectLst>
              </a:rPr>
              <a:t>Comprehension Check</a:t>
            </a:r>
          </a:p>
        </p:txBody>
      </p:sp>
      <p:sp>
        <p:nvSpPr>
          <p:cNvPr id="42" name="Graphic 11">
            <a:extLst>
              <a:ext uri="{FF2B5EF4-FFF2-40B4-BE49-F238E27FC236}">
                <a16:creationId xmlns:a16="http://schemas.microsoft.com/office/drawing/2014/main" xmlns="" id="{6CB927A4-E432-4310-9CD5-E89FF506317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44" name="Graphic 12">
            <a:extLst>
              <a:ext uri="{FF2B5EF4-FFF2-40B4-BE49-F238E27FC236}">
                <a16:creationId xmlns:a16="http://schemas.microsoft.com/office/drawing/2014/main" xmlns="" id="{1453BF6C-B012-48B7-B4E8-6D7AC7C27D0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xmlns="" id="{C42CF738-DC15-E643-807A-E6D98B91C2F3}"/>
              </a:ext>
            </a:extLst>
          </p:cNvPr>
          <p:cNvSpPr>
            <a:spLocks noGrp="1"/>
          </p:cNvSpPr>
          <p:nvPr>
            <p:ph idx="1"/>
          </p:nvPr>
        </p:nvSpPr>
        <p:spPr>
          <a:xfrm>
            <a:off x="6096000" y="167268"/>
            <a:ext cx="5097415" cy="6858000"/>
          </a:xfrm>
        </p:spPr>
        <p:txBody>
          <a:bodyPr anchor="ctr">
            <a:normAutofit lnSpcReduction="10000"/>
          </a:bodyPr>
          <a:lstStyle/>
          <a:p>
            <a:r>
              <a:rPr lang="en-US" sz="2500" b="1">
                <a:solidFill>
                  <a:schemeClr val="tx1">
                    <a:alpha val="80000"/>
                  </a:schemeClr>
                </a:solidFill>
              </a:rPr>
              <a:t>Q: </a:t>
            </a:r>
            <a:r>
              <a:rPr lang="en-US" sz="2500">
                <a:solidFill>
                  <a:schemeClr val="tx1">
                    <a:alpha val="80000"/>
                  </a:schemeClr>
                </a:solidFill>
              </a:rPr>
              <a:t>How does civil society correlate with political legitimacy?</a:t>
            </a:r>
          </a:p>
          <a:p>
            <a:pPr lvl="1"/>
            <a:r>
              <a:rPr lang="en-US" sz="2100" b="1">
                <a:solidFill>
                  <a:schemeClr val="tx1">
                    <a:alpha val="80000"/>
                  </a:schemeClr>
                </a:solidFill>
              </a:rPr>
              <a:t>Correlate</a:t>
            </a:r>
            <a:r>
              <a:rPr lang="en-US" sz="2100">
                <a:solidFill>
                  <a:schemeClr val="tx1">
                    <a:alpha val="80000"/>
                  </a:schemeClr>
                </a:solidFill>
              </a:rPr>
              <a:t>: 2 variables are connected in some way</a:t>
            </a:r>
          </a:p>
          <a:p>
            <a:pPr lvl="1"/>
            <a:r>
              <a:rPr lang="en-US" sz="2100" b="1">
                <a:solidFill>
                  <a:schemeClr val="tx1">
                    <a:alpha val="80000"/>
                  </a:schemeClr>
                </a:solidFill>
              </a:rPr>
              <a:t>Political legitimacy</a:t>
            </a:r>
            <a:r>
              <a:rPr lang="en-US" sz="2100">
                <a:solidFill>
                  <a:schemeClr val="tx1">
                    <a:alpha val="80000"/>
                  </a:schemeClr>
                </a:solidFill>
              </a:rPr>
              <a:t>: believe the gov’t has the right to use their power</a:t>
            </a:r>
          </a:p>
          <a:p>
            <a:r>
              <a:rPr lang="en-US" sz="2500" b="1">
                <a:solidFill>
                  <a:schemeClr val="tx1">
                    <a:alpha val="80000"/>
                  </a:schemeClr>
                </a:solidFill>
              </a:rPr>
              <a:t>A: </a:t>
            </a:r>
            <a:r>
              <a:rPr lang="en-US" sz="2500">
                <a:solidFill>
                  <a:schemeClr val="tx1">
                    <a:alpha val="80000"/>
                  </a:schemeClr>
                </a:solidFill>
              </a:rPr>
              <a:t>Civil society &amp; political society positively correlate: they both go up together &amp; down together</a:t>
            </a:r>
          </a:p>
          <a:p>
            <a:endParaRPr lang="en-US" sz="2500">
              <a:solidFill>
                <a:schemeClr val="tx1">
                  <a:alpha val="80000"/>
                </a:schemeClr>
              </a:solidFill>
            </a:endParaRPr>
          </a:p>
          <a:p>
            <a:r>
              <a:rPr lang="en-US" sz="2400" b="1"/>
              <a:t>Q. </a:t>
            </a:r>
            <a:r>
              <a:rPr lang="en-US" sz="2400"/>
              <a:t>T or F: only authoritarian regimes place restrictions on civil society groups.</a:t>
            </a:r>
          </a:p>
          <a:p>
            <a:r>
              <a:rPr lang="en-US" sz="2400" b="1"/>
              <a:t>A. </a:t>
            </a:r>
            <a:r>
              <a:rPr lang="en-US" sz="2400"/>
              <a:t>False.</a:t>
            </a:r>
          </a:p>
          <a:p>
            <a:endParaRPr lang="en-US" sz="2400"/>
          </a:p>
          <a:p>
            <a:r>
              <a:rPr lang="en-US" sz="2400" b="1">
                <a:solidFill>
                  <a:schemeClr val="tx1">
                    <a:alpha val="80000"/>
                  </a:schemeClr>
                </a:solidFill>
              </a:rPr>
              <a:t>Q. </a:t>
            </a:r>
            <a:r>
              <a:rPr lang="en-US" sz="2400">
                <a:solidFill>
                  <a:schemeClr val="tx1">
                    <a:alpha val="80000"/>
                  </a:schemeClr>
                </a:solidFill>
              </a:rPr>
              <a:t>Do civil society groups have to be political? </a:t>
            </a:r>
          </a:p>
          <a:p>
            <a:r>
              <a:rPr lang="en-US" sz="2400" b="1">
                <a:solidFill>
                  <a:schemeClr val="tx1">
                    <a:alpha val="80000"/>
                  </a:schemeClr>
                </a:solidFill>
              </a:rPr>
              <a:t>A. </a:t>
            </a:r>
            <a:r>
              <a:rPr lang="en-US" sz="2400">
                <a:solidFill>
                  <a:schemeClr val="tx1">
                    <a:alpha val="80000"/>
                  </a:schemeClr>
                </a:solidFill>
              </a:rPr>
              <a:t>Nope.</a:t>
            </a:r>
            <a:endParaRPr lang="en-US" sz="2500">
              <a:solidFill>
                <a:schemeClr val="tx1">
                  <a:alpha val="80000"/>
                </a:schemeClr>
              </a:solidFill>
            </a:endParaRPr>
          </a:p>
          <a:p>
            <a:endParaRPr lang="en-US" sz="2500">
              <a:solidFill>
                <a:schemeClr val="tx1">
                  <a:alpha val="80000"/>
                </a:schemeClr>
              </a:solidFill>
            </a:endParaRPr>
          </a:p>
        </p:txBody>
      </p:sp>
      <p:sp>
        <p:nvSpPr>
          <p:cNvPr id="46" name="Graphic 10">
            <a:extLst>
              <a:ext uri="{FF2B5EF4-FFF2-40B4-BE49-F238E27FC236}">
                <a16:creationId xmlns:a16="http://schemas.microsoft.com/office/drawing/2014/main" xmlns="" id="{E3020543-B24B-4EC4-8FFC-8DD88EEA91A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48" name="Straight Connector 47">
            <a:extLst>
              <a:ext uri="{FF2B5EF4-FFF2-40B4-BE49-F238E27FC236}">
                <a16:creationId xmlns:a16="http://schemas.microsoft.com/office/drawing/2014/main" xmlns="" id="{C49DA8F6-BCC1-4447-B54C-57856834B94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7939159"/>
      </p:ext>
    </p:extLst>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additive="base">
                                        <p:cTn id="4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Custom 2">
      <a:dk1>
        <a:srgbClr val="000000"/>
      </a:dk1>
      <a:lt1>
        <a:srgbClr val="FFFFFF"/>
      </a:lt1>
      <a:dk2>
        <a:srgbClr val="44546A"/>
      </a:dk2>
      <a:lt2>
        <a:srgbClr val="E7E6E6"/>
      </a:lt2>
      <a:accent1>
        <a:srgbClr val="FF7D78"/>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1198</TotalTime>
  <Words>2578</Words>
  <Application>Microsoft Office PowerPoint</Application>
  <PresentationFormat>Custom</PresentationFormat>
  <Paragraphs>252</Paragraphs>
  <Slides>20</Slides>
  <Notes>15</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PowerPoint Presentation</vt:lpstr>
      <vt:lpstr>The knowledge you need to demonstrate at the end of this topic: </vt:lpstr>
      <vt:lpstr>PowerPoint Presentation</vt:lpstr>
      <vt:lpstr>PowerPoint Presentation</vt:lpstr>
      <vt:lpstr>PowerPoint Presentation</vt:lpstr>
      <vt:lpstr>PowerPoint Presentation</vt:lpstr>
      <vt:lpstr>PowerPoint Presentation</vt:lpstr>
      <vt:lpstr>PowerPoint Presentation</vt:lpstr>
      <vt:lpstr>Comprehension Check</vt:lpstr>
      <vt:lpstr>Robert Putnam,  American political scientist specializing in comparative politics. Professor of Public Policy at the Harvard University JFK School of Government.</vt:lpstr>
      <vt:lpstr>PowerPoint Presentation</vt:lpstr>
      <vt:lpstr>PowerPoint Presentation</vt:lpstr>
      <vt:lpstr>PowerPoint Presentation</vt:lpstr>
      <vt:lpstr>Country Summary</vt:lpstr>
      <vt:lpstr>Conceptual Analysis FRQ   20 mins 4 points</vt:lpstr>
      <vt:lpstr>PowerPoint Presentation</vt:lpstr>
      <vt:lpstr>PowerPoint Presentation</vt:lpstr>
      <vt:lpstr>Nigeria’s ethnic groups</vt:lpstr>
      <vt:lpstr>PowerPoint Presentation</vt:lpstr>
      <vt:lpstr>Comparative Analysis FRQ   20 mins 5 points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3 Political Culture &amp; Participation</dc:title>
  <dc:creator>Dr. Jennifer Thomson</dc:creator>
  <cp:lastModifiedBy>Suli 2022</cp:lastModifiedBy>
  <cp:revision>10</cp:revision>
  <dcterms:created xsi:type="dcterms:W3CDTF">2022-02-08T15:39:08Z</dcterms:created>
  <dcterms:modified xsi:type="dcterms:W3CDTF">2023-11-14T07:02:02Z</dcterms:modified>
</cp:coreProperties>
</file>