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Helvetica Neue"/>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HelveticaNeue-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bold.fntdata"/><Relationship Id="rId6" Type="http://schemas.openxmlformats.org/officeDocument/2006/relationships/slide" Target="slides/slide1.xml"/><Relationship Id="rId18" Type="http://schemas.openxmlformats.org/officeDocument/2006/relationships/font" Target="fonts/HelveticaNeu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cademictorrents.com/details/9c263fc85366c1ef8f5bb9da0203f4c8c8db75f4/tech&amp;filelist=1"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Katherine: </a:t>
            </a:r>
            <a:r>
              <a:rPr lang="en">
                <a:solidFill>
                  <a:schemeClr val="dk1"/>
                </a:solidFill>
                <a:latin typeface="Times New Roman"/>
                <a:ea typeface="Times New Roman"/>
                <a:cs typeface="Times New Roman"/>
                <a:sym typeface="Times New Roman"/>
              </a:rPr>
              <a:t>There is a famous saying “all press is good press”. Is this actually true? The aim of our project is to analyze the association between the sentiment and count of subreddit engagement of a few specific video games and their Steam player counts. As per the applications of this project to the real world, we will attempt to measure video game sales via proxy through Steam player counts.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d26b80276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d26b80276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Katherine:</a:t>
            </a:r>
            <a:r>
              <a:rPr lang="en"/>
              <a:t> Across all forms of models (</a:t>
            </a:r>
            <a:r>
              <a:rPr lang="en"/>
              <a:t>whether</a:t>
            </a:r>
            <a:r>
              <a:rPr lang="en"/>
              <a:t> that be at the individual or combined level) ,</a:t>
            </a:r>
            <a:r>
              <a:rPr b="1" lang="en"/>
              <a:t> </a:t>
            </a:r>
            <a:r>
              <a:rPr lang="en" sz="1400">
                <a:solidFill>
                  <a:srgbClr val="4D4F53"/>
                </a:solidFill>
                <a:latin typeface="Times"/>
                <a:ea typeface="Times"/>
                <a:cs typeface="Times"/>
                <a:sym typeface="Times"/>
              </a:rPr>
              <a:t>num_posts and num_comments by far most important variables by mean decrease in GINI impurity. created_utc is second most important feature, but this is logical and tracks with player count declines. Unfortunately, sentiment and average_length proved fairly irrelevant (at least relative to the other features investigated) and have little to no bearing on player count. This was especially disappointing for our group because we found the natural language processing aspects of investigating subreddit content to be one of the most interesting parts of the project and would like to investigate how it could be improved. </a:t>
            </a:r>
            <a:endParaRPr sz="1400">
              <a:solidFill>
                <a:srgbClr val="4D4F53"/>
              </a:solidFill>
              <a:latin typeface="Times"/>
              <a:ea typeface="Times"/>
              <a:cs typeface="Times"/>
              <a:sym typeface="Times"/>
            </a:endParaRPr>
          </a:p>
          <a:p>
            <a:pPr indent="0" lvl="0" marL="0" rtl="0" algn="l">
              <a:spcBef>
                <a:spcPts val="0"/>
              </a:spcBef>
              <a:spcAft>
                <a:spcPts val="0"/>
              </a:spcAft>
              <a:buNone/>
            </a:pPr>
            <a:r>
              <a:t/>
            </a:r>
            <a:endParaRPr sz="1400">
              <a:solidFill>
                <a:srgbClr val="4D4F53"/>
              </a:solidFill>
              <a:latin typeface="Times"/>
              <a:ea typeface="Times"/>
              <a:cs typeface="Times"/>
              <a:sym typeface="Times"/>
            </a:endParaRPr>
          </a:p>
          <a:p>
            <a:pPr indent="0" lvl="0" marL="0" rtl="0" algn="l">
              <a:spcBef>
                <a:spcPts val="0"/>
              </a:spcBef>
              <a:spcAft>
                <a:spcPts val="0"/>
              </a:spcAft>
              <a:buNone/>
            </a:pPr>
            <a:r>
              <a:t/>
            </a:r>
            <a:endParaRPr sz="1400">
              <a:solidFill>
                <a:srgbClr val="4D4F53"/>
              </a:solidFill>
              <a:latin typeface="Times"/>
              <a:ea typeface="Times"/>
              <a:cs typeface="Times"/>
              <a:sym typeface="Time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ff5ce1789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ff5ce1789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2a66903b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d2a66903b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2a66903b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2a66903b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Alex</a:t>
            </a:r>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26b80276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26b80276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Times New Roman"/>
                <a:ea typeface="Times New Roman"/>
                <a:cs typeface="Times New Roman"/>
                <a:sym typeface="Times New Roman"/>
              </a:rPr>
              <a:t>James: </a:t>
            </a:r>
            <a:r>
              <a:rPr lang="en">
                <a:solidFill>
                  <a:schemeClr val="dk1"/>
                </a:solidFill>
                <a:latin typeface="Times New Roman"/>
                <a:ea typeface="Times New Roman"/>
                <a:cs typeface="Times New Roman"/>
                <a:sym typeface="Times New Roman"/>
              </a:rPr>
              <a:t>Our data is sourced from an </a:t>
            </a:r>
            <a:r>
              <a:rPr lang="en" u="sng">
                <a:solidFill>
                  <a:srgbClr val="1155CC"/>
                </a:solidFill>
                <a:latin typeface="Times New Roman"/>
                <a:ea typeface="Times New Roman"/>
                <a:cs typeface="Times New Roman"/>
                <a:sym typeface="Times New Roman"/>
                <a:hlinkClick r:id="rId2">
                  <a:extLst>
                    <a:ext uri="{A12FA001-AC4F-418D-AE19-62706E023703}">
                      <ahyp:hlinkClr val="tx"/>
                    </a:ext>
                  </a:extLst>
                </a:hlinkClick>
              </a:rPr>
              <a:t>academic torrents website</a:t>
            </a:r>
            <a:r>
              <a:rPr lang="en">
                <a:solidFill>
                  <a:schemeClr val="dk1"/>
                </a:solidFill>
                <a:latin typeface="Times New Roman"/>
                <a:ea typeface="Times New Roman"/>
                <a:cs typeface="Times New Roman"/>
                <a:sym typeface="Times New Roman"/>
              </a:rPr>
              <a:t> and because of its size, is stored in .zst format. Our first step in EDA will be to download, decompress and extract all data relating to the above 3 subreddits. Our initial data set contained 363,227 reddit posts and 4,475,317 comments from the specified subreddits with 53 columns ranging from the actual text of the post, when it was created, the number of upvotes, and less useful details such as media embeddings and html assets. From the available information, we filtered the data and chose to focus only on the number of posts, number of comments per day, average score of posts per day (upvotes - downvotes), average length of the post, the date, and a sentiment score from NLTK (Natural Language Toolkit).</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26b80276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26b80276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 </a:t>
            </a:r>
            <a:r>
              <a:rPr lang="en">
                <a:solidFill>
                  <a:schemeClr val="dk1"/>
                </a:solidFill>
                <a:latin typeface="Times New Roman"/>
                <a:ea typeface="Times New Roman"/>
                <a:cs typeface="Times New Roman"/>
                <a:sym typeface="Times New Roman"/>
              </a:rPr>
              <a:t>Natural Language ToolKit(NLTK) is a popular library in Python used for Natural Language Processing (NLP). VADER also assigns an “intensity of sentiment” scores ranging from -1 to 1, where -1 to -0.05 is considered negative, -0.05 to 0.05 neutral, and 0.05 to 1 positive, on the input as a compounded sentiment score. This compound sentiment score is calculated by scoring not only the individual words, but also uses grammatical and syntactical rules of everyday language to adjust the scores.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2a66903b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2a66903b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ff5ce1789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ff5ce17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ff5ce1789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ff5ce1789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Katherine: </a:t>
            </a:r>
            <a:r>
              <a:rPr lang="en">
                <a:solidFill>
                  <a:schemeClr val="dk1"/>
                </a:solidFill>
                <a:latin typeface="Times New Roman"/>
                <a:ea typeface="Times New Roman"/>
                <a:cs typeface="Times New Roman"/>
                <a:sym typeface="Times New Roman"/>
              </a:rPr>
              <a:t>We wrote a custom function to essentially try a bunch of different types of models and see what works. It applies sklearn linear regression, ridge regression, k-nearest neighbors regressor, decision tree and random forest models to the same seed of random training test splits. It then produces a scatter plot of the predicted values against the actual values. The values from the training dataset are plotted in orange and the test points are in blue.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2a66903b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d2a66903b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Katherine:</a:t>
            </a:r>
            <a:r>
              <a:rPr lang="en"/>
              <a:t> We constructed models at the individual level per game and considering all of the chosen games together. Primarily we chose the best model based off of lowest testing MSE.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2a66903b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d2a66903b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Katherine:</a:t>
            </a:r>
            <a:r>
              <a:rPr lang="en"/>
              <a:t> We also attempted to improve the performance of the best performing model, the random </a:t>
            </a:r>
            <a:r>
              <a:rPr lang="en"/>
              <a:t>forest regressors with hyper-parameter tuning of the maximum depth. In theory, this should prevent the models from overfitting and make them more generalizable. Unfortunately, we did not find significant model performance improvements from the empirical results.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txBox="1"/>
          <p:nvPr>
            <p:ph type="title"/>
          </p:nvPr>
        </p:nvSpPr>
        <p:spPr>
          <a:xfrm>
            <a:off x="304272" y="2561844"/>
            <a:ext cx="4777500" cy="829500"/>
          </a:xfrm>
          <a:prstGeom prst="rect">
            <a:avLst/>
          </a:prstGeom>
          <a:noFill/>
          <a:ln>
            <a:noFill/>
          </a:ln>
        </p:spPr>
        <p:txBody>
          <a:bodyPr anchorCtr="0" anchor="t" bIns="45700" lIns="182875" spcFirstLastPara="1" rIns="182875" wrap="square" tIns="182875">
            <a:normAutofit/>
          </a:bodyPr>
          <a:lstStyle>
            <a:lvl1pPr lvl="0" algn="l">
              <a:spcBef>
                <a:spcPts val="0"/>
              </a:spcBef>
              <a:spcAft>
                <a:spcPts val="0"/>
              </a:spcAft>
              <a:buClr>
                <a:schemeClr val="dk1"/>
              </a:buClr>
              <a:buSzPts val="3200"/>
              <a:buFont typeface="Helvetica Neue"/>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6" name="Google Shape;16;p2"/>
          <p:cNvPicPr preferRelativeResize="0"/>
          <p:nvPr/>
        </p:nvPicPr>
        <p:blipFill rotWithShape="1">
          <a:blip r:embed="rId2">
            <a:alphaModFix/>
          </a:blip>
          <a:srcRect b="0" l="0" r="0" t="0"/>
          <a:stretch/>
        </p:blipFill>
        <p:spPr>
          <a:xfrm>
            <a:off x="350117" y="590550"/>
            <a:ext cx="994225" cy="999600"/>
          </a:xfrm>
          <a:prstGeom prst="rect">
            <a:avLst/>
          </a:prstGeom>
          <a:noFill/>
          <a:ln>
            <a:noFill/>
          </a:ln>
        </p:spPr>
      </p:pic>
      <p:sp>
        <p:nvSpPr>
          <p:cNvPr id="17" name="Google Shape;17;p2"/>
          <p:cNvSpPr/>
          <p:nvPr/>
        </p:nvSpPr>
        <p:spPr>
          <a:xfrm>
            <a:off x="0" y="0"/>
            <a:ext cx="9144000" cy="166800"/>
          </a:xfrm>
          <a:prstGeom prst="rect">
            <a:avLst/>
          </a:prstGeom>
          <a:solidFill>
            <a:srgbClr val="B31B1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a:ea typeface="Times"/>
              <a:cs typeface="Times"/>
              <a:sym typeface="Times"/>
            </a:endParaRPr>
          </a:p>
        </p:txBody>
      </p:sp>
      <p:sp>
        <p:nvSpPr>
          <p:cNvPr id="18" name="Google Shape;18;p2"/>
          <p:cNvSpPr txBox="1"/>
          <p:nvPr>
            <p:ph idx="1" type="body"/>
          </p:nvPr>
        </p:nvSpPr>
        <p:spPr>
          <a:xfrm>
            <a:off x="304800" y="3486150"/>
            <a:ext cx="4776900" cy="762000"/>
          </a:xfrm>
          <a:prstGeom prst="rect">
            <a:avLst/>
          </a:prstGeom>
          <a:noFill/>
          <a:ln>
            <a:noFill/>
          </a:ln>
        </p:spPr>
        <p:txBody>
          <a:bodyPr anchorCtr="0" anchor="t" bIns="0" lIns="182875" spcFirstLastPara="1" rIns="182875" wrap="square" tIns="0">
            <a:noAutofit/>
          </a:bodyPr>
          <a:lstStyle>
            <a:lvl1pPr indent="-228600" lvl="0" marL="457200" algn="l">
              <a:spcBef>
                <a:spcPts val="360"/>
              </a:spcBef>
              <a:spcAft>
                <a:spcPts val="0"/>
              </a:spcAft>
              <a:buClr>
                <a:schemeClr val="dk1"/>
              </a:buClr>
              <a:buSzPts val="1800"/>
              <a:buNone/>
              <a:defRPr sz="1800">
                <a:solidFill>
                  <a:schemeClr val="dk1"/>
                </a:solidFill>
              </a:defRPr>
            </a:lvl1pPr>
            <a:lvl2pPr indent="-342900" lvl="1" marL="914400" algn="l">
              <a:spcBef>
                <a:spcPts val="360"/>
              </a:spcBef>
              <a:spcAft>
                <a:spcPts val="0"/>
              </a:spcAft>
              <a:buClr>
                <a:schemeClr val="accent2"/>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accent2"/>
              </a:buClr>
              <a:buSzPts val="1800"/>
              <a:buChar char="–"/>
              <a:defRPr/>
            </a:lvl4pPr>
            <a:lvl5pPr indent="-342900" lvl="4" marL="2286000" algn="l">
              <a:spcBef>
                <a:spcPts val="360"/>
              </a:spcBef>
              <a:spcAft>
                <a:spcPts val="0"/>
              </a:spcAft>
              <a:buClr>
                <a:schemeClr val="accen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9" name="Shape 19"/>
        <p:cNvGrpSpPr/>
        <p:nvPr/>
      </p:nvGrpSpPr>
      <p:grpSpPr>
        <a:xfrm>
          <a:off x="0" y="0"/>
          <a:ext cx="0" cy="0"/>
          <a:chOff x="0" y="0"/>
          <a:chExt cx="0" cy="0"/>
        </a:xfrm>
      </p:grpSpPr>
      <p:sp>
        <p:nvSpPr>
          <p:cNvPr id="20" name="Google Shape;20;p3"/>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3" name="Google Shape;23;p3"/>
          <p:cNvSpPr txBox="1"/>
          <p:nvPr>
            <p:ph idx="1" type="body"/>
          </p:nvPr>
        </p:nvSpPr>
        <p:spPr>
          <a:xfrm>
            <a:off x="0" y="1985433"/>
            <a:ext cx="9144000" cy="1491600"/>
          </a:xfrm>
          <a:prstGeom prst="rect">
            <a:avLst/>
          </a:prstGeom>
          <a:noFill/>
          <a:ln>
            <a:noFill/>
          </a:ln>
        </p:spPr>
        <p:txBody>
          <a:bodyPr anchorCtr="0" anchor="t" bIns="45700" lIns="91425" spcFirstLastPara="1" rIns="91425" wrap="square" tIns="45700">
            <a:noAutofit/>
          </a:bodyPr>
          <a:lstStyle>
            <a:lvl1pPr indent="-228600" lvl="0" marL="457200" algn="ctr">
              <a:spcBef>
                <a:spcPts val="560"/>
              </a:spcBef>
              <a:spcAft>
                <a:spcPts val="0"/>
              </a:spcAft>
              <a:buClr>
                <a:schemeClr val="accent2"/>
              </a:buClr>
              <a:buSzPts val="2800"/>
              <a:buNone/>
              <a:defRPr sz="2800">
                <a:solidFill>
                  <a:schemeClr val="accent2"/>
                </a:solidFill>
              </a:defRPr>
            </a:lvl1pPr>
            <a:lvl2pPr indent="-342900" lvl="1" marL="914400" algn="l">
              <a:spcBef>
                <a:spcPts val="360"/>
              </a:spcBef>
              <a:spcAft>
                <a:spcPts val="0"/>
              </a:spcAft>
              <a:buClr>
                <a:schemeClr val="accent2"/>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accent2"/>
              </a:buClr>
              <a:buSzPts val="1800"/>
              <a:buChar char="–"/>
              <a:defRPr/>
            </a:lvl4pPr>
            <a:lvl5pPr indent="-342900" lvl="4" marL="2286000" algn="l">
              <a:spcBef>
                <a:spcPts val="360"/>
              </a:spcBef>
              <a:spcAft>
                <a:spcPts val="0"/>
              </a:spcAft>
              <a:buClr>
                <a:schemeClr val="accen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cu screen b31b1b.psd" id="24" name="Google Shape;24;p3"/>
          <p:cNvPicPr preferRelativeResize="0"/>
          <p:nvPr/>
        </p:nvPicPr>
        <p:blipFill rotWithShape="1">
          <a:blip r:embed="rId2">
            <a:alphaModFix/>
          </a:blip>
          <a:srcRect b="0" l="0" r="70374" t="0"/>
          <a:stretch/>
        </p:blipFill>
        <p:spPr>
          <a:xfrm>
            <a:off x="182033" y="402168"/>
            <a:ext cx="1113368" cy="1019803"/>
          </a:xfrm>
          <a:prstGeom prst="rect">
            <a:avLst/>
          </a:prstGeom>
          <a:noFill/>
          <a:ln>
            <a:noFill/>
          </a:ln>
        </p:spPr>
      </p:pic>
      <p:sp>
        <p:nvSpPr>
          <p:cNvPr id="25" name="Google Shape;25;p3"/>
          <p:cNvSpPr/>
          <p:nvPr/>
        </p:nvSpPr>
        <p:spPr>
          <a:xfrm>
            <a:off x="0" y="0"/>
            <a:ext cx="9144000" cy="166800"/>
          </a:xfrm>
          <a:prstGeom prst="rect">
            <a:avLst/>
          </a:prstGeom>
          <a:solidFill>
            <a:srgbClr val="B31B1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a:ea typeface="Times"/>
              <a:cs typeface="Times"/>
              <a:sym typeface="Times"/>
            </a:endParaRPr>
          </a:p>
        </p:txBody>
      </p:sp>
      <p:sp>
        <p:nvSpPr>
          <p:cNvPr id="26" name="Google Shape;26;p3"/>
          <p:cNvSpPr txBox="1"/>
          <p:nvPr>
            <p:ph idx="2" type="body"/>
          </p:nvPr>
        </p:nvSpPr>
        <p:spPr>
          <a:xfrm>
            <a:off x="0" y="1276350"/>
            <a:ext cx="9144000" cy="685800"/>
          </a:xfrm>
          <a:prstGeom prst="rect">
            <a:avLst/>
          </a:prstGeom>
          <a:noFill/>
          <a:ln>
            <a:noFill/>
          </a:ln>
        </p:spPr>
        <p:txBody>
          <a:bodyPr anchorCtr="0" anchor="ctr" bIns="45700" lIns="91425" spcFirstLastPara="1" rIns="91425" wrap="square" tIns="45700">
            <a:noAutofit/>
          </a:bodyPr>
          <a:lstStyle>
            <a:lvl1pPr indent="-228600" lvl="0" marL="457200" algn="ctr">
              <a:spcBef>
                <a:spcPts val="0"/>
              </a:spcBef>
              <a:spcAft>
                <a:spcPts val="0"/>
              </a:spcAft>
              <a:buClr>
                <a:schemeClr val="accent3"/>
              </a:buClr>
              <a:buSzPts val="3200"/>
              <a:buNone/>
              <a:defRPr sz="3200">
                <a:solidFill>
                  <a:schemeClr val="accent3"/>
                </a:solidFill>
                <a:latin typeface="Helvetica Neue"/>
                <a:ea typeface="Helvetica Neue"/>
                <a:cs typeface="Helvetica Neue"/>
                <a:sym typeface="Helvetica Neue"/>
              </a:defRPr>
            </a:lvl1pPr>
            <a:lvl2pPr indent="-228600" lvl="1" marL="914400" algn="ctr">
              <a:spcBef>
                <a:spcPts val="0"/>
              </a:spcBef>
              <a:spcAft>
                <a:spcPts val="0"/>
              </a:spcAft>
              <a:buClr>
                <a:schemeClr val="accent3"/>
              </a:buClr>
              <a:buSzPts val="3200"/>
              <a:buNone/>
              <a:defRPr sz="3200">
                <a:solidFill>
                  <a:schemeClr val="accent3"/>
                </a:solidFill>
                <a:latin typeface="Helvetica Neue"/>
                <a:ea typeface="Helvetica Neue"/>
                <a:cs typeface="Helvetica Neue"/>
                <a:sym typeface="Helvetica Neue"/>
              </a:defRPr>
            </a:lvl2pPr>
            <a:lvl3pPr indent="-228600" lvl="2" marL="1371600" algn="ctr">
              <a:spcBef>
                <a:spcPts val="0"/>
              </a:spcBef>
              <a:spcAft>
                <a:spcPts val="0"/>
              </a:spcAft>
              <a:buClr>
                <a:schemeClr val="accent3"/>
              </a:buClr>
              <a:buSzPts val="3200"/>
              <a:buNone/>
              <a:defRPr sz="3200">
                <a:solidFill>
                  <a:schemeClr val="accent3"/>
                </a:solidFill>
                <a:latin typeface="Helvetica Neue"/>
                <a:ea typeface="Helvetica Neue"/>
                <a:cs typeface="Helvetica Neue"/>
                <a:sym typeface="Helvetica Neue"/>
              </a:defRPr>
            </a:lvl3pPr>
            <a:lvl4pPr indent="-228600" lvl="3" marL="1828800" algn="ctr">
              <a:spcBef>
                <a:spcPts val="0"/>
              </a:spcBef>
              <a:spcAft>
                <a:spcPts val="0"/>
              </a:spcAft>
              <a:buClr>
                <a:schemeClr val="accent3"/>
              </a:buClr>
              <a:buSzPts val="3200"/>
              <a:buNone/>
              <a:defRPr sz="3200">
                <a:solidFill>
                  <a:schemeClr val="accent3"/>
                </a:solidFill>
                <a:latin typeface="Helvetica Neue"/>
                <a:ea typeface="Helvetica Neue"/>
                <a:cs typeface="Helvetica Neue"/>
                <a:sym typeface="Helvetica Neue"/>
              </a:defRPr>
            </a:lvl4pPr>
            <a:lvl5pPr indent="-228600" lvl="4" marL="2286000" algn="ctr">
              <a:spcBef>
                <a:spcPts val="0"/>
              </a:spcBef>
              <a:spcAft>
                <a:spcPts val="0"/>
              </a:spcAft>
              <a:buClr>
                <a:schemeClr val="accent3"/>
              </a:buClr>
              <a:buSzPts val="3200"/>
              <a:buNone/>
              <a:defRPr sz="3200">
                <a:solidFill>
                  <a:schemeClr val="accent3"/>
                </a:solidFill>
                <a:latin typeface="Helvetica Neue"/>
                <a:ea typeface="Helvetica Neue"/>
                <a:cs typeface="Helvetica Neue"/>
                <a:sym typeface="Helvetica Neu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7" name="Shape 27"/>
        <p:cNvGrpSpPr/>
        <p:nvPr/>
      </p:nvGrpSpPr>
      <p:grpSpPr>
        <a:xfrm>
          <a:off x="0" y="0"/>
          <a:ext cx="0" cy="0"/>
          <a:chOff x="0" y="0"/>
          <a:chExt cx="0" cy="0"/>
        </a:xfrm>
      </p:grpSpPr>
      <p:sp>
        <p:nvSpPr>
          <p:cNvPr id="28" name="Google Shape;28;p4"/>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4"/>
          <p:cNvSpPr txBox="1"/>
          <p:nvPr>
            <p:ph idx="1" type="body"/>
          </p:nvPr>
        </p:nvSpPr>
        <p:spPr>
          <a:xfrm>
            <a:off x="285753" y="1428750"/>
            <a:ext cx="8679000" cy="288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accent2"/>
              </a:buClr>
              <a:buSzPts val="2800"/>
              <a:buChar char="•"/>
              <a:defRPr sz="2800"/>
            </a:lvl1pPr>
            <a:lvl2pPr indent="-381000" lvl="1" marL="914400" algn="l">
              <a:spcBef>
                <a:spcPts val="480"/>
              </a:spcBef>
              <a:spcAft>
                <a:spcPts val="0"/>
              </a:spcAft>
              <a:buClr>
                <a:schemeClr val="accent2"/>
              </a:buClr>
              <a:buSzPts val="2400"/>
              <a:buChar char="–"/>
              <a:defRPr sz="2400"/>
            </a:lvl2pPr>
            <a:lvl3pPr indent="-355600" lvl="2" marL="1371600" algn="l">
              <a:spcBef>
                <a:spcPts val="400"/>
              </a:spcBef>
              <a:spcAft>
                <a:spcPts val="0"/>
              </a:spcAft>
              <a:buClr>
                <a:schemeClr val="accent2"/>
              </a:buClr>
              <a:buSzPts val="2000"/>
              <a:buChar char="•"/>
              <a:defRPr sz="2000"/>
            </a:lvl3pPr>
            <a:lvl4pPr indent="-342900" lvl="3" marL="1828800" algn="l">
              <a:spcBef>
                <a:spcPts val="360"/>
              </a:spcBef>
              <a:spcAft>
                <a:spcPts val="0"/>
              </a:spcAft>
              <a:buClr>
                <a:schemeClr val="accent2"/>
              </a:buClr>
              <a:buSzPts val="1800"/>
              <a:buChar char="–"/>
              <a:defRPr sz="1800"/>
            </a:lvl4pPr>
            <a:lvl5pPr indent="-342900" lvl="4" marL="2286000" algn="l">
              <a:spcBef>
                <a:spcPts val="360"/>
              </a:spcBef>
              <a:spcAft>
                <a:spcPts val="0"/>
              </a:spcAft>
              <a:buClr>
                <a:schemeClr val="accent2"/>
              </a:buClr>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4"/>
          <p:cNvSpPr txBox="1"/>
          <p:nvPr>
            <p:ph type="title"/>
          </p:nvPr>
        </p:nvSpPr>
        <p:spPr>
          <a:xfrm>
            <a:off x="285750" y="800100"/>
            <a:ext cx="8677800" cy="5145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3"/>
              </a:buClr>
              <a:buSzPts val="3200"/>
              <a:buFont typeface="Helvetica Neu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p:nvPr/>
        </p:nvSpPr>
        <p:spPr>
          <a:xfrm>
            <a:off x="0" y="0"/>
            <a:ext cx="9144000" cy="166800"/>
          </a:xfrm>
          <a:prstGeom prst="rect">
            <a:avLst/>
          </a:prstGeom>
          <a:solidFill>
            <a:srgbClr val="B31B1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a:ea typeface="Times"/>
              <a:cs typeface="Times"/>
              <a:sym typeface="Times"/>
            </a:endParaRPr>
          </a:p>
        </p:txBody>
      </p:sp>
      <p:pic>
        <p:nvPicPr>
          <p:cNvPr descr="cu white lrg.psd" id="34" name="Google Shape;34;p4"/>
          <p:cNvPicPr preferRelativeResize="0"/>
          <p:nvPr/>
        </p:nvPicPr>
        <p:blipFill rotWithShape="1">
          <a:blip r:embed="rId2">
            <a:alphaModFix/>
          </a:blip>
          <a:srcRect b="0" l="29542" r="-704" t="0"/>
          <a:stretch/>
        </p:blipFill>
        <p:spPr>
          <a:xfrm>
            <a:off x="4103639" y="-95250"/>
            <a:ext cx="929024" cy="35426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 Graphic">
  <p:cSld name="Content w/ Graphic">
    <p:spTree>
      <p:nvGrpSpPr>
        <p:cNvPr id="35" name="Shape 35"/>
        <p:cNvGrpSpPr/>
        <p:nvPr/>
      </p:nvGrpSpPr>
      <p:grpSpPr>
        <a:xfrm>
          <a:off x="0" y="0"/>
          <a:ext cx="0" cy="0"/>
          <a:chOff x="0" y="0"/>
          <a:chExt cx="0" cy="0"/>
        </a:xfrm>
      </p:grpSpPr>
      <p:sp>
        <p:nvSpPr>
          <p:cNvPr id="36" name="Google Shape;36;p5"/>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39" name="Google Shape;39;p5"/>
          <p:cNvSpPr txBox="1"/>
          <p:nvPr/>
        </p:nvSpPr>
        <p:spPr>
          <a:xfrm>
            <a:off x="438726" y="3567547"/>
            <a:ext cx="82587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 sz="3200" u="none" cap="none" strike="noStrike">
                <a:solidFill>
                  <a:schemeClr val="lt1"/>
                </a:solidFill>
                <a:latin typeface="Helvetica Neue"/>
                <a:ea typeface="Helvetica Neue"/>
                <a:cs typeface="Helvetica Neue"/>
                <a:sym typeface="Helvetica Neue"/>
              </a:rPr>
              <a:t>Photos, illustrations, graphics here.</a:t>
            </a:r>
            <a:endParaRPr b="0" i="0" sz="1800" u="none" cap="none" strike="noStrike">
              <a:solidFill>
                <a:schemeClr val="lt1"/>
              </a:solidFill>
              <a:latin typeface="Times"/>
              <a:ea typeface="Times"/>
              <a:cs typeface="Times"/>
              <a:sym typeface="Times"/>
            </a:endParaRPr>
          </a:p>
        </p:txBody>
      </p:sp>
      <p:sp>
        <p:nvSpPr>
          <p:cNvPr id="40" name="Google Shape;40;p5"/>
          <p:cNvSpPr txBox="1"/>
          <p:nvPr>
            <p:ph type="title"/>
          </p:nvPr>
        </p:nvSpPr>
        <p:spPr>
          <a:xfrm>
            <a:off x="287899" y="461820"/>
            <a:ext cx="8534400" cy="646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3"/>
              </a:buClr>
              <a:buSzPts val="3200"/>
              <a:buFont typeface="Helvetica Neu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
          <p:cNvSpPr txBox="1"/>
          <p:nvPr>
            <p:ph idx="1" type="body"/>
          </p:nvPr>
        </p:nvSpPr>
        <p:spPr>
          <a:xfrm>
            <a:off x="289405" y="1200150"/>
            <a:ext cx="8534400" cy="16002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accent2"/>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accent2"/>
              </a:buClr>
              <a:buSzPts val="1800"/>
              <a:buChar char="–"/>
              <a:defRPr/>
            </a:lvl4pPr>
            <a:lvl5pPr indent="-342900" lvl="4" marL="2286000" algn="l">
              <a:spcBef>
                <a:spcPts val="360"/>
              </a:spcBef>
              <a:spcAft>
                <a:spcPts val="0"/>
              </a:spcAft>
              <a:buClr>
                <a:schemeClr val="accen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 name="Google Shape;42;p5"/>
          <p:cNvSpPr/>
          <p:nvPr/>
        </p:nvSpPr>
        <p:spPr>
          <a:xfrm>
            <a:off x="0" y="0"/>
            <a:ext cx="9144000" cy="166800"/>
          </a:xfrm>
          <a:prstGeom prst="rect">
            <a:avLst/>
          </a:prstGeom>
          <a:solidFill>
            <a:srgbClr val="B31B1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a:ea typeface="Times"/>
              <a:cs typeface="Times"/>
              <a:sym typeface="Times"/>
            </a:endParaRPr>
          </a:p>
        </p:txBody>
      </p:sp>
      <p:pic>
        <p:nvPicPr>
          <p:cNvPr descr="cu white lrg.psd" id="43" name="Google Shape;43;p5"/>
          <p:cNvPicPr preferRelativeResize="0"/>
          <p:nvPr/>
        </p:nvPicPr>
        <p:blipFill rotWithShape="1">
          <a:blip r:embed="rId2">
            <a:alphaModFix/>
          </a:blip>
          <a:srcRect b="0" l="29542" r="-704" t="0"/>
          <a:stretch/>
        </p:blipFill>
        <p:spPr>
          <a:xfrm>
            <a:off x="4103639" y="-95250"/>
            <a:ext cx="929024" cy="354268"/>
          </a:xfrm>
          <a:prstGeom prst="rect">
            <a:avLst/>
          </a:prstGeom>
          <a:noFill/>
          <a:ln>
            <a:noFill/>
          </a:ln>
        </p:spPr>
      </p:pic>
      <p:sp>
        <p:nvSpPr>
          <p:cNvPr id="44" name="Google Shape;44;p5"/>
          <p:cNvSpPr txBox="1"/>
          <p:nvPr>
            <p:ph idx="2" type="body"/>
          </p:nvPr>
        </p:nvSpPr>
        <p:spPr>
          <a:xfrm>
            <a:off x="287338" y="2876550"/>
            <a:ext cx="8535900" cy="1752600"/>
          </a:xfrm>
          <a:prstGeom prst="rect">
            <a:avLst/>
          </a:prstGeom>
          <a:noFill/>
          <a:ln>
            <a:noFill/>
          </a:ln>
        </p:spPr>
        <p:txBody>
          <a:bodyPr anchorCtr="0" anchor="ctr" bIns="45700" lIns="91425" spcFirstLastPara="1" rIns="91425" wrap="square" tIns="45700">
            <a:normAutofit/>
          </a:bodyPr>
          <a:lstStyle>
            <a:lvl1pPr indent="-228600" lvl="0" marL="457200" algn="ctr">
              <a:spcBef>
                <a:spcPts val="640"/>
              </a:spcBef>
              <a:spcAft>
                <a:spcPts val="0"/>
              </a:spcAft>
              <a:buClr>
                <a:schemeClr val="accent2"/>
              </a:buClr>
              <a:buSzPts val="3200"/>
              <a:buNone/>
              <a:defRPr/>
            </a:lvl1pPr>
            <a:lvl2pPr indent="-342900" lvl="1" marL="914400" algn="l">
              <a:spcBef>
                <a:spcPts val="360"/>
              </a:spcBef>
              <a:spcAft>
                <a:spcPts val="0"/>
              </a:spcAft>
              <a:buClr>
                <a:schemeClr val="accent2"/>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accent2"/>
              </a:buClr>
              <a:buSzPts val="1800"/>
              <a:buChar char="–"/>
              <a:defRPr/>
            </a:lvl4pPr>
            <a:lvl5pPr indent="-342900" lvl="4" marL="2286000" algn="l">
              <a:spcBef>
                <a:spcPts val="360"/>
              </a:spcBef>
              <a:spcAft>
                <a:spcPts val="0"/>
              </a:spcAft>
              <a:buClr>
                <a:schemeClr val="accen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 Graphic">
  <p:cSld name="1_Content w/ Graphic">
    <p:spTree>
      <p:nvGrpSpPr>
        <p:cNvPr id="45" name="Shape 45"/>
        <p:cNvGrpSpPr/>
        <p:nvPr/>
      </p:nvGrpSpPr>
      <p:grpSpPr>
        <a:xfrm>
          <a:off x="0" y="0"/>
          <a:ext cx="0" cy="0"/>
          <a:chOff x="0" y="0"/>
          <a:chExt cx="0" cy="0"/>
        </a:xfrm>
      </p:grpSpPr>
      <p:sp>
        <p:nvSpPr>
          <p:cNvPr id="46" name="Google Shape;46;p6"/>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49" name="Google Shape;49;p6"/>
          <p:cNvSpPr txBox="1"/>
          <p:nvPr/>
        </p:nvSpPr>
        <p:spPr>
          <a:xfrm>
            <a:off x="438726" y="3567547"/>
            <a:ext cx="82587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 sz="3200" u="none" cap="none" strike="noStrike">
                <a:solidFill>
                  <a:schemeClr val="lt1"/>
                </a:solidFill>
                <a:latin typeface="Helvetica Neue"/>
                <a:ea typeface="Helvetica Neue"/>
                <a:cs typeface="Helvetica Neue"/>
                <a:sym typeface="Helvetica Neue"/>
              </a:rPr>
              <a:t>Photos, illustrations, graphics here.</a:t>
            </a:r>
            <a:endParaRPr b="0" i="0" sz="1800" u="none" cap="none" strike="noStrike">
              <a:solidFill>
                <a:schemeClr val="lt1"/>
              </a:solidFill>
              <a:latin typeface="Times"/>
              <a:ea typeface="Times"/>
              <a:cs typeface="Times"/>
              <a:sym typeface="Times"/>
            </a:endParaRPr>
          </a:p>
        </p:txBody>
      </p:sp>
      <p:sp>
        <p:nvSpPr>
          <p:cNvPr id="50" name="Google Shape;50;p6"/>
          <p:cNvSpPr txBox="1"/>
          <p:nvPr>
            <p:ph idx="1" type="body"/>
          </p:nvPr>
        </p:nvSpPr>
        <p:spPr>
          <a:xfrm>
            <a:off x="4800605" y="1085850"/>
            <a:ext cx="4050600" cy="3657600"/>
          </a:xfrm>
          <a:prstGeom prst="rect">
            <a:avLst/>
          </a:prstGeom>
          <a:noFill/>
          <a:ln>
            <a:noFill/>
          </a:ln>
        </p:spPr>
        <p:txBody>
          <a:bodyPr anchorCtr="0" anchor="ctr" bIns="45700" lIns="91425" spcFirstLastPara="1" rIns="91425" wrap="square" tIns="45700">
            <a:normAutofit/>
          </a:bodyPr>
          <a:lstStyle>
            <a:lvl1pPr indent="-228600" lvl="0" marL="457200" algn="ctr">
              <a:spcBef>
                <a:spcPts val="640"/>
              </a:spcBef>
              <a:spcAft>
                <a:spcPts val="0"/>
              </a:spcAft>
              <a:buClr>
                <a:schemeClr val="accent2"/>
              </a:buClr>
              <a:buSzPts val="3200"/>
              <a:buNone/>
              <a:defRPr/>
            </a:lvl1pPr>
            <a:lvl2pPr indent="-342900" lvl="1" marL="914400" algn="l">
              <a:spcBef>
                <a:spcPts val="360"/>
              </a:spcBef>
              <a:spcAft>
                <a:spcPts val="0"/>
              </a:spcAft>
              <a:buClr>
                <a:schemeClr val="accent2"/>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accent2"/>
              </a:buClr>
              <a:buSzPts val="1800"/>
              <a:buChar char="–"/>
              <a:defRPr/>
            </a:lvl4pPr>
            <a:lvl5pPr indent="-342900" lvl="4" marL="2286000" algn="l">
              <a:spcBef>
                <a:spcPts val="360"/>
              </a:spcBef>
              <a:spcAft>
                <a:spcPts val="0"/>
              </a:spcAft>
              <a:buClr>
                <a:schemeClr val="accen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6"/>
          <p:cNvSpPr txBox="1"/>
          <p:nvPr>
            <p:ph type="title"/>
          </p:nvPr>
        </p:nvSpPr>
        <p:spPr>
          <a:xfrm>
            <a:off x="287899" y="461818"/>
            <a:ext cx="6554700" cy="4527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3"/>
              </a:buClr>
              <a:buSzPts val="3200"/>
              <a:buFont typeface="Helvetica Neu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6"/>
          <p:cNvSpPr txBox="1"/>
          <p:nvPr>
            <p:ph idx="2" type="body"/>
          </p:nvPr>
        </p:nvSpPr>
        <p:spPr>
          <a:xfrm>
            <a:off x="289410" y="1085850"/>
            <a:ext cx="4358700" cy="3657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accent2"/>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accent2"/>
              </a:buClr>
              <a:buSzPts val="1800"/>
              <a:buChar char="–"/>
              <a:defRPr/>
            </a:lvl4pPr>
            <a:lvl5pPr indent="-342900" lvl="4" marL="2286000" algn="l">
              <a:spcBef>
                <a:spcPts val="360"/>
              </a:spcBef>
              <a:spcAft>
                <a:spcPts val="0"/>
              </a:spcAft>
              <a:buClr>
                <a:schemeClr val="accen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3" name="Google Shape;53;p6"/>
          <p:cNvSpPr/>
          <p:nvPr/>
        </p:nvSpPr>
        <p:spPr>
          <a:xfrm>
            <a:off x="0" y="0"/>
            <a:ext cx="9144000" cy="166800"/>
          </a:xfrm>
          <a:prstGeom prst="rect">
            <a:avLst/>
          </a:prstGeom>
          <a:solidFill>
            <a:srgbClr val="B31B1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a:ea typeface="Times"/>
              <a:cs typeface="Times"/>
              <a:sym typeface="Times"/>
            </a:endParaRPr>
          </a:p>
        </p:txBody>
      </p:sp>
      <p:pic>
        <p:nvPicPr>
          <p:cNvPr descr="cu white lrg.psd" id="54" name="Google Shape;54;p6"/>
          <p:cNvPicPr preferRelativeResize="0"/>
          <p:nvPr/>
        </p:nvPicPr>
        <p:blipFill rotWithShape="1">
          <a:blip r:embed="rId2">
            <a:alphaModFix/>
          </a:blip>
          <a:srcRect b="0" l="29542" r="-704" t="0"/>
          <a:stretch/>
        </p:blipFill>
        <p:spPr>
          <a:xfrm>
            <a:off x="4103639" y="-95250"/>
            <a:ext cx="929024" cy="35426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55" name="Shape 55"/>
        <p:cNvGrpSpPr/>
        <p:nvPr/>
      </p:nvGrpSpPr>
      <p:grpSpPr>
        <a:xfrm>
          <a:off x="0" y="0"/>
          <a:ext cx="0" cy="0"/>
          <a:chOff x="0" y="0"/>
          <a:chExt cx="0" cy="0"/>
        </a:xfrm>
      </p:grpSpPr>
      <p:sp>
        <p:nvSpPr>
          <p:cNvPr id="56" name="Google Shape;56;p7"/>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7"/>
          <p:cNvSpPr txBox="1"/>
          <p:nvPr>
            <p:ph type="title"/>
          </p:nvPr>
        </p:nvSpPr>
        <p:spPr>
          <a:xfrm>
            <a:off x="838200" y="569785"/>
            <a:ext cx="7467600" cy="4041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accent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7"/>
          <p:cNvSpPr txBox="1"/>
          <p:nvPr>
            <p:ph idx="1" type="body"/>
          </p:nvPr>
        </p:nvSpPr>
        <p:spPr>
          <a:xfrm>
            <a:off x="838200" y="1123950"/>
            <a:ext cx="7467600" cy="3448200"/>
          </a:xfrm>
          <a:prstGeom prst="rect">
            <a:avLst/>
          </a:prstGeom>
          <a:noFill/>
          <a:ln>
            <a:noFill/>
          </a:ln>
        </p:spPr>
        <p:txBody>
          <a:bodyPr anchorCtr="0" anchor="ctr" bIns="45700" lIns="91425" spcFirstLastPara="1" rIns="91425" wrap="square" tIns="45700">
            <a:normAutofit/>
          </a:bodyPr>
          <a:lstStyle>
            <a:lvl1pPr indent="-228600" lvl="0" marL="457200" algn="ctr">
              <a:spcBef>
                <a:spcPts val="640"/>
              </a:spcBef>
              <a:spcAft>
                <a:spcPts val="0"/>
              </a:spcAft>
              <a:buClr>
                <a:schemeClr val="accent2"/>
              </a:buClr>
              <a:buSzPts val="3200"/>
              <a:buNone/>
              <a:defRPr/>
            </a:lvl1pPr>
            <a:lvl2pPr indent="-342900" lvl="1" marL="914400" algn="l">
              <a:spcBef>
                <a:spcPts val="360"/>
              </a:spcBef>
              <a:spcAft>
                <a:spcPts val="0"/>
              </a:spcAft>
              <a:buClr>
                <a:schemeClr val="accent2"/>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accent2"/>
              </a:buClr>
              <a:buSzPts val="1800"/>
              <a:buChar char="–"/>
              <a:defRPr/>
            </a:lvl4pPr>
            <a:lvl5pPr indent="-342900" lvl="4" marL="2286000" algn="l">
              <a:spcBef>
                <a:spcPts val="360"/>
              </a:spcBef>
              <a:spcAft>
                <a:spcPts val="0"/>
              </a:spcAft>
              <a:buClr>
                <a:schemeClr val="accen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1" name="Google Shape;61;p7"/>
          <p:cNvSpPr/>
          <p:nvPr/>
        </p:nvSpPr>
        <p:spPr>
          <a:xfrm>
            <a:off x="0" y="0"/>
            <a:ext cx="9144000" cy="166800"/>
          </a:xfrm>
          <a:prstGeom prst="rect">
            <a:avLst/>
          </a:prstGeom>
          <a:solidFill>
            <a:srgbClr val="B31B1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a:ea typeface="Times"/>
              <a:cs typeface="Times"/>
              <a:sym typeface="Times"/>
            </a:endParaRPr>
          </a:p>
        </p:txBody>
      </p:sp>
      <p:pic>
        <p:nvPicPr>
          <p:cNvPr descr="cu white lrg.psd" id="62" name="Google Shape;62;p7"/>
          <p:cNvPicPr preferRelativeResize="0"/>
          <p:nvPr/>
        </p:nvPicPr>
        <p:blipFill rotWithShape="1">
          <a:blip r:embed="rId2">
            <a:alphaModFix/>
          </a:blip>
          <a:srcRect b="0" l="29542" r="-704" t="0"/>
          <a:stretch/>
        </p:blipFill>
        <p:spPr>
          <a:xfrm>
            <a:off x="4103639" y="-95250"/>
            <a:ext cx="929024" cy="35426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losing Slide">
  <p:cSld name="4_Closing Slide">
    <p:spTree>
      <p:nvGrpSpPr>
        <p:cNvPr id="63" name="Shape 63"/>
        <p:cNvGrpSpPr/>
        <p:nvPr/>
      </p:nvGrpSpPr>
      <p:grpSpPr>
        <a:xfrm>
          <a:off x="0" y="0"/>
          <a:ext cx="0" cy="0"/>
          <a:chOff x="0" y="0"/>
          <a:chExt cx="0" cy="0"/>
        </a:xfrm>
      </p:grpSpPr>
      <p:sp>
        <p:nvSpPr>
          <p:cNvPr id="64" name="Google Shape;64;p8"/>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8"/>
          <p:cNvSpPr txBox="1"/>
          <p:nvPr>
            <p:ph idx="1" type="body"/>
          </p:nvPr>
        </p:nvSpPr>
        <p:spPr>
          <a:xfrm>
            <a:off x="346286" y="2197058"/>
            <a:ext cx="2498700" cy="679500"/>
          </a:xfrm>
          <a:prstGeom prst="rect">
            <a:avLst/>
          </a:prstGeom>
          <a:noFill/>
          <a:ln>
            <a:noFill/>
          </a:ln>
        </p:spPr>
        <p:txBody>
          <a:bodyPr anchorCtr="0" anchor="t" bIns="45700" lIns="182875" spcFirstLastPara="1" rIns="182875" wrap="square" tIns="91425">
            <a:normAutofit/>
          </a:bodyPr>
          <a:lstStyle>
            <a:lvl1pPr indent="-228600" lvl="0" marL="457200" algn="l">
              <a:spcBef>
                <a:spcPts val="640"/>
              </a:spcBef>
              <a:spcAft>
                <a:spcPts val="0"/>
              </a:spcAft>
              <a:buClr>
                <a:schemeClr val="dk1"/>
              </a:buClr>
              <a:buSzPts val="3200"/>
              <a:buNone/>
              <a:defRPr>
                <a:solidFill>
                  <a:schemeClr val="dk1"/>
                </a:solidFill>
                <a:latin typeface="Helvetica Neue"/>
                <a:ea typeface="Helvetica Neue"/>
                <a:cs typeface="Helvetica Neue"/>
                <a:sym typeface="Helvetica Neue"/>
              </a:defRPr>
            </a:lvl1pPr>
            <a:lvl2pPr indent="-406400" lvl="1" marL="914400" algn="l">
              <a:spcBef>
                <a:spcPts val="560"/>
              </a:spcBef>
              <a:spcAft>
                <a:spcPts val="0"/>
              </a:spcAft>
              <a:buClr>
                <a:schemeClr val="lt1"/>
              </a:buClr>
              <a:buSzPts val="2800"/>
              <a:buChar char="–"/>
              <a:defRPr>
                <a:solidFill>
                  <a:schemeClr val="lt1"/>
                </a:solidFill>
              </a:defRPr>
            </a:lvl2pPr>
            <a:lvl3pPr indent="-381000" lvl="2" marL="1371600" algn="l">
              <a:spcBef>
                <a:spcPts val="480"/>
              </a:spcBef>
              <a:spcAft>
                <a:spcPts val="0"/>
              </a:spcAft>
              <a:buClr>
                <a:schemeClr val="lt1"/>
              </a:buClr>
              <a:buSzPts val="2400"/>
              <a:buChar char="•"/>
              <a:defRPr>
                <a:solidFill>
                  <a:schemeClr val="lt1"/>
                </a:solidFill>
              </a:defRPr>
            </a:lvl3pPr>
            <a:lvl4pPr indent="-355600" lvl="3" marL="1828800" algn="l">
              <a:spcBef>
                <a:spcPts val="400"/>
              </a:spcBef>
              <a:spcAft>
                <a:spcPts val="0"/>
              </a:spcAft>
              <a:buClr>
                <a:schemeClr val="lt1"/>
              </a:buClr>
              <a:buSzPts val="2000"/>
              <a:buChar char="–"/>
              <a:defRPr>
                <a:solidFill>
                  <a:schemeClr val="lt1"/>
                </a:solidFill>
              </a:defRPr>
            </a:lvl4pPr>
            <a:lvl5pPr indent="-355600" lvl="4" marL="2286000" algn="l">
              <a:spcBef>
                <a:spcPts val="400"/>
              </a:spcBef>
              <a:spcAft>
                <a:spcPts val="0"/>
              </a:spcAft>
              <a:buClr>
                <a:schemeClr val="lt1"/>
              </a:buClr>
              <a:buSzPts val="2000"/>
              <a:buChar char="»"/>
              <a:defRPr>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68" name="Google Shape;68;p8"/>
          <p:cNvPicPr preferRelativeResize="0"/>
          <p:nvPr/>
        </p:nvPicPr>
        <p:blipFill rotWithShape="1">
          <a:blip r:embed="rId2">
            <a:alphaModFix/>
          </a:blip>
          <a:srcRect b="0" l="0" r="0" t="0"/>
          <a:stretch/>
        </p:blipFill>
        <p:spPr>
          <a:xfrm>
            <a:off x="349627" y="590550"/>
            <a:ext cx="1019218" cy="1024728"/>
          </a:xfrm>
          <a:prstGeom prst="rect">
            <a:avLst/>
          </a:prstGeom>
          <a:noFill/>
          <a:ln>
            <a:noFill/>
          </a:ln>
        </p:spPr>
      </p:pic>
      <p:sp>
        <p:nvSpPr>
          <p:cNvPr id="69" name="Google Shape;69;p8"/>
          <p:cNvSpPr/>
          <p:nvPr/>
        </p:nvSpPr>
        <p:spPr>
          <a:xfrm>
            <a:off x="0" y="0"/>
            <a:ext cx="9144000" cy="166800"/>
          </a:xfrm>
          <a:prstGeom prst="rect">
            <a:avLst/>
          </a:prstGeom>
          <a:solidFill>
            <a:srgbClr val="B31B1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a:ea typeface="Times"/>
              <a:cs typeface="Times"/>
              <a:sym typeface="Times"/>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0" name="Shape 70"/>
        <p:cNvGrpSpPr/>
        <p:nvPr/>
      </p:nvGrpSpPr>
      <p:grpSpPr>
        <a:xfrm>
          <a:off x="0" y="0"/>
          <a:ext cx="0" cy="0"/>
          <a:chOff x="0" y="0"/>
          <a:chExt cx="0" cy="0"/>
        </a:xfrm>
      </p:grpSpPr>
      <p:sp>
        <p:nvSpPr>
          <p:cNvPr id="71" name="Google Shape;71;p9"/>
          <p:cNvSpPr txBox="1"/>
          <p:nvPr>
            <p:ph type="ctrTitle"/>
          </p:nvPr>
        </p:nvSpPr>
        <p:spPr>
          <a:xfrm>
            <a:off x="311708" y="744575"/>
            <a:ext cx="8520600" cy="2052600"/>
          </a:xfrm>
          <a:prstGeom prst="rect">
            <a:avLst/>
          </a:prstGeom>
        </p:spPr>
        <p:txBody>
          <a:bodyPr anchorCtr="0" anchor="b" bIns="45700" lIns="91425" spcFirstLastPara="1" rIns="91425" wrap="square" tIns="45700">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2" name="Google Shape;72;p9"/>
          <p:cNvSpPr txBox="1"/>
          <p:nvPr>
            <p:ph idx="1" type="subTitle"/>
          </p:nvPr>
        </p:nvSpPr>
        <p:spPr>
          <a:xfrm>
            <a:off x="311700" y="2834125"/>
            <a:ext cx="8520600" cy="792600"/>
          </a:xfrm>
          <a:prstGeom prst="rect">
            <a:avLst/>
          </a:prstGeom>
        </p:spPr>
        <p:txBody>
          <a:bodyPr anchorCtr="0" anchor="t" bIns="45700" lIns="91425" spcFirstLastPara="1" rIns="91425" wrap="square" tIns="45700">
            <a:normAutofit/>
          </a:bodyPr>
          <a:lstStyle>
            <a:lvl1pPr lvl="0" rtl="0" algn="ctr">
              <a:lnSpc>
                <a:spcPct val="100000"/>
              </a:lnSpc>
              <a:spcBef>
                <a:spcPts val="640"/>
              </a:spcBef>
              <a:spcAft>
                <a:spcPts val="0"/>
              </a:spcAft>
              <a:buSzPts val="2800"/>
              <a:buNone/>
              <a:defRPr sz="2800"/>
            </a:lvl1pPr>
            <a:lvl2pPr lvl="1" rtl="0" algn="ctr">
              <a:lnSpc>
                <a:spcPct val="100000"/>
              </a:lnSpc>
              <a:spcBef>
                <a:spcPts val="560"/>
              </a:spcBef>
              <a:spcAft>
                <a:spcPts val="0"/>
              </a:spcAft>
              <a:buSzPts val="2800"/>
              <a:buNone/>
              <a:defRPr sz="2800"/>
            </a:lvl2pPr>
            <a:lvl3pPr lvl="2" rtl="0" algn="ctr">
              <a:lnSpc>
                <a:spcPct val="100000"/>
              </a:lnSpc>
              <a:spcBef>
                <a:spcPts val="48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73" name="Google Shape;73;p9"/>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accent3"/>
              </a:buClr>
              <a:buSzPts val="3200"/>
              <a:buFont typeface="Helvetica Neue"/>
              <a:buNone/>
              <a:defRPr b="0" i="0" sz="3200" u="none" cap="none" strike="noStrike">
                <a:solidFill>
                  <a:schemeClr val="accent3"/>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accent2"/>
              </a:buClr>
              <a:buSzPts val="3200"/>
              <a:buFont typeface="Arial"/>
              <a:buChar char="•"/>
              <a:defRPr b="0" i="0" sz="3200" u="none" cap="none" strike="noStrike">
                <a:solidFill>
                  <a:schemeClr val="accent2"/>
                </a:solidFill>
                <a:latin typeface="Times"/>
                <a:ea typeface="Times"/>
                <a:cs typeface="Times"/>
                <a:sym typeface="Times"/>
              </a:defRPr>
            </a:lvl1pPr>
            <a:lvl2pPr indent="-406400" lvl="1" marL="914400" marR="0" rtl="0" algn="l">
              <a:spcBef>
                <a:spcPts val="560"/>
              </a:spcBef>
              <a:spcAft>
                <a:spcPts val="0"/>
              </a:spcAft>
              <a:buClr>
                <a:schemeClr val="accent2"/>
              </a:buClr>
              <a:buSzPts val="2800"/>
              <a:buFont typeface="Arial"/>
              <a:buChar char="–"/>
              <a:defRPr b="0" i="0" sz="2800" u="none" cap="none" strike="noStrike">
                <a:solidFill>
                  <a:schemeClr val="accent2"/>
                </a:solidFill>
                <a:latin typeface="Times"/>
                <a:ea typeface="Times"/>
                <a:cs typeface="Times"/>
                <a:sym typeface="Times"/>
              </a:defRPr>
            </a:lvl2pPr>
            <a:lvl3pPr indent="-381000" lvl="2" marL="1371600" marR="0" rtl="0" algn="l">
              <a:spcBef>
                <a:spcPts val="480"/>
              </a:spcBef>
              <a:spcAft>
                <a:spcPts val="0"/>
              </a:spcAft>
              <a:buClr>
                <a:schemeClr val="accent2"/>
              </a:buClr>
              <a:buSzPts val="2400"/>
              <a:buFont typeface="Arial"/>
              <a:buChar char="•"/>
              <a:defRPr b="0" i="0" sz="2400" u="none" cap="none" strike="noStrike">
                <a:solidFill>
                  <a:schemeClr val="accent2"/>
                </a:solidFill>
                <a:latin typeface="Times"/>
                <a:ea typeface="Times"/>
                <a:cs typeface="Times"/>
                <a:sym typeface="Times"/>
              </a:defRPr>
            </a:lvl3pPr>
            <a:lvl4pPr indent="-355600" lvl="3" marL="1828800" marR="0" rtl="0" algn="l">
              <a:spcBef>
                <a:spcPts val="400"/>
              </a:spcBef>
              <a:spcAft>
                <a:spcPts val="0"/>
              </a:spcAft>
              <a:buClr>
                <a:schemeClr val="accent2"/>
              </a:buClr>
              <a:buSzPts val="2000"/>
              <a:buFont typeface="Arial"/>
              <a:buChar char="–"/>
              <a:defRPr b="0" i="0" sz="2000" u="none" cap="none" strike="noStrike">
                <a:solidFill>
                  <a:schemeClr val="accent2"/>
                </a:solidFill>
                <a:latin typeface="Times"/>
                <a:ea typeface="Times"/>
                <a:cs typeface="Times"/>
                <a:sym typeface="Times"/>
              </a:defRPr>
            </a:lvl4pPr>
            <a:lvl5pPr indent="-355600" lvl="4" marL="2286000" marR="0" rtl="0" algn="l">
              <a:spcBef>
                <a:spcPts val="400"/>
              </a:spcBef>
              <a:spcAft>
                <a:spcPts val="0"/>
              </a:spcAft>
              <a:buClr>
                <a:schemeClr val="accent2"/>
              </a:buClr>
              <a:buSzPts val="2000"/>
              <a:buFont typeface="Arial"/>
              <a:buChar char="»"/>
              <a:defRPr b="0" i="0" sz="2000" u="none" cap="none" strike="noStrike">
                <a:solidFill>
                  <a:schemeClr val="accent2"/>
                </a:solidFill>
                <a:latin typeface="Times"/>
                <a:ea typeface="Times"/>
                <a:cs typeface="Times"/>
                <a:sym typeface="Time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imes"/>
                <a:ea typeface="Times"/>
                <a:cs typeface="Times"/>
                <a:sym typeface="Time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imes"/>
                <a:ea typeface="Times"/>
                <a:cs typeface="Times"/>
                <a:sym typeface="Time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imes"/>
                <a:ea typeface="Times"/>
                <a:cs typeface="Times"/>
                <a:sym typeface="Time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imes"/>
                <a:ea typeface="Times"/>
                <a:cs typeface="Times"/>
                <a:sym typeface="Times"/>
              </a:defRPr>
            </a:lvl9pPr>
          </a:lstStyle>
          <a:p/>
        </p:txBody>
      </p:sp>
      <p:sp>
        <p:nvSpPr>
          <p:cNvPr id="8" name="Google Shape;8;p1"/>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Times"/>
                <a:ea typeface="Times"/>
                <a:cs typeface="Times"/>
                <a:sym typeface="Times"/>
              </a:defRPr>
            </a:lvl1pPr>
            <a:lvl2pPr lvl="1" marR="0" rtl="0" algn="l">
              <a:spcBef>
                <a:spcPts val="0"/>
              </a:spcBef>
              <a:spcAft>
                <a:spcPts val="0"/>
              </a:spcAft>
              <a:buSzPts val="1400"/>
              <a:buNone/>
              <a:defRPr b="0" i="0" sz="1800" u="none" cap="none" strike="noStrike">
                <a:solidFill>
                  <a:schemeClr val="dk1"/>
                </a:solidFill>
                <a:latin typeface="Times"/>
                <a:ea typeface="Times"/>
                <a:cs typeface="Times"/>
                <a:sym typeface="Times"/>
              </a:defRPr>
            </a:lvl2pPr>
            <a:lvl3pPr lvl="2" marR="0" rtl="0" algn="l">
              <a:spcBef>
                <a:spcPts val="0"/>
              </a:spcBef>
              <a:spcAft>
                <a:spcPts val="0"/>
              </a:spcAft>
              <a:buSzPts val="1400"/>
              <a:buNone/>
              <a:defRPr b="0" i="0" sz="1800" u="none" cap="none" strike="noStrike">
                <a:solidFill>
                  <a:schemeClr val="dk1"/>
                </a:solidFill>
                <a:latin typeface="Times"/>
                <a:ea typeface="Times"/>
                <a:cs typeface="Times"/>
                <a:sym typeface="Times"/>
              </a:defRPr>
            </a:lvl3pPr>
            <a:lvl4pPr lvl="3" marR="0" rtl="0" algn="l">
              <a:spcBef>
                <a:spcPts val="0"/>
              </a:spcBef>
              <a:spcAft>
                <a:spcPts val="0"/>
              </a:spcAft>
              <a:buSzPts val="1400"/>
              <a:buNone/>
              <a:defRPr b="0" i="0" sz="1800" u="none" cap="none" strike="noStrike">
                <a:solidFill>
                  <a:schemeClr val="dk1"/>
                </a:solidFill>
                <a:latin typeface="Times"/>
                <a:ea typeface="Times"/>
                <a:cs typeface="Times"/>
                <a:sym typeface="Times"/>
              </a:defRPr>
            </a:lvl4pPr>
            <a:lvl5pPr lvl="4" marR="0" rtl="0" algn="l">
              <a:spcBef>
                <a:spcPts val="0"/>
              </a:spcBef>
              <a:spcAft>
                <a:spcPts val="0"/>
              </a:spcAft>
              <a:buSzPts val="1400"/>
              <a:buNone/>
              <a:defRPr b="0" i="0" sz="1800" u="none" cap="none" strike="noStrike">
                <a:solidFill>
                  <a:schemeClr val="dk1"/>
                </a:solidFill>
                <a:latin typeface="Times"/>
                <a:ea typeface="Times"/>
                <a:cs typeface="Times"/>
                <a:sym typeface="Times"/>
              </a:defRPr>
            </a:lvl5pPr>
            <a:lvl6pPr lvl="5" marR="0" rtl="0" algn="l">
              <a:spcBef>
                <a:spcPts val="0"/>
              </a:spcBef>
              <a:spcAft>
                <a:spcPts val="0"/>
              </a:spcAft>
              <a:buSzPts val="1400"/>
              <a:buNone/>
              <a:defRPr b="0" i="0" sz="1800" u="none" cap="none" strike="noStrike">
                <a:solidFill>
                  <a:schemeClr val="dk1"/>
                </a:solidFill>
                <a:latin typeface="Times"/>
                <a:ea typeface="Times"/>
                <a:cs typeface="Times"/>
                <a:sym typeface="Times"/>
              </a:defRPr>
            </a:lvl6pPr>
            <a:lvl7pPr lvl="6" marR="0" rtl="0" algn="l">
              <a:spcBef>
                <a:spcPts val="0"/>
              </a:spcBef>
              <a:spcAft>
                <a:spcPts val="0"/>
              </a:spcAft>
              <a:buSzPts val="1400"/>
              <a:buNone/>
              <a:defRPr b="0" i="0" sz="1800" u="none" cap="none" strike="noStrike">
                <a:solidFill>
                  <a:schemeClr val="dk1"/>
                </a:solidFill>
                <a:latin typeface="Times"/>
                <a:ea typeface="Times"/>
                <a:cs typeface="Times"/>
                <a:sym typeface="Times"/>
              </a:defRPr>
            </a:lvl7pPr>
            <a:lvl8pPr lvl="7" marR="0" rtl="0" algn="l">
              <a:spcBef>
                <a:spcPts val="0"/>
              </a:spcBef>
              <a:spcAft>
                <a:spcPts val="0"/>
              </a:spcAft>
              <a:buSzPts val="1400"/>
              <a:buNone/>
              <a:defRPr b="0" i="0" sz="1800" u="none" cap="none" strike="noStrike">
                <a:solidFill>
                  <a:schemeClr val="dk1"/>
                </a:solidFill>
                <a:latin typeface="Times"/>
                <a:ea typeface="Times"/>
                <a:cs typeface="Times"/>
                <a:sym typeface="Times"/>
              </a:defRPr>
            </a:lvl8pPr>
            <a:lvl9pPr lvl="8" marR="0" rtl="0" algn="l">
              <a:spcBef>
                <a:spcPts val="0"/>
              </a:spcBef>
              <a:spcAft>
                <a:spcPts val="0"/>
              </a:spcAft>
              <a:buSzPts val="1400"/>
              <a:buNone/>
              <a:defRPr b="0" i="0" sz="1800" u="none" cap="none" strike="noStrike">
                <a:solidFill>
                  <a:schemeClr val="dk1"/>
                </a:solidFill>
                <a:latin typeface="Times"/>
                <a:ea typeface="Times"/>
                <a:cs typeface="Times"/>
                <a:sym typeface="Times"/>
              </a:defRPr>
            </a:lvl9pPr>
          </a:lstStyle>
          <a:p/>
        </p:txBody>
      </p:sp>
      <p:sp>
        <p:nvSpPr>
          <p:cNvPr id="9" name="Google Shape;9;p1"/>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Times"/>
                <a:ea typeface="Times"/>
                <a:cs typeface="Times"/>
                <a:sym typeface="Times"/>
              </a:defRPr>
            </a:lvl1pPr>
            <a:lvl2pPr lvl="1" marR="0" rtl="0" algn="l">
              <a:spcBef>
                <a:spcPts val="0"/>
              </a:spcBef>
              <a:spcAft>
                <a:spcPts val="0"/>
              </a:spcAft>
              <a:buSzPts val="1400"/>
              <a:buNone/>
              <a:defRPr b="0" i="0" sz="1800" u="none" cap="none" strike="noStrike">
                <a:solidFill>
                  <a:schemeClr val="dk1"/>
                </a:solidFill>
                <a:latin typeface="Times"/>
                <a:ea typeface="Times"/>
                <a:cs typeface="Times"/>
                <a:sym typeface="Times"/>
              </a:defRPr>
            </a:lvl2pPr>
            <a:lvl3pPr lvl="2" marR="0" rtl="0" algn="l">
              <a:spcBef>
                <a:spcPts val="0"/>
              </a:spcBef>
              <a:spcAft>
                <a:spcPts val="0"/>
              </a:spcAft>
              <a:buSzPts val="1400"/>
              <a:buNone/>
              <a:defRPr b="0" i="0" sz="1800" u="none" cap="none" strike="noStrike">
                <a:solidFill>
                  <a:schemeClr val="dk1"/>
                </a:solidFill>
                <a:latin typeface="Times"/>
                <a:ea typeface="Times"/>
                <a:cs typeface="Times"/>
                <a:sym typeface="Times"/>
              </a:defRPr>
            </a:lvl3pPr>
            <a:lvl4pPr lvl="3" marR="0" rtl="0" algn="l">
              <a:spcBef>
                <a:spcPts val="0"/>
              </a:spcBef>
              <a:spcAft>
                <a:spcPts val="0"/>
              </a:spcAft>
              <a:buSzPts val="1400"/>
              <a:buNone/>
              <a:defRPr b="0" i="0" sz="1800" u="none" cap="none" strike="noStrike">
                <a:solidFill>
                  <a:schemeClr val="dk1"/>
                </a:solidFill>
                <a:latin typeface="Times"/>
                <a:ea typeface="Times"/>
                <a:cs typeface="Times"/>
                <a:sym typeface="Times"/>
              </a:defRPr>
            </a:lvl4pPr>
            <a:lvl5pPr lvl="4" marR="0" rtl="0" algn="l">
              <a:spcBef>
                <a:spcPts val="0"/>
              </a:spcBef>
              <a:spcAft>
                <a:spcPts val="0"/>
              </a:spcAft>
              <a:buSzPts val="1400"/>
              <a:buNone/>
              <a:defRPr b="0" i="0" sz="1800" u="none" cap="none" strike="noStrike">
                <a:solidFill>
                  <a:schemeClr val="dk1"/>
                </a:solidFill>
                <a:latin typeface="Times"/>
                <a:ea typeface="Times"/>
                <a:cs typeface="Times"/>
                <a:sym typeface="Times"/>
              </a:defRPr>
            </a:lvl5pPr>
            <a:lvl6pPr lvl="5" marR="0" rtl="0" algn="l">
              <a:spcBef>
                <a:spcPts val="0"/>
              </a:spcBef>
              <a:spcAft>
                <a:spcPts val="0"/>
              </a:spcAft>
              <a:buSzPts val="1400"/>
              <a:buNone/>
              <a:defRPr b="0" i="0" sz="1800" u="none" cap="none" strike="noStrike">
                <a:solidFill>
                  <a:schemeClr val="dk1"/>
                </a:solidFill>
                <a:latin typeface="Times"/>
                <a:ea typeface="Times"/>
                <a:cs typeface="Times"/>
                <a:sym typeface="Times"/>
              </a:defRPr>
            </a:lvl6pPr>
            <a:lvl7pPr lvl="6" marR="0" rtl="0" algn="l">
              <a:spcBef>
                <a:spcPts val="0"/>
              </a:spcBef>
              <a:spcAft>
                <a:spcPts val="0"/>
              </a:spcAft>
              <a:buSzPts val="1400"/>
              <a:buNone/>
              <a:defRPr b="0" i="0" sz="1800" u="none" cap="none" strike="noStrike">
                <a:solidFill>
                  <a:schemeClr val="dk1"/>
                </a:solidFill>
                <a:latin typeface="Times"/>
                <a:ea typeface="Times"/>
                <a:cs typeface="Times"/>
                <a:sym typeface="Times"/>
              </a:defRPr>
            </a:lvl7pPr>
            <a:lvl8pPr lvl="7" marR="0" rtl="0" algn="l">
              <a:spcBef>
                <a:spcPts val="0"/>
              </a:spcBef>
              <a:spcAft>
                <a:spcPts val="0"/>
              </a:spcAft>
              <a:buSzPts val="1400"/>
              <a:buNone/>
              <a:defRPr b="0" i="0" sz="1800" u="none" cap="none" strike="noStrike">
                <a:solidFill>
                  <a:schemeClr val="dk1"/>
                </a:solidFill>
                <a:latin typeface="Times"/>
                <a:ea typeface="Times"/>
                <a:cs typeface="Times"/>
                <a:sym typeface="Times"/>
              </a:defRPr>
            </a:lvl8pPr>
            <a:lvl9pPr lvl="8" marR="0" rtl="0" algn="l">
              <a:spcBef>
                <a:spcPts val="0"/>
              </a:spcBef>
              <a:spcAft>
                <a:spcPts val="0"/>
              </a:spcAft>
              <a:buSzPts val="1400"/>
              <a:buNone/>
              <a:defRPr b="0" i="0" sz="1800" u="none" cap="none" strike="noStrike">
                <a:solidFill>
                  <a:schemeClr val="dk1"/>
                </a:solidFill>
                <a:latin typeface="Times"/>
                <a:ea typeface="Times"/>
                <a:cs typeface="Times"/>
                <a:sym typeface="Times"/>
              </a:defRPr>
            </a:lvl9pPr>
          </a:lstStyle>
          <a:p/>
        </p:txBody>
      </p:sp>
      <p:sp>
        <p:nvSpPr>
          <p:cNvPr id="10" name="Google Shape;10;p1"/>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Times"/>
                <a:ea typeface="Times"/>
                <a:cs typeface="Times"/>
                <a:sym typeface="Times"/>
              </a:defRPr>
            </a:lvl1pPr>
            <a:lvl2pPr indent="0" lvl="1" marL="0" marR="0" rtl="0" algn="r">
              <a:spcBef>
                <a:spcPts val="0"/>
              </a:spcBef>
              <a:buNone/>
              <a:defRPr b="0" i="0" sz="1200" u="none" cap="none" strike="noStrike">
                <a:solidFill>
                  <a:srgbClr val="888888"/>
                </a:solidFill>
                <a:latin typeface="Times"/>
                <a:ea typeface="Times"/>
                <a:cs typeface="Times"/>
                <a:sym typeface="Times"/>
              </a:defRPr>
            </a:lvl2pPr>
            <a:lvl3pPr indent="0" lvl="2" marL="0" marR="0" rtl="0" algn="r">
              <a:spcBef>
                <a:spcPts val="0"/>
              </a:spcBef>
              <a:buNone/>
              <a:defRPr b="0" i="0" sz="1200" u="none" cap="none" strike="noStrike">
                <a:solidFill>
                  <a:srgbClr val="888888"/>
                </a:solidFill>
                <a:latin typeface="Times"/>
                <a:ea typeface="Times"/>
                <a:cs typeface="Times"/>
                <a:sym typeface="Times"/>
              </a:defRPr>
            </a:lvl3pPr>
            <a:lvl4pPr indent="0" lvl="3" marL="0" marR="0" rtl="0" algn="r">
              <a:spcBef>
                <a:spcPts val="0"/>
              </a:spcBef>
              <a:buNone/>
              <a:defRPr b="0" i="0" sz="1200" u="none" cap="none" strike="noStrike">
                <a:solidFill>
                  <a:srgbClr val="888888"/>
                </a:solidFill>
                <a:latin typeface="Times"/>
                <a:ea typeface="Times"/>
                <a:cs typeface="Times"/>
                <a:sym typeface="Times"/>
              </a:defRPr>
            </a:lvl4pPr>
            <a:lvl5pPr indent="0" lvl="4" marL="0" marR="0" rtl="0" algn="r">
              <a:spcBef>
                <a:spcPts val="0"/>
              </a:spcBef>
              <a:buNone/>
              <a:defRPr b="0" i="0" sz="1200" u="none" cap="none" strike="noStrike">
                <a:solidFill>
                  <a:srgbClr val="888888"/>
                </a:solidFill>
                <a:latin typeface="Times"/>
                <a:ea typeface="Times"/>
                <a:cs typeface="Times"/>
                <a:sym typeface="Times"/>
              </a:defRPr>
            </a:lvl5pPr>
            <a:lvl6pPr indent="0" lvl="5" marL="0" marR="0" rtl="0" algn="r">
              <a:spcBef>
                <a:spcPts val="0"/>
              </a:spcBef>
              <a:buNone/>
              <a:defRPr b="0" i="0" sz="1200" u="none" cap="none" strike="noStrike">
                <a:solidFill>
                  <a:srgbClr val="888888"/>
                </a:solidFill>
                <a:latin typeface="Times"/>
                <a:ea typeface="Times"/>
                <a:cs typeface="Times"/>
                <a:sym typeface="Times"/>
              </a:defRPr>
            </a:lvl6pPr>
            <a:lvl7pPr indent="0" lvl="6" marL="0" marR="0" rtl="0" algn="r">
              <a:spcBef>
                <a:spcPts val="0"/>
              </a:spcBef>
              <a:buNone/>
              <a:defRPr b="0" i="0" sz="1200" u="none" cap="none" strike="noStrike">
                <a:solidFill>
                  <a:srgbClr val="888888"/>
                </a:solidFill>
                <a:latin typeface="Times"/>
                <a:ea typeface="Times"/>
                <a:cs typeface="Times"/>
                <a:sym typeface="Times"/>
              </a:defRPr>
            </a:lvl7pPr>
            <a:lvl8pPr indent="0" lvl="7" marL="0" marR="0" rtl="0" algn="r">
              <a:spcBef>
                <a:spcPts val="0"/>
              </a:spcBef>
              <a:buNone/>
              <a:defRPr b="0" i="0" sz="1200" u="none" cap="none" strike="noStrike">
                <a:solidFill>
                  <a:srgbClr val="888888"/>
                </a:solidFill>
                <a:latin typeface="Times"/>
                <a:ea typeface="Times"/>
                <a:cs typeface="Times"/>
                <a:sym typeface="Times"/>
              </a:defRPr>
            </a:lvl8pPr>
            <a:lvl9pPr indent="0" lvl="8" marL="0" marR="0" rtl="0" algn="r">
              <a:spcBef>
                <a:spcPts val="0"/>
              </a:spcBef>
              <a:buNone/>
              <a:defRPr b="0" i="0" sz="1200" u="none" cap="none" strike="noStrike">
                <a:solidFill>
                  <a:srgbClr val="888888"/>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jpg"/><Relationship Id="rId4" Type="http://schemas.openxmlformats.org/officeDocument/2006/relationships/image" Target="../media/image13.png"/><Relationship Id="rId5"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jpg"/><Relationship Id="rId4" Type="http://schemas.openxmlformats.org/officeDocument/2006/relationships/image" Target="../media/image13.png"/><Relationship Id="rId5" Type="http://schemas.openxmlformats.org/officeDocument/2006/relationships/image" Target="../media/image18.jpg"/><Relationship Id="rId6"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0"/>
          <p:cNvSpPr txBox="1"/>
          <p:nvPr>
            <p:ph type="title"/>
          </p:nvPr>
        </p:nvSpPr>
        <p:spPr>
          <a:xfrm>
            <a:off x="1829100" y="382400"/>
            <a:ext cx="5118000" cy="829500"/>
          </a:xfrm>
          <a:prstGeom prst="rect">
            <a:avLst/>
          </a:prstGeom>
        </p:spPr>
        <p:txBody>
          <a:bodyPr anchorCtr="0" anchor="t" bIns="45700" lIns="182875" spcFirstLastPara="1" rIns="182875" wrap="square" tIns="182875">
            <a:noAutofit/>
          </a:bodyPr>
          <a:lstStyle/>
          <a:p>
            <a:pPr indent="0" lvl="0" marL="0" rtl="0" algn="ctr">
              <a:lnSpc>
                <a:spcPct val="115000"/>
              </a:lnSpc>
              <a:spcBef>
                <a:spcPts val="1800"/>
              </a:spcBef>
              <a:spcAft>
                <a:spcPts val="600"/>
              </a:spcAft>
              <a:buNone/>
            </a:pPr>
            <a:r>
              <a:rPr b="1" lang="en" sz="3300">
                <a:latin typeface="Times New Roman"/>
                <a:ea typeface="Times New Roman"/>
                <a:cs typeface="Times New Roman"/>
                <a:sym typeface="Times New Roman"/>
              </a:rPr>
              <a:t>“All Press is Good Press?”  </a:t>
            </a:r>
            <a:endParaRPr sz="4900"/>
          </a:p>
        </p:txBody>
      </p:sp>
      <p:sp>
        <p:nvSpPr>
          <p:cNvPr id="79" name="Google Shape;79;p10"/>
          <p:cNvSpPr txBox="1"/>
          <p:nvPr>
            <p:ph idx="1" type="body"/>
          </p:nvPr>
        </p:nvSpPr>
        <p:spPr>
          <a:xfrm>
            <a:off x="520500" y="4474163"/>
            <a:ext cx="8103000" cy="378300"/>
          </a:xfrm>
          <a:prstGeom prst="rect">
            <a:avLst/>
          </a:prstGeom>
        </p:spPr>
        <p:txBody>
          <a:bodyPr anchorCtr="0" anchor="t" bIns="0" lIns="182875" spcFirstLastPara="1" rIns="182875" wrap="square" tIns="0">
            <a:noAutofit/>
          </a:bodyPr>
          <a:lstStyle/>
          <a:p>
            <a:pPr indent="0" lvl="0" marL="0" rtl="0" algn="ctr">
              <a:spcBef>
                <a:spcPts val="360"/>
              </a:spcBef>
              <a:spcAft>
                <a:spcPts val="0"/>
              </a:spcAft>
              <a:buNone/>
            </a:pPr>
            <a:r>
              <a:rPr lang="en"/>
              <a:t>Katherine O’Connor (KSO25), Alex Hertadi (AFH78), James Clark (JAC692)</a:t>
            </a:r>
            <a:endParaRPr/>
          </a:p>
        </p:txBody>
      </p:sp>
      <p:sp>
        <p:nvSpPr>
          <p:cNvPr id="80" name="Google Shape;80;p10"/>
          <p:cNvSpPr txBox="1"/>
          <p:nvPr/>
        </p:nvSpPr>
        <p:spPr>
          <a:xfrm>
            <a:off x="1295175" y="1211888"/>
            <a:ext cx="6416100" cy="879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800"/>
              </a:spcBef>
              <a:spcAft>
                <a:spcPts val="600"/>
              </a:spcAft>
              <a:buNone/>
            </a:pPr>
            <a:r>
              <a:rPr b="1" lang="en" sz="2100">
                <a:solidFill>
                  <a:schemeClr val="dk1"/>
                </a:solidFill>
                <a:latin typeface="Times New Roman"/>
                <a:ea typeface="Times New Roman"/>
                <a:cs typeface="Times New Roman"/>
                <a:sym typeface="Times New Roman"/>
              </a:rPr>
              <a:t>Analysis on the Relation Between Subreddit Reviews and Steam Player Counts</a:t>
            </a:r>
            <a:endParaRPr b="1" sz="2100">
              <a:solidFill>
                <a:schemeClr val="dk1"/>
              </a:solidFill>
              <a:latin typeface="Times New Roman"/>
              <a:ea typeface="Times New Roman"/>
              <a:cs typeface="Times New Roman"/>
              <a:sym typeface="Times New Roman"/>
            </a:endParaRPr>
          </a:p>
        </p:txBody>
      </p:sp>
      <p:pic>
        <p:nvPicPr>
          <p:cNvPr id="81" name="Google Shape;81;p10"/>
          <p:cNvPicPr preferRelativeResize="0"/>
          <p:nvPr/>
        </p:nvPicPr>
        <p:blipFill>
          <a:blip r:embed="rId3">
            <a:alphaModFix/>
          </a:blip>
          <a:stretch>
            <a:fillRect/>
          </a:stretch>
        </p:blipFill>
        <p:spPr>
          <a:xfrm>
            <a:off x="2575425" y="2275575"/>
            <a:ext cx="1566825" cy="1566825"/>
          </a:xfrm>
          <a:prstGeom prst="rect">
            <a:avLst/>
          </a:prstGeom>
          <a:noFill/>
          <a:ln>
            <a:noFill/>
          </a:ln>
        </p:spPr>
      </p:pic>
      <p:pic>
        <p:nvPicPr>
          <p:cNvPr id="82" name="Google Shape;82;p10"/>
          <p:cNvPicPr preferRelativeResize="0"/>
          <p:nvPr/>
        </p:nvPicPr>
        <p:blipFill>
          <a:blip r:embed="rId4">
            <a:alphaModFix/>
          </a:blip>
          <a:stretch>
            <a:fillRect/>
          </a:stretch>
        </p:blipFill>
        <p:spPr>
          <a:xfrm>
            <a:off x="6016698" y="2211675"/>
            <a:ext cx="1694577" cy="1694600"/>
          </a:xfrm>
          <a:prstGeom prst="rect">
            <a:avLst/>
          </a:prstGeom>
          <a:noFill/>
          <a:ln>
            <a:noFill/>
          </a:ln>
        </p:spPr>
      </p:pic>
      <p:sp>
        <p:nvSpPr>
          <p:cNvPr id="83" name="Google Shape;83;p10"/>
          <p:cNvSpPr/>
          <p:nvPr/>
        </p:nvSpPr>
        <p:spPr>
          <a:xfrm>
            <a:off x="1554025" y="2382175"/>
            <a:ext cx="925200" cy="1353600"/>
          </a:xfrm>
          <a:prstGeom prst="upArrow">
            <a:avLst>
              <a:gd fmla="val 50000" name="adj1"/>
              <a:gd fmla="val 50000" name="adj2"/>
            </a:avLst>
          </a:prstGeom>
          <a:solidFill>
            <a:srgbClr val="EB552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a:ea typeface="Times"/>
              <a:cs typeface="Times"/>
              <a:sym typeface="Times"/>
            </a:endParaRPr>
          </a:p>
        </p:txBody>
      </p:sp>
      <p:sp>
        <p:nvSpPr>
          <p:cNvPr id="84" name="Google Shape;84;p10"/>
          <p:cNvSpPr/>
          <p:nvPr/>
        </p:nvSpPr>
        <p:spPr>
          <a:xfrm>
            <a:off x="4979525" y="2382163"/>
            <a:ext cx="925200" cy="1353600"/>
          </a:xfrm>
          <a:prstGeom prst="upArrow">
            <a:avLst>
              <a:gd fmla="val 50000" name="adj1"/>
              <a:gd fmla="val 50000" name="adj2"/>
            </a:avLst>
          </a:prstGeom>
          <a:solidFill>
            <a:srgbClr val="336D9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a:ea typeface="Times"/>
              <a:cs typeface="Times"/>
              <a:sym typeface="Times"/>
            </a:endParaRPr>
          </a:p>
        </p:txBody>
      </p:sp>
      <p:sp>
        <p:nvSpPr>
          <p:cNvPr id="85" name="Google Shape;85;p10"/>
          <p:cNvSpPr/>
          <p:nvPr/>
        </p:nvSpPr>
        <p:spPr>
          <a:xfrm>
            <a:off x="4203288" y="2901825"/>
            <a:ext cx="715200" cy="525300"/>
          </a:xfrm>
          <a:prstGeom prst="mathEqual">
            <a:avLst>
              <a:gd fmla="val 23520" name="adj1"/>
              <a:gd fmla="val 1176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txBox="1"/>
          <p:nvPr>
            <p:ph idx="2" type="body"/>
          </p:nvPr>
        </p:nvSpPr>
        <p:spPr>
          <a:xfrm>
            <a:off x="1198975" y="585550"/>
            <a:ext cx="80160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000"/>
              <a:t>Number of comments and posts most important feature</a:t>
            </a:r>
            <a:endParaRPr sz="3000"/>
          </a:p>
        </p:txBody>
      </p:sp>
      <p:pic>
        <p:nvPicPr>
          <p:cNvPr id="156" name="Google Shape;156;p19"/>
          <p:cNvPicPr preferRelativeResize="0"/>
          <p:nvPr/>
        </p:nvPicPr>
        <p:blipFill>
          <a:blip r:embed="rId3">
            <a:alphaModFix/>
          </a:blip>
          <a:stretch>
            <a:fillRect/>
          </a:stretch>
        </p:blipFill>
        <p:spPr>
          <a:xfrm>
            <a:off x="326075" y="1585500"/>
            <a:ext cx="4324200" cy="1697025"/>
          </a:xfrm>
          <a:prstGeom prst="rect">
            <a:avLst/>
          </a:prstGeom>
          <a:noFill/>
          <a:ln>
            <a:noFill/>
          </a:ln>
        </p:spPr>
      </p:pic>
      <p:pic>
        <p:nvPicPr>
          <p:cNvPr id="157" name="Google Shape;157;p19"/>
          <p:cNvPicPr preferRelativeResize="0"/>
          <p:nvPr/>
        </p:nvPicPr>
        <p:blipFill>
          <a:blip r:embed="rId4">
            <a:alphaModFix/>
          </a:blip>
          <a:stretch>
            <a:fillRect/>
          </a:stretch>
        </p:blipFill>
        <p:spPr>
          <a:xfrm>
            <a:off x="326075" y="3348350"/>
            <a:ext cx="4324200" cy="1699053"/>
          </a:xfrm>
          <a:prstGeom prst="rect">
            <a:avLst/>
          </a:prstGeom>
          <a:noFill/>
          <a:ln>
            <a:noFill/>
          </a:ln>
        </p:spPr>
      </p:pic>
      <p:sp>
        <p:nvSpPr>
          <p:cNvPr id="158" name="Google Shape;158;p19"/>
          <p:cNvSpPr txBox="1"/>
          <p:nvPr/>
        </p:nvSpPr>
        <p:spPr>
          <a:xfrm>
            <a:off x="4944850" y="2234750"/>
            <a:ext cx="3894900" cy="1738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2"/>
              </a:buClr>
              <a:buSzPts val="1400"/>
              <a:buFont typeface="Times"/>
              <a:buChar char="●"/>
            </a:pPr>
            <a:r>
              <a:rPr lang="en">
                <a:solidFill>
                  <a:schemeClr val="accent2"/>
                </a:solidFill>
                <a:latin typeface="Times"/>
                <a:ea typeface="Times"/>
                <a:cs typeface="Times"/>
                <a:sym typeface="Times"/>
              </a:rPr>
              <a:t>num_posts and num_comments by far most important variables</a:t>
            </a:r>
            <a:endParaRPr>
              <a:solidFill>
                <a:schemeClr val="accent2"/>
              </a:solidFill>
              <a:latin typeface="Times"/>
              <a:ea typeface="Times"/>
              <a:cs typeface="Times"/>
              <a:sym typeface="Times"/>
            </a:endParaRPr>
          </a:p>
          <a:p>
            <a:pPr indent="-317500" lvl="0" marL="457200" rtl="0" algn="l">
              <a:spcBef>
                <a:spcPts val="0"/>
              </a:spcBef>
              <a:spcAft>
                <a:spcPts val="0"/>
              </a:spcAft>
              <a:buClr>
                <a:schemeClr val="accent2"/>
              </a:buClr>
              <a:buSzPts val="1400"/>
              <a:buFont typeface="Times"/>
              <a:buChar char="●"/>
            </a:pPr>
            <a:r>
              <a:rPr lang="en">
                <a:solidFill>
                  <a:schemeClr val="accent2"/>
                </a:solidFill>
                <a:latin typeface="Times"/>
                <a:ea typeface="Times"/>
                <a:cs typeface="Times"/>
                <a:sym typeface="Times"/>
              </a:rPr>
              <a:t>sentiment and average_length are irrelevant and have little to no bearing on player count</a:t>
            </a:r>
            <a:endParaRPr>
              <a:solidFill>
                <a:schemeClr val="accent2"/>
              </a:solidFill>
              <a:latin typeface="Times"/>
              <a:ea typeface="Times"/>
              <a:cs typeface="Times"/>
              <a:sym typeface="Times"/>
            </a:endParaRPr>
          </a:p>
          <a:p>
            <a:pPr indent="-317500" lvl="0" marL="457200" rtl="0" algn="l">
              <a:spcBef>
                <a:spcPts val="0"/>
              </a:spcBef>
              <a:spcAft>
                <a:spcPts val="0"/>
              </a:spcAft>
              <a:buClr>
                <a:schemeClr val="accent2"/>
              </a:buClr>
              <a:buSzPts val="1400"/>
              <a:buFont typeface="Times"/>
              <a:buChar char="●"/>
            </a:pPr>
            <a:r>
              <a:rPr lang="en">
                <a:solidFill>
                  <a:schemeClr val="accent2"/>
                </a:solidFill>
                <a:latin typeface="Times"/>
                <a:ea typeface="Times"/>
                <a:cs typeface="Times"/>
                <a:sym typeface="Times"/>
              </a:rPr>
              <a:t>created_utc is second most important feature, but this is logical and tracks with player count declines</a:t>
            </a:r>
            <a:endParaRPr>
              <a:solidFill>
                <a:schemeClr val="accent2"/>
              </a:solidFill>
              <a:latin typeface="Times"/>
              <a:ea typeface="Times"/>
              <a:cs typeface="Times"/>
              <a:sym typeface="Time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0"/>
          <p:cNvSpPr txBox="1"/>
          <p:nvPr>
            <p:ph idx="1" type="body"/>
          </p:nvPr>
        </p:nvSpPr>
        <p:spPr>
          <a:xfrm>
            <a:off x="660125" y="1836450"/>
            <a:ext cx="8141700" cy="2015700"/>
          </a:xfrm>
          <a:prstGeom prst="rect">
            <a:avLst/>
          </a:prstGeom>
        </p:spPr>
        <p:txBody>
          <a:bodyPr anchorCtr="0" anchor="t" bIns="45700" lIns="91425" spcFirstLastPara="1" rIns="91425" wrap="square" tIns="45700">
            <a:noAutofit/>
          </a:bodyPr>
          <a:lstStyle/>
          <a:p>
            <a:pPr indent="-342900" lvl="0" marL="457200" rtl="0" algn="l">
              <a:spcBef>
                <a:spcPts val="560"/>
              </a:spcBef>
              <a:spcAft>
                <a:spcPts val="0"/>
              </a:spcAft>
              <a:buSzPts val="1800"/>
              <a:buChar char="●"/>
            </a:pPr>
            <a:r>
              <a:rPr lang="en" sz="1800"/>
              <a:t>“All press is good press” is true </a:t>
            </a:r>
            <a:r>
              <a:rPr lang="en" sz="1800"/>
              <a:t>pertaining</a:t>
            </a:r>
            <a:r>
              <a:rPr lang="en" sz="1800"/>
              <a:t> to subreddit and steam player counts based on our analysis.</a:t>
            </a:r>
            <a:endParaRPr sz="1800"/>
          </a:p>
          <a:p>
            <a:pPr indent="-342900" lvl="0" marL="457200" rtl="0" algn="l">
              <a:spcBef>
                <a:spcPts val="0"/>
              </a:spcBef>
              <a:spcAft>
                <a:spcPts val="0"/>
              </a:spcAft>
              <a:buSzPts val="1800"/>
              <a:buChar char="●"/>
            </a:pPr>
            <a:r>
              <a:rPr lang="en" sz="1800"/>
              <a:t>Little to no correlation between sentiment or average score and player count. </a:t>
            </a:r>
            <a:endParaRPr sz="1800"/>
          </a:p>
          <a:p>
            <a:pPr indent="-342900" lvl="0" marL="457200" rtl="0" algn="l">
              <a:spcBef>
                <a:spcPts val="0"/>
              </a:spcBef>
              <a:spcAft>
                <a:spcPts val="0"/>
              </a:spcAft>
              <a:buSzPts val="1800"/>
              <a:buChar char="●"/>
            </a:pPr>
            <a:r>
              <a:rPr lang="en" sz="1800"/>
              <a:t>Volume of content on a games subreddit is the largest indicator of player count, but that is to be expected</a:t>
            </a:r>
            <a:endParaRPr sz="1800"/>
          </a:p>
          <a:p>
            <a:pPr indent="-342900" lvl="0" marL="457200" rtl="0" algn="l">
              <a:spcBef>
                <a:spcPts val="0"/>
              </a:spcBef>
              <a:spcAft>
                <a:spcPts val="0"/>
              </a:spcAft>
              <a:buSzPts val="1800"/>
              <a:buChar char="●"/>
            </a:pPr>
            <a:r>
              <a:rPr lang="en" sz="1800"/>
              <a:t>No discernable difference between the play-style design of the game (single-release, single release and DLC content, single-release and updates) </a:t>
            </a:r>
            <a:endParaRPr sz="1800"/>
          </a:p>
          <a:p>
            <a:pPr indent="-342900" lvl="0" marL="457200" rtl="0" algn="l">
              <a:spcBef>
                <a:spcPts val="0"/>
              </a:spcBef>
              <a:spcAft>
                <a:spcPts val="0"/>
              </a:spcAft>
              <a:buSzPts val="1800"/>
              <a:buChar char="●"/>
            </a:pPr>
            <a:r>
              <a:rPr lang="en" sz="1800"/>
              <a:t>Unclear whether subreddit drives player count or player count drives subreddit activity</a:t>
            </a:r>
            <a:endParaRPr sz="1800"/>
          </a:p>
          <a:p>
            <a:pPr indent="0" lvl="0" marL="0" rtl="0" algn="l">
              <a:spcBef>
                <a:spcPts val="560"/>
              </a:spcBef>
              <a:spcAft>
                <a:spcPts val="0"/>
              </a:spcAft>
              <a:buNone/>
            </a:pPr>
            <a:r>
              <a:t/>
            </a:r>
            <a:endParaRPr sz="1400"/>
          </a:p>
        </p:txBody>
      </p:sp>
      <p:sp>
        <p:nvSpPr>
          <p:cNvPr id="164" name="Google Shape;164;p20"/>
          <p:cNvSpPr txBox="1"/>
          <p:nvPr>
            <p:ph idx="2" type="body"/>
          </p:nvPr>
        </p:nvSpPr>
        <p:spPr>
          <a:xfrm>
            <a:off x="495075" y="600600"/>
            <a:ext cx="91440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800"/>
              <a:t>Conclusion: “All Press is Good Press” is True ?</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1"/>
          <p:cNvPicPr preferRelativeResize="0"/>
          <p:nvPr/>
        </p:nvPicPr>
        <p:blipFill>
          <a:blip r:embed="rId3">
            <a:alphaModFix/>
          </a:blip>
          <a:stretch>
            <a:fillRect/>
          </a:stretch>
        </p:blipFill>
        <p:spPr>
          <a:xfrm>
            <a:off x="214000" y="1458600"/>
            <a:ext cx="8849100" cy="3219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1"/>
          <p:cNvSpPr txBox="1"/>
          <p:nvPr/>
        </p:nvSpPr>
        <p:spPr>
          <a:xfrm>
            <a:off x="281100" y="1374725"/>
            <a:ext cx="8581800" cy="37566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We want to explore how the play-style design of the game (single-release, single release and DLC content, single-release and updates) correlates to reddit traffic and steam player counts of the games over time. </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We want to determine the most important features for predicting Steam player counts. Specifically, we’re interested in how negative vs. positive subreddit comments and posts correlate with Steam player count.</a:t>
            </a:r>
            <a:endParaRPr sz="1700">
              <a:solidFill>
                <a:schemeClr val="dk1"/>
              </a:solidFill>
              <a:latin typeface="Times New Roman"/>
              <a:ea typeface="Times New Roman"/>
              <a:cs typeface="Times New Roman"/>
              <a:sym typeface="Times New Roman"/>
            </a:endParaRPr>
          </a:p>
        </p:txBody>
      </p:sp>
      <p:sp>
        <p:nvSpPr>
          <p:cNvPr id="91" name="Google Shape;91;p11"/>
          <p:cNvSpPr txBox="1"/>
          <p:nvPr>
            <p:ph idx="2" type="body"/>
          </p:nvPr>
        </p:nvSpPr>
        <p:spPr>
          <a:xfrm>
            <a:off x="1580525" y="551400"/>
            <a:ext cx="52794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000"/>
              <a:t>Project Goals:</a:t>
            </a:r>
            <a:endParaRPr sz="3000"/>
          </a:p>
        </p:txBody>
      </p:sp>
      <p:pic>
        <p:nvPicPr>
          <p:cNvPr id="92" name="Google Shape;92;p11"/>
          <p:cNvPicPr preferRelativeResize="0"/>
          <p:nvPr/>
        </p:nvPicPr>
        <p:blipFill>
          <a:blip r:embed="rId3">
            <a:alphaModFix/>
          </a:blip>
          <a:stretch>
            <a:fillRect/>
          </a:stretch>
        </p:blipFill>
        <p:spPr>
          <a:xfrm>
            <a:off x="6320900" y="2452688"/>
            <a:ext cx="1968850" cy="1128250"/>
          </a:xfrm>
          <a:prstGeom prst="rect">
            <a:avLst/>
          </a:prstGeom>
          <a:noFill/>
          <a:ln>
            <a:noFill/>
          </a:ln>
        </p:spPr>
      </p:pic>
      <p:pic>
        <p:nvPicPr>
          <p:cNvPr id="93" name="Google Shape;93;p11"/>
          <p:cNvPicPr preferRelativeResize="0"/>
          <p:nvPr/>
        </p:nvPicPr>
        <p:blipFill>
          <a:blip r:embed="rId4">
            <a:alphaModFix/>
          </a:blip>
          <a:stretch>
            <a:fillRect/>
          </a:stretch>
        </p:blipFill>
        <p:spPr>
          <a:xfrm>
            <a:off x="3614275" y="2426262"/>
            <a:ext cx="2098251" cy="1181100"/>
          </a:xfrm>
          <a:prstGeom prst="rect">
            <a:avLst/>
          </a:prstGeom>
          <a:noFill/>
          <a:ln>
            <a:noFill/>
          </a:ln>
        </p:spPr>
      </p:pic>
      <p:pic>
        <p:nvPicPr>
          <p:cNvPr id="94" name="Google Shape;94;p11"/>
          <p:cNvPicPr preferRelativeResize="0"/>
          <p:nvPr/>
        </p:nvPicPr>
        <p:blipFill>
          <a:blip r:embed="rId5">
            <a:alphaModFix/>
          </a:blip>
          <a:stretch>
            <a:fillRect/>
          </a:stretch>
        </p:blipFill>
        <p:spPr>
          <a:xfrm>
            <a:off x="1116203" y="2475363"/>
            <a:ext cx="1889700" cy="1082900"/>
          </a:xfrm>
          <a:prstGeom prst="rect">
            <a:avLst/>
          </a:prstGeom>
          <a:noFill/>
          <a:ln>
            <a:noFill/>
          </a:ln>
        </p:spPr>
      </p:pic>
      <p:sp>
        <p:nvSpPr>
          <p:cNvPr id="95" name="Google Shape;95;p11"/>
          <p:cNvSpPr txBox="1"/>
          <p:nvPr/>
        </p:nvSpPr>
        <p:spPr>
          <a:xfrm>
            <a:off x="838900" y="3580925"/>
            <a:ext cx="2098200" cy="137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i="1" lang="en" sz="1700">
                <a:solidFill>
                  <a:schemeClr val="dk1"/>
                </a:solidFill>
                <a:latin typeface="Times New Roman"/>
                <a:ea typeface="Times New Roman"/>
                <a:cs typeface="Times New Roman"/>
                <a:sym typeface="Times New Roman"/>
              </a:rPr>
              <a:t>single-release</a:t>
            </a:r>
            <a:endParaRPr i="1" sz="3200">
              <a:solidFill>
                <a:schemeClr val="accent2"/>
              </a:solidFill>
              <a:latin typeface="Times"/>
              <a:ea typeface="Times"/>
              <a:cs typeface="Times"/>
              <a:sym typeface="Times"/>
            </a:endParaRPr>
          </a:p>
        </p:txBody>
      </p:sp>
      <p:sp>
        <p:nvSpPr>
          <p:cNvPr id="96" name="Google Shape;96;p11"/>
          <p:cNvSpPr txBox="1"/>
          <p:nvPr/>
        </p:nvSpPr>
        <p:spPr>
          <a:xfrm>
            <a:off x="3039738" y="3580925"/>
            <a:ext cx="2775300" cy="137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i="1" lang="en" sz="1300">
                <a:solidFill>
                  <a:schemeClr val="dk1"/>
                </a:solidFill>
                <a:latin typeface="Times New Roman"/>
                <a:ea typeface="Times New Roman"/>
                <a:cs typeface="Times New Roman"/>
                <a:sym typeface="Times New Roman"/>
              </a:rPr>
              <a:t>S</a:t>
            </a:r>
            <a:r>
              <a:rPr i="1" lang="en" sz="1300">
                <a:solidFill>
                  <a:schemeClr val="dk1"/>
                </a:solidFill>
                <a:latin typeface="Times New Roman"/>
                <a:ea typeface="Times New Roman"/>
                <a:cs typeface="Times New Roman"/>
                <a:sym typeface="Times New Roman"/>
              </a:rPr>
              <a:t>ingle-release and DLC content</a:t>
            </a:r>
            <a:endParaRPr i="1" sz="900">
              <a:solidFill>
                <a:schemeClr val="accent2"/>
              </a:solidFill>
              <a:latin typeface="Times"/>
              <a:ea typeface="Times"/>
              <a:cs typeface="Times"/>
              <a:sym typeface="Times"/>
            </a:endParaRPr>
          </a:p>
        </p:txBody>
      </p:sp>
      <p:sp>
        <p:nvSpPr>
          <p:cNvPr id="97" name="Google Shape;97;p11"/>
          <p:cNvSpPr txBox="1"/>
          <p:nvPr/>
        </p:nvSpPr>
        <p:spPr>
          <a:xfrm>
            <a:off x="5917675" y="3580925"/>
            <a:ext cx="2775300" cy="137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i="1" lang="en" sz="1300">
                <a:solidFill>
                  <a:schemeClr val="dk1"/>
                </a:solidFill>
                <a:latin typeface="Times New Roman"/>
                <a:ea typeface="Times New Roman"/>
                <a:cs typeface="Times New Roman"/>
                <a:sym typeface="Times New Roman"/>
              </a:rPr>
              <a:t>Single-release and updates</a:t>
            </a:r>
            <a:endParaRPr i="1" sz="900">
              <a:solidFill>
                <a:schemeClr val="accent2"/>
              </a:solidFill>
              <a:latin typeface="Times"/>
              <a:ea typeface="Times"/>
              <a:cs typeface="Times"/>
              <a:sym typeface="Time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2"/>
          <p:cNvSpPr txBox="1"/>
          <p:nvPr>
            <p:ph idx="1" type="body"/>
          </p:nvPr>
        </p:nvSpPr>
        <p:spPr>
          <a:xfrm>
            <a:off x="288825" y="1295783"/>
            <a:ext cx="9144000" cy="14916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b="1" lang="en" sz="1400"/>
              <a:t>Input Features: </a:t>
            </a:r>
            <a:r>
              <a:rPr lang="en" sz="1400"/>
              <a:t>(January, 2016 - May 2017)</a:t>
            </a:r>
            <a:endParaRPr sz="1400"/>
          </a:p>
          <a:p>
            <a:pPr indent="-317500" lvl="0" marL="457200" rtl="0" algn="l">
              <a:spcBef>
                <a:spcPts val="560"/>
              </a:spcBef>
              <a:spcAft>
                <a:spcPts val="0"/>
              </a:spcAft>
              <a:buSzPts val="1400"/>
              <a:buChar char="●"/>
            </a:pPr>
            <a:r>
              <a:rPr lang="en" sz="1400"/>
              <a:t>Number of comments and posts;</a:t>
            </a:r>
            <a:endParaRPr sz="1400"/>
          </a:p>
          <a:p>
            <a:pPr indent="-317500" lvl="0" marL="457200" rtl="0" algn="l">
              <a:spcBef>
                <a:spcPts val="0"/>
              </a:spcBef>
              <a:spcAft>
                <a:spcPts val="0"/>
              </a:spcAft>
              <a:buSzPts val="1400"/>
              <a:buChar char="●"/>
            </a:pPr>
            <a:r>
              <a:rPr lang="en" sz="1400"/>
              <a:t>Sentiment of comments and posts (i.e </a:t>
            </a:r>
            <a:r>
              <a:rPr lang="en" sz="1400"/>
              <a:t>positive</a:t>
            </a:r>
            <a:r>
              <a:rPr lang="en" sz="1400"/>
              <a:t> or negative);</a:t>
            </a:r>
            <a:endParaRPr sz="1400"/>
          </a:p>
          <a:p>
            <a:pPr indent="-317500" lvl="0" marL="457200" rtl="0" algn="l">
              <a:spcBef>
                <a:spcPts val="0"/>
              </a:spcBef>
              <a:spcAft>
                <a:spcPts val="0"/>
              </a:spcAft>
              <a:buSzPts val="1400"/>
              <a:buChar char="●"/>
            </a:pPr>
            <a:r>
              <a:rPr lang="en" sz="1400"/>
              <a:t>Date of the comments and posts; </a:t>
            </a:r>
            <a:endParaRPr sz="1400"/>
          </a:p>
          <a:p>
            <a:pPr indent="-317500" lvl="0" marL="457200" rtl="0" algn="l">
              <a:spcBef>
                <a:spcPts val="0"/>
              </a:spcBef>
              <a:spcAft>
                <a:spcPts val="0"/>
              </a:spcAft>
              <a:buSzPts val="1400"/>
              <a:buChar char="●"/>
            </a:pPr>
            <a:r>
              <a:rPr lang="en" sz="1400"/>
              <a:t>Average </a:t>
            </a:r>
            <a:r>
              <a:rPr lang="en" sz="1400"/>
              <a:t>length</a:t>
            </a:r>
            <a:r>
              <a:rPr lang="en" sz="1400"/>
              <a:t> of the comments and posts; and</a:t>
            </a:r>
            <a:endParaRPr sz="1400"/>
          </a:p>
          <a:p>
            <a:pPr indent="-317500" lvl="0" marL="457200" rtl="0" algn="l">
              <a:spcBef>
                <a:spcPts val="0"/>
              </a:spcBef>
              <a:spcAft>
                <a:spcPts val="0"/>
              </a:spcAft>
              <a:buSzPts val="1400"/>
              <a:buChar char="●"/>
            </a:pPr>
            <a:r>
              <a:rPr lang="en" sz="1400"/>
              <a:t>Average score (upvotes minus downvotes) of the comments and posts</a:t>
            </a:r>
            <a:endParaRPr sz="1400"/>
          </a:p>
          <a:p>
            <a:pPr indent="0" lvl="0" marL="0" rtl="0" algn="l">
              <a:spcBef>
                <a:spcPts val="560"/>
              </a:spcBef>
              <a:spcAft>
                <a:spcPts val="0"/>
              </a:spcAft>
              <a:buNone/>
            </a:pPr>
            <a:r>
              <a:t/>
            </a:r>
            <a:endParaRPr sz="1400"/>
          </a:p>
          <a:p>
            <a:pPr indent="0" lvl="0" marL="0" rtl="0" algn="l">
              <a:spcBef>
                <a:spcPts val="560"/>
              </a:spcBef>
              <a:spcAft>
                <a:spcPts val="0"/>
              </a:spcAft>
              <a:buNone/>
            </a:pPr>
            <a:r>
              <a:rPr b="1" lang="en" sz="1400"/>
              <a:t>Output:</a:t>
            </a:r>
            <a:r>
              <a:rPr lang="en" sz="1400"/>
              <a:t> Daily Steam Player Counts </a:t>
            </a:r>
            <a:endParaRPr sz="1400"/>
          </a:p>
        </p:txBody>
      </p:sp>
      <p:sp>
        <p:nvSpPr>
          <p:cNvPr id="103" name="Google Shape;103;p12"/>
          <p:cNvSpPr txBox="1"/>
          <p:nvPr>
            <p:ph idx="2" type="body"/>
          </p:nvPr>
        </p:nvSpPr>
        <p:spPr>
          <a:xfrm>
            <a:off x="907675" y="468900"/>
            <a:ext cx="73713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000"/>
              <a:t>Can Reddit engagement impact player counts?</a:t>
            </a:r>
            <a:endParaRPr sz="3000"/>
          </a:p>
        </p:txBody>
      </p:sp>
      <p:pic>
        <p:nvPicPr>
          <p:cNvPr id="104" name="Google Shape;104;p12"/>
          <p:cNvPicPr preferRelativeResize="0"/>
          <p:nvPr/>
        </p:nvPicPr>
        <p:blipFill>
          <a:blip r:embed="rId3">
            <a:alphaModFix/>
          </a:blip>
          <a:stretch>
            <a:fillRect/>
          </a:stretch>
        </p:blipFill>
        <p:spPr>
          <a:xfrm>
            <a:off x="5288273" y="1355203"/>
            <a:ext cx="1484152" cy="850475"/>
          </a:xfrm>
          <a:prstGeom prst="rect">
            <a:avLst/>
          </a:prstGeom>
          <a:noFill/>
          <a:ln>
            <a:noFill/>
          </a:ln>
        </p:spPr>
      </p:pic>
      <p:pic>
        <p:nvPicPr>
          <p:cNvPr id="105" name="Google Shape;105;p12"/>
          <p:cNvPicPr preferRelativeResize="0"/>
          <p:nvPr/>
        </p:nvPicPr>
        <p:blipFill>
          <a:blip r:embed="rId4">
            <a:alphaModFix/>
          </a:blip>
          <a:stretch>
            <a:fillRect/>
          </a:stretch>
        </p:blipFill>
        <p:spPr>
          <a:xfrm>
            <a:off x="7117213" y="1295775"/>
            <a:ext cx="1510887" cy="850475"/>
          </a:xfrm>
          <a:prstGeom prst="rect">
            <a:avLst/>
          </a:prstGeom>
          <a:noFill/>
          <a:ln>
            <a:noFill/>
          </a:ln>
        </p:spPr>
      </p:pic>
      <p:pic>
        <p:nvPicPr>
          <p:cNvPr id="106" name="Google Shape;106;p12"/>
          <p:cNvPicPr preferRelativeResize="0"/>
          <p:nvPr/>
        </p:nvPicPr>
        <p:blipFill>
          <a:blip r:embed="rId5">
            <a:alphaModFix/>
          </a:blip>
          <a:stretch>
            <a:fillRect/>
          </a:stretch>
        </p:blipFill>
        <p:spPr>
          <a:xfrm>
            <a:off x="6355976" y="2138838"/>
            <a:ext cx="1510876" cy="865813"/>
          </a:xfrm>
          <a:prstGeom prst="rect">
            <a:avLst/>
          </a:prstGeom>
          <a:noFill/>
          <a:ln>
            <a:noFill/>
          </a:ln>
        </p:spPr>
      </p:pic>
      <p:pic>
        <p:nvPicPr>
          <p:cNvPr id="107" name="Google Shape;107;p12"/>
          <p:cNvPicPr preferRelativeResize="0"/>
          <p:nvPr/>
        </p:nvPicPr>
        <p:blipFill>
          <a:blip r:embed="rId6">
            <a:alphaModFix/>
          </a:blip>
          <a:stretch>
            <a:fillRect/>
          </a:stretch>
        </p:blipFill>
        <p:spPr>
          <a:xfrm>
            <a:off x="2122938" y="3267725"/>
            <a:ext cx="4940774" cy="1797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3"/>
          <p:cNvSpPr txBox="1"/>
          <p:nvPr>
            <p:ph idx="2" type="body"/>
          </p:nvPr>
        </p:nvSpPr>
        <p:spPr>
          <a:xfrm>
            <a:off x="1198975" y="585550"/>
            <a:ext cx="80160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000"/>
              <a:t>NLTK-VADER Sentiment Analyzer</a:t>
            </a:r>
            <a:endParaRPr sz="3000"/>
          </a:p>
        </p:txBody>
      </p:sp>
      <p:sp>
        <p:nvSpPr>
          <p:cNvPr id="113" name="Google Shape;113;p13"/>
          <p:cNvSpPr txBox="1"/>
          <p:nvPr/>
        </p:nvSpPr>
        <p:spPr>
          <a:xfrm>
            <a:off x="652500" y="1414950"/>
            <a:ext cx="8361600" cy="130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u="sng">
                <a:solidFill>
                  <a:schemeClr val="dk1"/>
                </a:solidFill>
                <a:latin typeface="Times New Roman"/>
                <a:ea typeface="Times New Roman"/>
                <a:cs typeface="Times New Roman"/>
                <a:sym typeface="Times New Roman"/>
              </a:rPr>
              <a:t>Ex: From  r/StardewValley</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“"Don't get me wrong, I love farming and trading.. but gimme a sword and I'll be the happiest monster hunter you've ever seen. I'm so excited to gain skill and go through caves and mine through everything! GAH I'm so excited!!" → Compound Score: 0.9786</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"Fishing is the only thing I hate in this game and I can't do it" → Compound Score: -0.5719</a:t>
            </a:r>
            <a:endParaRPr sz="1600"/>
          </a:p>
        </p:txBody>
      </p:sp>
      <p:pic>
        <p:nvPicPr>
          <p:cNvPr id="114" name="Google Shape;114;p13"/>
          <p:cNvPicPr preferRelativeResize="0"/>
          <p:nvPr/>
        </p:nvPicPr>
        <p:blipFill>
          <a:blip r:embed="rId3">
            <a:alphaModFix/>
          </a:blip>
          <a:stretch>
            <a:fillRect/>
          </a:stretch>
        </p:blipFill>
        <p:spPr>
          <a:xfrm>
            <a:off x="841150" y="2863850"/>
            <a:ext cx="3171825" cy="2019300"/>
          </a:xfrm>
          <a:prstGeom prst="rect">
            <a:avLst/>
          </a:prstGeom>
          <a:noFill/>
          <a:ln>
            <a:noFill/>
          </a:ln>
        </p:spPr>
      </p:pic>
      <p:pic>
        <p:nvPicPr>
          <p:cNvPr id="115" name="Google Shape;115;p13"/>
          <p:cNvPicPr preferRelativeResize="0"/>
          <p:nvPr/>
        </p:nvPicPr>
        <p:blipFill>
          <a:blip r:embed="rId4">
            <a:alphaModFix/>
          </a:blip>
          <a:stretch>
            <a:fillRect/>
          </a:stretch>
        </p:blipFill>
        <p:spPr>
          <a:xfrm>
            <a:off x="4572000" y="2863850"/>
            <a:ext cx="3152775" cy="2019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14"/>
          <p:cNvPicPr preferRelativeResize="0"/>
          <p:nvPr/>
        </p:nvPicPr>
        <p:blipFill>
          <a:blip r:embed="rId3">
            <a:alphaModFix/>
          </a:blip>
          <a:stretch>
            <a:fillRect/>
          </a:stretch>
        </p:blipFill>
        <p:spPr>
          <a:xfrm>
            <a:off x="292700" y="3270275"/>
            <a:ext cx="4392792" cy="1696575"/>
          </a:xfrm>
          <a:prstGeom prst="rect">
            <a:avLst/>
          </a:prstGeom>
          <a:noFill/>
          <a:ln>
            <a:noFill/>
          </a:ln>
        </p:spPr>
      </p:pic>
      <p:pic>
        <p:nvPicPr>
          <p:cNvPr id="121" name="Google Shape;121;p14"/>
          <p:cNvPicPr preferRelativeResize="0"/>
          <p:nvPr/>
        </p:nvPicPr>
        <p:blipFill>
          <a:blip r:embed="rId4">
            <a:alphaModFix/>
          </a:blip>
          <a:stretch>
            <a:fillRect/>
          </a:stretch>
        </p:blipFill>
        <p:spPr>
          <a:xfrm>
            <a:off x="292700" y="1477575"/>
            <a:ext cx="4392799" cy="1724725"/>
          </a:xfrm>
          <a:prstGeom prst="rect">
            <a:avLst/>
          </a:prstGeom>
          <a:noFill/>
          <a:ln>
            <a:noFill/>
          </a:ln>
        </p:spPr>
      </p:pic>
      <p:sp>
        <p:nvSpPr>
          <p:cNvPr id="122" name="Google Shape;122;p14"/>
          <p:cNvSpPr txBox="1"/>
          <p:nvPr>
            <p:ph idx="2" type="body"/>
          </p:nvPr>
        </p:nvSpPr>
        <p:spPr>
          <a:xfrm>
            <a:off x="1198975" y="585550"/>
            <a:ext cx="80160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000"/>
              <a:t>Sentiment of posts and comments positive on average</a:t>
            </a:r>
            <a:endParaRPr sz="3000"/>
          </a:p>
        </p:txBody>
      </p:sp>
      <p:sp>
        <p:nvSpPr>
          <p:cNvPr id="123" name="Google Shape;123;p14"/>
          <p:cNvSpPr txBox="1"/>
          <p:nvPr/>
        </p:nvSpPr>
        <p:spPr>
          <a:xfrm>
            <a:off x="4944850" y="1610425"/>
            <a:ext cx="3894900" cy="1738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2"/>
              </a:buClr>
              <a:buSzPts val="1400"/>
              <a:buFont typeface="Times"/>
              <a:buChar char="●"/>
            </a:pPr>
            <a:r>
              <a:rPr lang="en">
                <a:solidFill>
                  <a:schemeClr val="accent2"/>
                </a:solidFill>
                <a:latin typeface="Times"/>
                <a:ea typeface="Times"/>
                <a:cs typeface="Times"/>
                <a:sym typeface="Times"/>
              </a:rPr>
              <a:t>Across both posts and comments, sentiment is largely neutral, and biased </a:t>
            </a:r>
            <a:r>
              <a:rPr lang="en">
                <a:solidFill>
                  <a:schemeClr val="accent2"/>
                </a:solidFill>
                <a:latin typeface="Times"/>
                <a:ea typeface="Times"/>
                <a:cs typeface="Times"/>
                <a:sym typeface="Times"/>
              </a:rPr>
              <a:t>towards</a:t>
            </a:r>
            <a:r>
              <a:rPr lang="en">
                <a:solidFill>
                  <a:schemeClr val="accent2"/>
                </a:solidFill>
                <a:latin typeface="Times"/>
                <a:ea typeface="Times"/>
                <a:cs typeface="Times"/>
                <a:sym typeface="Times"/>
              </a:rPr>
              <a:t> positivity</a:t>
            </a:r>
            <a:endParaRPr>
              <a:solidFill>
                <a:schemeClr val="accent2"/>
              </a:solidFill>
              <a:latin typeface="Times"/>
              <a:ea typeface="Times"/>
              <a:cs typeface="Times"/>
              <a:sym typeface="Times"/>
            </a:endParaRPr>
          </a:p>
          <a:p>
            <a:pPr indent="0" lvl="0" marL="457200" rtl="0" algn="l">
              <a:spcBef>
                <a:spcPts val="0"/>
              </a:spcBef>
              <a:spcAft>
                <a:spcPts val="0"/>
              </a:spcAft>
              <a:buNone/>
            </a:pPr>
            <a:r>
              <a:t/>
            </a:r>
            <a:endParaRPr>
              <a:solidFill>
                <a:schemeClr val="accent2"/>
              </a:solidFill>
              <a:latin typeface="Times"/>
              <a:ea typeface="Times"/>
              <a:cs typeface="Times"/>
              <a:sym typeface="Times"/>
            </a:endParaRPr>
          </a:p>
          <a:p>
            <a:pPr indent="-317500" lvl="0" marL="457200" rtl="0" algn="l">
              <a:spcBef>
                <a:spcPts val="0"/>
              </a:spcBef>
              <a:spcAft>
                <a:spcPts val="0"/>
              </a:spcAft>
              <a:buClr>
                <a:schemeClr val="accent2"/>
              </a:buClr>
              <a:buSzPts val="1400"/>
              <a:buFont typeface="Times"/>
              <a:buChar char="●"/>
            </a:pPr>
            <a:r>
              <a:rPr lang="en">
                <a:solidFill>
                  <a:schemeClr val="accent2"/>
                </a:solidFill>
                <a:latin typeface="Times"/>
                <a:ea typeface="Times"/>
                <a:cs typeface="Times"/>
                <a:sym typeface="Times"/>
              </a:rPr>
              <a:t>Sentiment is higher for posts than for comments</a:t>
            </a:r>
            <a:endParaRPr>
              <a:solidFill>
                <a:schemeClr val="accent2"/>
              </a:solidFill>
              <a:latin typeface="Times"/>
              <a:ea typeface="Times"/>
              <a:cs typeface="Times"/>
              <a:sym typeface="Times"/>
            </a:endParaRPr>
          </a:p>
          <a:p>
            <a:pPr indent="0" lvl="0" marL="457200" rtl="0" algn="l">
              <a:spcBef>
                <a:spcPts val="0"/>
              </a:spcBef>
              <a:spcAft>
                <a:spcPts val="0"/>
              </a:spcAft>
              <a:buNone/>
            </a:pPr>
            <a:r>
              <a:t/>
            </a:r>
            <a:endParaRPr>
              <a:solidFill>
                <a:schemeClr val="accent2"/>
              </a:solidFill>
              <a:latin typeface="Times"/>
              <a:ea typeface="Times"/>
              <a:cs typeface="Times"/>
              <a:sym typeface="Times"/>
            </a:endParaRPr>
          </a:p>
          <a:p>
            <a:pPr indent="-317500" lvl="0" marL="457200" rtl="0" algn="l">
              <a:spcBef>
                <a:spcPts val="0"/>
              </a:spcBef>
              <a:spcAft>
                <a:spcPts val="0"/>
              </a:spcAft>
              <a:buClr>
                <a:schemeClr val="accent2"/>
              </a:buClr>
              <a:buSzPts val="1400"/>
              <a:buFont typeface="Times"/>
              <a:buChar char="●"/>
            </a:pPr>
            <a:r>
              <a:rPr lang="en">
                <a:solidFill>
                  <a:schemeClr val="accent2"/>
                </a:solidFill>
                <a:latin typeface="Times"/>
                <a:ea typeface="Times"/>
                <a:cs typeface="Times"/>
                <a:sym typeface="Times"/>
              </a:rPr>
              <a:t>Sentiment is lowest for Dark Souls 3 and highest for No Man’s Sky, contradictory to expectation</a:t>
            </a:r>
            <a:endParaRPr>
              <a:solidFill>
                <a:schemeClr val="accent2"/>
              </a:solidFill>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5"/>
          <p:cNvSpPr txBox="1"/>
          <p:nvPr>
            <p:ph idx="2" type="body"/>
          </p:nvPr>
        </p:nvSpPr>
        <p:spPr>
          <a:xfrm>
            <a:off x="865525" y="581100"/>
            <a:ext cx="79956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Only num_posts and num_comments indicating correlation with player count</a:t>
            </a:r>
            <a:endParaRPr/>
          </a:p>
        </p:txBody>
      </p:sp>
      <p:pic>
        <p:nvPicPr>
          <p:cNvPr id="129" name="Google Shape;129;p15"/>
          <p:cNvPicPr preferRelativeResize="0"/>
          <p:nvPr/>
        </p:nvPicPr>
        <p:blipFill>
          <a:blip r:embed="rId3">
            <a:alphaModFix/>
          </a:blip>
          <a:stretch>
            <a:fillRect/>
          </a:stretch>
        </p:blipFill>
        <p:spPr>
          <a:xfrm>
            <a:off x="5735750" y="1432575"/>
            <a:ext cx="3316800" cy="3558525"/>
          </a:xfrm>
          <a:prstGeom prst="rect">
            <a:avLst/>
          </a:prstGeom>
          <a:noFill/>
          <a:ln>
            <a:noFill/>
          </a:ln>
        </p:spPr>
      </p:pic>
      <p:sp>
        <p:nvSpPr>
          <p:cNvPr id="130" name="Google Shape;130;p15"/>
          <p:cNvSpPr txBox="1"/>
          <p:nvPr/>
        </p:nvSpPr>
        <p:spPr>
          <a:xfrm>
            <a:off x="525000" y="1702650"/>
            <a:ext cx="5210700" cy="1738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2"/>
              </a:buClr>
              <a:buSzPts val="1400"/>
              <a:buFont typeface="Times"/>
              <a:buChar char="●"/>
            </a:pPr>
            <a:r>
              <a:rPr lang="en">
                <a:solidFill>
                  <a:schemeClr val="accent2"/>
                </a:solidFill>
                <a:latin typeface="Times"/>
                <a:ea typeface="Times"/>
                <a:cs typeface="Times"/>
                <a:sym typeface="Times"/>
              </a:rPr>
              <a:t>Most variables have a very weak correlation with the player counts, regardless of the the game</a:t>
            </a:r>
            <a:endParaRPr>
              <a:solidFill>
                <a:schemeClr val="accent2"/>
              </a:solidFill>
              <a:latin typeface="Times"/>
              <a:ea typeface="Times"/>
              <a:cs typeface="Times"/>
              <a:sym typeface="Times"/>
            </a:endParaRPr>
          </a:p>
          <a:p>
            <a:pPr indent="-317500" lvl="0" marL="457200" rtl="0" algn="l">
              <a:spcBef>
                <a:spcPts val="0"/>
              </a:spcBef>
              <a:spcAft>
                <a:spcPts val="0"/>
              </a:spcAft>
              <a:buClr>
                <a:schemeClr val="accent2"/>
              </a:buClr>
              <a:buSzPts val="1400"/>
              <a:buFont typeface="Times"/>
              <a:buChar char="●"/>
            </a:pPr>
            <a:r>
              <a:rPr lang="en">
                <a:solidFill>
                  <a:schemeClr val="accent2"/>
                </a:solidFill>
                <a:latin typeface="Times"/>
                <a:ea typeface="Times"/>
                <a:cs typeface="Times"/>
                <a:sym typeface="Times"/>
              </a:rPr>
              <a:t>n</a:t>
            </a:r>
            <a:r>
              <a:rPr lang="en">
                <a:solidFill>
                  <a:schemeClr val="accent2"/>
                </a:solidFill>
                <a:latin typeface="Times"/>
                <a:ea typeface="Times"/>
                <a:cs typeface="Times"/>
                <a:sym typeface="Times"/>
              </a:rPr>
              <a:t>um_posts varies with subreddits, though we will not use that as a direct variable in our modelling process</a:t>
            </a:r>
            <a:endParaRPr>
              <a:solidFill>
                <a:schemeClr val="accent2"/>
              </a:solidFill>
              <a:latin typeface="Times"/>
              <a:ea typeface="Times"/>
              <a:cs typeface="Times"/>
              <a:sym typeface="Times"/>
            </a:endParaRPr>
          </a:p>
          <a:p>
            <a:pPr indent="-317500" lvl="0" marL="457200" rtl="0" algn="l">
              <a:spcBef>
                <a:spcPts val="0"/>
              </a:spcBef>
              <a:spcAft>
                <a:spcPts val="0"/>
              </a:spcAft>
              <a:buClr>
                <a:schemeClr val="accent2"/>
              </a:buClr>
              <a:buSzPts val="1400"/>
              <a:buFont typeface="Times"/>
              <a:buChar char="●"/>
            </a:pPr>
            <a:r>
              <a:rPr lang="en">
                <a:solidFill>
                  <a:schemeClr val="accent2"/>
                </a:solidFill>
                <a:latin typeface="Times"/>
                <a:ea typeface="Times"/>
                <a:cs typeface="Times"/>
                <a:sym typeface="Times"/>
              </a:rPr>
              <a:t>Only num_comments and num_posts hold a strong correlation with player counts</a:t>
            </a:r>
            <a:endParaRPr>
              <a:solidFill>
                <a:schemeClr val="accent2"/>
              </a:solidFill>
              <a:latin typeface="Times"/>
              <a:ea typeface="Times"/>
              <a:cs typeface="Times"/>
              <a:sym typeface="Times"/>
            </a:endParaRPr>
          </a:p>
          <a:p>
            <a:pPr indent="-317500" lvl="0" marL="457200" rtl="0" algn="l">
              <a:spcBef>
                <a:spcPts val="0"/>
              </a:spcBef>
              <a:spcAft>
                <a:spcPts val="0"/>
              </a:spcAft>
              <a:buClr>
                <a:schemeClr val="accent2"/>
              </a:buClr>
              <a:buSzPts val="1400"/>
              <a:buFont typeface="Times"/>
              <a:buChar char="●"/>
            </a:pPr>
            <a:r>
              <a:rPr lang="en">
                <a:solidFill>
                  <a:schemeClr val="accent2"/>
                </a:solidFill>
                <a:latin typeface="Times"/>
                <a:ea typeface="Times"/>
                <a:cs typeface="Times"/>
                <a:sym typeface="Times"/>
              </a:rPr>
              <a:t>sentiment and average_length strongly positively correlated with each other, which suggests that NLTK categorises longer posts more positively</a:t>
            </a:r>
            <a:endParaRPr>
              <a:solidFill>
                <a:schemeClr val="accent2"/>
              </a:solidFill>
              <a:latin typeface="Times"/>
              <a:ea typeface="Times"/>
              <a:cs typeface="Times"/>
              <a:sym typeface="Times"/>
            </a:endParaRPr>
          </a:p>
          <a:p>
            <a:pPr indent="-317500" lvl="0" marL="457200" rtl="0" algn="l">
              <a:spcBef>
                <a:spcPts val="0"/>
              </a:spcBef>
              <a:spcAft>
                <a:spcPts val="0"/>
              </a:spcAft>
              <a:buClr>
                <a:schemeClr val="accent2"/>
              </a:buClr>
              <a:buSzPts val="1400"/>
              <a:buFont typeface="Times"/>
              <a:buChar char="●"/>
            </a:pPr>
            <a:r>
              <a:rPr lang="en">
                <a:solidFill>
                  <a:schemeClr val="accent2"/>
                </a:solidFill>
                <a:latin typeface="Times"/>
                <a:ea typeface="Times"/>
                <a:cs typeface="Times"/>
                <a:sym typeface="Times"/>
              </a:rPr>
              <a:t>num_post and num_comments are </a:t>
            </a:r>
            <a:r>
              <a:rPr lang="en">
                <a:solidFill>
                  <a:schemeClr val="accent2"/>
                </a:solidFill>
                <a:latin typeface="Times"/>
                <a:ea typeface="Times"/>
                <a:cs typeface="Times"/>
                <a:sym typeface="Times"/>
              </a:rPr>
              <a:t>strongly</a:t>
            </a:r>
            <a:r>
              <a:rPr lang="en">
                <a:solidFill>
                  <a:schemeClr val="accent2"/>
                </a:solidFill>
                <a:latin typeface="Times"/>
                <a:ea typeface="Times"/>
                <a:cs typeface="Times"/>
                <a:sym typeface="Times"/>
              </a:rPr>
              <a:t> correlated logically, since comments needs posts to exist</a:t>
            </a:r>
            <a:endParaRPr>
              <a:solidFill>
                <a:schemeClr val="accent2"/>
              </a:solidFill>
              <a:latin typeface="Times"/>
              <a:ea typeface="Times"/>
              <a:cs typeface="Times"/>
              <a:sym typeface="Times"/>
            </a:endParaRPr>
          </a:p>
          <a:p>
            <a:pPr indent="0" lvl="0" marL="0" rtl="0" algn="l">
              <a:spcBef>
                <a:spcPts val="0"/>
              </a:spcBef>
              <a:spcAft>
                <a:spcPts val="0"/>
              </a:spcAft>
              <a:buNone/>
            </a:pPr>
            <a:r>
              <a:t/>
            </a:r>
            <a:endParaRPr>
              <a:solidFill>
                <a:schemeClr val="accent2"/>
              </a:solidFill>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6"/>
          <p:cNvSpPr txBox="1"/>
          <p:nvPr>
            <p:ph idx="2" type="body"/>
          </p:nvPr>
        </p:nvSpPr>
        <p:spPr>
          <a:xfrm>
            <a:off x="1031450" y="538525"/>
            <a:ext cx="81126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Try Models to Predict Steam Player Counts</a:t>
            </a:r>
            <a:endParaRPr/>
          </a:p>
        </p:txBody>
      </p:sp>
      <p:pic>
        <p:nvPicPr>
          <p:cNvPr id="136" name="Google Shape;136;p16"/>
          <p:cNvPicPr preferRelativeResize="0"/>
          <p:nvPr/>
        </p:nvPicPr>
        <p:blipFill>
          <a:blip r:embed="rId3">
            <a:alphaModFix/>
          </a:blip>
          <a:stretch>
            <a:fillRect/>
          </a:stretch>
        </p:blipFill>
        <p:spPr>
          <a:xfrm>
            <a:off x="697938" y="1403098"/>
            <a:ext cx="7748124" cy="3539502"/>
          </a:xfrm>
          <a:prstGeom prst="rect">
            <a:avLst/>
          </a:prstGeom>
          <a:noFill/>
          <a:ln>
            <a:noFill/>
          </a:ln>
        </p:spPr>
      </p:pic>
      <p:sp>
        <p:nvSpPr>
          <p:cNvPr id="137" name="Google Shape;137;p16"/>
          <p:cNvSpPr txBox="1"/>
          <p:nvPr/>
        </p:nvSpPr>
        <p:spPr>
          <a:xfrm>
            <a:off x="4414600" y="4524625"/>
            <a:ext cx="10452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accent2"/>
                </a:solidFill>
                <a:latin typeface="Times"/>
                <a:ea typeface="Times"/>
                <a:cs typeface="Times"/>
                <a:sym typeface="Times"/>
              </a:rPr>
              <a:t>…</a:t>
            </a:r>
            <a:endParaRPr sz="3200">
              <a:solidFill>
                <a:schemeClr val="accent2"/>
              </a:solidFill>
              <a:latin typeface="Times"/>
              <a:ea typeface="Times"/>
              <a:cs typeface="Times"/>
              <a:sym typeface="Time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7"/>
          <p:cNvSpPr txBox="1"/>
          <p:nvPr>
            <p:ph idx="2" type="body"/>
          </p:nvPr>
        </p:nvSpPr>
        <p:spPr>
          <a:xfrm>
            <a:off x="1333775" y="538525"/>
            <a:ext cx="78102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Random Forest model performed best overall</a:t>
            </a:r>
            <a:endParaRPr/>
          </a:p>
        </p:txBody>
      </p:sp>
      <p:pic>
        <p:nvPicPr>
          <p:cNvPr id="143" name="Google Shape;143;p17"/>
          <p:cNvPicPr preferRelativeResize="0"/>
          <p:nvPr/>
        </p:nvPicPr>
        <p:blipFill>
          <a:blip r:embed="rId3">
            <a:alphaModFix/>
          </a:blip>
          <a:stretch>
            <a:fillRect/>
          </a:stretch>
        </p:blipFill>
        <p:spPr>
          <a:xfrm>
            <a:off x="4462625" y="1343600"/>
            <a:ext cx="4543425" cy="3714750"/>
          </a:xfrm>
          <a:prstGeom prst="rect">
            <a:avLst/>
          </a:prstGeom>
          <a:noFill/>
          <a:ln>
            <a:noFill/>
          </a:ln>
        </p:spPr>
      </p:pic>
      <p:sp>
        <p:nvSpPr>
          <p:cNvPr id="144" name="Google Shape;144;p17"/>
          <p:cNvSpPr txBox="1"/>
          <p:nvPr/>
        </p:nvSpPr>
        <p:spPr>
          <a:xfrm>
            <a:off x="248300" y="1702650"/>
            <a:ext cx="4008300" cy="1738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2"/>
              </a:buClr>
              <a:buSzPts val="1400"/>
              <a:buFont typeface="Times"/>
              <a:buChar char="●"/>
            </a:pPr>
            <a:r>
              <a:rPr lang="en">
                <a:solidFill>
                  <a:schemeClr val="accent2"/>
                </a:solidFill>
                <a:latin typeface="Times"/>
                <a:ea typeface="Times"/>
                <a:cs typeface="Times"/>
                <a:sym typeface="Times"/>
              </a:rPr>
              <a:t>Linear and Ridge regression performed worst overall, though all models had a high MSE</a:t>
            </a:r>
            <a:endParaRPr>
              <a:solidFill>
                <a:schemeClr val="accent2"/>
              </a:solidFill>
              <a:latin typeface="Times"/>
              <a:ea typeface="Times"/>
              <a:cs typeface="Times"/>
              <a:sym typeface="Times"/>
            </a:endParaRPr>
          </a:p>
          <a:p>
            <a:pPr indent="-317500" lvl="0" marL="457200" rtl="0" algn="l">
              <a:spcBef>
                <a:spcPts val="0"/>
              </a:spcBef>
              <a:spcAft>
                <a:spcPts val="0"/>
              </a:spcAft>
              <a:buClr>
                <a:schemeClr val="accent2"/>
              </a:buClr>
              <a:buSzPts val="1400"/>
              <a:buFont typeface="Times"/>
              <a:buChar char="●"/>
            </a:pPr>
            <a:r>
              <a:rPr lang="en">
                <a:solidFill>
                  <a:schemeClr val="accent2"/>
                </a:solidFill>
                <a:latin typeface="Times"/>
                <a:ea typeface="Times"/>
                <a:cs typeface="Times"/>
                <a:sym typeface="Times"/>
              </a:rPr>
              <a:t>Best model type was Random Forest for both, but Decision Tree performed very differently</a:t>
            </a:r>
            <a:endParaRPr>
              <a:solidFill>
                <a:schemeClr val="accent2"/>
              </a:solidFill>
              <a:latin typeface="Times"/>
              <a:ea typeface="Times"/>
              <a:cs typeface="Times"/>
              <a:sym typeface="Times"/>
            </a:endParaRPr>
          </a:p>
          <a:p>
            <a:pPr indent="-317500" lvl="0" marL="457200" rtl="0" algn="l">
              <a:spcBef>
                <a:spcPts val="0"/>
              </a:spcBef>
              <a:spcAft>
                <a:spcPts val="0"/>
              </a:spcAft>
              <a:buClr>
                <a:schemeClr val="accent2"/>
              </a:buClr>
              <a:buSzPts val="1400"/>
              <a:buFont typeface="Times"/>
              <a:buChar char="●"/>
            </a:pPr>
            <a:r>
              <a:rPr lang="en">
                <a:solidFill>
                  <a:schemeClr val="accent2"/>
                </a:solidFill>
                <a:latin typeface="Times"/>
                <a:ea typeface="Times"/>
                <a:cs typeface="Times"/>
                <a:sym typeface="Times"/>
              </a:rPr>
              <a:t>Lower MSE for Decision Tree in some cases suggests that Random Forest may be convoluted</a:t>
            </a:r>
            <a:endParaRPr>
              <a:solidFill>
                <a:schemeClr val="accent2"/>
              </a:solidFill>
              <a:latin typeface="Times"/>
              <a:ea typeface="Times"/>
              <a:cs typeface="Times"/>
              <a:sym typeface="Times"/>
            </a:endParaRPr>
          </a:p>
          <a:p>
            <a:pPr indent="-317500" lvl="0" marL="457200" rtl="0" algn="l">
              <a:spcBef>
                <a:spcPts val="0"/>
              </a:spcBef>
              <a:spcAft>
                <a:spcPts val="0"/>
              </a:spcAft>
              <a:buClr>
                <a:schemeClr val="accent2"/>
              </a:buClr>
              <a:buSzPts val="1400"/>
              <a:buFont typeface="Times"/>
              <a:buChar char="●"/>
            </a:pPr>
            <a:r>
              <a:rPr lang="en">
                <a:solidFill>
                  <a:schemeClr val="accent2"/>
                </a:solidFill>
                <a:latin typeface="Times"/>
                <a:ea typeface="Times"/>
                <a:cs typeface="Times"/>
                <a:sym typeface="Times"/>
              </a:rPr>
              <a:t>Chosen model to investigate further was Random Forest as it provided the overall lowest MSE across both posts and comments</a:t>
            </a:r>
            <a:endParaRPr>
              <a:solidFill>
                <a:schemeClr val="accent2"/>
              </a:solidFill>
              <a:latin typeface="Times"/>
              <a:ea typeface="Times"/>
              <a:cs typeface="Times"/>
              <a:sym typeface="Times"/>
            </a:endParaRPr>
          </a:p>
          <a:p>
            <a:pPr indent="-317500" lvl="0" marL="457200" rtl="0" algn="l">
              <a:spcBef>
                <a:spcPts val="0"/>
              </a:spcBef>
              <a:spcAft>
                <a:spcPts val="0"/>
              </a:spcAft>
              <a:buClr>
                <a:schemeClr val="accent2"/>
              </a:buClr>
              <a:buSzPts val="1400"/>
              <a:buFont typeface="Times"/>
              <a:buChar char="●"/>
            </a:pPr>
            <a:r>
              <a:rPr lang="en">
                <a:solidFill>
                  <a:schemeClr val="accent2"/>
                </a:solidFill>
                <a:latin typeface="Times"/>
                <a:ea typeface="Times"/>
                <a:cs typeface="Times"/>
                <a:sym typeface="Times"/>
              </a:rPr>
              <a:t>For all games but Stardew Valley, optimal tree depth was around 10</a:t>
            </a:r>
            <a:endParaRPr>
              <a:solidFill>
                <a:schemeClr val="accent2"/>
              </a:solidFill>
              <a:latin typeface="Times"/>
              <a:ea typeface="Times"/>
              <a:cs typeface="Times"/>
              <a:sym typeface="Time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8"/>
          <p:cNvSpPr txBox="1"/>
          <p:nvPr>
            <p:ph idx="2" type="body"/>
          </p:nvPr>
        </p:nvSpPr>
        <p:spPr>
          <a:xfrm>
            <a:off x="1333775" y="538525"/>
            <a:ext cx="7810200" cy="685800"/>
          </a:xfrm>
          <a:prstGeom prst="rect">
            <a:avLst/>
          </a:prstGeom>
        </p:spPr>
        <p:txBody>
          <a:bodyPr anchorCtr="0" anchor="ctr" bIns="45700" lIns="91425" spcFirstLastPara="1" rIns="91425" wrap="square" tIns="45700">
            <a:noAutofit/>
          </a:bodyPr>
          <a:lstStyle/>
          <a:p>
            <a:pPr indent="0" lvl="0" marL="0" rtl="0" algn="l">
              <a:lnSpc>
                <a:spcPct val="115000"/>
              </a:lnSpc>
              <a:spcBef>
                <a:spcPts val="1600"/>
              </a:spcBef>
              <a:spcAft>
                <a:spcPts val="400"/>
              </a:spcAft>
              <a:buClr>
                <a:schemeClr val="dk1"/>
              </a:buClr>
              <a:buSzPts val="1100"/>
              <a:buFont typeface="Arial"/>
              <a:buNone/>
            </a:pPr>
            <a:r>
              <a:rPr lang="en" sz="2200">
                <a:solidFill>
                  <a:srgbClr val="434343"/>
                </a:solidFill>
                <a:latin typeface="Arial"/>
                <a:ea typeface="Arial"/>
                <a:cs typeface="Arial"/>
                <a:sym typeface="Arial"/>
              </a:rPr>
              <a:t>Hyper-parameter Tuning of Random Forest Regressors</a:t>
            </a:r>
            <a:endParaRPr sz="4000"/>
          </a:p>
        </p:txBody>
      </p:sp>
      <p:pic>
        <p:nvPicPr>
          <p:cNvPr id="150" name="Google Shape;150;p18"/>
          <p:cNvPicPr preferRelativeResize="0"/>
          <p:nvPr/>
        </p:nvPicPr>
        <p:blipFill>
          <a:blip r:embed="rId3">
            <a:alphaModFix/>
          </a:blip>
          <a:stretch>
            <a:fillRect/>
          </a:stretch>
        </p:blipFill>
        <p:spPr>
          <a:xfrm>
            <a:off x="495100" y="1688266"/>
            <a:ext cx="8277725" cy="308818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303030"/>
      </a:dk2>
      <a:lt2>
        <a:srgbClr val="DEDEE0"/>
      </a:lt2>
      <a:accent1>
        <a:srgbClr val="B31B1B"/>
      </a:accent1>
      <a:accent2>
        <a:srgbClr val="4D4F53"/>
      </a:accent2>
      <a:accent3>
        <a:srgbClr val="A2998B"/>
      </a:accent3>
      <a:accent4>
        <a:srgbClr val="EF9595"/>
      </a:accent4>
      <a:accent5>
        <a:srgbClr val="7D7364"/>
      </a:accent5>
      <a:accent6>
        <a:srgbClr val="A8B1C4"/>
      </a:accent6>
      <a:hlink>
        <a:srgbClr val="3B4558"/>
      </a:hlink>
      <a:folHlink>
        <a:srgbClr val="5967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