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media/image5.jpg" ContentType="image/jpeg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media/image6.jpg" ContentType="image/jpeg"/>
  <Override PartName="/ppt/media/image7.jpg" ContentType="image/jpeg"/>
  <Override PartName="/ppt/media/image8.jpg" ContentType="image/jpeg"/>
  <Override PartName="/ppt/media/image16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1" r:id="rId3"/>
    <p:sldId id="269" r:id="rId4"/>
    <p:sldId id="281" r:id="rId5"/>
    <p:sldId id="280" r:id="rId6"/>
    <p:sldId id="273" r:id="rId7"/>
    <p:sldId id="267" r:id="rId8"/>
    <p:sldId id="277" r:id="rId9"/>
    <p:sldId id="275" r:id="rId10"/>
    <p:sldId id="263" r:id="rId11"/>
    <p:sldId id="256" r:id="rId12"/>
    <p:sldId id="257" r:id="rId13"/>
    <p:sldId id="258" r:id="rId14"/>
    <p:sldId id="259" r:id="rId15"/>
    <p:sldId id="260" r:id="rId16"/>
    <p:sldId id="265" r:id="rId17"/>
    <p:sldId id="261" r:id="rId18"/>
    <p:sldId id="26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jiya Aleena Saj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2:00.904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5.936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7.026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4775,'0'-73,"17"-144,18-126,16-88,16-44,4-10,-2 23,-4 48,-8 53,-1 52,-3 41,3 35,-9 29,-13 35,-7 38,-7 36,-8 30,-6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7.385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7.740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8.695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9.082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0:51.98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86,'1'6,"2"-1,-2-1,1 1,0-1,1 0,-1 2,2-2,-1 0,0-1,0 1,2 0,-1 0,6 4,-3-4,-1-1,1-1,1 1,0-1,-1 1,0-1,1-1,0 0,13 0,78-2,-54-1,761 0,-442 3,-337-3,-1-1,46-9,-11 2,3-2,-39 7,0 1,45-4,453 9,-500-2,1-1,-2-1,1-1,38-13,-33 10,-1 1,44-7,-53 11,0-1,0-1,0 0,22-10,12-2,-22 9,1 3,-2 0,2 2,-1 1,61 5,-6-2,407-2,-462 2,1 0,35 8,-32-4,51 2,-35-7,85 14,-61-8,0-1,136-7,-76-1,-35 0,110 4,-176 3,0 1,42 10,-48-8,0-2,1 0,56 3,387-8,-215-4,-252 1,-13-4,-15-3,-4 0,-1 2,0 0,0 2,-2 1,1 0,-50 1,621 3,-231 2,3568-2,-3855 1,0 1,41 9,-39-7,0 0,30 1,381-4,-238-3,-251 3,6 0,2-2,0-1,-76-12,94 10,0-1,-46 2,624 4,-313-1,-215 1,-2 1,2 2,-2 0,2 0,21 9,-22-6,1-1,-1-2,1 0,39 4,-43-8,16 0,1 1,-2 2,40 7,-24-3,2-1,-1-3,101-6,-39 1,-83 2,-2 1,1 2,50 9,-66-10,-1 1,1-1,0 0,-1-1,23 0,-35-1,0 0,0 0,1 0,-1 0,0 0,0 0,0 0,0 0,0 0,0-1,1 1,-1 0,0 0,0 0,0 0,0 0,0 0,0 0,0 0,1 0,-1 0,0 0,0-1,0 1,0 0,0 0,0 0,0 0,0 0,0 0,0 0,0-2,0 2,0 0,0 0,0 0,0 0,0 0,0 0,0-1,0 1,0 0,0 0,0 0,0 0,0 0,0-1,0 1,0 0,0 0,0 0,0 0,-9-9,-15-8,-11 3,-1 1,0 2,-1 0,-1 2,1 2,-74-7,69 8,-53-15,54 12,-46-7,120 18,55-3,-59-1,-1 1,2 2,-2 0,55 10,-48-4,2-3,-2 0,1-2,73-4,50 4,-137 0,-1 3,2-1,30 11,-34-8,0-2,1 0,0-1,29 2,88 11,-58-5,-3-2,-32-4,82 5,88-12,-191-3,-23 4,0 0,0-1,0 1,0 0,0 0,0-1,0 1,0 0,0 0,0-1,0 1,-1 0,1 0,0-1,0 1,0 0,0 0,0 0,-1-1,1 1,0 0,0 0,-1 0,1 0,0-1,0 1,0 0,-1 0,1 0,0 0,0 0,-2 0,2 0,0 0,-1 0,-49-16,38 12,-41-9,1 0,-3 4,2 2,-62-3,88 8,-1-2,1-1,-1 0,-33-14,0 2,111 19,63 11,-2-5,181-5,-157-4,-131 1,1 0,1 0,-1 0,0 1,0 0,0 0,0 0,0 1,-1 0,1-1,0 1,0 0,-1 0,1 1,-1-1,8 6,-9-3,1-1,-1 1,1-1,-2 0,2 1,-2 1,1-2,-2 1,1 0,-1 0,1 1,-1-1,0 0,-1 7,2 28,-2-25,0-1,1 1,8 25,-3-22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1:08.00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0,'-2'1,"1"-1,-2 1,1-1,1 1,-2 0,1 0,1 0,-2 0,2 0,-1 1,1-1,0 0,-2 2,2-2,0 0,0 1,-1 0,1-1,0 1,0 0,1-1,-3 4,-13 41,10-11,2 1,2-1,4 61,1-23,-4-69,1-1,0 1,1 0,-1 1,1-2,-1 1,1 0,0-1,2 1,-2-1,1 2,-1-2,2 1,4 4,-5-6,2 1,-1 0,1-1,0-1,-1 1,1 0,-1-1,1 1,-1-1,2 0,-1 0,-1-1,2 1,-1-1,0 1,6-1,215-2,-76-1,3913 3,-4038 1,-1 1,40 8,-38-4,1-2,28 0,371-3,-204-2,-194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1:18.65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0 114,'1'-4,"-1"0,1 0,1-1,-1 1,1-1,-1 2,2-1,-1 0,0 0,1 1,0-1,0 0,0 1,1-1,-1 1,6-3,-3 1,0 0,0 1,-1 1,3-1,-2 1,1 0,0 1,0-1,0 0,10-1,30 0,-1 1,91 6,-29 0,-94-2,-1 0,2 1,-2 0,1 1,-1 1,0-1,19 9,7 2,-21-10,1 0,-1-1,1-1,27 2,36 4,0 1,-1-1,1-5,86-6,-25 0,-93 6,91 14,-86-10,11 6,-41-8,1-1,41 3,240-8,-280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1:39.48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559 327,'-100'1,"-109"-3,114-14,35 6,56 9,-1 1,1-1,-1 0,0 0,2 0,-2-2,1 2,0-1,0 0,-1 0,2 0,-1 0,1-1,-1 1,0-1,-3-5,4 3,0 1,0-1,0 0,1-1,1 1,-1 0,0 0,1 0,1-2,-1 2,1-8,4-163,-4 157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2:01.634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1:46.87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0,'36'0,"0"1,0 2,52 10,-57-9,1-1,0 0,52-4,34 3,-116-2,2 1,-1-1,0 1,0-1,0 1,0 0,-1 0,1 0,0 0,0 0,-1 2,1-2,2 3,-5-3,2-1,-2 0,0 1,1-1,-1 1,0-1,1 1,-1 0,0-1,0 1,1-1,-1 1,0-1,0 1,0 0,0-1,0 1,0 0,0-1,0 1,0-1,0 2,-1-1,1 0,-1 0,0 0,1 0,-2 1,1-1,0 0,1 0,-1 0,0 0,0 0,-1-1,1 1,-1 0,-1 0,-7 4,-1-1,0 0,-23 6,-9 2,43-12,0 0,-1 0,1 0,0 0,0 0,0 0,-1 0,1 0,0 0,0 0,0 0,-1 0,1 0,0 0,0 0,0 1,0-1,-2 0,2 0,0 0,0 0,0 0,0 1,0-1,0 0,0 0,-1 0,1 1,0-1,0 0,0 0,0 0,0 1,0-1,0 0,0 0,0 0,0 1,0-1,0 0,0 0,0 0,0 2,0-2,0 0,1 0,13 7,18 1,53-1,-47-3,44 6,71 17,-129-23,-2-1,39-1,-40-1,1 0,-1 2,30 5,-21-3,0-1,-1-1,57 0,-52-3,1 3,49 6,-10 0,-1-1,2-4,110-7,-45 1,-115 2,17 1,-1-2,1-2,67-10,-78 8,1 1,0 1,54 3,-53 0,0 0,0-2,43-6,54-9,-1 0,-80 10,0 2,-1 3,91 4,-36 0,820-2,-897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22:01.62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0,'7'1,"0"-1,-1 1,1 0,0 1,-1-1,1 1,-1 0,0 0,1 2,-1-1,0 0,0 0,-1 0,1 1,-1 0,-1 1,8 5,41 27,-45-32,1-1,0-1,0 0,1 0,-1-1,1 0,-1-1,1 0,13 1,97-5,-51 0,-41 3,-2 0,1 2,0 1,31 8,10 1,-24-3,67 19,-88-22,-19-6,1 0,-2 1,1 0,-1 0,2 0,-1 0,-1 0,1 1,-1-1,0 1,0 1,1-1,3 3,-5 4,-2-9,0 0,0 1,0-1,0 0,0 1,0-1,0 0,0 0,0 1,0-1,0 0,0 1,0-1,0 0,1 0,-1 1,0-1,0 0,0 0,2 1,-2-1,0 0,0 0,0 0,1 1,-1-1,0 0,0 0,1 0,-1 0,0 0,1 0,-1 0,0 2,0-2,1 0,-1 0,0 0,2 0,-2 0,0 0,1 0,-1 0,0-2,0 2,1 0,-1 0,1 0,82 5,86-7,-40-2,301 4,-422 0,-4 0,0 0,-1-1,2 1,-2 1,1-1,0 0,0 1,0 1,-1-1,1 0,0 0,-1 0,1 0,3 2,-7-2,0 0,0-1,0 1,1-1,-1 1,0 0,0-1,0 1,0-1,0 1,0 0,-1-1,1 1,0-1,0 1,0 0,-1-1,1 1,0-1,0 1,-2-1,2 1,0-1,-1 1,1-1,-1 2,1-2,-1 0,1 1,-1-1,1 0,-2 1,2-1,-1 0,1 0,-1 1,-1-1,-26 13,27-13,-26 9,0-1,-2-1,2-2,-3 1,2-3,-1 0,-1-2,2-1,-53-4,49-2,1 0,0-1,-41-15,-4-1,33 11,-66-32,85 32,-1 2,-1 1,1-1,-2 3,1 0,-1 2,-47-6,-298 10,166 3,196-2,5 0,1-1,0 1,-1 0,1 1,0-1,-1 0,2 1,-2 0,0 0,2 0,-2 0,1 1,-4 2,8-3,-1 0,1 0,0 0,0 0,0 0,0 0,0 0,0 0,1 0,-1 0,0 0,0-1,1 1,-1 0,0 0,1 0,-1 0,2-1,-2 1,1 0,-1 0,1-1,1 3,19 17,-12-13,2 0,-1-2,1 1,0 0,1-2,-2 1,2-2,0 1,0-1,1-1,21 3,10-2,0-2,47-4,-2-1,541 4,-592 3,0 0,43 9,-19-2,132 28,-144-27,43 14,-68-17,-2-1,4-2,-2 0,-1 0,36 0,449-5,-216-1,-279 0,0 0,0-1,-1 0,1-2,-1 1,0-1,14-6,-11 3,1 2,-1 1,31-5,100-17,-97 16,0 2,101-6,1296 16,-1430-1,-1 0,2 0,24 6,-16-1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40.322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65 4029,'-22'-34,"17"28,0-2,0 1,1 1,0-2,1 0,0 1,-4-15,4 3,0 2,2-2,1 0,4-25,23-88,32-64,43-95,365-877,-296 807,262-401,-342 626,167-194,-212 280,1 1,4 3,1 1,3 4,1 0,104-56,-66 57,-83 36,-2 0,2 1,-1 1,1 0,0 0,22 0,-31 2,0 0,0 0,0 0,0 1,0-1,0 1,-1-1,2 1,-2-1,1 1,0 0,0 0,-1 0,2 0,-2 0,0 0,1 0,-1 0,1 1,-1 0,0-1,0 0,0 1,1-1,-1 1,-1-1,1 1,0-1,-1 1,1 0,-1 1,5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40.738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1.376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2.603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4.635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5.148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16:01:55.567"/>
    </inkml:context>
    <inkml:brush xml:id="br0">
      <inkml:brushProperty name="width" value="0.5" units="cm"/>
      <inkml:brushProperty name="height" value="1" units="cm"/>
      <inkml:brushProperty name="color" value="#FFFFF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02AE-C78E-2A33-0FBC-D4E99870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4CDB4-EDA2-3222-959C-AD8C5769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6D69-AA5C-3C21-B154-08F47EF1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CB1B-4436-5EF0-E4E6-F498411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F9D6-2364-3A22-E518-A1E3CF0B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7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7D47-3671-348A-5795-CF3CE04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9F7F-2131-5F5D-7590-3CFE258E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A568-67E0-72A2-288C-3AF84964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8B81-3C30-7AD5-9FD8-671548DE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1520-DDD9-7196-00C9-1314FB34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7563-164F-EB4C-FE0E-2CFDB3125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3A1D-031B-6BA8-CD76-E84D3C8B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47AB-C398-EAAD-9F14-139B915D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17F1-FC6E-F1BF-BA61-F16F457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1D1C-58FF-2F8A-3C4E-39EAEBC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C1E-0288-8ECD-0233-ACE81415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9764-666E-2FD0-597D-E843E12C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7B39-0D73-01E9-BC5C-0135F030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9755-917B-351B-91B1-1C056BEB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B1E7-331B-D800-0579-FAA7EA62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98EB-FA06-25F1-59EC-BF97655C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78F8-01ED-05CD-16F7-CF899D82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CE93-E65B-A2D5-D211-FDB2F403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AD83-D5F0-B093-581B-87E5C730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0E09-A896-5DDF-8E8A-DB20D2B3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47A7-C931-E386-E977-BE32D73C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E5BE-AF55-CBB0-C43D-9F0A2AB42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0FA4-4098-4ECA-A189-2E29DB8F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52CD-AB43-4915-5923-5A89E057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5A26-CDA6-4FB4-D048-9F7F5864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4321-C0DE-1B76-4EDA-38CAF6B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1F27-9E85-364B-A9BF-C20D31F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9D2D-74D0-EBE3-DD85-4484880F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1B84C-AE89-B7B0-E1EC-83E1C3DD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EEE1D-DE51-8748-ADEA-A9B07A38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1644-D5CD-5E1F-9844-C83CA7E16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31BFB-4E36-73AA-C13C-A2243E64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9DC8E-6E24-6B8E-158E-731302E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1A79F-A166-CC5F-5940-1ABAB1E0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9E1-47A9-D51E-1287-DA31F675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8FD67-D1F2-831B-49A6-63EAFD1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94AA-3223-3C2D-3818-6895D002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2EF1-7F56-853D-AA35-035B1A1C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1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45026-4949-48EA-96D2-D8441F6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A5CD7-EB62-1A6E-09D3-CB5321D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42F6-6375-B8F3-E1C7-7EA70946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4BA4-7D38-D699-AED2-AC6E3373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0E94-92D5-ED3C-7F78-D010F706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77433-7F90-0776-3187-79D4C7EC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817D2-12E1-AEC1-9273-BDB2707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5B1B-F7F9-5B6E-576D-875DF692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48E2D-D283-1C2F-BA68-A47E292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8D0-BC87-184F-471F-4F86FFB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E0D28-0A4E-C1DF-B2D4-18F699659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27F37-C25D-7766-58CA-BECC4AEF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A933B-22B2-DCB5-F8E3-66D4FDA9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75F3-3AF6-BFC5-58D8-58614038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4FAB-B915-2019-06C5-C93EA6EE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070E3-CEBA-1074-B3DE-A016436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F74D-13AE-1896-9FC7-47C31802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235E-5A8F-FD08-3C9D-765BDDC11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6617-4152-4C27-9B59-783D216BD14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11A-80BD-C705-092B-4F971C9F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59B3-88E5-AD28-E50A-35386DD6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" Type="http://schemas.openxmlformats.org/officeDocument/2006/relationships/customXml" Target="../ink/ink3.xml"/><Relationship Id="rId21" Type="http://schemas.openxmlformats.org/officeDocument/2006/relationships/image" Target="../media/image9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5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customXml" Target="../ink/ink13.xml"/><Relationship Id="rId20" Type="http://schemas.openxmlformats.org/officeDocument/2006/relationships/customXml" Target="../ink/ink16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9.xml"/><Relationship Id="rId24" Type="http://schemas.openxmlformats.org/officeDocument/2006/relationships/customXml" Target="../ink/ink18.xml"/><Relationship Id="rId32" Type="http://schemas.openxmlformats.org/officeDocument/2006/relationships/image" Target="../media/image6.jpg"/><Relationship Id="rId5" Type="http://schemas.openxmlformats.org/officeDocument/2006/relationships/customXml" Target="../ink/ink4.xml"/><Relationship Id="rId15" Type="http://schemas.openxmlformats.org/officeDocument/2006/relationships/customXml" Target="../ink/ink12.xml"/><Relationship Id="rId23" Type="http://schemas.openxmlformats.org/officeDocument/2006/relationships/image" Target="../media/image10.png"/><Relationship Id="rId28" Type="http://schemas.openxmlformats.org/officeDocument/2006/relationships/customXml" Target="../ink/ink20.xml"/><Relationship Id="rId10" Type="http://schemas.openxmlformats.org/officeDocument/2006/relationships/customXml" Target="../ink/ink8.xml"/><Relationship Id="rId19" Type="http://schemas.openxmlformats.org/officeDocument/2006/relationships/image" Target="../media/image5.jpg"/><Relationship Id="rId31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4" Type="http://schemas.openxmlformats.org/officeDocument/2006/relationships/image" Target="../media/image7.png"/><Relationship Id="rId22" Type="http://schemas.openxmlformats.org/officeDocument/2006/relationships/customXml" Target="../ink/ink17.xml"/><Relationship Id="rId27" Type="http://schemas.openxmlformats.org/officeDocument/2006/relationships/image" Target="../media/image12.png"/><Relationship Id="rId30" Type="http://schemas.openxmlformats.org/officeDocument/2006/relationships/customXml" Target="../ink/ink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D4AAE-9E45-6FB6-5B85-6E8D966CD4FD}"/>
              </a:ext>
            </a:extLst>
          </p:cNvPr>
          <p:cNvSpPr txBox="1"/>
          <p:nvPr/>
        </p:nvSpPr>
        <p:spPr>
          <a:xfrm>
            <a:off x="1390261" y="1408922"/>
            <a:ext cx="9283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Franklin Gothic Medium" panose="020B0603020102020204" pitchFamily="34" charset="0"/>
              </a:rPr>
              <a:t>Timetable Optimisation</a:t>
            </a:r>
          </a:p>
          <a:p>
            <a:pPr algn="ctr"/>
            <a:r>
              <a:rPr lang="en-IN" sz="2400" dirty="0">
                <a:latin typeface="Franklin Gothic Medium" panose="020B0603020102020204" pitchFamily="34" charset="0"/>
              </a:rPr>
              <a:t>Using Genetic Algorithms</a:t>
            </a:r>
            <a:endParaRPr lang="en-IN" sz="6000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E778D-2A2B-7537-FC56-0260D1EAD3CA}"/>
              </a:ext>
            </a:extLst>
          </p:cNvPr>
          <p:cNvSpPr txBox="1"/>
          <p:nvPr/>
        </p:nvSpPr>
        <p:spPr>
          <a:xfrm>
            <a:off x="279918" y="5066523"/>
            <a:ext cx="401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222BDA03 Jason Alvin Chesney</a:t>
            </a:r>
          </a:p>
          <a:p>
            <a:r>
              <a:rPr lang="en-IN" dirty="0">
                <a:latin typeface="+mj-lt"/>
              </a:rPr>
              <a:t>222BDA17 </a:t>
            </a:r>
            <a:r>
              <a:rPr lang="en-IN" dirty="0" err="1">
                <a:latin typeface="+mj-lt"/>
              </a:rPr>
              <a:t>Lajiya</a:t>
            </a:r>
            <a:r>
              <a:rPr lang="en-IN" dirty="0">
                <a:latin typeface="+mj-lt"/>
              </a:rPr>
              <a:t> Aleena </a:t>
            </a:r>
            <a:r>
              <a:rPr lang="en-IN" dirty="0" err="1">
                <a:latin typeface="+mj-lt"/>
              </a:rPr>
              <a:t>Saji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222BDA31 Shivani M</a:t>
            </a:r>
          </a:p>
          <a:p>
            <a:r>
              <a:rPr lang="en-IN" dirty="0">
                <a:latin typeface="+mj-lt"/>
              </a:rPr>
              <a:t>222BDA52 Sanjay Karthik M</a:t>
            </a:r>
          </a:p>
          <a:p>
            <a:r>
              <a:rPr lang="en-IN" dirty="0">
                <a:latin typeface="+mj-lt"/>
              </a:rPr>
              <a:t>222BDA63 Alvina Joanna</a:t>
            </a:r>
          </a:p>
        </p:txBody>
      </p:sp>
    </p:spTree>
    <p:extLst>
      <p:ext uri="{BB962C8B-B14F-4D97-AF65-F5344CB8AC3E}">
        <p14:creationId xmlns:p14="http://schemas.microsoft.com/office/powerpoint/2010/main" val="34756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1257B-AD32-817F-6AD6-5EF8B7691CA4}"/>
              </a:ext>
            </a:extLst>
          </p:cNvPr>
          <p:cNvSpPr txBox="1"/>
          <p:nvPr/>
        </p:nvSpPr>
        <p:spPr>
          <a:xfrm>
            <a:off x="970384" y="839755"/>
            <a:ext cx="9657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fitness function is used to determine the individual's fitness level in the population. 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means the ability of an individual to compete with other individuals. In every iteration, individuals are evaluated based on their fitness function.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842E1-75E9-E924-C6FB-0CD3DE252196}"/>
              </a:ext>
            </a:extLst>
          </p:cNvPr>
          <p:cNvSpPr txBox="1"/>
          <p:nvPr/>
        </p:nvSpPr>
        <p:spPr>
          <a:xfrm>
            <a:off x="970384" y="2146041"/>
            <a:ext cx="581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It is a measure of how well an individual solves a problem.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94C34-9B53-511B-5885-EE06D87D9BD8}"/>
              </a:ext>
            </a:extLst>
          </p:cNvPr>
          <p:cNvSpPr txBox="1"/>
          <p:nvPr/>
        </p:nvSpPr>
        <p:spPr>
          <a:xfrm>
            <a:off x="970384" y="2901821"/>
            <a:ext cx="3393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Fitness = 1/(1+Collision count)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6888A-A251-7835-E339-3515EDBC6C21}"/>
              </a:ext>
            </a:extLst>
          </p:cNvPr>
          <p:cNvSpPr txBox="1"/>
          <p:nvPr/>
        </p:nvSpPr>
        <p:spPr>
          <a:xfrm>
            <a:off x="970384" y="364466"/>
            <a:ext cx="41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Fitness 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64339-5CEF-54B1-628E-4622B01DC63B}"/>
              </a:ext>
            </a:extLst>
          </p:cNvPr>
          <p:cNvSpPr txBox="1"/>
          <p:nvPr/>
        </p:nvSpPr>
        <p:spPr>
          <a:xfrm>
            <a:off x="1917440" y="4061930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Here for example,  if there are 2 collisions  , the fitness would be,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A8838-0C1A-E9A6-77F0-44DCE4C24661}"/>
              </a:ext>
            </a:extLst>
          </p:cNvPr>
          <p:cNvSpPr txBox="1"/>
          <p:nvPr/>
        </p:nvSpPr>
        <p:spPr>
          <a:xfrm>
            <a:off x="970384" y="3465751"/>
            <a:ext cx="92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Whenever the </a:t>
            </a:r>
            <a:r>
              <a:rPr lang="en-IN" b="1" dirty="0"/>
              <a:t>Fitness = 1</a:t>
            </a:r>
            <a:r>
              <a:rPr lang="en-IN" dirty="0"/>
              <a:t>,we can say that the individual is well fitted to the population.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A7BA3-DEDE-9B1A-A3C4-6D1A326BEB13}"/>
              </a:ext>
            </a:extLst>
          </p:cNvPr>
          <p:cNvSpPr txBox="1"/>
          <p:nvPr/>
        </p:nvSpPr>
        <p:spPr>
          <a:xfrm>
            <a:off x="2189256" y="4368236"/>
            <a:ext cx="409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Fitness = 1/(1+2) = 1/3 =0.3333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1F978-60FF-4D97-E644-FFA5FDA3F6D3}"/>
              </a:ext>
            </a:extLst>
          </p:cNvPr>
          <p:cNvSpPr txBox="1"/>
          <p:nvPr/>
        </p:nvSpPr>
        <p:spPr>
          <a:xfrm>
            <a:off x="1917440" y="4737568"/>
            <a:ext cx="409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If there is 1 collision, then,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B159B-5F86-420A-F2FA-BEF01C07800D}"/>
              </a:ext>
            </a:extLst>
          </p:cNvPr>
          <p:cNvSpPr txBox="1"/>
          <p:nvPr/>
        </p:nvSpPr>
        <p:spPr>
          <a:xfrm>
            <a:off x="4544008" y="4748350"/>
            <a:ext cx="27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Fitness = 1/(1+1) =1/2 =0.5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EAB16-82AA-C24C-70EF-AD98E7079BEF}"/>
              </a:ext>
            </a:extLst>
          </p:cNvPr>
          <p:cNvSpPr txBox="1"/>
          <p:nvPr/>
        </p:nvSpPr>
        <p:spPr>
          <a:xfrm>
            <a:off x="1978089" y="5117682"/>
            <a:ext cx="583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 if there is no collision, </a:t>
            </a:r>
            <a:r>
              <a:rPr lang="en-IN" dirty="0" err="1"/>
              <a:t>i.e</a:t>
            </a:r>
            <a:r>
              <a:rPr lang="en-IN" dirty="0"/>
              <a:t>, collision = 0, then,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227C33-1330-9146-4693-4FE718207BBD}"/>
              </a:ext>
            </a:extLst>
          </p:cNvPr>
          <p:cNvSpPr txBox="1"/>
          <p:nvPr/>
        </p:nvSpPr>
        <p:spPr>
          <a:xfrm>
            <a:off x="1978089" y="5497796"/>
            <a:ext cx="919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Fitness = 1/(1+0) = 1  , which means the individual is well fitted to the population.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D02D6E-91DE-084F-69CD-B86329A923C8}"/>
              </a:ext>
            </a:extLst>
          </p:cNvPr>
          <p:cNvSpPr/>
          <p:nvPr/>
        </p:nvSpPr>
        <p:spPr>
          <a:xfrm>
            <a:off x="1567543" y="4185890"/>
            <a:ext cx="349897" cy="1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9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90AC1-6B97-886D-116E-0EA7DF66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GENETIC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3F37C-A70E-CCCE-CF80-799F8FA4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genetic operator is an operator used in genetic algorithms to guide the algorithm towards a solution to a given problem.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enetic operators play a role in changing the genetic composition of the next generation.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There are three main types of operators:</a:t>
            </a:r>
          </a:p>
          <a:p>
            <a:pPr marL="0" indent="0">
              <a:buNone/>
            </a:pPr>
            <a:r>
              <a:rPr lang="en-US" dirty="0"/>
              <a:t>  → Selection</a:t>
            </a:r>
          </a:p>
          <a:p>
            <a:pPr marL="0" indent="0">
              <a:buNone/>
            </a:pPr>
            <a:r>
              <a:rPr lang="en-US" dirty="0"/>
              <a:t>  → Cross Over</a:t>
            </a:r>
          </a:p>
          <a:p>
            <a:pPr marL="0" indent="0">
              <a:buNone/>
            </a:pPr>
            <a:r>
              <a:rPr lang="en-US" dirty="0"/>
              <a:t>  → Mutation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0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D2817-8730-B970-9DB8-46823D025FC1}"/>
              </a:ext>
            </a:extLst>
          </p:cNvPr>
          <p:cNvSpPr txBox="1"/>
          <p:nvPr/>
        </p:nvSpPr>
        <p:spPr>
          <a:xfrm>
            <a:off x="1142999" y="499187"/>
            <a:ext cx="27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</a:t>
            </a:r>
            <a:r>
              <a:rPr lang="en-IN" sz="3600" b="1" dirty="0"/>
              <a:t>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238B-67F2-FB9E-FFA1-67392A3F800E}"/>
              </a:ext>
            </a:extLst>
          </p:cNvPr>
          <p:cNvSpPr txBox="1"/>
          <p:nvPr/>
        </p:nvSpPr>
        <p:spPr>
          <a:xfrm>
            <a:off x="1268963" y="1228397"/>
            <a:ext cx="90413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selection phase involves the selection of individuals for the reproduction of offspring.</a:t>
            </a:r>
          </a:p>
          <a:p>
            <a:endParaRPr lang="en-US" sz="2400" dirty="0"/>
          </a:p>
          <a:p>
            <a:r>
              <a:rPr lang="en-US" sz="2400" dirty="0"/>
              <a:t>Selection itself does not generate the new population; it is only responsible for selecting individuals that can leave the offspring.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There are three types of Selection methods available, which are: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Roulette wheel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Tournament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Rank-based selection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F3A1EB-0CCF-BA9A-A1CF-A3F8AD629109}"/>
                  </a:ext>
                </a:extLst>
              </p14:cNvPr>
              <p14:cNvContentPartPr/>
              <p14:nvPr/>
            </p14:nvContentPartPr>
            <p14:xfrm>
              <a:off x="1642048" y="33959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F3A1EB-0CCF-BA9A-A1CF-A3F8AD629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048" y="321635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DCA71C-533D-8E04-1AAD-09EC77E98C5C}"/>
                  </a:ext>
                </a:extLst>
              </p14:cNvPr>
              <p14:cNvContentPartPr/>
              <p14:nvPr/>
            </p14:nvContentPartPr>
            <p14:xfrm>
              <a:off x="2033728" y="41145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DCA71C-533D-8E04-1AAD-09EC77E98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088" y="3934910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71366-5A45-9D0F-EB2C-B2A672F2BC70}"/>
              </a:ext>
            </a:extLst>
          </p:cNvPr>
          <p:cNvSpPr txBox="1"/>
          <p:nvPr/>
        </p:nvSpPr>
        <p:spPr>
          <a:xfrm>
            <a:off x="643811" y="485193"/>
            <a:ext cx="10879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However in this genetic algorithm for timetable optimisation, we are actually doing selection line by line.</a:t>
            </a:r>
          </a:p>
          <a:p>
            <a:r>
              <a:rPr lang="en-IN" sz="2000" dirty="0"/>
              <a:t>Consider  chromosomes for the Class 1.We are selecting Faculty_1 teaching in Class 1 on Monday, Tuesday and Wednesday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0969A0-10E5-8886-485B-06E4B89B9A43}"/>
              </a:ext>
            </a:extLst>
          </p:cNvPr>
          <p:cNvCxnSpPr>
            <a:cxnSpLocks/>
          </p:cNvCxnSpPr>
          <p:nvPr/>
        </p:nvCxnSpPr>
        <p:spPr>
          <a:xfrm>
            <a:off x="5383301" y="2932120"/>
            <a:ext cx="2114106" cy="10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560BB6F-CA38-98BE-5854-EE84B83A7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98" y="4123168"/>
            <a:ext cx="4902985" cy="6036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31003CA-36BF-18B8-C59C-5222390772BC}"/>
              </a:ext>
            </a:extLst>
          </p:cNvPr>
          <p:cNvSpPr txBox="1"/>
          <p:nvPr/>
        </p:nvSpPr>
        <p:spPr>
          <a:xfrm>
            <a:off x="9024394" y="3667452"/>
            <a:ext cx="316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 _1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3AFC9E-7221-5750-24A4-F0F1906D5C64}"/>
                  </a:ext>
                </a:extLst>
              </p14:cNvPr>
              <p14:cNvContentPartPr/>
              <p14:nvPr/>
            </p14:nvContentPartPr>
            <p14:xfrm>
              <a:off x="866608" y="1526928"/>
              <a:ext cx="835232" cy="1450495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3AFC9E-7221-5750-24A4-F0F1906D5C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643" y="1346921"/>
                <a:ext cx="1014801" cy="181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0F2EE4-544E-74A4-3BC9-B834A2AFF7FC}"/>
                  </a:ext>
                </a:extLst>
              </p14:cNvPr>
              <p14:cNvContentPartPr/>
              <p14:nvPr/>
            </p14:nvContentPartPr>
            <p14:xfrm>
              <a:off x="1567527" y="1558248"/>
              <a:ext cx="45719" cy="45719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0F2EE4-544E-74A4-3BC9-B834A2AFF7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862223" y="-2130125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71BD7D9-7C3A-CD27-5CFB-8443243D3383}"/>
                  </a:ext>
                </a:extLst>
              </p14:cNvPr>
              <p14:cNvContentPartPr/>
              <p14:nvPr/>
            </p14:nvContentPartPr>
            <p14:xfrm>
              <a:off x="7604367" y="4599888"/>
              <a:ext cx="45719" cy="4571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71BD7D9-7C3A-CD27-5CFB-8443243D33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825383" y="-1825961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3BE591-32BD-27DA-880C-49AAF82901A8}"/>
                  </a:ext>
                </a:extLst>
              </p14:cNvPr>
              <p14:cNvContentPartPr/>
              <p14:nvPr/>
            </p14:nvContentPartPr>
            <p14:xfrm>
              <a:off x="6848367" y="4879608"/>
              <a:ext cx="45719" cy="45719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3BE591-32BD-27DA-880C-49AAF82901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581383" y="-1797989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33FDAF1-82F8-34B7-BD24-85EE2D8DF9C0}"/>
                  </a:ext>
                </a:extLst>
              </p14:cNvPr>
              <p14:cNvContentPartPr/>
              <p14:nvPr/>
            </p14:nvContentPartPr>
            <p14:xfrm>
              <a:off x="4917327" y="4711848"/>
              <a:ext cx="45719" cy="45719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33FDAF1-82F8-34B7-BD24-85EE2D8DF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512423" y="-1814765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18BFE5E-6224-682C-3195-1349E6CAE52A}"/>
                  </a:ext>
                </a:extLst>
              </p14:cNvPr>
              <p14:cNvContentPartPr/>
              <p14:nvPr/>
            </p14:nvContentPartPr>
            <p14:xfrm>
              <a:off x="4917327" y="4711848"/>
              <a:ext cx="45719" cy="45719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18BFE5E-6224-682C-3195-1349E6CAE5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512423" y="-1814765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E803258-CBD7-0E93-AB1B-B63C67510CA4}"/>
                  </a:ext>
                </a:extLst>
              </p14:cNvPr>
              <p14:cNvContentPartPr/>
              <p14:nvPr/>
            </p14:nvContentPartPr>
            <p14:xfrm>
              <a:off x="4917327" y="4711848"/>
              <a:ext cx="45719" cy="45719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E803258-CBD7-0E93-AB1B-B63C67510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512423" y="-1814765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0053A4B-9521-87EE-B166-01F0728B8A44}"/>
                  </a:ext>
                </a:extLst>
              </p14:cNvPr>
              <p14:cNvContentPartPr/>
              <p14:nvPr/>
            </p14:nvContentPartPr>
            <p14:xfrm>
              <a:off x="4917327" y="4711848"/>
              <a:ext cx="45719" cy="45719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0053A4B-9521-87EE-B166-01F0728B8A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512423" y="-1814765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B4BAEF3-DE57-24B5-27E7-DBC314E7785C}"/>
                  </a:ext>
                </a:extLst>
              </p14:cNvPr>
              <p14:cNvContentPartPr/>
              <p14:nvPr/>
            </p14:nvContentPartPr>
            <p14:xfrm>
              <a:off x="3741567" y="1651489"/>
              <a:ext cx="268009" cy="1719536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B4BAEF3-DE57-24B5-27E7-DBC314E778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1510" y="1471471"/>
                <a:ext cx="447762" cy="2079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29CFDF-7799-FCBB-922E-7618F770747F}"/>
                  </a:ext>
                </a:extLst>
              </p14:cNvPr>
              <p14:cNvContentPartPr/>
              <p14:nvPr/>
            </p14:nvContentPartPr>
            <p14:xfrm>
              <a:off x="3965487" y="1651128"/>
              <a:ext cx="45719" cy="45719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29CFDF-7799-FCBB-922E-7618F77074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464263" y="-2120837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2DDA986-C75D-F020-2DC7-96421D9E12AC}"/>
                  </a:ext>
                </a:extLst>
              </p14:cNvPr>
              <p14:cNvContentPartPr/>
              <p14:nvPr/>
            </p14:nvContentPartPr>
            <p14:xfrm>
              <a:off x="3965487" y="1651128"/>
              <a:ext cx="45719" cy="45719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2DDA986-C75D-F020-2DC7-96421D9E1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464263" y="-2120837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583A3DE-0C87-38EA-CA12-8F0872D73C75}"/>
                  </a:ext>
                </a:extLst>
              </p14:cNvPr>
              <p14:cNvContentPartPr/>
              <p14:nvPr/>
            </p14:nvContentPartPr>
            <p14:xfrm>
              <a:off x="4142607" y="970008"/>
              <a:ext cx="45719" cy="45719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583A3DE-0C87-38EA-CA12-8F0872D73C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87143" y="-21889492"/>
                <a:ext cx="22859500" cy="45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5720A39-35A4-FA81-3AB0-8CD79731B11E}"/>
                  </a:ext>
                </a:extLst>
              </p14:cNvPr>
              <p14:cNvContentPartPr/>
              <p14:nvPr/>
            </p14:nvContentPartPr>
            <p14:xfrm>
              <a:off x="4142607" y="970008"/>
              <a:ext cx="45719" cy="4571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5720A39-35A4-FA81-3AB0-8CD79731B1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87143" y="-21889492"/>
                <a:ext cx="22859500" cy="45719000"/>
              </a:xfrm>
              <a:prstGeom prst="rect">
                <a:avLst/>
              </a:prstGeom>
            </p:spPr>
          </p:pic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D32B72C2-A4EE-FEEE-0BBB-E4E95C1869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7" y="1864471"/>
            <a:ext cx="5516782" cy="2462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698915-62EB-53E5-7683-0F55E48EB994}"/>
                  </a:ext>
                </a:extLst>
              </p14:cNvPr>
              <p14:cNvContentPartPr/>
              <p14:nvPr/>
            </p14:nvContentPartPr>
            <p14:xfrm>
              <a:off x="821248" y="2815669"/>
              <a:ext cx="5025924" cy="102295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698915-62EB-53E5-7683-0F55E48EB9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1249" y="2635572"/>
                <a:ext cx="5205563" cy="462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01DE786-3022-0F8A-2FFA-2B0440F01196}"/>
                  </a:ext>
                </a:extLst>
              </p14:cNvPr>
              <p14:cNvContentPartPr/>
              <p14:nvPr/>
            </p14:nvContentPartPr>
            <p14:xfrm>
              <a:off x="3422607" y="2827161"/>
              <a:ext cx="1950869" cy="165996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01DE786-3022-0F8A-2FFA-2B0440F011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32606" y="2647122"/>
                <a:ext cx="2130512" cy="525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96157BD-6265-9C1B-8B66-C7998EF801A6}"/>
                  </a:ext>
                </a:extLst>
              </p14:cNvPr>
              <p14:cNvContentPartPr/>
              <p14:nvPr/>
            </p14:nvContentPartPr>
            <p14:xfrm>
              <a:off x="895768" y="2787560"/>
              <a:ext cx="774534" cy="51335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96157BD-6265-9C1B-8B66-C7998EF801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5790" y="2609313"/>
                <a:ext cx="954131" cy="40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E288CE-AFAA-5CF7-43B9-25AD2DF8D0B2}"/>
                  </a:ext>
                </a:extLst>
              </p14:cNvPr>
              <p14:cNvContentPartPr/>
              <p14:nvPr/>
            </p14:nvContentPartPr>
            <p14:xfrm>
              <a:off x="773008" y="2835441"/>
              <a:ext cx="201328" cy="118408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E288CE-AFAA-5CF7-43B9-25AD2DF8D0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69" y="2655490"/>
                <a:ext cx="381047" cy="477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924EB7D-0106-981C-5AB0-69AB1734C95F}"/>
                  </a:ext>
                </a:extLst>
              </p14:cNvPr>
              <p14:cNvContentPartPr/>
              <p14:nvPr/>
            </p14:nvContentPartPr>
            <p14:xfrm>
              <a:off x="942207" y="2892320"/>
              <a:ext cx="1483669" cy="8955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924EB7D-0106-981C-5AB0-69AB1734C9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2200" y="2713210"/>
                <a:ext cx="1663322" cy="44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8C3BF02-5C83-164D-FF90-7ECDDEEB40C3}"/>
                  </a:ext>
                </a:extLst>
              </p14:cNvPr>
              <p14:cNvContentPartPr/>
              <p14:nvPr/>
            </p14:nvContentPartPr>
            <p14:xfrm>
              <a:off x="2098887" y="2855241"/>
              <a:ext cx="1783737" cy="12702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8C3BF02-5C83-164D-FF90-7ECDDEEB40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08890" y="2675317"/>
                <a:ext cx="1963371" cy="486513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26D05D-1B96-DA4A-3F32-D49C3A08B0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3" y="4518458"/>
            <a:ext cx="5207809" cy="4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6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E580C3-27A2-4574-F815-D3CF33E37832}"/>
              </a:ext>
            </a:extLst>
          </p:cNvPr>
          <p:cNvSpPr txBox="1"/>
          <p:nvPr/>
        </p:nvSpPr>
        <p:spPr>
          <a:xfrm flipH="1">
            <a:off x="1100077" y="634483"/>
            <a:ext cx="82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332224-4CA6-429A-B15A-1F54F305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CROSSOVER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21EA67-704A-DD6F-1420-06CB685F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3869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The crossover plays a most significant role in the reproduction phase of the genetic algorithm. 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In this process, a crossover point is selected at random within the genes.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The main purpose of crossover is the exchange of genetic information, and to transfer the accumulated experience to the offspring. The child should not be very different from the parents.</a:t>
            </a:r>
          </a:p>
        </p:txBody>
      </p:sp>
    </p:spTree>
    <p:extLst>
      <p:ext uri="{BB962C8B-B14F-4D97-AF65-F5344CB8AC3E}">
        <p14:creationId xmlns:p14="http://schemas.microsoft.com/office/powerpoint/2010/main" val="61982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ED2F7F-A020-C83F-1882-5D0BA1EAAF18}"/>
              </a:ext>
            </a:extLst>
          </p:cNvPr>
          <p:cNvSpPr txBox="1"/>
          <p:nvPr/>
        </p:nvSpPr>
        <p:spPr>
          <a:xfrm>
            <a:off x="1102360" y="353102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Parent:1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FECFC1-566A-310D-9354-7C37E9E0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9" y="3880439"/>
            <a:ext cx="6829572" cy="554492"/>
          </a:xfrm>
          <a:prstGeom prst="rect">
            <a:avLst/>
          </a:prstGeom>
        </p:spPr>
      </p:pic>
      <p:sp>
        <p:nvSpPr>
          <p:cNvPr id="24" name="Plus Sign 23">
            <a:extLst>
              <a:ext uri="{FF2B5EF4-FFF2-40B4-BE49-F238E27FC236}">
                <a16:creationId xmlns:a16="http://schemas.microsoft.com/office/drawing/2014/main" id="{7DA5A379-1640-4671-FD1B-2050C0DC42D1}"/>
              </a:ext>
            </a:extLst>
          </p:cNvPr>
          <p:cNvSpPr/>
          <p:nvPr/>
        </p:nvSpPr>
        <p:spPr>
          <a:xfrm>
            <a:off x="3198590" y="4005539"/>
            <a:ext cx="139959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3261D927-1FD5-CFBA-A581-FB023DC1C979}"/>
              </a:ext>
            </a:extLst>
          </p:cNvPr>
          <p:cNvSpPr/>
          <p:nvPr/>
        </p:nvSpPr>
        <p:spPr>
          <a:xfrm>
            <a:off x="7193780" y="4045189"/>
            <a:ext cx="149290" cy="1306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083B0-9B82-7DC3-B6B9-3A734C001097}"/>
              </a:ext>
            </a:extLst>
          </p:cNvPr>
          <p:cNvSpPr txBox="1"/>
          <p:nvPr/>
        </p:nvSpPr>
        <p:spPr>
          <a:xfrm flipH="1">
            <a:off x="8022554" y="39165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EB31B8-FC24-D74E-5C2C-6A80F504AD07}"/>
              </a:ext>
            </a:extLst>
          </p:cNvPr>
          <p:cNvSpPr txBox="1"/>
          <p:nvPr/>
        </p:nvSpPr>
        <p:spPr>
          <a:xfrm>
            <a:off x="8187012" y="392583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9E87B0-0778-D669-743A-DC80FAD3CDF2}"/>
              </a:ext>
            </a:extLst>
          </p:cNvPr>
          <p:cNvSpPr txBox="1"/>
          <p:nvPr/>
        </p:nvSpPr>
        <p:spPr>
          <a:xfrm>
            <a:off x="1048013" y="1963718"/>
            <a:ext cx="23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Parent:2</a:t>
            </a: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1EC349C2-2C35-5C56-A765-29D343314742}"/>
              </a:ext>
            </a:extLst>
          </p:cNvPr>
          <p:cNvSpPr/>
          <p:nvPr/>
        </p:nvSpPr>
        <p:spPr>
          <a:xfrm>
            <a:off x="7271131" y="2575586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BA7B1B-B29B-93A6-8AAE-B89BD22054DF}"/>
              </a:ext>
            </a:extLst>
          </p:cNvPr>
          <p:cNvSpPr/>
          <p:nvPr/>
        </p:nvSpPr>
        <p:spPr>
          <a:xfrm>
            <a:off x="6452810" y="2575586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58B2C577-B328-7049-A34C-E9C347B70391}"/>
              </a:ext>
            </a:extLst>
          </p:cNvPr>
          <p:cNvSpPr/>
          <p:nvPr/>
        </p:nvSpPr>
        <p:spPr>
          <a:xfrm>
            <a:off x="5616669" y="2575586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F345051B-7DE8-BA92-A005-43FF41F1D83D}"/>
              </a:ext>
            </a:extLst>
          </p:cNvPr>
          <p:cNvSpPr/>
          <p:nvPr/>
        </p:nvSpPr>
        <p:spPr>
          <a:xfrm>
            <a:off x="4700373" y="2575586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CF5D33AB-9655-C7B4-E70C-B8489D12BD4E}"/>
              </a:ext>
            </a:extLst>
          </p:cNvPr>
          <p:cNvSpPr/>
          <p:nvPr/>
        </p:nvSpPr>
        <p:spPr>
          <a:xfrm>
            <a:off x="3946513" y="2586181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4DA41B18-C3F4-59F9-586C-E774DDE01598}"/>
              </a:ext>
            </a:extLst>
          </p:cNvPr>
          <p:cNvSpPr/>
          <p:nvPr/>
        </p:nvSpPr>
        <p:spPr>
          <a:xfrm>
            <a:off x="3126247" y="2599269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7046A292-E185-D94D-FD16-B2E274ED3FFA}"/>
              </a:ext>
            </a:extLst>
          </p:cNvPr>
          <p:cNvSpPr/>
          <p:nvPr/>
        </p:nvSpPr>
        <p:spPr>
          <a:xfrm>
            <a:off x="2276356" y="2593296"/>
            <a:ext cx="153097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18EF913B-E77D-8619-966A-2CE1D9F7DB15}"/>
              </a:ext>
            </a:extLst>
          </p:cNvPr>
          <p:cNvSpPr/>
          <p:nvPr/>
        </p:nvSpPr>
        <p:spPr>
          <a:xfrm>
            <a:off x="1476662" y="2557911"/>
            <a:ext cx="132525" cy="1445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307D7AC0-8CAA-2745-1560-82AD939D4F50}"/>
              </a:ext>
            </a:extLst>
          </p:cNvPr>
          <p:cNvSpPr/>
          <p:nvPr/>
        </p:nvSpPr>
        <p:spPr>
          <a:xfrm>
            <a:off x="4054290" y="4005539"/>
            <a:ext cx="139959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B3C01DED-7519-BD60-A138-4D8436DF5866}"/>
              </a:ext>
            </a:extLst>
          </p:cNvPr>
          <p:cNvSpPr/>
          <p:nvPr/>
        </p:nvSpPr>
        <p:spPr>
          <a:xfrm>
            <a:off x="2377107" y="4005539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DAF41028-6A1B-C7D5-FB6F-801E0F498A2E}"/>
              </a:ext>
            </a:extLst>
          </p:cNvPr>
          <p:cNvSpPr/>
          <p:nvPr/>
        </p:nvSpPr>
        <p:spPr>
          <a:xfrm>
            <a:off x="1625603" y="4074159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5488CED0-36EF-0BB4-5B48-807D46CA4DA3}"/>
              </a:ext>
            </a:extLst>
          </p:cNvPr>
          <p:cNvSpPr/>
          <p:nvPr/>
        </p:nvSpPr>
        <p:spPr>
          <a:xfrm>
            <a:off x="4840010" y="4026527"/>
            <a:ext cx="139959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3E29F7CA-3927-1D43-7F0A-B3C1B67D7F59}"/>
              </a:ext>
            </a:extLst>
          </p:cNvPr>
          <p:cNvSpPr/>
          <p:nvPr/>
        </p:nvSpPr>
        <p:spPr>
          <a:xfrm>
            <a:off x="5654675" y="4027300"/>
            <a:ext cx="139958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6FDC985C-8008-EB23-134B-58A1244CA56B}"/>
              </a:ext>
            </a:extLst>
          </p:cNvPr>
          <p:cNvSpPr/>
          <p:nvPr/>
        </p:nvSpPr>
        <p:spPr>
          <a:xfrm>
            <a:off x="6449566" y="4036631"/>
            <a:ext cx="139958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00794-3E5B-28BD-3562-B8293709F6A0}"/>
              </a:ext>
            </a:extLst>
          </p:cNvPr>
          <p:cNvSpPr txBox="1"/>
          <p:nvPr/>
        </p:nvSpPr>
        <p:spPr>
          <a:xfrm>
            <a:off x="7851030" y="251777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E293C6-30CB-3BD9-EF95-5C53E95224E2}"/>
              </a:ext>
            </a:extLst>
          </p:cNvPr>
          <p:cNvSpPr txBox="1"/>
          <p:nvPr/>
        </p:nvSpPr>
        <p:spPr>
          <a:xfrm>
            <a:off x="8168785" y="25460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2B3BD-3364-48D4-9BFA-7691F4A84A28}"/>
              </a:ext>
            </a:extLst>
          </p:cNvPr>
          <p:cNvSpPr txBox="1"/>
          <p:nvPr/>
        </p:nvSpPr>
        <p:spPr>
          <a:xfrm>
            <a:off x="1077571" y="3447807"/>
            <a:ext cx="209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Parent:3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0C1A6-718A-8175-A397-50F55993F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0" y="2458150"/>
            <a:ext cx="6635001" cy="584778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68452CC0-D77B-0B5F-3F14-52031AC6687F}"/>
              </a:ext>
            </a:extLst>
          </p:cNvPr>
          <p:cNvSpPr/>
          <p:nvPr/>
        </p:nvSpPr>
        <p:spPr>
          <a:xfrm>
            <a:off x="1660965" y="2681919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E814B7D6-9D72-F31C-08BE-5F074CF5C2A1}"/>
              </a:ext>
            </a:extLst>
          </p:cNvPr>
          <p:cNvSpPr/>
          <p:nvPr/>
        </p:nvSpPr>
        <p:spPr>
          <a:xfrm>
            <a:off x="2444255" y="2676184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5057064-E185-05C4-22E9-38C1F5CAC69E}"/>
              </a:ext>
            </a:extLst>
          </p:cNvPr>
          <p:cNvSpPr/>
          <p:nvPr/>
        </p:nvSpPr>
        <p:spPr>
          <a:xfrm>
            <a:off x="3249437" y="2670274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45B08518-3E7F-65F1-9426-1B2D356EF505}"/>
              </a:ext>
            </a:extLst>
          </p:cNvPr>
          <p:cNvSpPr/>
          <p:nvPr/>
        </p:nvSpPr>
        <p:spPr>
          <a:xfrm>
            <a:off x="4054619" y="2665561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6C12807E-C51E-32AC-D263-EEBABF778861}"/>
              </a:ext>
            </a:extLst>
          </p:cNvPr>
          <p:cNvSpPr/>
          <p:nvPr/>
        </p:nvSpPr>
        <p:spPr>
          <a:xfrm>
            <a:off x="4833359" y="2651496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57517602-7D5B-A744-6C1F-A15D6DD7AD51}"/>
              </a:ext>
            </a:extLst>
          </p:cNvPr>
          <p:cNvSpPr/>
          <p:nvPr/>
        </p:nvSpPr>
        <p:spPr>
          <a:xfrm>
            <a:off x="5602445" y="2637022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316BA937-A2D2-A4FE-9C74-A6389EBB5376}"/>
              </a:ext>
            </a:extLst>
          </p:cNvPr>
          <p:cNvSpPr/>
          <p:nvPr/>
        </p:nvSpPr>
        <p:spPr>
          <a:xfrm>
            <a:off x="6351420" y="2669206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6E479C3E-827B-1A5E-134C-DC5AA9E61298}"/>
              </a:ext>
            </a:extLst>
          </p:cNvPr>
          <p:cNvSpPr/>
          <p:nvPr/>
        </p:nvSpPr>
        <p:spPr>
          <a:xfrm>
            <a:off x="7054890" y="2642816"/>
            <a:ext cx="139958" cy="1372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88F73C-C7E9-95B2-8236-5FE6DB709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840138"/>
            <a:ext cx="6496925" cy="5784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01F43F-0502-FD7D-B896-DBCDA3D6E7BA}"/>
              </a:ext>
            </a:extLst>
          </p:cNvPr>
          <p:cNvSpPr txBox="1"/>
          <p:nvPr/>
        </p:nvSpPr>
        <p:spPr>
          <a:xfrm>
            <a:off x="1541765" y="935607"/>
            <a:ext cx="1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8EE38-C743-BB17-E6B3-3BAD652A0216}"/>
              </a:ext>
            </a:extLst>
          </p:cNvPr>
          <p:cNvSpPr txBox="1"/>
          <p:nvPr/>
        </p:nvSpPr>
        <p:spPr>
          <a:xfrm>
            <a:off x="2297544" y="935607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013F9-24B8-913C-2DF7-F0042C2F6768}"/>
              </a:ext>
            </a:extLst>
          </p:cNvPr>
          <p:cNvSpPr txBox="1"/>
          <p:nvPr/>
        </p:nvSpPr>
        <p:spPr>
          <a:xfrm>
            <a:off x="3162027" y="935607"/>
            <a:ext cx="1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66D3C-BB65-93DE-D19D-643588EBC5AF}"/>
              </a:ext>
            </a:extLst>
          </p:cNvPr>
          <p:cNvSpPr txBox="1"/>
          <p:nvPr/>
        </p:nvSpPr>
        <p:spPr>
          <a:xfrm>
            <a:off x="3838963" y="935607"/>
            <a:ext cx="5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C9EBAB-7169-8054-5ABD-FDC0AF091369}"/>
              </a:ext>
            </a:extLst>
          </p:cNvPr>
          <p:cNvSpPr txBox="1"/>
          <p:nvPr/>
        </p:nvSpPr>
        <p:spPr>
          <a:xfrm>
            <a:off x="4569696" y="916946"/>
            <a:ext cx="4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FFC61B-70BF-F069-50B3-04BD7515023C}"/>
              </a:ext>
            </a:extLst>
          </p:cNvPr>
          <p:cNvSpPr txBox="1"/>
          <p:nvPr/>
        </p:nvSpPr>
        <p:spPr>
          <a:xfrm>
            <a:off x="7724946" y="896339"/>
            <a:ext cx="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2161AD-3A16-9452-3B18-A5FA283CE3E7}"/>
              </a:ext>
            </a:extLst>
          </p:cNvPr>
          <p:cNvSpPr txBox="1"/>
          <p:nvPr/>
        </p:nvSpPr>
        <p:spPr>
          <a:xfrm>
            <a:off x="5420656" y="8963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1862F4-EFB3-7B2D-29A8-BD7E9B88CACF}"/>
              </a:ext>
            </a:extLst>
          </p:cNvPr>
          <p:cNvSpPr txBox="1"/>
          <p:nvPr/>
        </p:nvSpPr>
        <p:spPr>
          <a:xfrm>
            <a:off x="6189958" y="90566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E6365A-45D9-5A5B-619D-1F87B91DC630}"/>
              </a:ext>
            </a:extLst>
          </p:cNvPr>
          <p:cNvSpPr txBox="1"/>
          <p:nvPr/>
        </p:nvSpPr>
        <p:spPr>
          <a:xfrm>
            <a:off x="6915559" y="916946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70D90-E53E-6FD2-759B-C07E34E61B22}"/>
              </a:ext>
            </a:extLst>
          </p:cNvPr>
          <p:cNvSpPr txBox="1"/>
          <p:nvPr/>
        </p:nvSpPr>
        <p:spPr>
          <a:xfrm>
            <a:off x="8225300" y="8963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2448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07823-FD29-E3C7-7216-C0D3394F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55" y="1558213"/>
            <a:ext cx="6723970" cy="554492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E842BDC9-DA5F-AE73-F790-C5C4A2199E13}"/>
              </a:ext>
            </a:extLst>
          </p:cNvPr>
          <p:cNvSpPr/>
          <p:nvPr/>
        </p:nvSpPr>
        <p:spPr>
          <a:xfrm>
            <a:off x="2108717" y="1695500"/>
            <a:ext cx="167952" cy="1399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3946A507-8768-88EE-3F58-6CBF12948C46}"/>
              </a:ext>
            </a:extLst>
          </p:cNvPr>
          <p:cNvSpPr/>
          <p:nvPr/>
        </p:nvSpPr>
        <p:spPr>
          <a:xfrm flipH="1">
            <a:off x="2901819" y="1699487"/>
            <a:ext cx="167952" cy="1399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36DF73F1-E874-568B-0161-96313A63314B}"/>
              </a:ext>
            </a:extLst>
          </p:cNvPr>
          <p:cNvSpPr/>
          <p:nvPr/>
        </p:nvSpPr>
        <p:spPr>
          <a:xfrm>
            <a:off x="4558005" y="1733500"/>
            <a:ext cx="130629" cy="149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F6282220-FF19-D237-53FC-767BFBAC2ED6}"/>
              </a:ext>
            </a:extLst>
          </p:cNvPr>
          <p:cNvSpPr/>
          <p:nvPr/>
        </p:nvSpPr>
        <p:spPr>
          <a:xfrm>
            <a:off x="6074006" y="1763579"/>
            <a:ext cx="149289" cy="1446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2A0AFE6-DB8E-45B9-2EAE-F349DE41994D}"/>
              </a:ext>
            </a:extLst>
          </p:cNvPr>
          <p:cNvSpPr/>
          <p:nvPr/>
        </p:nvSpPr>
        <p:spPr>
          <a:xfrm>
            <a:off x="6926275" y="1731507"/>
            <a:ext cx="149290" cy="1446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E8431652-B9D8-D574-B151-F2684DEB0412}"/>
              </a:ext>
            </a:extLst>
          </p:cNvPr>
          <p:cNvSpPr/>
          <p:nvPr/>
        </p:nvSpPr>
        <p:spPr>
          <a:xfrm>
            <a:off x="7648542" y="1731507"/>
            <a:ext cx="149290" cy="1512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345C5-BF01-F79D-3DE0-D312F2930DDC}"/>
              </a:ext>
            </a:extLst>
          </p:cNvPr>
          <p:cNvSpPr txBox="1"/>
          <p:nvPr/>
        </p:nvSpPr>
        <p:spPr>
          <a:xfrm>
            <a:off x="8577671" y="1662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4751D-2BFF-1B6E-3BD4-3CA56C9A3FFB}"/>
              </a:ext>
            </a:extLst>
          </p:cNvPr>
          <p:cNvSpPr txBox="1"/>
          <p:nvPr/>
        </p:nvSpPr>
        <p:spPr>
          <a:xfrm>
            <a:off x="8881030" y="1638790"/>
            <a:ext cx="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46A08A2-0AEA-C077-D828-EDADE730ACE1}"/>
              </a:ext>
            </a:extLst>
          </p:cNvPr>
          <p:cNvSpPr/>
          <p:nvPr/>
        </p:nvSpPr>
        <p:spPr>
          <a:xfrm flipH="1">
            <a:off x="3690260" y="1731507"/>
            <a:ext cx="167952" cy="1399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1C652FC9-345E-0BB9-451D-BB8F5FDD76FF}"/>
              </a:ext>
            </a:extLst>
          </p:cNvPr>
          <p:cNvSpPr/>
          <p:nvPr/>
        </p:nvSpPr>
        <p:spPr>
          <a:xfrm flipH="1">
            <a:off x="5261611" y="1763579"/>
            <a:ext cx="167952" cy="1399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917F0-32CF-227C-5D3D-A2E5F0EEC109}"/>
              </a:ext>
            </a:extLst>
          </p:cNvPr>
          <p:cNvSpPr txBox="1"/>
          <p:nvPr/>
        </p:nvSpPr>
        <p:spPr>
          <a:xfrm>
            <a:off x="1552270" y="10489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FD081-B23F-A1D9-1BD8-F61F8331C908}"/>
              </a:ext>
            </a:extLst>
          </p:cNvPr>
          <p:cNvSpPr txBox="1"/>
          <p:nvPr/>
        </p:nvSpPr>
        <p:spPr>
          <a:xfrm>
            <a:off x="1608255" y="299512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Child:2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04AF7-4F51-D0DD-5E9C-C2BA97601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50" y="3493542"/>
            <a:ext cx="6413144" cy="554492"/>
          </a:xfrm>
          <a:prstGeom prst="rect">
            <a:avLst/>
          </a:prstGeom>
        </p:spPr>
      </p:pic>
      <p:sp>
        <p:nvSpPr>
          <p:cNvPr id="16" name="Plus Sign 15">
            <a:extLst>
              <a:ext uri="{FF2B5EF4-FFF2-40B4-BE49-F238E27FC236}">
                <a16:creationId xmlns:a16="http://schemas.microsoft.com/office/drawing/2014/main" id="{1AB4825E-0EC4-F7F7-2C06-3A7243B2D857}"/>
              </a:ext>
            </a:extLst>
          </p:cNvPr>
          <p:cNvSpPr/>
          <p:nvPr/>
        </p:nvSpPr>
        <p:spPr>
          <a:xfrm>
            <a:off x="2188027" y="3701418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90DEEA52-FE74-DB82-38C5-B7E707065B93}"/>
              </a:ext>
            </a:extLst>
          </p:cNvPr>
          <p:cNvSpPr/>
          <p:nvPr/>
        </p:nvSpPr>
        <p:spPr>
          <a:xfrm>
            <a:off x="2985795" y="3701418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8F6B4AF7-FEBA-4127-2C76-5AC15A959F5F}"/>
              </a:ext>
            </a:extLst>
          </p:cNvPr>
          <p:cNvSpPr/>
          <p:nvPr/>
        </p:nvSpPr>
        <p:spPr>
          <a:xfrm>
            <a:off x="3694921" y="3681339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1099A2C-7AED-A6F9-0173-DC5AF425CB2F}"/>
              </a:ext>
            </a:extLst>
          </p:cNvPr>
          <p:cNvSpPr/>
          <p:nvPr/>
        </p:nvSpPr>
        <p:spPr>
          <a:xfrm>
            <a:off x="4469363" y="3701418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992EBE6C-83F3-DD87-2A76-8B6E4CA77FD1}"/>
              </a:ext>
            </a:extLst>
          </p:cNvPr>
          <p:cNvSpPr/>
          <p:nvPr/>
        </p:nvSpPr>
        <p:spPr>
          <a:xfrm>
            <a:off x="5217290" y="3681339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9F58C1B6-835A-DF26-A529-8222DEBF5DDC}"/>
              </a:ext>
            </a:extLst>
          </p:cNvPr>
          <p:cNvSpPr/>
          <p:nvPr/>
        </p:nvSpPr>
        <p:spPr>
          <a:xfrm>
            <a:off x="6015835" y="3681339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F9C27A95-B0E7-FFD5-2C7C-46F452907FDB}"/>
              </a:ext>
            </a:extLst>
          </p:cNvPr>
          <p:cNvSpPr/>
          <p:nvPr/>
        </p:nvSpPr>
        <p:spPr>
          <a:xfrm>
            <a:off x="6691373" y="3681339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4491ADCE-CA01-2D79-A23E-B15A71C9B231}"/>
              </a:ext>
            </a:extLst>
          </p:cNvPr>
          <p:cNvSpPr/>
          <p:nvPr/>
        </p:nvSpPr>
        <p:spPr>
          <a:xfrm>
            <a:off x="7376674" y="3681339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93CEB-0C76-A960-3152-E5777E71541E}"/>
              </a:ext>
            </a:extLst>
          </p:cNvPr>
          <p:cNvSpPr txBox="1"/>
          <p:nvPr/>
        </p:nvSpPr>
        <p:spPr>
          <a:xfrm>
            <a:off x="8207188" y="358206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92B14-0195-AC25-B492-5C752139EB03}"/>
              </a:ext>
            </a:extLst>
          </p:cNvPr>
          <p:cNvSpPr txBox="1"/>
          <p:nvPr/>
        </p:nvSpPr>
        <p:spPr>
          <a:xfrm>
            <a:off x="1698171" y="497783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Child:3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2029E1-EC98-7828-B627-499B87908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50" y="5347166"/>
            <a:ext cx="6413144" cy="594290"/>
          </a:xfrm>
          <a:prstGeom prst="rect">
            <a:avLst/>
          </a:prstGeom>
        </p:spPr>
      </p:pic>
      <p:sp>
        <p:nvSpPr>
          <p:cNvPr id="27" name="Plus Sign 26">
            <a:extLst>
              <a:ext uri="{FF2B5EF4-FFF2-40B4-BE49-F238E27FC236}">
                <a16:creationId xmlns:a16="http://schemas.microsoft.com/office/drawing/2014/main" id="{87FA0575-DF4D-D324-1DDF-B6F3CE302795}"/>
              </a:ext>
            </a:extLst>
          </p:cNvPr>
          <p:cNvSpPr/>
          <p:nvPr/>
        </p:nvSpPr>
        <p:spPr>
          <a:xfrm>
            <a:off x="2188027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36A1DA0F-0702-804E-162C-BFEA4FF81F30}"/>
              </a:ext>
            </a:extLst>
          </p:cNvPr>
          <p:cNvSpPr/>
          <p:nvPr/>
        </p:nvSpPr>
        <p:spPr>
          <a:xfrm>
            <a:off x="2985795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31EF47F1-4E8F-48C5-9125-826032129080}"/>
              </a:ext>
            </a:extLst>
          </p:cNvPr>
          <p:cNvSpPr/>
          <p:nvPr/>
        </p:nvSpPr>
        <p:spPr>
          <a:xfrm>
            <a:off x="3690260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8E7E16E8-2693-6C69-CF25-5EAA1E2425C6}"/>
              </a:ext>
            </a:extLst>
          </p:cNvPr>
          <p:cNvSpPr/>
          <p:nvPr/>
        </p:nvSpPr>
        <p:spPr>
          <a:xfrm>
            <a:off x="4469363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9BBFAC7F-858B-5B64-5F37-DB0A5E699A54}"/>
              </a:ext>
            </a:extLst>
          </p:cNvPr>
          <p:cNvSpPr/>
          <p:nvPr/>
        </p:nvSpPr>
        <p:spPr>
          <a:xfrm>
            <a:off x="5231287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BFF2F6D-2228-AAFC-C93F-9E6E3D632903}"/>
              </a:ext>
            </a:extLst>
          </p:cNvPr>
          <p:cNvSpPr/>
          <p:nvPr/>
        </p:nvSpPr>
        <p:spPr>
          <a:xfrm>
            <a:off x="6029685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0DCEA5F-FCE6-6DA9-8F6D-CD1DEA9AC22A}"/>
              </a:ext>
            </a:extLst>
          </p:cNvPr>
          <p:cNvSpPr/>
          <p:nvPr/>
        </p:nvSpPr>
        <p:spPr>
          <a:xfrm>
            <a:off x="6700480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4EA4B52F-C7DB-FE69-50D0-2E3F00C85F3E}"/>
              </a:ext>
            </a:extLst>
          </p:cNvPr>
          <p:cNvSpPr/>
          <p:nvPr/>
        </p:nvSpPr>
        <p:spPr>
          <a:xfrm>
            <a:off x="7376674" y="5473525"/>
            <a:ext cx="88642" cy="1707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75E8F-00F9-AE59-FA0B-6C018B653AF8}"/>
              </a:ext>
            </a:extLst>
          </p:cNvPr>
          <p:cNvSpPr txBox="1"/>
          <p:nvPr/>
        </p:nvSpPr>
        <p:spPr>
          <a:xfrm>
            <a:off x="8279029" y="54207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104899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47E2B-5BF4-D941-9AD9-678E949AC263}"/>
              </a:ext>
            </a:extLst>
          </p:cNvPr>
          <p:cNvSpPr txBox="1"/>
          <p:nvPr/>
        </p:nvSpPr>
        <p:spPr>
          <a:xfrm>
            <a:off x="1003039" y="662473"/>
            <a:ext cx="24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MUTATION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C1BB3-3DBA-B6C8-FEF0-346D91AC16C7}"/>
              </a:ext>
            </a:extLst>
          </p:cNvPr>
          <p:cNvSpPr txBox="1"/>
          <p:nvPr/>
        </p:nvSpPr>
        <p:spPr>
          <a:xfrm>
            <a:off x="1003039" y="1166953"/>
            <a:ext cx="109494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mutation operator inserts random genes in the offspring (new child) to maintain the diversity in the population.</a:t>
            </a:r>
          </a:p>
          <a:p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It can be done by flipping some bits in the chromosomes.</a:t>
            </a:r>
          </a:p>
          <a:p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0889B-4AE3-B379-1232-1E0D096EEDEE}"/>
              </a:ext>
            </a:extLst>
          </p:cNvPr>
          <p:cNvSpPr txBox="1"/>
          <p:nvPr/>
        </p:nvSpPr>
        <p:spPr>
          <a:xfrm>
            <a:off x="1357541" y="2439374"/>
            <a:ext cx="516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consider Faculty_1, Faculty_2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0EAD17-D574-40AD-BFC3-1B2FFA1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76" y="4347094"/>
            <a:ext cx="6413144" cy="554492"/>
          </a:xfrm>
          <a:prstGeom prst="rect">
            <a:avLst/>
          </a:prstGeom>
        </p:spPr>
      </p:pic>
      <p:sp>
        <p:nvSpPr>
          <p:cNvPr id="20" name="Plus Sign 19">
            <a:extLst>
              <a:ext uri="{FF2B5EF4-FFF2-40B4-BE49-F238E27FC236}">
                <a16:creationId xmlns:a16="http://schemas.microsoft.com/office/drawing/2014/main" id="{2B7D5723-D257-65C1-BB30-A5CFDADB41C7}"/>
              </a:ext>
            </a:extLst>
          </p:cNvPr>
          <p:cNvSpPr/>
          <p:nvPr/>
        </p:nvSpPr>
        <p:spPr>
          <a:xfrm>
            <a:off x="2098827" y="446177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B208C4D9-9546-70D3-1950-0BB72072E624}"/>
              </a:ext>
            </a:extLst>
          </p:cNvPr>
          <p:cNvSpPr/>
          <p:nvPr/>
        </p:nvSpPr>
        <p:spPr>
          <a:xfrm>
            <a:off x="2895040" y="446177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6C66BEF9-BA67-D6A3-31FE-090FB132B670}"/>
              </a:ext>
            </a:extLst>
          </p:cNvPr>
          <p:cNvSpPr/>
          <p:nvPr/>
        </p:nvSpPr>
        <p:spPr>
          <a:xfrm>
            <a:off x="3602612" y="446177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8C2EFE2-7A30-77BB-D07A-BC83D5ABDEA6}"/>
              </a:ext>
            </a:extLst>
          </p:cNvPr>
          <p:cNvSpPr/>
          <p:nvPr/>
        </p:nvSpPr>
        <p:spPr>
          <a:xfrm>
            <a:off x="4409710" y="446177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69215119-937E-CD4C-C67E-76F375ECDA96}"/>
              </a:ext>
            </a:extLst>
          </p:cNvPr>
          <p:cNvSpPr/>
          <p:nvPr/>
        </p:nvSpPr>
        <p:spPr>
          <a:xfrm>
            <a:off x="5152711" y="446177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30064CB7-2828-4A90-56B4-9713D3809935}"/>
              </a:ext>
            </a:extLst>
          </p:cNvPr>
          <p:cNvSpPr/>
          <p:nvPr/>
        </p:nvSpPr>
        <p:spPr>
          <a:xfrm>
            <a:off x="5895712" y="4460470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7F3CD20A-8260-2772-9310-73BE8B33FD6F}"/>
              </a:ext>
            </a:extLst>
          </p:cNvPr>
          <p:cNvSpPr/>
          <p:nvPr/>
        </p:nvSpPr>
        <p:spPr>
          <a:xfrm>
            <a:off x="6614169" y="4463522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35CE52EE-21F5-5D94-0045-84A6012C08DE}"/>
              </a:ext>
            </a:extLst>
          </p:cNvPr>
          <p:cNvSpPr/>
          <p:nvPr/>
        </p:nvSpPr>
        <p:spPr>
          <a:xfrm>
            <a:off x="7321741" y="447874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84D10-CFC2-2A4A-FAEA-9EA0C0B0CFDC}"/>
              </a:ext>
            </a:extLst>
          </p:cNvPr>
          <p:cNvSpPr txBox="1"/>
          <p:nvPr/>
        </p:nvSpPr>
        <p:spPr>
          <a:xfrm>
            <a:off x="8248786" y="30348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CF2FE6-A026-BF1C-69A1-FE8A5300D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54" y="2927466"/>
            <a:ext cx="6450466" cy="554492"/>
          </a:xfrm>
          <a:prstGeom prst="rect">
            <a:avLst/>
          </a:prstGeom>
        </p:spPr>
      </p:pic>
      <p:sp>
        <p:nvSpPr>
          <p:cNvPr id="30" name="Plus Sign 29">
            <a:extLst>
              <a:ext uri="{FF2B5EF4-FFF2-40B4-BE49-F238E27FC236}">
                <a16:creationId xmlns:a16="http://schemas.microsoft.com/office/drawing/2014/main" id="{5ADA82B1-2221-CBB4-A9FE-0B9096F8E45B}"/>
              </a:ext>
            </a:extLst>
          </p:cNvPr>
          <p:cNvSpPr/>
          <p:nvPr/>
        </p:nvSpPr>
        <p:spPr>
          <a:xfrm>
            <a:off x="2086724" y="3135500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ABE3F878-64EA-A0FA-C5E8-544F2ED7D69F}"/>
              </a:ext>
            </a:extLst>
          </p:cNvPr>
          <p:cNvSpPr/>
          <p:nvPr/>
        </p:nvSpPr>
        <p:spPr>
          <a:xfrm>
            <a:off x="2784084" y="314985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06CAD5C1-E023-5430-A2B0-02B1469B6409}"/>
              </a:ext>
            </a:extLst>
          </p:cNvPr>
          <p:cNvSpPr/>
          <p:nvPr/>
        </p:nvSpPr>
        <p:spPr>
          <a:xfrm>
            <a:off x="3602612" y="3135499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C737E18F-CEA4-08F0-9AAB-990ABBD25A1E}"/>
              </a:ext>
            </a:extLst>
          </p:cNvPr>
          <p:cNvSpPr/>
          <p:nvPr/>
        </p:nvSpPr>
        <p:spPr>
          <a:xfrm>
            <a:off x="4332499" y="3149853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A6410ECD-A767-0ABB-08F1-7AC4A71B2C89}"/>
              </a:ext>
            </a:extLst>
          </p:cNvPr>
          <p:cNvSpPr/>
          <p:nvPr/>
        </p:nvSpPr>
        <p:spPr>
          <a:xfrm>
            <a:off x="5101586" y="313424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71141D76-B088-717F-4979-59BE6C95F903}"/>
              </a:ext>
            </a:extLst>
          </p:cNvPr>
          <p:cNvSpPr/>
          <p:nvPr/>
        </p:nvSpPr>
        <p:spPr>
          <a:xfrm>
            <a:off x="5785766" y="3134244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A7946EA1-F163-BA7A-57E2-B66865543751}"/>
              </a:ext>
            </a:extLst>
          </p:cNvPr>
          <p:cNvSpPr/>
          <p:nvPr/>
        </p:nvSpPr>
        <p:spPr>
          <a:xfrm>
            <a:off x="6631950" y="3149853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04BC2873-BC96-A790-C87D-56F4C1368AD2}"/>
              </a:ext>
            </a:extLst>
          </p:cNvPr>
          <p:cNvSpPr/>
          <p:nvPr/>
        </p:nvSpPr>
        <p:spPr>
          <a:xfrm>
            <a:off x="7326007" y="3149853"/>
            <a:ext cx="177282" cy="1679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F63CB-3DBA-C2C3-554A-BFC373DE1861}"/>
              </a:ext>
            </a:extLst>
          </p:cNvPr>
          <p:cNvSpPr txBox="1"/>
          <p:nvPr/>
        </p:nvSpPr>
        <p:spPr>
          <a:xfrm>
            <a:off x="8277770" y="43780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 3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E382C2B0-98CC-A0D6-1E94-A930F8C98CDB}"/>
              </a:ext>
            </a:extLst>
          </p:cNvPr>
          <p:cNvSpPr/>
          <p:nvPr/>
        </p:nvSpPr>
        <p:spPr>
          <a:xfrm rot="5400000" flipV="1">
            <a:off x="3034281" y="3803766"/>
            <a:ext cx="554492" cy="154945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966B25-1C6F-6C7D-0CB6-01E72FBFBC2D}"/>
              </a:ext>
            </a:extLst>
          </p:cNvPr>
          <p:cNvSpPr txBox="1"/>
          <p:nvPr/>
        </p:nvSpPr>
        <p:spPr>
          <a:xfrm>
            <a:off x="3311526" y="3748477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Collision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F7925-F7E8-0085-5C96-18A43668DB09}"/>
              </a:ext>
            </a:extLst>
          </p:cNvPr>
          <p:cNvSpPr txBox="1"/>
          <p:nvPr/>
        </p:nvSpPr>
        <p:spPr>
          <a:xfrm>
            <a:off x="577569" y="298035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Faculty_1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CF2701-D643-AADC-8A67-F277075FA743}"/>
              </a:ext>
            </a:extLst>
          </p:cNvPr>
          <p:cNvSpPr txBox="1"/>
          <p:nvPr/>
        </p:nvSpPr>
        <p:spPr>
          <a:xfrm>
            <a:off x="534257" y="440883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Faculty_2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8FFE3F7-DA3F-4504-78DA-BC6DCED7D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15" y="5623551"/>
            <a:ext cx="6413144" cy="594290"/>
          </a:xfrm>
          <a:prstGeom prst="rect">
            <a:avLst/>
          </a:prstGeom>
        </p:spPr>
      </p:pic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121D75C2-F931-4B17-200B-7A24337B6398}"/>
              </a:ext>
            </a:extLst>
          </p:cNvPr>
          <p:cNvSpPr/>
          <p:nvPr/>
        </p:nvSpPr>
        <p:spPr>
          <a:xfrm>
            <a:off x="1734934" y="5002846"/>
            <a:ext cx="1418253" cy="354186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0E68BC5-ADC6-F799-446C-B5038BAEBD87}"/>
              </a:ext>
            </a:extLst>
          </p:cNvPr>
          <p:cNvSpPr/>
          <p:nvPr/>
        </p:nvSpPr>
        <p:spPr>
          <a:xfrm>
            <a:off x="4332499" y="5128242"/>
            <a:ext cx="174279" cy="354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635D2A00-0E2C-F954-ABFD-ADD32683617C}"/>
              </a:ext>
            </a:extLst>
          </p:cNvPr>
          <p:cNvSpPr/>
          <p:nvPr/>
        </p:nvSpPr>
        <p:spPr>
          <a:xfrm>
            <a:off x="2098827" y="5870026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233B6F2C-768D-6366-3287-D5CCCBF6BED9}"/>
              </a:ext>
            </a:extLst>
          </p:cNvPr>
          <p:cNvSpPr/>
          <p:nvPr/>
        </p:nvSpPr>
        <p:spPr>
          <a:xfrm>
            <a:off x="2878776" y="5883753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8A63A908-C552-11F4-2D10-BF605E877DF0}"/>
              </a:ext>
            </a:extLst>
          </p:cNvPr>
          <p:cNvSpPr/>
          <p:nvPr/>
        </p:nvSpPr>
        <p:spPr>
          <a:xfrm>
            <a:off x="3608663" y="5883752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D3B27F9C-DC59-3D6D-9355-23E9C6DBFE8A}"/>
              </a:ext>
            </a:extLst>
          </p:cNvPr>
          <p:cNvSpPr/>
          <p:nvPr/>
        </p:nvSpPr>
        <p:spPr>
          <a:xfrm>
            <a:off x="4388612" y="5870026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CE435D43-56C7-0ECD-A58B-82D14D93BC8E}"/>
              </a:ext>
            </a:extLst>
          </p:cNvPr>
          <p:cNvSpPr/>
          <p:nvPr/>
        </p:nvSpPr>
        <p:spPr>
          <a:xfrm>
            <a:off x="5118499" y="5855760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C121C2DE-B988-AA77-FFAC-D0A566031597}"/>
              </a:ext>
            </a:extLst>
          </p:cNvPr>
          <p:cNvSpPr/>
          <p:nvPr/>
        </p:nvSpPr>
        <p:spPr>
          <a:xfrm>
            <a:off x="5870088" y="5850188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FD47422D-C866-27B0-C67A-BAF9D8AB7168}"/>
              </a:ext>
            </a:extLst>
          </p:cNvPr>
          <p:cNvSpPr/>
          <p:nvPr/>
        </p:nvSpPr>
        <p:spPr>
          <a:xfrm>
            <a:off x="6608999" y="5870025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E635927F-0CA0-BD40-E350-FFC289B38DA3}"/>
              </a:ext>
            </a:extLst>
          </p:cNvPr>
          <p:cNvSpPr/>
          <p:nvPr/>
        </p:nvSpPr>
        <p:spPr>
          <a:xfrm>
            <a:off x="7337728" y="5870024"/>
            <a:ext cx="165179" cy="129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B886E5-999A-E23F-3C5E-F1991F071435}"/>
              </a:ext>
            </a:extLst>
          </p:cNvPr>
          <p:cNvSpPr txBox="1"/>
          <p:nvPr/>
        </p:nvSpPr>
        <p:spPr>
          <a:xfrm>
            <a:off x="8285068" y="5699086"/>
            <a:ext cx="4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B5146-6DCA-A13D-3DDD-290F981E7344}"/>
              </a:ext>
            </a:extLst>
          </p:cNvPr>
          <p:cNvSpPr txBox="1"/>
          <p:nvPr/>
        </p:nvSpPr>
        <p:spPr>
          <a:xfrm>
            <a:off x="1680459" y="7084381"/>
            <a:ext cx="62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Thus mutation between genes would avoid collisions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C82F16F-1E44-1AB2-0C52-C19C8CD2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77" y="4347095"/>
            <a:ext cx="6413144" cy="55449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19D2AF-41C7-B562-5A58-75832971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55" y="2927467"/>
            <a:ext cx="6450466" cy="554492"/>
          </a:xfrm>
          <a:prstGeom prst="rect">
            <a:avLst/>
          </a:prstGeom>
        </p:spPr>
      </p:pic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885DC30-486D-CEB7-7851-2CFAD0703520}"/>
              </a:ext>
            </a:extLst>
          </p:cNvPr>
          <p:cNvSpPr/>
          <p:nvPr/>
        </p:nvSpPr>
        <p:spPr>
          <a:xfrm rot="5400000" flipV="1">
            <a:off x="3034282" y="3803767"/>
            <a:ext cx="554492" cy="154945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CAA8813-56E7-C294-FE60-B3F45278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16" y="5623552"/>
            <a:ext cx="6413144" cy="594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96CFC31-D938-A3EA-E13B-EF565B2E9A8C}"/>
              </a:ext>
            </a:extLst>
          </p:cNvPr>
          <p:cNvSpPr txBox="1"/>
          <p:nvPr/>
        </p:nvSpPr>
        <p:spPr>
          <a:xfrm>
            <a:off x="1445126" y="63489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Thus mutation between genes would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17909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tic Algorithm in Machine Learning">
            <a:extLst>
              <a:ext uri="{FF2B5EF4-FFF2-40B4-BE49-F238E27FC236}">
                <a16:creationId xmlns:a16="http://schemas.microsoft.com/office/drawing/2014/main" id="{34656782-5D55-AB7B-1E9A-C6438ACB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44" y="97968"/>
            <a:ext cx="3956181" cy="66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AB008-28B0-65EC-6CA2-B973F10A257B}"/>
              </a:ext>
            </a:extLst>
          </p:cNvPr>
          <p:cNvSpPr txBox="1"/>
          <p:nvPr/>
        </p:nvSpPr>
        <p:spPr>
          <a:xfrm>
            <a:off x="258238" y="102637"/>
            <a:ext cx="483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dirty="0">
                <a:solidFill>
                  <a:srgbClr val="610B38"/>
                </a:solidFill>
                <a:effectLst/>
                <a:latin typeface="erdana"/>
              </a:rPr>
              <a:t>General Workflow of a Simple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10607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BD42-AE56-53C7-341C-375686161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Franklin Gothic Medium" panose="020B0603020102020204" pitchFamily="34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E667-B538-9570-543F-0A6A9561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IN" sz="1800" dirty="0">
                <a:latin typeface="+mj-lt"/>
              </a:rPr>
              <a:t>We’re grateful for the opportunity to work on this project and especially to those who contributed towards the final output.</a:t>
            </a:r>
          </a:p>
          <a:p>
            <a:r>
              <a:rPr lang="en-IN" sz="1800" dirty="0">
                <a:latin typeface="+mj-lt"/>
              </a:rPr>
              <a:t>Special mention to: Praveen Kumar, Jayati Kaushik, Jayati and our loving classmates</a:t>
            </a:r>
          </a:p>
          <a:p>
            <a:endParaRPr lang="en-IN" sz="1800" dirty="0">
              <a:latin typeface="+mj-lt"/>
            </a:endParaRPr>
          </a:p>
          <a:p>
            <a:pPr algn="l"/>
            <a:r>
              <a:rPr lang="en-IN" sz="1800" dirty="0">
                <a:latin typeface="+mj-lt"/>
              </a:rPr>
              <a:t>Reference literature: </a:t>
            </a:r>
          </a:p>
          <a:p>
            <a:pPr algn="l"/>
            <a:r>
              <a:rPr lang="en-IN" sz="1800" dirty="0">
                <a:latin typeface="+mj-lt"/>
              </a:rPr>
              <a:t>A Review of Optimisation Algorithms for University Timetable Scheduling by students of the </a:t>
            </a:r>
            <a:r>
              <a:rPr lang="en-IN" sz="1800" b="1" dirty="0">
                <a:latin typeface="+mj-lt"/>
              </a:rPr>
              <a:t>Umm Al </a:t>
            </a:r>
            <a:r>
              <a:rPr lang="en-IN" sz="1800" b="1" dirty="0" err="1">
                <a:latin typeface="+mj-lt"/>
              </a:rPr>
              <a:t>Qura</a:t>
            </a:r>
            <a:r>
              <a:rPr lang="en-IN" sz="1800" b="1" dirty="0">
                <a:latin typeface="+mj-lt"/>
              </a:rPr>
              <a:t> University</a:t>
            </a:r>
          </a:p>
          <a:p>
            <a:pPr algn="l"/>
            <a:r>
              <a:rPr lang="en-US" sz="1800" dirty="0">
                <a:latin typeface="+mj-lt"/>
              </a:rPr>
              <a:t>Learning Genetic Algorithms with Python by </a:t>
            </a:r>
            <a:r>
              <a:rPr lang="en-US" sz="1800" b="1" dirty="0">
                <a:latin typeface="+mj-lt"/>
              </a:rPr>
              <a:t>Ivan </a:t>
            </a:r>
            <a:r>
              <a:rPr lang="en-US" sz="1800" b="1" dirty="0" err="1">
                <a:latin typeface="+mj-lt"/>
              </a:rPr>
              <a:t>Gridin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45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46CF-E8C5-ABA2-AC94-69467912777D}"/>
              </a:ext>
            </a:extLst>
          </p:cNvPr>
          <p:cNvSpPr txBox="1"/>
          <p:nvPr/>
        </p:nvSpPr>
        <p:spPr>
          <a:xfrm>
            <a:off x="1270000" y="443568"/>
            <a:ext cx="965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cs typeface="Heebo" pitchFamily="2" charset="-79"/>
              </a:rPr>
              <a:t>Optimization: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Optimization is the process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making something better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 In any process, we have a set of inputs and a set of outputs as shown in the following figure. Optimization refers to finding the values of inputs in such a way that we get the “best” output values.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  <p:sp>
        <p:nvSpPr>
          <p:cNvPr id="4" name="AutoShape 4" descr="Optimization">
            <a:extLst>
              <a:ext uri="{FF2B5EF4-FFF2-40B4-BE49-F238E27FC236}">
                <a16:creationId xmlns:a16="http://schemas.microsoft.com/office/drawing/2014/main" id="{DC23A849-C03C-12C2-E53F-869AA2FB0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AEC06-5A7F-2452-B84A-3D265C71C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3733800"/>
            <a:ext cx="7728857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8F511-0084-6209-E033-FE1B429575AF}"/>
              </a:ext>
            </a:extLst>
          </p:cNvPr>
          <p:cNvSpPr txBox="1"/>
          <p:nvPr/>
        </p:nvSpPr>
        <p:spPr>
          <a:xfrm>
            <a:off x="924560" y="1182231"/>
            <a:ext cx="103428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Medium" panose="020B0603020102020204" pitchFamily="34" charset="0"/>
              </a:rPr>
              <a:t>What is the Genetic Algorithm?</a:t>
            </a:r>
          </a:p>
          <a:p>
            <a:endParaRPr lang="en-US" b="1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Genetic Algorithm (GA) is a search-based optimization technique based on the principles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Genetics and Natural Selection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 It is frequently used to solve optimization problems.</a:t>
            </a:r>
          </a:p>
          <a:p>
            <a:endParaRPr lang="en-US" sz="2400" dirty="0">
              <a:solidFill>
                <a:srgbClr val="000000"/>
              </a:solidFill>
              <a:latin typeface="Nunito" pitchFamily="2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</a:rPr>
              <a:t>The areas of application of GAs include the following:</a:t>
            </a:r>
          </a:p>
          <a:p>
            <a:endParaRPr lang="en-US" sz="2400" b="1" dirty="0">
              <a:solidFill>
                <a:srgbClr val="000000"/>
              </a:solidFill>
              <a:latin typeface="ScalaSansOffcPro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Finding the shortest paths (traveling salesman problem)</a:t>
            </a:r>
            <a:endParaRPr lang="en-IN" sz="2400" dirty="0">
              <a:solidFill>
                <a:srgbClr val="0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Tasks of placement and scheduling</a:t>
            </a:r>
            <a:endParaRPr lang="en-US" sz="2400" dirty="0">
              <a:solidFill>
                <a:srgbClr val="0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36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4A96-0CB6-9BDD-FF75-D54CD424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Franklin Gothic Medium" panose="020B0603020102020204" pitchFamily="34" charset="0"/>
                <a:ea typeface="+mn-ea"/>
                <a:cs typeface="+mn-cs"/>
              </a:rPr>
              <a:t>Parameters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C7AA-E888-7481-4163-CA60C0AE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 the timetables that we generated and compared, we assume: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 teachers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 slots (periods) in a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 teaching days (in a week)</a:t>
            </a:r>
          </a:p>
        </p:txBody>
      </p:sp>
    </p:spTree>
    <p:extLst>
      <p:ext uri="{BB962C8B-B14F-4D97-AF65-F5344CB8AC3E}">
        <p14:creationId xmlns:p14="http://schemas.microsoft.com/office/powerpoint/2010/main" val="41435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E7F-3502-F8AE-1DA8-4C1D1BC8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Franklin Gothic Medium" panose="020B0603020102020204" pitchFamily="34" charset="0"/>
                <a:ea typeface="+mn-ea"/>
                <a:cs typeface="+mn-cs"/>
              </a:rPr>
              <a:t>Constraints that were used in our </a:t>
            </a:r>
            <a:r>
              <a:rPr lang="en-IN" b="1" dirty="0" err="1">
                <a:latin typeface="Franklin Gothic Medium" panose="020B0603020102020204" pitchFamily="34" charset="0"/>
                <a:ea typeface="+mn-ea"/>
                <a:cs typeface="+mn-cs"/>
              </a:rPr>
              <a:t>usecase</a:t>
            </a:r>
            <a:endParaRPr lang="en-IN" b="1" dirty="0"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D5E6-8E53-02F9-7061-3711281A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Hard Constraints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Two teachers cannot teach one class in the same slot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Two classes cannot be taught by one teacher in the same slot</a:t>
            </a:r>
          </a:p>
          <a:p>
            <a:r>
              <a:rPr lang="en-IN" sz="2400" b="1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Soft Constraints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 teacher may not teach more than three hours in three days</a:t>
            </a:r>
          </a:p>
        </p:txBody>
      </p:sp>
    </p:spTree>
    <p:extLst>
      <p:ext uri="{BB962C8B-B14F-4D97-AF65-F5344CB8AC3E}">
        <p14:creationId xmlns:p14="http://schemas.microsoft.com/office/powerpoint/2010/main" val="9339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09254-A2AD-C635-6702-FDAD4E2D1B2A}"/>
              </a:ext>
            </a:extLst>
          </p:cNvPr>
          <p:cNvSpPr txBox="1"/>
          <p:nvPr/>
        </p:nvSpPr>
        <p:spPr>
          <a:xfrm>
            <a:off x="584200" y="914400"/>
            <a:ext cx="11023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Basic Terminology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Population</a:t>
            </a:r>
            <a:r>
              <a:rPr lang="en-US" i="0" dirty="0">
                <a:solidFill>
                  <a:srgbClr val="000000"/>
                </a:solidFill>
                <a:effectLst/>
                <a:latin typeface="Nunito" pitchFamily="2" charset="0"/>
              </a:rPr>
              <a:t> − 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" pitchFamily="2" charset="0"/>
              </a:rPr>
              <a:t>It is a subset of all the possible (encoded) solutions to the given problem. The population for a GA is analogous to the population for human beings except that instead of human beings, we have Candidate Solutions representing human beings.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endParaRPr lang="en-US" b="1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                                 class1                                                                    class2</a:t>
            </a:r>
            <a:endParaRPr lang="en-US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F61038-8C1A-7C5E-9B82-93B6B0F5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46609"/>
              </p:ext>
            </p:extLst>
          </p:nvPr>
        </p:nvGraphicFramePr>
        <p:xfrm>
          <a:off x="1475740" y="4150087"/>
          <a:ext cx="3728720" cy="2054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905939965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5534360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145015719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073286963"/>
                    </a:ext>
                  </a:extLst>
                </a:gridCol>
              </a:tblGrid>
              <a:tr h="513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0201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91540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80071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493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34BAB-5712-A158-BEBE-3CEBF7B7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49539"/>
              </p:ext>
            </p:extLst>
          </p:nvPr>
        </p:nvGraphicFramePr>
        <p:xfrm>
          <a:off x="6237514" y="4150087"/>
          <a:ext cx="3728717" cy="2054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032">
                  <a:extLst>
                    <a:ext uri="{9D8B030D-6E8A-4147-A177-3AD203B41FA5}">
                      <a16:colId xmlns:a16="http://schemas.microsoft.com/office/drawing/2014/main" val="3707321793"/>
                    </a:ext>
                  </a:extLst>
                </a:gridCol>
                <a:gridCol w="1013447">
                  <a:extLst>
                    <a:ext uri="{9D8B030D-6E8A-4147-A177-3AD203B41FA5}">
                      <a16:colId xmlns:a16="http://schemas.microsoft.com/office/drawing/2014/main" val="3886096671"/>
                    </a:ext>
                  </a:extLst>
                </a:gridCol>
                <a:gridCol w="927399">
                  <a:extLst>
                    <a:ext uri="{9D8B030D-6E8A-4147-A177-3AD203B41FA5}">
                      <a16:colId xmlns:a16="http://schemas.microsoft.com/office/drawing/2014/main" val="2724605186"/>
                    </a:ext>
                  </a:extLst>
                </a:gridCol>
                <a:gridCol w="917839">
                  <a:extLst>
                    <a:ext uri="{9D8B030D-6E8A-4147-A177-3AD203B41FA5}">
                      <a16:colId xmlns:a16="http://schemas.microsoft.com/office/drawing/2014/main" val="1032329017"/>
                    </a:ext>
                  </a:extLst>
                </a:gridCol>
              </a:tblGrid>
              <a:tr h="513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79144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26497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25170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(1,2,3)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7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A0A4B-46EB-179F-C864-485F82E75F4E}"/>
              </a:ext>
            </a:extLst>
          </p:cNvPr>
          <p:cNvSpPr txBox="1"/>
          <p:nvPr/>
        </p:nvSpPr>
        <p:spPr>
          <a:xfrm>
            <a:off x="1740263" y="743373"/>
            <a:ext cx="79697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Nunito" pitchFamily="2" charset="0"/>
              </a:rPr>
              <a:t>Chromosomes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−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chromosome is one such solution to the given problem.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70E757-422B-A2F3-63A9-B3D65FEEC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09278"/>
              </p:ext>
            </p:extLst>
          </p:nvPr>
        </p:nvGraphicFramePr>
        <p:xfrm>
          <a:off x="914399" y="1891505"/>
          <a:ext cx="105373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585">
                  <a:extLst>
                    <a:ext uri="{9D8B030D-6E8A-4147-A177-3AD203B41FA5}">
                      <a16:colId xmlns:a16="http://schemas.microsoft.com/office/drawing/2014/main" val="2010652620"/>
                    </a:ext>
                  </a:extLst>
                </a:gridCol>
                <a:gridCol w="1069590">
                  <a:extLst>
                    <a:ext uri="{9D8B030D-6E8A-4147-A177-3AD203B41FA5}">
                      <a16:colId xmlns:a16="http://schemas.microsoft.com/office/drawing/2014/main" val="631975504"/>
                    </a:ext>
                  </a:extLst>
                </a:gridCol>
                <a:gridCol w="1069590">
                  <a:extLst>
                    <a:ext uri="{9D8B030D-6E8A-4147-A177-3AD203B41FA5}">
                      <a16:colId xmlns:a16="http://schemas.microsoft.com/office/drawing/2014/main" val="608484456"/>
                    </a:ext>
                  </a:extLst>
                </a:gridCol>
                <a:gridCol w="1069590">
                  <a:extLst>
                    <a:ext uri="{9D8B030D-6E8A-4147-A177-3AD203B41FA5}">
                      <a16:colId xmlns:a16="http://schemas.microsoft.com/office/drawing/2014/main" val="1414085794"/>
                    </a:ext>
                  </a:extLst>
                </a:gridCol>
                <a:gridCol w="1069590">
                  <a:extLst>
                    <a:ext uri="{9D8B030D-6E8A-4147-A177-3AD203B41FA5}">
                      <a16:colId xmlns:a16="http://schemas.microsoft.com/office/drawing/2014/main" val="159127214"/>
                    </a:ext>
                  </a:extLst>
                </a:gridCol>
                <a:gridCol w="1069590">
                  <a:extLst>
                    <a:ext uri="{9D8B030D-6E8A-4147-A177-3AD203B41FA5}">
                      <a16:colId xmlns:a16="http://schemas.microsoft.com/office/drawing/2014/main" val="514643522"/>
                    </a:ext>
                  </a:extLst>
                </a:gridCol>
                <a:gridCol w="1018709">
                  <a:extLst>
                    <a:ext uri="{9D8B030D-6E8A-4147-A177-3AD203B41FA5}">
                      <a16:colId xmlns:a16="http://schemas.microsoft.com/office/drawing/2014/main" val="155053102"/>
                    </a:ext>
                  </a:extLst>
                </a:gridCol>
                <a:gridCol w="1018709">
                  <a:extLst>
                    <a:ext uri="{9D8B030D-6E8A-4147-A177-3AD203B41FA5}">
                      <a16:colId xmlns:a16="http://schemas.microsoft.com/office/drawing/2014/main" val="52101291"/>
                    </a:ext>
                  </a:extLst>
                </a:gridCol>
                <a:gridCol w="1018709">
                  <a:extLst>
                    <a:ext uri="{9D8B030D-6E8A-4147-A177-3AD203B41FA5}">
                      <a16:colId xmlns:a16="http://schemas.microsoft.com/office/drawing/2014/main" val="864191137"/>
                    </a:ext>
                  </a:extLst>
                </a:gridCol>
                <a:gridCol w="1018709">
                  <a:extLst>
                    <a:ext uri="{9D8B030D-6E8A-4147-A177-3AD203B41FA5}">
                      <a16:colId xmlns:a16="http://schemas.microsoft.com/office/drawing/2014/main" val="3048349317"/>
                    </a:ext>
                  </a:extLst>
                </a:gridCol>
              </a:tblGrid>
              <a:tr h="278218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80465"/>
                  </a:ext>
                </a:extLst>
              </a:tr>
              <a:tr h="278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7397"/>
                  </a:ext>
                </a:extLst>
              </a:tr>
              <a:tr h="353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Teachers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20763"/>
                  </a:ext>
                </a:extLst>
              </a:tr>
              <a:tr h="278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4160"/>
                  </a:ext>
                </a:extLst>
              </a:tr>
              <a:tr h="278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43805"/>
                  </a:ext>
                </a:extLst>
              </a:tr>
              <a:tr h="278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83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2EF2F6-5739-EDFB-4446-F6A237BBE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23804"/>
              </p:ext>
            </p:extLst>
          </p:nvPr>
        </p:nvGraphicFramePr>
        <p:xfrm>
          <a:off x="914400" y="4246878"/>
          <a:ext cx="106571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51">
                  <a:extLst>
                    <a:ext uri="{9D8B030D-6E8A-4147-A177-3AD203B41FA5}">
                      <a16:colId xmlns:a16="http://schemas.microsoft.com/office/drawing/2014/main" val="3675374329"/>
                    </a:ext>
                  </a:extLst>
                </a:gridCol>
                <a:gridCol w="1081745">
                  <a:extLst>
                    <a:ext uri="{9D8B030D-6E8A-4147-A177-3AD203B41FA5}">
                      <a16:colId xmlns:a16="http://schemas.microsoft.com/office/drawing/2014/main" val="2015319825"/>
                    </a:ext>
                  </a:extLst>
                </a:gridCol>
                <a:gridCol w="1081745">
                  <a:extLst>
                    <a:ext uri="{9D8B030D-6E8A-4147-A177-3AD203B41FA5}">
                      <a16:colId xmlns:a16="http://schemas.microsoft.com/office/drawing/2014/main" val="2256616271"/>
                    </a:ext>
                  </a:extLst>
                </a:gridCol>
                <a:gridCol w="1081745">
                  <a:extLst>
                    <a:ext uri="{9D8B030D-6E8A-4147-A177-3AD203B41FA5}">
                      <a16:colId xmlns:a16="http://schemas.microsoft.com/office/drawing/2014/main" val="41350659"/>
                    </a:ext>
                  </a:extLst>
                </a:gridCol>
                <a:gridCol w="1081745">
                  <a:extLst>
                    <a:ext uri="{9D8B030D-6E8A-4147-A177-3AD203B41FA5}">
                      <a16:colId xmlns:a16="http://schemas.microsoft.com/office/drawing/2014/main" val="1564786422"/>
                    </a:ext>
                  </a:extLst>
                </a:gridCol>
                <a:gridCol w="1081745">
                  <a:extLst>
                    <a:ext uri="{9D8B030D-6E8A-4147-A177-3AD203B41FA5}">
                      <a16:colId xmlns:a16="http://schemas.microsoft.com/office/drawing/2014/main" val="3126869007"/>
                    </a:ext>
                  </a:extLst>
                </a:gridCol>
                <a:gridCol w="1030285">
                  <a:extLst>
                    <a:ext uri="{9D8B030D-6E8A-4147-A177-3AD203B41FA5}">
                      <a16:colId xmlns:a16="http://schemas.microsoft.com/office/drawing/2014/main" val="2703957283"/>
                    </a:ext>
                  </a:extLst>
                </a:gridCol>
                <a:gridCol w="1030285">
                  <a:extLst>
                    <a:ext uri="{9D8B030D-6E8A-4147-A177-3AD203B41FA5}">
                      <a16:colId xmlns:a16="http://schemas.microsoft.com/office/drawing/2014/main" val="1795701943"/>
                    </a:ext>
                  </a:extLst>
                </a:gridCol>
                <a:gridCol w="1030285">
                  <a:extLst>
                    <a:ext uri="{9D8B030D-6E8A-4147-A177-3AD203B41FA5}">
                      <a16:colId xmlns:a16="http://schemas.microsoft.com/office/drawing/2014/main" val="2445907959"/>
                    </a:ext>
                  </a:extLst>
                </a:gridCol>
                <a:gridCol w="1030285">
                  <a:extLst>
                    <a:ext uri="{9D8B030D-6E8A-4147-A177-3AD203B41FA5}">
                      <a16:colId xmlns:a16="http://schemas.microsoft.com/office/drawing/2014/main" val="2911024171"/>
                    </a:ext>
                  </a:extLst>
                </a:gridCol>
              </a:tblGrid>
              <a:tr h="246974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29680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12391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Teachers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17104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00381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01161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5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BC471-E0F9-73D4-3019-C84DCF14AB81}"/>
              </a:ext>
            </a:extLst>
          </p:cNvPr>
          <p:cNvSpPr txBox="1"/>
          <p:nvPr/>
        </p:nvSpPr>
        <p:spPr>
          <a:xfrm>
            <a:off x="1534160" y="1026161"/>
            <a:ext cx="769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Gene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A gene is one element position of a chromosome.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5D32D-5AB3-1469-0DE9-6737C35FEE80}"/>
              </a:ext>
            </a:extLst>
          </p:cNvPr>
          <p:cNvSpPr txBox="1"/>
          <p:nvPr/>
        </p:nvSpPr>
        <p:spPr>
          <a:xfrm rot="10800000" flipH="1" flipV="1">
            <a:off x="1534160" y="1696720"/>
            <a:ext cx="637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Allele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It is the value a gene takes for a particular chromosome.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4DE53-8149-FE76-AEFB-03181141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7" y="3233737"/>
            <a:ext cx="8425542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914C1-6498-76DA-3E39-FF1349C80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0" y="803676"/>
            <a:ext cx="8668139" cy="5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1039</Words>
  <Application>Microsoft Office PowerPoint</Application>
  <PresentationFormat>Widescreen</PresentationFormat>
  <Paragraphs>262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Dotum</vt:lpstr>
      <vt:lpstr>Arial</vt:lpstr>
      <vt:lpstr>Calibri</vt:lpstr>
      <vt:lpstr>Calibri Light</vt:lpstr>
      <vt:lpstr>erdana</vt:lpstr>
      <vt:lpstr>Franklin Gothic Medium</vt:lpstr>
      <vt:lpstr>Heebo</vt:lpstr>
      <vt:lpstr>inter-regular</vt:lpstr>
      <vt:lpstr>Nunito</vt:lpstr>
      <vt:lpstr>ScalaSansOffcPro-Bold</vt:lpstr>
      <vt:lpstr>Wingdings</vt:lpstr>
      <vt:lpstr>Office Theme</vt:lpstr>
      <vt:lpstr>PowerPoint Presentation</vt:lpstr>
      <vt:lpstr>PowerPoint Presentation</vt:lpstr>
      <vt:lpstr>PowerPoint Presentation</vt:lpstr>
      <vt:lpstr>Parameters Considered</vt:lpstr>
      <vt:lpstr>Constraints that were used in our usecase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OPERATORS</vt:lpstr>
      <vt:lpstr>PowerPoint Presentation</vt:lpstr>
      <vt:lpstr>PowerPoint Presentation</vt:lpstr>
      <vt:lpstr>CROSSOVER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shivanikotian2000@gmail.com</dc:creator>
  <cp:lastModifiedBy>Jason Chesney</cp:lastModifiedBy>
  <cp:revision>34</cp:revision>
  <dcterms:created xsi:type="dcterms:W3CDTF">2022-11-28T09:34:06Z</dcterms:created>
  <dcterms:modified xsi:type="dcterms:W3CDTF">2022-11-30T04:59:30Z</dcterms:modified>
</cp:coreProperties>
</file>