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904" autoAdjust="0"/>
    <p:restoredTop sz="94660"/>
  </p:normalViewPr>
  <p:slideViewPr>
    <p:cSldViewPr snapToGrid="0">
      <p:cViewPr>
        <p:scale>
          <a:sx n="112" d="100"/>
          <a:sy n="112" d="100"/>
        </p:scale>
        <p:origin x="-1325"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877A-B606-4DB6-848D-8F20B051E6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505AFE-8F70-42C1-A184-81AFBAEC1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354B6-02C1-4ACE-BC3C-21DB5BDAC028}"/>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5" name="Footer Placeholder 4">
            <a:extLst>
              <a:ext uri="{FF2B5EF4-FFF2-40B4-BE49-F238E27FC236}">
                <a16:creationId xmlns:a16="http://schemas.microsoft.com/office/drawing/2014/main" id="{605FE199-8396-46DD-B258-C48435BE4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400EC-D690-42D3-B35C-C042E59797C8}"/>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394303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0829-87AC-4300-9543-B3AFA5F58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5C861-7646-475B-B1B3-C6A11DCC7D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D1F30-EC3D-4551-937D-2A9303D61071}"/>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5" name="Footer Placeholder 4">
            <a:extLst>
              <a:ext uri="{FF2B5EF4-FFF2-40B4-BE49-F238E27FC236}">
                <a16:creationId xmlns:a16="http://schemas.microsoft.com/office/drawing/2014/main" id="{2E06FAF0-338E-4F10-812D-309EE1044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9DF1B-BFEA-4E5C-A2A2-E88D7BDEAD19}"/>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32789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576B2-3D38-4B6E-8BE1-14D06E3A18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1201E2-F914-4E7A-8D91-E1AAC2B5AD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B831A-A927-4804-A523-AE79FCB619F1}"/>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5" name="Footer Placeholder 4">
            <a:extLst>
              <a:ext uri="{FF2B5EF4-FFF2-40B4-BE49-F238E27FC236}">
                <a16:creationId xmlns:a16="http://schemas.microsoft.com/office/drawing/2014/main" id="{24EE5DA8-8FE8-447D-B172-1C8EBC0F6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40CC9-A56C-4F9C-8C80-5596E4AECBA5}"/>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389189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D48B-F7C0-4F11-9449-5537D41A0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6A6D4-0A36-4702-85A4-F62948B7B1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C9A21-1FDA-4E96-B7C7-20977EE8CA25}"/>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5" name="Footer Placeholder 4">
            <a:extLst>
              <a:ext uri="{FF2B5EF4-FFF2-40B4-BE49-F238E27FC236}">
                <a16:creationId xmlns:a16="http://schemas.microsoft.com/office/drawing/2014/main" id="{3AE8DA21-55CC-40F2-BF1F-97AD7BD09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0EA36-1342-4C0D-8BB7-45832CEDB5E7}"/>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142878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EC0F-7AFB-42C2-B071-B0E1295E1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CADDA1-8007-4BD8-95C4-B94DDAF26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F1F4BD-F3B0-4F22-8DB8-DE0706EF6693}"/>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5" name="Footer Placeholder 4">
            <a:extLst>
              <a:ext uri="{FF2B5EF4-FFF2-40B4-BE49-F238E27FC236}">
                <a16:creationId xmlns:a16="http://schemas.microsoft.com/office/drawing/2014/main" id="{25B032A3-76D7-433B-94E5-0E318E7D1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4F1C0-7346-408C-AEC6-B0FEAA242710}"/>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149114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B0BA-8E93-4DF2-A9E9-15C9D0993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DA439-8EEA-4588-BAA9-D26EC7C242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4FA28C-7881-4893-94F0-E711671A86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6B9974-D57D-4E23-A816-CEE3EFE6CBB0}"/>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6" name="Footer Placeholder 5">
            <a:extLst>
              <a:ext uri="{FF2B5EF4-FFF2-40B4-BE49-F238E27FC236}">
                <a16:creationId xmlns:a16="http://schemas.microsoft.com/office/drawing/2014/main" id="{3F61C71F-BBC9-4205-992C-782DDFE91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62EDA-2D70-49A5-8DFA-2BFFAB092C58}"/>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263033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266B-2EFB-4EEE-A77E-CB55A3567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49249E-4326-4697-8351-E312CEDBC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1F5B6C-52E3-4254-876C-327EC0533E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9B31C9-44AF-420C-9FA7-3E15A2749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1356BD-621B-46A4-A7F7-10CF424E92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4C25DB-8DF3-4DAB-8CF7-BA34D44F08A4}"/>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8" name="Footer Placeholder 7">
            <a:extLst>
              <a:ext uri="{FF2B5EF4-FFF2-40B4-BE49-F238E27FC236}">
                <a16:creationId xmlns:a16="http://schemas.microsoft.com/office/drawing/2014/main" id="{FA825235-E7B2-44AC-A813-3E0E253D34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65935-F7F6-47B2-B5D3-7F3850F11BDE}"/>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214993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2279-B1FE-4A4B-AF5E-4BA6497F7C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8331A-94FF-4405-9ABE-EDE7D4C48B90}"/>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4" name="Footer Placeholder 3">
            <a:extLst>
              <a:ext uri="{FF2B5EF4-FFF2-40B4-BE49-F238E27FC236}">
                <a16:creationId xmlns:a16="http://schemas.microsoft.com/office/drawing/2014/main" id="{3570A04A-9C06-4E27-87ED-237A1B3A9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C572CC-6621-4E02-9304-0996B0435423}"/>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232453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AE62E-3901-438D-BD4E-FDA6CD76B1E8}"/>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3" name="Footer Placeholder 2">
            <a:extLst>
              <a:ext uri="{FF2B5EF4-FFF2-40B4-BE49-F238E27FC236}">
                <a16:creationId xmlns:a16="http://schemas.microsoft.com/office/drawing/2014/main" id="{E662AAA8-D55B-4A1C-8735-30282FB2C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36438-FB0C-4B55-B9C6-7B9A3903D989}"/>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390409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97A6-CFFD-4E57-9D45-C8652A803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0D2C7-CE9F-4A11-982E-3BB116E38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3713EE-B98D-46FC-BD92-A709EC048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BBE9FC-83E6-4579-B2FF-B5D4542CBA8F}"/>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6" name="Footer Placeholder 5">
            <a:extLst>
              <a:ext uri="{FF2B5EF4-FFF2-40B4-BE49-F238E27FC236}">
                <a16:creationId xmlns:a16="http://schemas.microsoft.com/office/drawing/2014/main" id="{EC473088-C933-44FA-BE89-D9A7F71C9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C62B3-EF20-48E9-B38E-7910703D2A23}"/>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383892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B8DD-DB58-455D-80E7-0B660BAF0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81F10-EF96-4D47-AB21-3B80A0F60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CD540-B58E-44BB-8482-1CC1EB755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3BC772-DF38-47A6-8058-B1E6D09B930C}"/>
              </a:ext>
            </a:extLst>
          </p:cNvPr>
          <p:cNvSpPr>
            <a:spLocks noGrp="1"/>
          </p:cNvSpPr>
          <p:nvPr>
            <p:ph type="dt" sz="half" idx="10"/>
          </p:nvPr>
        </p:nvSpPr>
        <p:spPr/>
        <p:txBody>
          <a:bodyPr/>
          <a:lstStyle/>
          <a:p>
            <a:fld id="{DCE583BA-7AF6-42B9-B5D9-D4ACDC74314F}" type="datetimeFigureOut">
              <a:rPr lang="en-US" smtClean="0"/>
              <a:t>5/3/2018</a:t>
            </a:fld>
            <a:endParaRPr lang="en-US"/>
          </a:p>
        </p:txBody>
      </p:sp>
      <p:sp>
        <p:nvSpPr>
          <p:cNvPr id="6" name="Footer Placeholder 5">
            <a:extLst>
              <a:ext uri="{FF2B5EF4-FFF2-40B4-BE49-F238E27FC236}">
                <a16:creationId xmlns:a16="http://schemas.microsoft.com/office/drawing/2014/main" id="{340EF9E2-5FE5-49D7-AEE1-0ED5388C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80ED6-294C-4796-ACF9-268A10E3D2ED}"/>
              </a:ext>
            </a:extLst>
          </p:cNvPr>
          <p:cNvSpPr>
            <a:spLocks noGrp="1"/>
          </p:cNvSpPr>
          <p:nvPr>
            <p:ph type="sldNum" sz="quarter" idx="12"/>
          </p:nvPr>
        </p:nvSpPr>
        <p:spPr/>
        <p:txBody>
          <a:bodyPr/>
          <a:lstStyle/>
          <a:p>
            <a:fld id="{014C43FB-EEE9-4CC9-B48E-2EF8A275FC60}" type="slidenum">
              <a:rPr lang="en-US" smtClean="0"/>
              <a:t>‹#›</a:t>
            </a:fld>
            <a:endParaRPr lang="en-US"/>
          </a:p>
        </p:txBody>
      </p:sp>
    </p:spTree>
    <p:extLst>
      <p:ext uri="{BB962C8B-B14F-4D97-AF65-F5344CB8AC3E}">
        <p14:creationId xmlns:p14="http://schemas.microsoft.com/office/powerpoint/2010/main" val="205391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8789B-2C2E-4875-A817-FA9F133BF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14238-6447-45FA-AA4E-C9E58BE85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E6E0E-EDB4-4C77-88F1-EB40DF7F9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583BA-7AF6-42B9-B5D9-D4ACDC74314F}" type="datetimeFigureOut">
              <a:rPr lang="en-US" smtClean="0"/>
              <a:t>5/3/2018</a:t>
            </a:fld>
            <a:endParaRPr lang="en-US"/>
          </a:p>
        </p:txBody>
      </p:sp>
      <p:sp>
        <p:nvSpPr>
          <p:cNvPr id="5" name="Footer Placeholder 4">
            <a:extLst>
              <a:ext uri="{FF2B5EF4-FFF2-40B4-BE49-F238E27FC236}">
                <a16:creationId xmlns:a16="http://schemas.microsoft.com/office/drawing/2014/main" id="{BB7A621D-EAA4-4E7C-85E2-646B166AB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485DE9-F182-4666-9287-F10A3140B5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C43FB-EEE9-4CC9-B48E-2EF8A275FC60}" type="slidenum">
              <a:rPr lang="en-US" smtClean="0"/>
              <a:t>‹#›</a:t>
            </a:fld>
            <a:endParaRPr lang="en-US"/>
          </a:p>
        </p:txBody>
      </p:sp>
    </p:spTree>
    <p:extLst>
      <p:ext uri="{BB962C8B-B14F-4D97-AF65-F5344CB8AC3E}">
        <p14:creationId xmlns:p14="http://schemas.microsoft.com/office/powerpoint/2010/main" val="298929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D9AEF2-F491-4913-81F2-5A7604447D97}"/>
              </a:ext>
            </a:extLst>
          </p:cNvPr>
          <p:cNvSpPr txBox="1"/>
          <p:nvPr/>
        </p:nvSpPr>
        <p:spPr>
          <a:xfrm>
            <a:off x="4415113" y="0"/>
            <a:ext cx="2572624" cy="400110"/>
          </a:xfrm>
          <a:prstGeom prst="rect">
            <a:avLst/>
          </a:prstGeom>
          <a:noFill/>
        </p:spPr>
        <p:txBody>
          <a:bodyPr wrap="square" rtlCol="0">
            <a:spAutoFit/>
          </a:bodyPr>
          <a:lstStyle/>
          <a:p>
            <a:pPr algn="ctr"/>
            <a:r>
              <a:rPr lang="en-US" sz="2000" dirty="0"/>
              <a:t>Firewall</a:t>
            </a:r>
            <a:r>
              <a:rPr lang="en-US" dirty="0"/>
              <a:t> Education Game</a:t>
            </a:r>
          </a:p>
        </p:txBody>
      </p:sp>
      <p:sp>
        <p:nvSpPr>
          <p:cNvPr id="5" name="TextBox 4">
            <a:extLst>
              <a:ext uri="{FF2B5EF4-FFF2-40B4-BE49-F238E27FC236}">
                <a16:creationId xmlns:a16="http://schemas.microsoft.com/office/drawing/2014/main" id="{C3180B3F-C1ED-49BA-89AC-967094940D4D}"/>
              </a:ext>
            </a:extLst>
          </p:cNvPr>
          <p:cNvSpPr txBox="1"/>
          <p:nvPr/>
        </p:nvSpPr>
        <p:spPr>
          <a:xfrm>
            <a:off x="4648606" y="230832"/>
            <a:ext cx="2105637" cy="276999"/>
          </a:xfrm>
          <a:prstGeom prst="rect">
            <a:avLst/>
          </a:prstGeom>
          <a:noFill/>
        </p:spPr>
        <p:txBody>
          <a:bodyPr wrap="square" rtlCol="0">
            <a:spAutoFit/>
          </a:bodyPr>
          <a:lstStyle/>
          <a:p>
            <a:pPr algn="ctr"/>
            <a:r>
              <a:rPr lang="en-US" sz="1200" dirty="0"/>
              <a:t>Josephine Cornelius</a:t>
            </a:r>
          </a:p>
        </p:txBody>
      </p:sp>
      <p:sp>
        <p:nvSpPr>
          <p:cNvPr id="6" name="TextBox 5">
            <a:extLst>
              <a:ext uri="{FF2B5EF4-FFF2-40B4-BE49-F238E27FC236}">
                <a16:creationId xmlns:a16="http://schemas.microsoft.com/office/drawing/2014/main" id="{0DC3765F-91F5-4665-A1D6-1349DFCD3508}"/>
              </a:ext>
            </a:extLst>
          </p:cNvPr>
          <p:cNvSpPr txBox="1"/>
          <p:nvPr/>
        </p:nvSpPr>
        <p:spPr>
          <a:xfrm>
            <a:off x="1198230" y="-55736"/>
            <a:ext cx="1431723" cy="307777"/>
          </a:xfrm>
          <a:prstGeom prst="rect">
            <a:avLst/>
          </a:prstGeom>
          <a:noFill/>
        </p:spPr>
        <p:txBody>
          <a:bodyPr wrap="square" rtlCol="0">
            <a:spAutoFit/>
          </a:bodyPr>
          <a:lstStyle/>
          <a:p>
            <a:r>
              <a:rPr lang="en-US" sz="1400" dirty="0"/>
              <a:t>Introduction</a:t>
            </a:r>
          </a:p>
        </p:txBody>
      </p:sp>
      <p:sp>
        <p:nvSpPr>
          <p:cNvPr id="9" name="TextBox 8">
            <a:extLst>
              <a:ext uri="{FF2B5EF4-FFF2-40B4-BE49-F238E27FC236}">
                <a16:creationId xmlns:a16="http://schemas.microsoft.com/office/drawing/2014/main" id="{23342055-E3BE-4417-99BD-24E24FA916EC}"/>
              </a:ext>
            </a:extLst>
          </p:cNvPr>
          <p:cNvSpPr txBox="1"/>
          <p:nvPr/>
        </p:nvSpPr>
        <p:spPr>
          <a:xfrm>
            <a:off x="750464" y="1185095"/>
            <a:ext cx="2105637" cy="307777"/>
          </a:xfrm>
          <a:prstGeom prst="rect">
            <a:avLst/>
          </a:prstGeom>
          <a:noFill/>
        </p:spPr>
        <p:txBody>
          <a:bodyPr wrap="square" rtlCol="0">
            <a:spAutoFit/>
          </a:bodyPr>
          <a:lstStyle/>
          <a:p>
            <a:pPr algn="ctr"/>
            <a:r>
              <a:rPr lang="en-US" sz="1400" dirty="0"/>
              <a:t>Previous Work</a:t>
            </a:r>
          </a:p>
        </p:txBody>
      </p:sp>
      <p:sp>
        <p:nvSpPr>
          <p:cNvPr id="10" name="TextBox 9">
            <a:extLst>
              <a:ext uri="{FF2B5EF4-FFF2-40B4-BE49-F238E27FC236}">
                <a16:creationId xmlns:a16="http://schemas.microsoft.com/office/drawing/2014/main" id="{C22AAE24-E67D-41DD-A14F-AA9AC93E5DD8}"/>
              </a:ext>
            </a:extLst>
          </p:cNvPr>
          <p:cNvSpPr txBox="1"/>
          <p:nvPr/>
        </p:nvSpPr>
        <p:spPr>
          <a:xfrm>
            <a:off x="1532392" y="5519016"/>
            <a:ext cx="763398" cy="307777"/>
          </a:xfrm>
          <a:prstGeom prst="rect">
            <a:avLst/>
          </a:prstGeom>
          <a:noFill/>
        </p:spPr>
        <p:txBody>
          <a:bodyPr wrap="square" rtlCol="0">
            <a:spAutoFit/>
          </a:bodyPr>
          <a:lstStyle/>
          <a:p>
            <a:pPr algn="ctr"/>
            <a:r>
              <a:rPr lang="en-US" sz="1400" dirty="0"/>
              <a:t>Goals</a:t>
            </a:r>
          </a:p>
        </p:txBody>
      </p:sp>
      <p:sp>
        <p:nvSpPr>
          <p:cNvPr id="11" name="TextBox 10">
            <a:extLst>
              <a:ext uri="{FF2B5EF4-FFF2-40B4-BE49-F238E27FC236}">
                <a16:creationId xmlns:a16="http://schemas.microsoft.com/office/drawing/2014/main" id="{77646393-5ADA-4681-996D-F4C4C5DCC110}"/>
              </a:ext>
            </a:extLst>
          </p:cNvPr>
          <p:cNvSpPr txBox="1"/>
          <p:nvPr/>
        </p:nvSpPr>
        <p:spPr>
          <a:xfrm>
            <a:off x="828761" y="3182640"/>
            <a:ext cx="1949042" cy="307777"/>
          </a:xfrm>
          <a:prstGeom prst="rect">
            <a:avLst/>
          </a:prstGeom>
          <a:noFill/>
        </p:spPr>
        <p:txBody>
          <a:bodyPr wrap="square" rtlCol="0">
            <a:spAutoFit/>
          </a:bodyPr>
          <a:lstStyle/>
          <a:p>
            <a:pPr algn="ctr"/>
            <a:r>
              <a:rPr lang="en-US" sz="1400" dirty="0"/>
              <a:t>Learning Objectives</a:t>
            </a:r>
          </a:p>
        </p:txBody>
      </p:sp>
      <p:sp>
        <p:nvSpPr>
          <p:cNvPr id="12" name="TextBox 11">
            <a:extLst>
              <a:ext uri="{FF2B5EF4-FFF2-40B4-BE49-F238E27FC236}">
                <a16:creationId xmlns:a16="http://schemas.microsoft.com/office/drawing/2014/main" id="{004A09E0-BC0C-46E4-B61F-22A4303E6145}"/>
              </a:ext>
            </a:extLst>
          </p:cNvPr>
          <p:cNvSpPr txBox="1"/>
          <p:nvPr/>
        </p:nvSpPr>
        <p:spPr>
          <a:xfrm>
            <a:off x="4925442" y="433927"/>
            <a:ext cx="1551964" cy="307777"/>
          </a:xfrm>
          <a:prstGeom prst="rect">
            <a:avLst/>
          </a:prstGeom>
          <a:noFill/>
        </p:spPr>
        <p:txBody>
          <a:bodyPr wrap="square" rtlCol="0">
            <a:spAutoFit/>
          </a:bodyPr>
          <a:lstStyle/>
          <a:p>
            <a:pPr algn="ctr"/>
            <a:r>
              <a:rPr lang="en-US" sz="1400" dirty="0"/>
              <a:t>Game Design</a:t>
            </a:r>
          </a:p>
        </p:txBody>
      </p:sp>
      <p:sp>
        <p:nvSpPr>
          <p:cNvPr id="13" name="TextBox 12">
            <a:extLst>
              <a:ext uri="{FF2B5EF4-FFF2-40B4-BE49-F238E27FC236}">
                <a16:creationId xmlns:a16="http://schemas.microsoft.com/office/drawing/2014/main" id="{FFB6D3E1-1C39-405A-B432-2B6A5CAFD0A2}"/>
              </a:ext>
            </a:extLst>
          </p:cNvPr>
          <p:cNvSpPr txBox="1"/>
          <p:nvPr/>
        </p:nvSpPr>
        <p:spPr>
          <a:xfrm>
            <a:off x="4912513" y="1813479"/>
            <a:ext cx="1912690" cy="307777"/>
          </a:xfrm>
          <a:prstGeom prst="rect">
            <a:avLst/>
          </a:prstGeom>
          <a:noFill/>
        </p:spPr>
        <p:txBody>
          <a:bodyPr wrap="square" rtlCol="0">
            <a:spAutoFit/>
          </a:bodyPr>
          <a:lstStyle/>
          <a:p>
            <a:pPr algn="ctr"/>
            <a:r>
              <a:rPr lang="en-US" sz="1400" dirty="0"/>
              <a:t>Packet Filtering Level</a:t>
            </a:r>
          </a:p>
        </p:txBody>
      </p:sp>
      <p:sp>
        <p:nvSpPr>
          <p:cNvPr id="14" name="TextBox 13">
            <a:extLst>
              <a:ext uri="{FF2B5EF4-FFF2-40B4-BE49-F238E27FC236}">
                <a16:creationId xmlns:a16="http://schemas.microsoft.com/office/drawing/2014/main" id="{91D2A8A4-EA1E-4442-9485-D4FEE9BBC7E4}"/>
              </a:ext>
            </a:extLst>
          </p:cNvPr>
          <p:cNvSpPr txBox="1"/>
          <p:nvPr/>
        </p:nvSpPr>
        <p:spPr>
          <a:xfrm>
            <a:off x="4912513" y="3263738"/>
            <a:ext cx="2027341" cy="338554"/>
          </a:xfrm>
          <a:prstGeom prst="rect">
            <a:avLst/>
          </a:prstGeom>
          <a:noFill/>
        </p:spPr>
        <p:txBody>
          <a:bodyPr wrap="square" rtlCol="0">
            <a:spAutoFit/>
          </a:bodyPr>
          <a:lstStyle/>
          <a:p>
            <a:pPr algn="ctr"/>
            <a:r>
              <a:rPr lang="en-US" sz="1600" dirty="0"/>
              <a:t>Session Filtering Level</a:t>
            </a:r>
          </a:p>
        </p:txBody>
      </p:sp>
      <p:sp>
        <p:nvSpPr>
          <p:cNvPr id="15" name="TextBox 14">
            <a:extLst>
              <a:ext uri="{FF2B5EF4-FFF2-40B4-BE49-F238E27FC236}">
                <a16:creationId xmlns:a16="http://schemas.microsoft.com/office/drawing/2014/main" id="{27E18B7F-DA38-4171-8AC1-80E97F8E307A}"/>
              </a:ext>
            </a:extLst>
          </p:cNvPr>
          <p:cNvSpPr txBox="1"/>
          <p:nvPr/>
        </p:nvSpPr>
        <p:spPr>
          <a:xfrm>
            <a:off x="5026107" y="5224834"/>
            <a:ext cx="1949042" cy="307777"/>
          </a:xfrm>
          <a:prstGeom prst="rect">
            <a:avLst/>
          </a:prstGeom>
          <a:noFill/>
        </p:spPr>
        <p:txBody>
          <a:bodyPr wrap="square" rtlCol="0">
            <a:spAutoFit/>
          </a:bodyPr>
          <a:lstStyle/>
          <a:p>
            <a:pPr algn="ctr"/>
            <a:r>
              <a:rPr lang="en-US" sz="1400" dirty="0"/>
              <a:t>Gateway Level</a:t>
            </a:r>
          </a:p>
        </p:txBody>
      </p:sp>
      <p:sp>
        <p:nvSpPr>
          <p:cNvPr id="16" name="TextBox 15">
            <a:extLst>
              <a:ext uri="{FF2B5EF4-FFF2-40B4-BE49-F238E27FC236}">
                <a16:creationId xmlns:a16="http://schemas.microsoft.com/office/drawing/2014/main" id="{EAC985DD-2602-454C-9197-4C904DDBCD9A}"/>
              </a:ext>
            </a:extLst>
          </p:cNvPr>
          <p:cNvSpPr txBox="1"/>
          <p:nvPr/>
        </p:nvSpPr>
        <p:spPr>
          <a:xfrm>
            <a:off x="9402683" y="-55736"/>
            <a:ext cx="1677798" cy="307777"/>
          </a:xfrm>
          <a:prstGeom prst="rect">
            <a:avLst/>
          </a:prstGeom>
          <a:noFill/>
        </p:spPr>
        <p:txBody>
          <a:bodyPr wrap="square" rtlCol="0">
            <a:spAutoFit/>
          </a:bodyPr>
          <a:lstStyle/>
          <a:p>
            <a:pPr algn="ctr"/>
            <a:r>
              <a:rPr lang="en-US" sz="1400" dirty="0"/>
              <a:t>Pre Survey </a:t>
            </a:r>
          </a:p>
        </p:txBody>
      </p:sp>
      <p:sp>
        <p:nvSpPr>
          <p:cNvPr id="17" name="TextBox 16">
            <a:extLst>
              <a:ext uri="{FF2B5EF4-FFF2-40B4-BE49-F238E27FC236}">
                <a16:creationId xmlns:a16="http://schemas.microsoft.com/office/drawing/2014/main" id="{34792630-DE13-410E-A87D-49A9A1B4337B}"/>
              </a:ext>
            </a:extLst>
          </p:cNvPr>
          <p:cNvSpPr txBox="1"/>
          <p:nvPr/>
        </p:nvSpPr>
        <p:spPr>
          <a:xfrm>
            <a:off x="9402683" y="2774882"/>
            <a:ext cx="1707504" cy="307777"/>
          </a:xfrm>
          <a:prstGeom prst="rect">
            <a:avLst/>
          </a:prstGeom>
          <a:noFill/>
        </p:spPr>
        <p:txBody>
          <a:bodyPr wrap="square" rtlCol="0">
            <a:spAutoFit/>
          </a:bodyPr>
          <a:lstStyle/>
          <a:p>
            <a:pPr algn="ctr"/>
            <a:r>
              <a:rPr lang="en-US" sz="1400" dirty="0"/>
              <a:t>Post Survey</a:t>
            </a:r>
          </a:p>
        </p:txBody>
      </p:sp>
      <p:sp>
        <p:nvSpPr>
          <p:cNvPr id="18" name="TextBox 17">
            <a:extLst>
              <a:ext uri="{FF2B5EF4-FFF2-40B4-BE49-F238E27FC236}">
                <a16:creationId xmlns:a16="http://schemas.microsoft.com/office/drawing/2014/main" id="{41CB9F23-5AD3-4F1A-9FCE-7BA59E3CF448}"/>
              </a:ext>
            </a:extLst>
          </p:cNvPr>
          <p:cNvSpPr txBox="1"/>
          <p:nvPr/>
        </p:nvSpPr>
        <p:spPr>
          <a:xfrm>
            <a:off x="9121652" y="5957104"/>
            <a:ext cx="2239860" cy="307777"/>
          </a:xfrm>
          <a:prstGeom prst="rect">
            <a:avLst/>
          </a:prstGeom>
          <a:noFill/>
        </p:spPr>
        <p:txBody>
          <a:bodyPr wrap="square" rtlCol="0">
            <a:spAutoFit/>
          </a:bodyPr>
          <a:lstStyle/>
          <a:p>
            <a:pPr algn="ctr"/>
            <a:r>
              <a:rPr lang="en-US" sz="1400" dirty="0"/>
              <a:t>Future Developments</a:t>
            </a:r>
          </a:p>
        </p:txBody>
      </p:sp>
      <p:sp>
        <p:nvSpPr>
          <p:cNvPr id="19" name="TextBox 18">
            <a:extLst>
              <a:ext uri="{FF2B5EF4-FFF2-40B4-BE49-F238E27FC236}">
                <a16:creationId xmlns:a16="http://schemas.microsoft.com/office/drawing/2014/main" id="{611DDA36-712A-4D04-858D-12618EEBFC42}"/>
              </a:ext>
            </a:extLst>
          </p:cNvPr>
          <p:cNvSpPr txBox="1"/>
          <p:nvPr/>
        </p:nvSpPr>
        <p:spPr>
          <a:xfrm>
            <a:off x="79697" y="139830"/>
            <a:ext cx="3607266" cy="1200329"/>
          </a:xfrm>
          <a:prstGeom prst="rect">
            <a:avLst/>
          </a:prstGeom>
          <a:noFill/>
        </p:spPr>
        <p:txBody>
          <a:bodyPr wrap="square" rtlCol="0">
            <a:spAutoFit/>
          </a:bodyPr>
          <a:lstStyle/>
          <a:p>
            <a:r>
              <a:rPr lang="en-US" sz="900" dirty="0"/>
              <a:t>A lot of the current network security games is directed towards young children to protect their identity and to encourage safe practices. I wanted to create a game that would be more directed towards college students interested in a more in depth understanding of network security. Therefore, I wanted this game to have higher level concepts taught in this course, such as as buffer overflow, worms, and bots. In the end, this game strictly focuses on the concept of the firewall, what it is and how it works.</a:t>
            </a:r>
          </a:p>
        </p:txBody>
      </p:sp>
      <p:sp>
        <p:nvSpPr>
          <p:cNvPr id="20" name="TextBox 19">
            <a:extLst>
              <a:ext uri="{FF2B5EF4-FFF2-40B4-BE49-F238E27FC236}">
                <a16:creationId xmlns:a16="http://schemas.microsoft.com/office/drawing/2014/main" id="{E80AFCD7-AF42-4A2C-A2C5-311E58A38DF1}"/>
              </a:ext>
            </a:extLst>
          </p:cNvPr>
          <p:cNvSpPr txBox="1"/>
          <p:nvPr/>
        </p:nvSpPr>
        <p:spPr>
          <a:xfrm>
            <a:off x="1" y="1407747"/>
            <a:ext cx="3686962" cy="1754326"/>
          </a:xfrm>
          <a:prstGeom prst="rect">
            <a:avLst/>
          </a:prstGeom>
          <a:noFill/>
        </p:spPr>
        <p:txBody>
          <a:bodyPr wrap="square" rtlCol="0">
            <a:spAutoFit/>
          </a:bodyPr>
          <a:lstStyle/>
          <a:p>
            <a:pPr fontAlgn="base"/>
            <a:r>
              <a:rPr lang="en-US" sz="900" dirty="0"/>
              <a:t>-McAfee’s Cybersecurity Game</a:t>
            </a:r>
          </a:p>
          <a:p>
            <a:pPr lvl="1" fontAlgn="base"/>
            <a:r>
              <a:rPr lang="en-US" sz="900" dirty="0"/>
              <a:t>Directed towards kids</a:t>
            </a:r>
          </a:p>
          <a:p>
            <a:pPr lvl="1" fontAlgn="base"/>
            <a:r>
              <a:rPr lang="en-US" sz="900" dirty="0"/>
              <a:t>Mission based game to secure documents using multi factor authentication. </a:t>
            </a:r>
          </a:p>
          <a:p>
            <a:pPr fontAlgn="base"/>
            <a:r>
              <a:rPr lang="en-US" sz="900" dirty="0"/>
              <a:t>-PBS NOVA Cybersecurity Lab Game</a:t>
            </a:r>
          </a:p>
          <a:p>
            <a:pPr lvl="1" fontAlgn="base"/>
            <a:r>
              <a:rPr lang="en-US" sz="900" dirty="0"/>
              <a:t>Player must complete challenges to strengthen their defenses and thwart attackers</a:t>
            </a:r>
          </a:p>
          <a:p>
            <a:pPr fontAlgn="base"/>
            <a:r>
              <a:rPr lang="en-US" sz="900" dirty="0" err="1"/>
              <a:t>CynjaSpace</a:t>
            </a:r>
            <a:r>
              <a:rPr lang="en-US" sz="900" dirty="0"/>
              <a:t> Cybersecurity Game App</a:t>
            </a:r>
          </a:p>
          <a:p>
            <a:pPr lvl="1" fontAlgn="base"/>
            <a:r>
              <a:rPr lang="en-US" sz="900" dirty="0"/>
              <a:t>Teaching children at an early age how to be safe online</a:t>
            </a:r>
          </a:p>
          <a:p>
            <a:pPr lvl="1" fontAlgn="base"/>
            <a:r>
              <a:rPr lang="en-US" sz="900" dirty="0"/>
              <a:t>Includes ISACA’s cybersecurity guidance</a:t>
            </a:r>
          </a:p>
          <a:p>
            <a:pPr fontAlgn="base"/>
            <a:r>
              <a:rPr lang="en-US" sz="900" dirty="0"/>
              <a:t>TAMU IT Cybersecurity Game- Keep Tradition Secure</a:t>
            </a:r>
          </a:p>
          <a:p>
            <a:pPr lvl="1" fontAlgn="base"/>
            <a:r>
              <a:rPr lang="en-US" sz="900" dirty="0"/>
              <a:t>Q and A based game</a:t>
            </a:r>
          </a:p>
        </p:txBody>
      </p:sp>
      <p:sp>
        <p:nvSpPr>
          <p:cNvPr id="21" name="TextBox 20">
            <a:extLst>
              <a:ext uri="{FF2B5EF4-FFF2-40B4-BE49-F238E27FC236}">
                <a16:creationId xmlns:a16="http://schemas.microsoft.com/office/drawing/2014/main" id="{E66FA888-E094-43E8-9F04-4B7E727095DD}"/>
              </a:ext>
            </a:extLst>
          </p:cNvPr>
          <p:cNvSpPr txBox="1"/>
          <p:nvPr/>
        </p:nvSpPr>
        <p:spPr>
          <a:xfrm>
            <a:off x="0" y="5733967"/>
            <a:ext cx="3686963" cy="1061829"/>
          </a:xfrm>
          <a:prstGeom prst="rect">
            <a:avLst/>
          </a:prstGeom>
          <a:noFill/>
        </p:spPr>
        <p:txBody>
          <a:bodyPr wrap="square" rtlCol="0">
            <a:spAutoFit/>
          </a:bodyPr>
          <a:lstStyle/>
          <a:p>
            <a:r>
              <a:rPr lang="en-US" sz="900" dirty="0"/>
              <a:t>In order for this game to be a successful educational game, there are five goals this game should accomplish:</a:t>
            </a:r>
          </a:p>
          <a:p>
            <a:pPr fontAlgn="base"/>
            <a:r>
              <a:rPr lang="en-US" sz="900" dirty="0"/>
              <a:t>-Include details</a:t>
            </a:r>
          </a:p>
          <a:p>
            <a:pPr fontAlgn="base"/>
            <a:r>
              <a:rPr lang="en-US" sz="900" dirty="0"/>
              <a:t>-Have appropriate context</a:t>
            </a:r>
          </a:p>
          <a:p>
            <a:pPr fontAlgn="base"/>
            <a:r>
              <a:rPr lang="en-US" sz="900" dirty="0"/>
              <a:t>-Balance between instruction and entertainment</a:t>
            </a:r>
          </a:p>
          <a:p>
            <a:pPr fontAlgn="base"/>
            <a:r>
              <a:rPr lang="en-US" sz="900" dirty="0"/>
              <a:t>-Adequate feedback</a:t>
            </a:r>
          </a:p>
          <a:p>
            <a:pPr fontAlgn="base"/>
            <a:r>
              <a:rPr lang="en-US" sz="900" dirty="0"/>
              <a:t>-Appropriate challenging levels</a:t>
            </a:r>
          </a:p>
        </p:txBody>
      </p:sp>
      <p:sp>
        <p:nvSpPr>
          <p:cNvPr id="22" name="TextBox 21">
            <a:extLst>
              <a:ext uri="{FF2B5EF4-FFF2-40B4-BE49-F238E27FC236}">
                <a16:creationId xmlns:a16="http://schemas.microsoft.com/office/drawing/2014/main" id="{A4BB5A16-6021-4C21-A13E-CC14945D1F6C}"/>
              </a:ext>
            </a:extLst>
          </p:cNvPr>
          <p:cNvSpPr txBox="1"/>
          <p:nvPr/>
        </p:nvSpPr>
        <p:spPr>
          <a:xfrm>
            <a:off x="-22370" y="3418928"/>
            <a:ext cx="3709333" cy="2031325"/>
          </a:xfrm>
          <a:prstGeom prst="rect">
            <a:avLst/>
          </a:prstGeom>
          <a:noFill/>
        </p:spPr>
        <p:txBody>
          <a:bodyPr wrap="square" rtlCol="0">
            <a:spAutoFit/>
          </a:bodyPr>
          <a:lstStyle/>
          <a:p>
            <a:r>
              <a:rPr lang="en-US" sz="900" dirty="0"/>
              <a:t>Similar to any course, after completing this game, the player should be able to meet these learning objectives.</a:t>
            </a:r>
          </a:p>
          <a:p>
            <a:pPr fontAlgn="base"/>
            <a:r>
              <a:rPr lang="en-US" sz="900" dirty="0"/>
              <a:t>-Understand what a packet is</a:t>
            </a:r>
          </a:p>
          <a:p>
            <a:pPr fontAlgn="base"/>
            <a:r>
              <a:rPr lang="en-US" sz="900" dirty="0"/>
              <a:t>-Understand the purpose of the Firewall</a:t>
            </a:r>
          </a:p>
          <a:p>
            <a:pPr fontAlgn="base"/>
            <a:r>
              <a:rPr lang="en-US" sz="900" dirty="0"/>
              <a:t>-How it works as a security measure to the computer</a:t>
            </a:r>
          </a:p>
          <a:p>
            <a:pPr fontAlgn="base"/>
            <a:r>
              <a:rPr lang="en-US" sz="900" dirty="0"/>
              <a:t>-Understand what information on the packet is the Firewall looking for in particular</a:t>
            </a:r>
          </a:p>
          <a:p>
            <a:pPr lvl="1" fontAlgn="base"/>
            <a:r>
              <a:rPr lang="en-US" sz="900" dirty="0"/>
              <a:t>Port</a:t>
            </a:r>
          </a:p>
          <a:p>
            <a:pPr lvl="1" fontAlgn="base"/>
            <a:r>
              <a:rPr lang="en-US" sz="900" dirty="0"/>
              <a:t>IP address</a:t>
            </a:r>
          </a:p>
          <a:p>
            <a:pPr fontAlgn="base"/>
            <a:r>
              <a:rPr lang="en-US" sz="900" dirty="0"/>
              <a:t>-Understand the different checks are required for packets with existing or new connections</a:t>
            </a:r>
          </a:p>
          <a:p>
            <a:pPr lvl="1" fontAlgn="base"/>
            <a:r>
              <a:rPr lang="en-US" sz="900" dirty="0"/>
              <a:t>State and Update Table</a:t>
            </a:r>
          </a:p>
          <a:p>
            <a:pPr lvl="1" fontAlgn="base"/>
            <a:r>
              <a:rPr lang="en-US" sz="900" dirty="0"/>
              <a:t>Security Policy</a:t>
            </a:r>
          </a:p>
          <a:p>
            <a:pPr fontAlgn="base"/>
            <a:r>
              <a:rPr lang="en-US" sz="900" dirty="0"/>
              <a:t>-Understand the gateway concept</a:t>
            </a:r>
          </a:p>
        </p:txBody>
      </p:sp>
      <p:sp>
        <p:nvSpPr>
          <p:cNvPr id="23" name="TextBox 22">
            <a:extLst>
              <a:ext uri="{FF2B5EF4-FFF2-40B4-BE49-F238E27FC236}">
                <a16:creationId xmlns:a16="http://schemas.microsoft.com/office/drawing/2014/main" id="{0F924BF8-BA42-4F23-AB69-667D1F8F984A}"/>
              </a:ext>
            </a:extLst>
          </p:cNvPr>
          <p:cNvSpPr txBox="1"/>
          <p:nvPr/>
        </p:nvSpPr>
        <p:spPr>
          <a:xfrm>
            <a:off x="3915968" y="644674"/>
            <a:ext cx="4366468" cy="1061829"/>
          </a:xfrm>
          <a:prstGeom prst="rect">
            <a:avLst/>
          </a:prstGeom>
          <a:noFill/>
        </p:spPr>
        <p:txBody>
          <a:bodyPr wrap="square" rtlCol="0">
            <a:spAutoFit/>
          </a:bodyPr>
          <a:lstStyle/>
          <a:p>
            <a:r>
              <a:rPr lang="en-US" sz="900" dirty="0"/>
              <a:t>The main game design throughout the game is the player acting as a firewall. Before each level, there will be an informative screen that will educate the player on concepts and instructions for the level. In each level, the player will sort through the good packets and the bad packets. Allowing the good packets thru and disposing the bad packets by dragging and dropping it into the furnace. As each packet comes down vertically across the screen, the player must determine if it should be disposed before it reaches the bottom of the screen. Each level builds upon the level previous.</a:t>
            </a:r>
          </a:p>
        </p:txBody>
      </p:sp>
      <p:sp>
        <p:nvSpPr>
          <p:cNvPr id="24" name="TextBox 23">
            <a:extLst>
              <a:ext uri="{FF2B5EF4-FFF2-40B4-BE49-F238E27FC236}">
                <a16:creationId xmlns:a16="http://schemas.microsoft.com/office/drawing/2014/main" id="{884E5FF6-1718-4788-BD9A-B466C1886297}"/>
              </a:ext>
            </a:extLst>
          </p:cNvPr>
          <p:cNvSpPr txBox="1"/>
          <p:nvPr/>
        </p:nvSpPr>
        <p:spPr>
          <a:xfrm>
            <a:off x="3915967" y="2016349"/>
            <a:ext cx="4022519" cy="230832"/>
          </a:xfrm>
          <a:prstGeom prst="rect">
            <a:avLst/>
          </a:prstGeom>
          <a:noFill/>
        </p:spPr>
        <p:txBody>
          <a:bodyPr wrap="square" rtlCol="0">
            <a:spAutoFit/>
          </a:bodyPr>
          <a:lstStyle/>
          <a:p>
            <a:pPr algn="ctr"/>
            <a:r>
              <a:rPr lang="en-US" sz="900" dirty="0"/>
              <a:t>The player will filter the packets using the given IP address and port number.</a:t>
            </a:r>
          </a:p>
        </p:txBody>
      </p:sp>
      <p:sp>
        <p:nvSpPr>
          <p:cNvPr id="25" name="TextBox 24">
            <a:extLst>
              <a:ext uri="{FF2B5EF4-FFF2-40B4-BE49-F238E27FC236}">
                <a16:creationId xmlns:a16="http://schemas.microsoft.com/office/drawing/2014/main" id="{B750CA1A-2AA0-4674-B583-198101B453F3}"/>
              </a:ext>
            </a:extLst>
          </p:cNvPr>
          <p:cNvSpPr txBox="1"/>
          <p:nvPr/>
        </p:nvSpPr>
        <p:spPr>
          <a:xfrm>
            <a:off x="3962805" y="3485360"/>
            <a:ext cx="4022519" cy="646331"/>
          </a:xfrm>
          <a:prstGeom prst="rect">
            <a:avLst/>
          </a:prstGeom>
          <a:noFill/>
        </p:spPr>
        <p:txBody>
          <a:bodyPr wrap="square" rtlCol="0">
            <a:spAutoFit/>
          </a:bodyPr>
          <a:lstStyle/>
          <a:p>
            <a:pPr algn="ctr"/>
            <a:r>
              <a:rPr lang="en-US" sz="900" dirty="0"/>
              <a:t>The player will filter the packets by determining if they pass certain checks. If it is a new connection, they must drag the packet to the security policy check and the packet will change color, red or green, good or bad. If it is an existing connection they must check with both the update table and state table.</a:t>
            </a:r>
          </a:p>
        </p:txBody>
      </p:sp>
      <p:sp>
        <p:nvSpPr>
          <p:cNvPr id="26" name="TextBox 25">
            <a:extLst>
              <a:ext uri="{FF2B5EF4-FFF2-40B4-BE49-F238E27FC236}">
                <a16:creationId xmlns:a16="http://schemas.microsoft.com/office/drawing/2014/main" id="{5A6E711E-5A12-442C-8194-0D2CCFB64219}"/>
              </a:ext>
            </a:extLst>
          </p:cNvPr>
          <p:cNvSpPr txBox="1"/>
          <p:nvPr/>
        </p:nvSpPr>
        <p:spPr>
          <a:xfrm>
            <a:off x="4206084" y="5403632"/>
            <a:ext cx="3535959" cy="369332"/>
          </a:xfrm>
          <a:prstGeom prst="rect">
            <a:avLst/>
          </a:prstGeom>
          <a:noFill/>
        </p:spPr>
        <p:txBody>
          <a:bodyPr wrap="square" rtlCol="0">
            <a:spAutoFit/>
          </a:bodyPr>
          <a:lstStyle/>
          <a:p>
            <a:pPr algn="ctr"/>
            <a:r>
              <a:rPr lang="en-US" sz="900" dirty="0"/>
              <a:t>The player will check for outgoing packets and check with a given IP address.</a:t>
            </a:r>
          </a:p>
        </p:txBody>
      </p:sp>
      <p:pic>
        <p:nvPicPr>
          <p:cNvPr id="28" name="Picture 27">
            <a:extLst>
              <a:ext uri="{FF2B5EF4-FFF2-40B4-BE49-F238E27FC236}">
                <a16:creationId xmlns:a16="http://schemas.microsoft.com/office/drawing/2014/main" id="{91CB60BA-2170-48B3-B570-19C9FEC41E75}"/>
              </a:ext>
            </a:extLst>
          </p:cNvPr>
          <p:cNvPicPr>
            <a:picLocks noChangeAspect="1"/>
          </p:cNvPicPr>
          <p:nvPr/>
        </p:nvPicPr>
        <p:blipFill>
          <a:blip r:embed="rId2"/>
          <a:stretch>
            <a:fillRect/>
          </a:stretch>
        </p:blipFill>
        <p:spPr>
          <a:xfrm>
            <a:off x="4374470" y="5731224"/>
            <a:ext cx="3199185" cy="1126776"/>
          </a:xfrm>
          <a:prstGeom prst="rect">
            <a:avLst/>
          </a:prstGeom>
        </p:spPr>
      </p:pic>
      <p:pic>
        <p:nvPicPr>
          <p:cNvPr id="29" name="Picture 28">
            <a:extLst>
              <a:ext uri="{FF2B5EF4-FFF2-40B4-BE49-F238E27FC236}">
                <a16:creationId xmlns:a16="http://schemas.microsoft.com/office/drawing/2014/main" id="{76AEA0E4-7E24-49A8-A0E8-3F8DBBBB3E47}"/>
              </a:ext>
            </a:extLst>
          </p:cNvPr>
          <p:cNvPicPr>
            <a:picLocks noChangeAspect="1"/>
          </p:cNvPicPr>
          <p:nvPr/>
        </p:nvPicPr>
        <p:blipFill>
          <a:blip r:embed="rId3"/>
          <a:stretch>
            <a:fillRect/>
          </a:stretch>
        </p:blipFill>
        <p:spPr>
          <a:xfrm>
            <a:off x="4415113" y="2206357"/>
            <a:ext cx="3070369" cy="1086257"/>
          </a:xfrm>
          <a:prstGeom prst="rect">
            <a:avLst/>
          </a:prstGeom>
        </p:spPr>
      </p:pic>
      <p:pic>
        <p:nvPicPr>
          <p:cNvPr id="30" name="Picture 29">
            <a:extLst>
              <a:ext uri="{FF2B5EF4-FFF2-40B4-BE49-F238E27FC236}">
                <a16:creationId xmlns:a16="http://schemas.microsoft.com/office/drawing/2014/main" id="{7683F775-A85A-47B1-9A9D-5A8E756ED394}"/>
              </a:ext>
            </a:extLst>
          </p:cNvPr>
          <p:cNvPicPr>
            <a:picLocks noChangeAspect="1"/>
          </p:cNvPicPr>
          <p:nvPr/>
        </p:nvPicPr>
        <p:blipFill>
          <a:blip r:embed="rId4"/>
          <a:stretch>
            <a:fillRect/>
          </a:stretch>
        </p:blipFill>
        <p:spPr>
          <a:xfrm>
            <a:off x="4345046" y="4118994"/>
            <a:ext cx="3311165" cy="1105840"/>
          </a:xfrm>
          <a:prstGeom prst="rect">
            <a:avLst/>
          </a:prstGeom>
        </p:spPr>
      </p:pic>
      <p:sp>
        <p:nvSpPr>
          <p:cNvPr id="31" name="TextBox 30">
            <a:extLst>
              <a:ext uri="{FF2B5EF4-FFF2-40B4-BE49-F238E27FC236}">
                <a16:creationId xmlns:a16="http://schemas.microsoft.com/office/drawing/2014/main" id="{3A0A2A7E-7C6B-43CA-8B3F-48D11B58C720}"/>
              </a:ext>
            </a:extLst>
          </p:cNvPr>
          <p:cNvSpPr txBox="1"/>
          <p:nvPr/>
        </p:nvSpPr>
        <p:spPr>
          <a:xfrm>
            <a:off x="8484066" y="218483"/>
            <a:ext cx="3744286" cy="369332"/>
          </a:xfrm>
          <a:prstGeom prst="rect">
            <a:avLst/>
          </a:prstGeom>
          <a:noFill/>
        </p:spPr>
        <p:txBody>
          <a:bodyPr wrap="square" rtlCol="0">
            <a:spAutoFit/>
          </a:bodyPr>
          <a:lstStyle/>
          <a:p>
            <a:r>
              <a:rPr lang="en-US" sz="900" dirty="0"/>
              <a:t>This game was distributed to 30 engineering non computer science student and 30 non engineering student.</a:t>
            </a:r>
          </a:p>
        </p:txBody>
      </p:sp>
      <p:pic>
        <p:nvPicPr>
          <p:cNvPr id="1026" name="Picture 2" descr="https://lh6.googleusercontent.com/n5l5sNn9HX8_L4JRIe8oCkdGz4QJDXmRT4vli_6FAGjpNGrfUkpOQUBTPftGiW1YEywtz8Nvb_w5-XfCIBcFl7e0uuoWxy44e2nbuLfy8lDE4WPNAkLMtkcCWG_KvyG7qxGQBzmC1mA">
            <a:extLst>
              <a:ext uri="{FF2B5EF4-FFF2-40B4-BE49-F238E27FC236}">
                <a16:creationId xmlns:a16="http://schemas.microsoft.com/office/drawing/2014/main" id="{3F66CD30-80B7-4815-9A4C-CF68BC012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1564" y="673061"/>
            <a:ext cx="1720019" cy="1033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oyP-3ZvmD7Dqb-YToKKHGK1WrvxEM0kWyEtL0FOiEj31J8Y5wFKkvTzQQzaQ5wAcDhG5HcRvtWdB92CRmqJB53TUU50_cRhJ2UgYdS_LpPtaiQQqon4LGV1fJgtZTjPPcdAbrP-gUIk">
            <a:extLst>
              <a:ext uri="{FF2B5EF4-FFF2-40B4-BE49-F238E27FC236}">
                <a16:creationId xmlns:a16="http://schemas.microsoft.com/office/drawing/2014/main" id="{F6C164C7-1226-4F92-A372-711A0BF67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6725" y="680581"/>
            <a:ext cx="1707505" cy="10259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P7LUyiF0iO_e2sWzS67WFj1FSFFIYDYEKQRDDcml5XMo5NcWGA4WrJH0Oxx_ll5MxZGBzcZ4eiu-hd5KUv9iYA_KCovfN-2x3o1TRlUPXXTMiWMmGuPXSnY5pZuXNovwEXAJLDR3PxU">
            <a:extLst>
              <a:ext uri="{FF2B5EF4-FFF2-40B4-BE49-F238E27FC236}">
                <a16:creationId xmlns:a16="http://schemas.microsoft.com/office/drawing/2014/main" id="{6B6705FC-1C36-4659-86D3-9D4B8FBE9C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1573" y="1706503"/>
            <a:ext cx="1720019" cy="103344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lh6.googleusercontent.com/1IdA76iRpSc7n0Xq8SzSQs-DhQMap1wFchBXlXVCWlwBFyXo8voum1N95heVU7y0JijodHSLA3QlJhuS5buszXUEo0OypZ82VnzwErlHbAl491xFaiM6ylF_txAWfs9eKuQ9WpHF4fE">
            <a:extLst>
              <a:ext uri="{FF2B5EF4-FFF2-40B4-BE49-F238E27FC236}">
                <a16:creationId xmlns:a16="http://schemas.microsoft.com/office/drawing/2014/main" id="{82CF1C01-2BCC-4FB5-AAF4-B8D50F4998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2247" y="4057070"/>
            <a:ext cx="1593682" cy="9575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6.googleusercontent.com/9lPis6QrVjhXKmbEU037yaM4jFjJY96q6q66Ywa2t0ZR3LF2ViJuK7UR_0VvHvDZzhoxeDydjoBwY6Rzm4bdRzOnmutFuHXJMGigwgnIZKam-3lU5nKgEHQKC8OVtDF1JBLRi4iFkT4">
            <a:extLst>
              <a:ext uri="{FF2B5EF4-FFF2-40B4-BE49-F238E27FC236}">
                <a16:creationId xmlns:a16="http://schemas.microsoft.com/office/drawing/2014/main" id="{21CAF0CE-27D8-4206-9678-BB7BEE414C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40589" y="4051624"/>
            <a:ext cx="1562752" cy="9684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s://lh5.googleusercontent.com/N8IMpnP_xtIgxvYORA1n5PzEB98lVydKkLE-AbOY85XbrwKUtoBf2JmVVvdXkIo2yy0MQ-2FlHUkH-3izIOEaNeGLCgCuOtuozapyLt_QhvqEIwp-vi_QHyEoEyn5C5Bbx4GepnM464">
            <a:extLst>
              <a:ext uri="{FF2B5EF4-FFF2-40B4-BE49-F238E27FC236}">
                <a16:creationId xmlns:a16="http://schemas.microsoft.com/office/drawing/2014/main" id="{4DC570AB-255F-4FFD-BC8E-01EE76634C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80465" y="3040501"/>
            <a:ext cx="1593682" cy="9595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3cnPOVMuaU3okEWCjIHuOTVLpsRaRMgN67hHwknVd4IA_kORxkwGhtl5VEKrpY5bHbc3njNc55pqvroWO4ntc7CtCo4c7sYoCR-q5-UR_Kp7LX5E5pkniozow8WLXvYR_WVih5X05WM">
            <a:extLst>
              <a:ext uri="{FF2B5EF4-FFF2-40B4-BE49-F238E27FC236}">
                <a16:creationId xmlns:a16="http://schemas.microsoft.com/office/drawing/2014/main" id="{287921A1-2DC8-43A9-AB55-D7DE1708E9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18532" y="3033751"/>
            <a:ext cx="1593682" cy="95422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lh4.googleusercontent.com/YRi0jU-uMMSOYFqxdLyphyUqyLXUw5uEx5xqkPcOuLxjyMMpdLui2dJVC5JBMlX5cAqx5DPTOazPzn00KF3NZYGGkNsa715tKJeoeUFQLNAjr49emgugToQ61E7U6GC0JsVXQJQZnlI">
            <a:extLst>
              <a:ext uri="{FF2B5EF4-FFF2-40B4-BE49-F238E27FC236}">
                <a16:creationId xmlns:a16="http://schemas.microsoft.com/office/drawing/2014/main" id="{43075270-86BF-479B-AE23-6A9DC97106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41703" y="5049539"/>
            <a:ext cx="1562752" cy="93895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s://lh5.googleusercontent.com/oWKnY-TBxZCrFxPAgs6CsEDvNpBCEWQ41Vm5xxDpZb6VotJqj54I4hFvGSrtfDEDVSFNVg6Ftnyc8JgCRcEQglhTALLbAWCamXIlLkn-6h9B0xRjfJNsCu7Rz0jJtZDh1DZL2P_vKpc">
            <a:extLst>
              <a:ext uri="{FF2B5EF4-FFF2-40B4-BE49-F238E27FC236}">
                <a16:creationId xmlns:a16="http://schemas.microsoft.com/office/drawing/2014/main" id="{9CC0335A-6E0F-43DB-BC96-F1412E3CB0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88951" y="5040248"/>
            <a:ext cx="1593682" cy="957535"/>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C694D017-FE29-4F75-9772-F01089E3B28D}"/>
              </a:ext>
            </a:extLst>
          </p:cNvPr>
          <p:cNvSpPr txBox="1"/>
          <p:nvPr/>
        </p:nvSpPr>
        <p:spPr>
          <a:xfrm>
            <a:off x="8502815" y="6177419"/>
            <a:ext cx="3706788" cy="784830"/>
          </a:xfrm>
          <a:prstGeom prst="rect">
            <a:avLst/>
          </a:prstGeom>
          <a:noFill/>
        </p:spPr>
        <p:txBody>
          <a:bodyPr wrap="square" rtlCol="0">
            <a:spAutoFit/>
          </a:bodyPr>
          <a:lstStyle/>
          <a:p>
            <a:pPr fontAlgn="base"/>
            <a:r>
              <a:rPr lang="en-US" sz="900" dirty="0"/>
              <a:t>In the future, I hope to add more games surrounding other cybersecurity topics, such as buffer overflow, viruses, worms, bots, phishing. And with a more complete game I would like to introduce this game to cyber security classes as a new way to teach students basic cyber security concepts.</a:t>
            </a:r>
          </a:p>
          <a:p>
            <a:endParaRPr lang="en-US" sz="900" dirty="0"/>
          </a:p>
        </p:txBody>
      </p:sp>
    </p:spTree>
    <p:extLst>
      <p:ext uri="{BB962C8B-B14F-4D97-AF65-F5344CB8AC3E}">
        <p14:creationId xmlns:p14="http://schemas.microsoft.com/office/powerpoint/2010/main" val="390724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597</Words>
  <Application>Microsoft Office PowerPoint</Application>
  <PresentationFormat>Widescreen</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Josephine Cornelius</dc:creator>
  <cp:lastModifiedBy>Josephine Cornelius</cp:lastModifiedBy>
  <cp:revision>13</cp:revision>
  <dcterms:created xsi:type="dcterms:W3CDTF">2018-05-03T18:16:27Z</dcterms:created>
  <dcterms:modified xsi:type="dcterms:W3CDTF">2018-05-03T22:04:02Z</dcterms:modified>
</cp:coreProperties>
</file>