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8" r:id="rId4"/>
    <p:sldId id="266" r:id="rId5"/>
    <p:sldId id="258" r:id="rId6"/>
    <p:sldId id="265" r:id="rId7"/>
    <p:sldId id="259" r:id="rId8"/>
    <p:sldId id="260"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vardhan Jadhav" initials="RJ" lastIdx="1" clrIdx="0">
    <p:extLst>
      <p:ext uri="{19B8F6BF-5375-455C-9EA6-DF929625EA0E}">
        <p15:presenceInfo xmlns:p15="http://schemas.microsoft.com/office/powerpoint/2012/main" userId="1c5b2e602ce32d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8" autoAdjust="0"/>
    <p:restoredTop sz="94660"/>
  </p:normalViewPr>
  <p:slideViewPr>
    <p:cSldViewPr snapToGrid="0">
      <p:cViewPr>
        <p:scale>
          <a:sx n="100" d="100"/>
          <a:sy n="100" d="100"/>
        </p:scale>
        <p:origin x="-571"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2T00:49:27.93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5978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470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274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1153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5571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3186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186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91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2761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1421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3/12/2023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0710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3/12/2023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046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32">
          <p15:clr>
            <a:srgbClr val="F26B43"/>
          </p15:clr>
        </p15:guide>
        <p15:guide id="2" pos="3840">
          <p15:clr>
            <a:srgbClr val="F26B43"/>
          </p15:clr>
        </p15:guide>
        <p15:guide id="3" pos="768">
          <p15:clr>
            <a:srgbClr val="F26B43"/>
          </p15:clr>
        </p15:guide>
        <p15:guide id="4" pos="432">
          <p15:clr>
            <a:srgbClr val="F26B43"/>
          </p15:clr>
        </p15:guide>
        <p15:guide id="5" orient="horz" pos="3888">
          <p15:clr>
            <a:srgbClr val="F26B43"/>
          </p15:clr>
        </p15:guide>
        <p15:guide id="6" orient="horz" pos="1224">
          <p15:clr>
            <a:srgbClr val="F26B43"/>
          </p15:clr>
        </p15:guide>
        <p15:guide id="7" pos="7248">
          <p15:clr>
            <a:srgbClr val="F26B43"/>
          </p15:clr>
        </p15:guide>
        <p15:guide id="8" orient="horz" pos="3480">
          <p15:clr>
            <a:srgbClr val="F26B43"/>
          </p15:clr>
        </p15:guide>
        <p15:guide id="9" orient="horz" pos="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0991C8-C9B9-3E73-52A2-11742913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658"/>
            <a:ext cx="12404714" cy="6858000"/>
          </a:xfrm>
          <a:prstGeom prst="rect">
            <a:avLst/>
          </a:prstGeom>
        </p:spPr>
      </p:pic>
      <p:sp>
        <p:nvSpPr>
          <p:cNvPr id="5" name="TextBox 4">
            <a:extLst>
              <a:ext uri="{FF2B5EF4-FFF2-40B4-BE49-F238E27FC236}">
                <a16:creationId xmlns:a16="http://schemas.microsoft.com/office/drawing/2014/main" id="{CB820525-A7FB-D595-919D-B18AF4822AC9}"/>
              </a:ext>
            </a:extLst>
          </p:cNvPr>
          <p:cNvSpPr txBox="1"/>
          <p:nvPr/>
        </p:nvSpPr>
        <p:spPr>
          <a:xfrm>
            <a:off x="117987" y="0"/>
            <a:ext cx="11777221" cy="1077218"/>
          </a:xfrm>
          <a:prstGeom prst="rect">
            <a:avLst/>
          </a:prstGeom>
          <a:noFill/>
        </p:spPr>
        <p:txBody>
          <a:bodyPr wrap="square">
            <a:spAutoFit/>
          </a:bodyPr>
          <a:lstStyle/>
          <a:p>
            <a:r>
              <a:rPr lang="en-IN" sz="3200" b="1" dirty="0">
                <a:latin typeface="Arial Black" panose="020B0A04020102020204" pitchFamily="34" charset="0"/>
              </a:rPr>
              <a:t>Topic - Automated Controller Design for a Missile                 Using Convex Optimization</a:t>
            </a:r>
          </a:p>
        </p:txBody>
      </p:sp>
      <p:sp>
        <p:nvSpPr>
          <p:cNvPr id="10" name="Title 9">
            <a:extLst>
              <a:ext uri="{FF2B5EF4-FFF2-40B4-BE49-F238E27FC236}">
                <a16:creationId xmlns:a16="http://schemas.microsoft.com/office/drawing/2014/main" id="{03E8BFB4-2800-6686-09FB-57527115A5C5}"/>
              </a:ext>
            </a:extLst>
          </p:cNvPr>
          <p:cNvSpPr>
            <a:spLocks noGrp="1"/>
          </p:cNvSpPr>
          <p:nvPr>
            <p:ph type="title"/>
          </p:nvPr>
        </p:nvSpPr>
        <p:spPr>
          <a:xfrm>
            <a:off x="6096000" y="0"/>
            <a:ext cx="10943303" cy="3507658"/>
          </a:xfrm>
        </p:spPr>
        <p:txBody>
          <a:bodyPr>
            <a:normAutofit/>
          </a:bodyPr>
          <a:lstStyle/>
          <a:p>
            <a:r>
              <a:rPr lang="en-IN" sz="2800" i="0" dirty="0">
                <a:solidFill>
                  <a:schemeClr val="tx1"/>
                </a:solidFill>
                <a:latin typeface="Arial" panose="020B0604020202020204" pitchFamily="34" charset="0"/>
                <a:cs typeface="Arial" panose="020B0604020202020204" pitchFamily="34" charset="0"/>
              </a:rPr>
              <a:t>Presented by:-Roshan Kailas </a:t>
            </a:r>
            <a:r>
              <a:rPr lang="en-IN" sz="2800" i="0" dirty="0" err="1">
                <a:solidFill>
                  <a:schemeClr val="tx1"/>
                </a:solidFill>
                <a:latin typeface="Arial" panose="020B0604020202020204" pitchFamily="34" charset="0"/>
                <a:cs typeface="Arial" panose="020B0604020202020204" pitchFamily="34" charset="0"/>
              </a:rPr>
              <a:t>badgujar</a:t>
            </a:r>
            <a:r>
              <a:rPr lang="en-IN" sz="2800" i="0" dirty="0">
                <a:solidFill>
                  <a:schemeClr val="tx1"/>
                </a:solidFill>
                <a:latin typeface="Arial" panose="020B0604020202020204" pitchFamily="34" charset="0"/>
                <a:cs typeface="Arial" panose="020B0604020202020204" pitchFamily="34" charset="0"/>
              </a:rPr>
              <a:t>.</a:t>
            </a:r>
            <a:br>
              <a:rPr lang="en-IN" sz="2800" i="0" dirty="0">
                <a:solidFill>
                  <a:schemeClr val="tx1"/>
                </a:solidFill>
                <a:latin typeface="Arial" panose="020B0604020202020204" pitchFamily="34" charset="0"/>
                <a:cs typeface="Arial" panose="020B0604020202020204" pitchFamily="34" charset="0"/>
              </a:rPr>
            </a:br>
            <a:r>
              <a:rPr lang="en-IN" sz="2800" i="0" dirty="0">
                <a:solidFill>
                  <a:schemeClr val="tx1"/>
                </a:solidFill>
                <a:latin typeface="Arial" panose="020B0604020202020204" pitchFamily="34" charset="0"/>
                <a:cs typeface="Arial" panose="020B0604020202020204" pitchFamily="34" charset="0"/>
              </a:rPr>
              <a:t>Roll no:-19.</a:t>
            </a:r>
            <a:br>
              <a:rPr lang="en-IN" sz="2800" i="0" dirty="0">
                <a:solidFill>
                  <a:schemeClr val="tx1"/>
                </a:solidFill>
                <a:latin typeface="Arial" panose="020B0604020202020204" pitchFamily="34" charset="0"/>
                <a:cs typeface="Arial" panose="020B0604020202020204" pitchFamily="34" charset="0"/>
              </a:rPr>
            </a:br>
            <a:r>
              <a:rPr lang="en-IN" sz="2800" i="0" dirty="0">
                <a:solidFill>
                  <a:schemeClr val="tx1"/>
                </a:solidFill>
                <a:latin typeface="Arial" panose="020B0604020202020204" pitchFamily="34" charset="0"/>
                <a:cs typeface="Arial" panose="020B0604020202020204" pitchFamily="34" charset="0"/>
              </a:rPr>
              <a:t>Subject:-</a:t>
            </a:r>
            <a:r>
              <a:rPr lang="en-IN" sz="2800" i="0" dirty="0" err="1">
                <a:solidFill>
                  <a:schemeClr val="tx1"/>
                </a:solidFill>
                <a:latin typeface="Arial" panose="020B0604020202020204" pitchFamily="34" charset="0"/>
                <a:cs typeface="Arial" panose="020B0604020202020204" pitchFamily="34" charset="0"/>
              </a:rPr>
              <a:t>Controll</a:t>
            </a:r>
            <a:r>
              <a:rPr lang="en-IN" sz="2800" i="0" dirty="0">
                <a:solidFill>
                  <a:schemeClr val="tx1"/>
                </a:solidFill>
                <a:latin typeface="Arial" panose="020B0604020202020204" pitchFamily="34" charset="0"/>
                <a:cs typeface="Arial" panose="020B0604020202020204" pitchFamily="34" charset="0"/>
              </a:rPr>
              <a:t> System.</a:t>
            </a:r>
            <a:br>
              <a:rPr lang="en-IN" sz="2800" i="0" dirty="0">
                <a:solidFill>
                  <a:schemeClr val="tx1"/>
                </a:solidFill>
                <a:latin typeface="Arial" panose="020B0604020202020204" pitchFamily="34" charset="0"/>
                <a:cs typeface="Arial" panose="020B0604020202020204" pitchFamily="34" charset="0"/>
              </a:rPr>
            </a:br>
            <a:r>
              <a:rPr lang="en-IN" sz="2800" i="0" dirty="0">
                <a:solidFill>
                  <a:schemeClr val="tx1"/>
                </a:solidFill>
                <a:latin typeface="Arial" panose="020B0604020202020204" pitchFamily="34" charset="0"/>
                <a:cs typeface="Arial" panose="020B0604020202020204" pitchFamily="34" charset="0"/>
              </a:rPr>
              <a:t>Prn:-201105020</a:t>
            </a:r>
          </a:p>
        </p:txBody>
      </p:sp>
    </p:spTree>
    <p:extLst>
      <p:ext uri="{BB962C8B-B14F-4D97-AF65-F5344CB8AC3E}">
        <p14:creationId xmlns:p14="http://schemas.microsoft.com/office/powerpoint/2010/main" val="29875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963E-84B2-4B6F-13E3-2EB394C54A58}"/>
              </a:ext>
            </a:extLst>
          </p:cNvPr>
          <p:cNvSpPr>
            <a:spLocks noGrp="1"/>
          </p:cNvSpPr>
          <p:nvPr>
            <p:ph type="title"/>
          </p:nvPr>
        </p:nvSpPr>
        <p:spPr>
          <a:xfrm>
            <a:off x="2796174" y="2542716"/>
            <a:ext cx="9493249" cy="1748117"/>
          </a:xfrm>
        </p:spPr>
        <p:txBody>
          <a:bodyPr>
            <a:normAutofit/>
          </a:bodyPr>
          <a:lstStyle/>
          <a:p>
            <a:r>
              <a:rPr lang="en-IN" sz="7200" dirty="0"/>
              <a:t>Thank You..😊</a:t>
            </a:r>
            <a:endParaRPr lang="en-US" sz="7200" dirty="0"/>
          </a:p>
        </p:txBody>
      </p:sp>
    </p:spTree>
    <p:extLst>
      <p:ext uri="{BB962C8B-B14F-4D97-AF65-F5344CB8AC3E}">
        <p14:creationId xmlns:p14="http://schemas.microsoft.com/office/powerpoint/2010/main" val="418040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A357-4E39-EDFC-4A6D-1E8CE4955A0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36D5CD-A065-FCB9-E8E3-19C5D4EEA05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081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D02C-6C6D-B590-5E39-940E8CF30AC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E170717E-9A26-04BF-6B01-8D01A40FA16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Convex Optimization</a:t>
            </a:r>
          </a:p>
          <a:p>
            <a:r>
              <a:rPr lang="en-US" i="0" dirty="0">
                <a:effectLst/>
                <a:latin typeface="Trebuchet MS" panose="020B0603020202020204" pitchFamily="34" charset="0"/>
              </a:rPr>
              <a:t>BACKGROUND THEORY FOR THE CONTROL OF MISSILES</a:t>
            </a:r>
            <a:r>
              <a:rPr lang="en-US" b="1" i="0" dirty="0">
                <a:solidFill>
                  <a:srgbClr val="555555"/>
                </a:solidFill>
                <a:effectLst/>
                <a:latin typeface="Trebuchet MS" panose="020B0603020202020204" pitchFamily="34" charset="0"/>
              </a:rPr>
              <a:t>.</a:t>
            </a:r>
          </a:p>
          <a:p>
            <a:r>
              <a:rPr lang="en-IN" dirty="0">
                <a:latin typeface="Arial" panose="020B0604020202020204" pitchFamily="34" charset="0"/>
                <a:cs typeface="Arial" panose="020B0604020202020204" pitchFamily="34" charset="0"/>
              </a:rPr>
              <a:t>C</a:t>
            </a:r>
            <a:r>
              <a:rPr lang="en-IN" sz="1600" dirty="0">
                <a:latin typeface="Arial" panose="020B0604020202020204" pitchFamily="34" charset="0"/>
                <a:cs typeface="Arial" panose="020B0604020202020204" pitchFamily="34" charset="0"/>
              </a:rPr>
              <a:t>ontroller Possibilities</a:t>
            </a:r>
          </a:p>
          <a:p>
            <a:r>
              <a:rPr lang="en-IN" sz="1600" dirty="0">
                <a:latin typeface="Arial" panose="020B0604020202020204" pitchFamily="34" charset="0"/>
                <a:cs typeface="Arial" panose="020B0604020202020204" pitchFamily="34" charset="0"/>
              </a:rPr>
              <a:t>Automation</a:t>
            </a:r>
            <a:endParaRPr lang="en-IN" b="1" i="0" dirty="0">
              <a:solidFill>
                <a:srgbClr val="555555"/>
              </a:solidFill>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Controller Design Using Convex Op-</a:t>
            </a:r>
            <a:br>
              <a:rPr lang="en-IN" dirty="0">
                <a:latin typeface="Arial" panose="020B0604020202020204" pitchFamily="34" charset="0"/>
                <a:cs typeface="Arial" panose="020B0604020202020204" pitchFamily="34" charset="0"/>
              </a:rPr>
            </a:br>
            <a:r>
              <a:rPr lang="en-IN" dirty="0" err="1">
                <a:latin typeface="Arial" panose="020B0604020202020204" pitchFamily="34" charset="0"/>
                <a:cs typeface="Arial" panose="020B0604020202020204" pitchFamily="34" charset="0"/>
              </a:rPr>
              <a:t>timization</a:t>
            </a:r>
            <a:endParaRPr lang="en-US" dirty="0">
              <a:latin typeface="Arial" panose="020B0604020202020204" pitchFamily="34" charset="0"/>
              <a:cs typeface="Arial" panose="020B0604020202020204" pitchFamily="34" charset="0"/>
            </a:endParaRPr>
          </a:p>
          <a:p>
            <a:endParaRPr lang="en-US" b="1" i="0" dirty="0">
              <a:solidFill>
                <a:srgbClr val="555555"/>
              </a:solidFill>
              <a:effectLst/>
              <a:latin typeface="Trebuchet MS" panose="020B0603020202020204" pitchFamily="34" charset="0"/>
            </a:endParaRPr>
          </a:p>
        </p:txBody>
      </p:sp>
    </p:spTree>
    <p:extLst>
      <p:ext uri="{BB962C8B-B14F-4D97-AF65-F5344CB8AC3E}">
        <p14:creationId xmlns:p14="http://schemas.microsoft.com/office/powerpoint/2010/main" val="226158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89E-ABE3-AFD8-E5F6-D7E1F7BE8626}"/>
              </a:ext>
            </a:extLst>
          </p:cNvPr>
          <p:cNvSpPr>
            <a:spLocks noGrp="1"/>
          </p:cNvSpPr>
          <p:nvPr>
            <p:ph type="title"/>
          </p:nvPr>
        </p:nvSpPr>
        <p:spPr>
          <a:xfrm>
            <a:off x="1219200" y="381000"/>
            <a:ext cx="9493249" cy="581025"/>
          </a:xfrm>
        </p:spPr>
        <p:txBody>
          <a:bodyPr>
            <a:normAutofit fontScale="90000"/>
          </a:bodyPr>
          <a:lstStyle/>
          <a:p>
            <a:endParaRPr lang="en-IN" dirty="0"/>
          </a:p>
        </p:txBody>
      </p:sp>
      <p:sp>
        <p:nvSpPr>
          <p:cNvPr id="4" name="Rectangle 1">
            <a:extLst>
              <a:ext uri="{FF2B5EF4-FFF2-40B4-BE49-F238E27FC236}">
                <a16:creationId xmlns:a16="http://schemas.microsoft.com/office/drawing/2014/main" id="{F764A3F4-C395-72C0-2AA0-11AF32B063CD}"/>
              </a:ext>
            </a:extLst>
          </p:cNvPr>
          <p:cNvSpPr>
            <a:spLocks noGrp="1" noChangeArrowheads="1"/>
          </p:cNvSpPr>
          <p:nvPr>
            <p:ph idx="1"/>
          </p:nvPr>
        </p:nvSpPr>
        <p:spPr bwMode="auto">
          <a:xfrm>
            <a:off x="657225" y="1286586"/>
            <a:ext cx="11601450"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555555"/>
                </a:solidFill>
                <a:effectLst/>
                <a:cs typeface="Arial" panose="020B0604020202020204" pitchFamily="34" charset="0"/>
              </a:rPr>
              <a:t>The focus of the present master thesis is the automation of an existing controller design for a missile using two aerodynamic actuating systems.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555555"/>
                </a:solidFill>
                <a:effectLst/>
                <a:cs typeface="Arial" panose="020B0604020202020204" pitchFamily="34" charset="0"/>
              </a:rPr>
              <a:t>The motivation is to evaluate more missile concepts in a shorter period of time.</a:t>
            </a:r>
            <a:r>
              <a:rPr lang="en-US" altLang="en-US" sz="2000" dirty="0">
                <a:cs typeface="Arial" panose="020B0604020202020204" pitchFamily="34" charset="0"/>
              </a:rPr>
              <a:t> </a:t>
            </a:r>
            <a:r>
              <a:rPr kumimoji="0" lang="en-US" altLang="en-US" sz="2000" b="0" i="0" u="none" strike="noStrike" cap="none" normalizeH="0" baseline="0" dirty="0">
                <a:ln>
                  <a:noFill/>
                </a:ln>
                <a:solidFill>
                  <a:srgbClr val="555555"/>
                </a:solidFill>
                <a:effectLst/>
                <a:cs typeface="Arial" panose="020B0604020202020204" pitchFamily="34" charset="0"/>
              </a:rPr>
              <a:t>The option used is trimming and linearization of a highly nonlinear missile at </a:t>
            </a:r>
            <a:r>
              <a:rPr kumimoji="0" lang="en-US" altLang="en-US" sz="2000" b="0" i="0" u="none" strike="noStrike" cap="none" normalizeH="0" baseline="0" dirty="0" err="1">
                <a:ln>
                  <a:noFill/>
                </a:ln>
                <a:solidFill>
                  <a:srgbClr val="555555"/>
                </a:solidFill>
                <a:effectLst/>
                <a:cs typeface="Arial" panose="020B0604020202020204" pitchFamily="34" charset="0"/>
              </a:rPr>
              <a:t>specfic</a:t>
            </a:r>
            <a:r>
              <a:rPr kumimoji="0" lang="en-US" altLang="en-US" sz="2000" b="0" i="0" u="none" strike="noStrike" cap="none" normalizeH="0" baseline="0" dirty="0">
                <a:ln>
                  <a:noFill/>
                </a:ln>
                <a:solidFill>
                  <a:srgbClr val="555555"/>
                </a:solidFill>
                <a:effectLst/>
                <a:cs typeface="Arial" panose="020B0604020202020204" pitchFamily="34" charset="0"/>
              </a:rPr>
              <a:t> conditions.</a:t>
            </a:r>
          </a:p>
          <a:p>
            <a:pPr algn="just">
              <a:lnSpc>
                <a:spcPct val="150000"/>
              </a:lnSpc>
              <a:buFont typeface="Wingdings" panose="05000000000000000000" pitchFamily="2" charset="2"/>
              <a:buChar char="q"/>
            </a:pPr>
            <a:r>
              <a:rPr kumimoji="0" lang="en-US" altLang="en-US" sz="2000" b="0" i="0" u="none" strike="noStrike" cap="none" normalizeH="0" baseline="0" dirty="0">
                <a:ln>
                  <a:noFill/>
                </a:ln>
                <a:solidFill>
                  <a:srgbClr val="555555"/>
                </a:solidFill>
                <a:effectLst/>
                <a:cs typeface="Arial" panose="020B0604020202020204" pitchFamily="34" charset="0"/>
              </a:rPr>
              <a:t> According to these conditions, either a two-dimensional operating point grid defined by Mach number and height or three-dimensional operating point grid defined by Mach number, height and angle of attack is generated for the whole operating range of the missile. </a:t>
            </a:r>
          </a:p>
          <a:p>
            <a:pPr algn="just">
              <a:lnSpc>
                <a:spcPct val="150000"/>
              </a:lnSpc>
              <a:buFont typeface="Wingdings" panose="05000000000000000000" pitchFamily="2" charset="2"/>
              <a:buChar char="q"/>
            </a:pPr>
            <a:r>
              <a:rPr kumimoji="0" lang="en-US" altLang="en-US" sz="2000" b="0" i="0" u="none" strike="noStrike" cap="none" normalizeH="0" baseline="0" dirty="0">
                <a:ln>
                  <a:noFill/>
                </a:ln>
                <a:solidFill>
                  <a:srgbClr val="555555"/>
                </a:solidFill>
                <a:effectLst/>
                <a:cs typeface="Arial" panose="020B0604020202020204" pitchFamily="34" charset="0"/>
              </a:rPr>
              <a:t>The controllers are designed at these points using convex optimization.</a:t>
            </a:r>
          </a:p>
          <a:p>
            <a:pPr algn="just">
              <a:lnSpc>
                <a:spcPct val="150000"/>
              </a:lnSpc>
              <a:buFont typeface="Wingdings" panose="05000000000000000000" pitchFamily="2" charset="2"/>
              <a:buChar char="q"/>
            </a:pPr>
            <a:r>
              <a:rPr lang="en-US" sz="2000" dirty="0"/>
              <a:t>These controllers describe a validity area where the missile can be stabilized.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2000" b="0" i="0" u="none" strike="noStrike" cap="none" normalizeH="0" baseline="0" dirty="0">
                <a:ln>
                  <a:noFill/>
                </a:ln>
                <a:solidFill>
                  <a:srgbClr val="555555"/>
                </a:solidFill>
                <a:effectLst/>
                <a:cs typeface="Arial" panose="020B0604020202020204" pitchFamily="34" charset="0"/>
              </a:rPr>
            </a:b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55130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AA6-8F57-D97B-22E8-45EA324A2C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F86B8C9-859A-0F78-0021-A9FB2119A0A7}"/>
              </a:ext>
            </a:extLst>
          </p:cNvPr>
          <p:cNvSpPr>
            <a:spLocks noGrp="1"/>
          </p:cNvSpPr>
          <p:nvPr>
            <p:ph idx="1"/>
          </p:nvPr>
        </p:nvSpPr>
        <p:spPr>
          <a:xfrm>
            <a:off x="1219200" y="2318032"/>
            <a:ext cx="6657976" cy="3854167"/>
          </a:xfrm>
        </p:spPr>
        <p:txBody>
          <a:bodyPr>
            <a:normAutofit/>
          </a:bodyPr>
          <a:lstStyle/>
          <a:p>
            <a:r>
              <a:rPr lang="en-US" sz="1800" b="0" i="0" dirty="0">
                <a:effectLst/>
                <a:latin typeface="Trebuchet MS" panose="020B0603020202020204" pitchFamily="34" charset="0"/>
              </a:rPr>
              <a:t>The convex set defines the pole placement area which is constrained by linear matrix inequalities according to the dynamic behavior of the missile at the operating point conditions. </a:t>
            </a:r>
          </a:p>
          <a:p>
            <a:r>
              <a:rPr lang="en-US" sz="1800" b="0" i="0" dirty="0">
                <a:effectLst/>
                <a:latin typeface="Trebuchet MS" panose="020B0603020202020204" pitchFamily="34" charset="0"/>
              </a:rPr>
              <a:t>These controllers describe a validity area where the missile can be stabilized. </a:t>
            </a:r>
          </a:p>
          <a:p>
            <a:r>
              <a:rPr lang="en-US" sz="1800" b="0" i="0" dirty="0">
                <a:effectLst/>
                <a:latin typeface="Trebuchet MS" panose="020B0603020202020204" pitchFamily="34" charset="0"/>
              </a:rPr>
              <a:t>This area consists all neighboring operating points and defines therefore the grid density which can differ at </a:t>
            </a:r>
            <a:r>
              <a:rPr lang="en-US" sz="1800" b="0" i="0" dirty="0" err="1">
                <a:effectLst/>
                <a:latin typeface="Trebuchet MS" panose="020B0603020202020204" pitchFamily="34" charset="0"/>
              </a:rPr>
              <a:t>specfic</a:t>
            </a:r>
            <a:r>
              <a:rPr lang="en-US" sz="1800" b="0" i="0" dirty="0">
                <a:effectLst/>
                <a:latin typeface="Trebuchet MS" panose="020B0603020202020204" pitchFamily="34" charset="0"/>
              </a:rPr>
              <a:t> regions of the operating range.</a:t>
            </a:r>
            <a:endParaRPr lang="en-IN" sz="1800" dirty="0"/>
          </a:p>
        </p:txBody>
      </p:sp>
      <p:pic>
        <p:nvPicPr>
          <p:cNvPr id="4098" name="Picture 2" descr="Figure 2.1: Illustration of the body-xed frame of a missile">
            <a:extLst>
              <a:ext uri="{FF2B5EF4-FFF2-40B4-BE49-F238E27FC236}">
                <a16:creationId xmlns:a16="http://schemas.microsoft.com/office/drawing/2014/main" id="{4692A06F-4450-60C0-49BD-8FE5A9F86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013" y="2486024"/>
            <a:ext cx="3881437" cy="29206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0F1C14-6B8F-B839-60F3-3A8E8A4615D1}"/>
              </a:ext>
            </a:extLst>
          </p:cNvPr>
          <p:cNvSpPr txBox="1"/>
          <p:nvPr/>
        </p:nvSpPr>
        <p:spPr>
          <a:xfrm>
            <a:off x="7996418" y="5327527"/>
            <a:ext cx="4753707"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Illustration of the body-fixed frame of a missile</a:t>
            </a:r>
          </a:p>
          <a:p>
            <a:endParaRPr lang="en-US" dirty="0"/>
          </a:p>
        </p:txBody>
      </p:sp>
    </p:spTree>
    <p:extLst>
      <p:ext uri="{BB962C8B-B14F-4D97-AF65-F5344CB8AC3E}">
        <p14:creationId xmlns:p14="http://schemas.microsoft.com/office/powerpoint/2010/main" val="399005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1E96-8B3B-5326-4656-23C38E19B333}"/>
              </a:ext>
            </a:extLst>
          </p:cNvPr>
          <p:cNvSpPr>
            <a:spLocks noGrp="1"/>
          </p:cNvSpPr>
          <p:nvPr>
            <p:ph type="title"/>
          </p:nvPr>
        </p:nvSpPr>
        <p:spPr>
          <a:xfrm>
            <a:off x="656868" y="352901"/>
            <a:ext cx="9493249" cy="1577975"/>
          </a:xfrm>
        </p:spPr>
        <p:txBody>
          <a:bodyPr>
            <a:normAutofit/>
          </a:bodyPr>
          <a:lstStyle/>
          <a:p>
            <a:r>
              <a:rPr lang="en-IN" sz="4400" dirty="0">
                <a:latin typeface="Arial" panose="020B0604020202020204" pitchFamily="34" charset="0"/>
                <a:cs typeface="Arial" panose="020B0604020202020204" pitchFamily="34" charset="0"/>
              </a:rPr>
              <a:t>Convex Optimization</a:t>
            </a: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BA3E02-3E55-3B66-0A4D-C60D93F32D0B}"/>
              </a:ext>
            </a:extLst>
          </p:cNvPr>
          <p:cNvSpPr>
            <a:spLocks noGrp="1"/>
          </p:cNvSpPr>
          <p:nvPr>
            <p:ph idx="1"/>
          </p:nvPr>
        </p:nvSpPr>
        <p:spPr>
          <a:xfrm>
            <a:off x="338214" y="2391380"/>
            <a:ext cx="11515572" cy="3867615"/>
          </a:xfrm>
        </p:spPr>
        <p:txBody>
          <a:bodyPr>
            <a:noAutofit/>
          </a:bodyPr>
          <a:lstStyle/>
          <a:p>
            <a:pPr>
              <a:lnSpc>
                <a:spcPct val="150000"/>
              </a:lnSpc>
            </a:pPr>
            <a:r>
              <a:rPr lang="en-IN" sz="2400" dirty="0" err="1">
                <a:latin typeface="Arial" panose="020B0604020202020204" pitchFamily="34" charset="0"/>
                <a:cs typeface="Arial" panose="020B0604020202020204" pitchFamily="34" charset="0"/>
              </a:rPr>
              <a:t>Convexification</a:t>
            </a:r>
            <a:r>
              <a:rPr lang="en-IN" sz="2400" dirty="0">
                <a:latin typeface="Arial" panose="020B0604020202020204" pitchFamily="34" charset="0"/>
                <a:cs typeface="Arial" panose="020B0604020202020204" pitchFamily="34" charset="0"/>
              </a:rPr>
              <a:t> is to express control problems as convex optimization problems, so that their solution becomes tractable, hence can be automated. This allows us to solve complex control problems very efficiently, potentially in real-time.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9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A1B1-22EB-63F3-938F-AFAFD1B93614}"/>
              </a:ext>
            </a:extLst>
          </p:cNvPr>
          <p:cNvSpPr>
            <a:spLocks noGrp="1"/>
          </p:cNvSpPr>
          <p:nvPr>
            <p:ph type="title"/>
          </p:nvPr>
        </p:nvSpPr>
        <p:spPr/>
        <p:txBody>
          <a:bodyPr/>
          <a:lstStyle/>
          <a:p>
            <a:r>
              <a:rPr lang="en-US" b="1" i="0" dirty="0">
                <a:solidFill>
                  <a:srgbClr val="555555"/>
                </a:solidFill>
                <a:effectLst/>
                <a:latin typeface="Trebuchet MS" panose="020B0603020202020204" pitchFamily="34" charset="0"/>
              </a:rPr>
              <a:t>BACKGROUND THEORY FOR THE CONTROL OF MISSILES</a:t>
            </a:r>
            <a:endParaRPr lang="en-IN" dirty="0"/>
          </a:p>
        </p:txBody>
      </p:sp>
      <p:sp>
        <p:nvSpPr>
          <p:cNvPr id="3" name="Content Placeholder 2">
            <a:extLst>
              <a:ext uri="{FF2B5EF4-FFF2-40B4-BE49-F238E27FC236}">
                <a16:creationId xmlns:a16="http://schemas.microsoft.com/office/drawing/2014/main" id="{04ABAFAA-787F-8462-4E55-22B3979E48A0}"/>
              </a:ext>
            </a:extLst>
          </p:cNvPr>
          <p:cNvSpPr>
            <a:spLocks noGrp="1"/>
          </p:cNvSpPr>
          <p:nvPr>
            <p:ph idx="4294967295"/>
          </p:nvPr>
        </p:nvSpPr>
        <p:spPr>
          <a:xfrm>
            <a:off x="0" y="2317749"/>
            <a:ext cx="6096000" cy="4416425"/>
          </a:xfrm>
        </p:spPr>
        <p:txBody>
          <a:bodyPr>
            <a:normAutofit/>
          </a:bodyPr>
          <a:lstStyle/>
          <a:p>
            <a:pPr>
              <a:lnSpc>
                <a:spcPct val="100000"/>
              </a:lnSpc>
            </a:pPr>
            <a:r>
              <a:rPr lang="en-US" sz="2000" b="0" i="0" dirty="0">
                <a:solidFill>
                  <a:srgbClr val="555555"/>
                </a:solidFill>
                <a:effectLst/>
                <a:latin typeface="Trebuchet MS" panose="020B0603020202020204" pitchFamily="34" charset="0"/>
              </a:rPr>
              <a:t>The control of a technical system requires a detailed mathematical copy of it. This can be realized by the related differential equations which describe its motion.</a:t>
            </a:r>
          </a:p>
          <a:p>
            <a:pPr>
              <a:lnSpc>
                <a:spcPct val="100000"/>
              </a:lnSpc>
            </a:pPr>
            <a:r>
              <a:rPr lang="en-US" sz="2000" b="0" i="0" dirty="0">
                <a:solidFill>
                  <a:srgbClr val="555555"/>
                </a:solidFill>
                <a:effectLst/>
                <a:latin typeface="Trebuchet MS" panose="020B0603020202020204" pitchFamily="34" charset="0"/>
              </a:rPr>
              <a:t> Therefore, all exterior forces and moments which act on the missile are needed in order to get all equations of motion, representing the six Degrees of Freedom (DOF) behavior of the missile. </a:t>
            </a:r>
          </a:p>
          <a:p>
            <a:pPr>
              <a:lnSpc>
                <a:spcPct val="100000"/>
              </a:lnSpc>
            </a:pPr>
            <a:r>
              <a:rPr lang="en-US" sz="2000" b="0" i="0" dirty="0">
                <a:solidFill>
                  <a:srgbClr val="555555"/>
                </a:solidFill>
                <a:effectLst/>
                <a:latin typeface="Trebuchet MS" panose="020B0603020202020204" pitchFamily="34" charset="0"/>
              </a:rPr>
              <a:t>The forces and moments are caused by gravity, aerodynamics and the missile’s thrust.</a:t>
            </a:r>
            <a:endParaRPr lang="en-IN" sz="2000" dirty="0"/>
          </a:p>
        </p:txBody>
      </p:sp>
      <p:pic>
        <p:nvPicPr>
          <p:cNvPr id="2050" name="Picture 2" descr="Figure 2.2: Figure 2.1 enhanced by the aerodynamic angles">
            <a:extLst>
              <a:ext uri="{FF2B5EF4-FFF2-40B4-BE49-F238E27FC236}">
                <a16:creationId xmlns:a16="http://schemas.microsoft.com/office/drawing/2014/main" id="{0727B239-BC96-768E-E5AD-634B91339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438" y="2450478"/>
            <a:ext cx="4743450" cy="3295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0AD94B-CE33-0D23-56B9-CC79640366DD}"/>
              </a:ext>
            </a:extLst>
          </p:cNvPr>
          <p:cNvSpPr txBox="1"/>
          <p:nvPr/>
        </p:nvSpPr>
        <p:spPr>
          <a:xfrm>
            <a:off x="6665438" y="5987534"/>
            <a:ext cx="520641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Enhanced by the aerodynamic angles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11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98A8-7FEA-4E9E-EFFA-921077A07D2B}"/>
              </a:ext>
            </a:extLst>
          </p:cNvPr>
          <p:cNvSpPr>
            <a:spLocks noGrp="1"/>
          </p:cNvSpPr>
          <p:nvPr>
            <p:ph type="title"/>
          </p:nvPr>
        </p:nvSpPr>
        <p:spPr>
          <a:xfrm>
            <a:off x="681317" y="-233880"/>
            <a:ext cx="9493249" cy="1577975"/>
          </a:xfrm>
        </p:spPr>
        <p:txBody>
          <a:bodyPr/>
          <a:lstStyle/>
          <a:p>
            <a:r>
              <a:rPr lang="en-IN" dirty="0">
                <a:latin typeface="Arial" panose="020B0604020202020204" pitchFamily="34" charset="0"/>
                <a:cs typeface="Arial" panose="020B0604020202020204" pitchFamily="34" charset="0"/>
              </a:rPr>
              <a:t>C</a:t>
            </a:r>
            <a:r>
              <a:rPr lang="en-IN" sz="4400" dirty="0">
                <a:latin typeface="Arial" panose="020B0604020202020204" pitchFamily="34" charset="0"/>
                <a:cs typeface="Arial" panose="020B0604020202020204" pitchFamily="34" charset="0"/>
              </a:rPr>
              <a:t>ontroller Possibilities</a:t>
            </a: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DB978B6-04AA-34E9-2477-2A0EFE2A5DC6}"/>
              </a:ext>
            </a:extLst>
          </p:cNvPr>
          <p:cNvSpPr>
            <a:spLocks noGrp="1"/>
          </p:cNvSpPr>
          <p:nvPr>
            <p:ph idx="1"/>
          </p:nvPr>
        </p:nvSpPr>
        <p:spPr>
          <a:xfrm>
            <a:off x="372850" y="1802518"/>
            <a:ext cx="11446299" cy="5820618"/>
          </a:xfrm>
        </p:spPr>
        <p:txBody>
          <a:bodyPr>
            <a:noAutofit/>
          </a:bodyPr>
          <a:lstStyle/>
          <a:p>
            <a:pPr>
              <a:lnSpc>
                <a:spcPct val="150000"/>
              </a:lnSpc>
            </a:pPr>
            <a:r>
              <a:rPr lang="en-IN" sz="2400" dirty="0">
                <a:latin typeface="Arial" panose="020B0604020202020204" pitchFamily="34" charset="0"/>
                <a:cs typeface="Arial" panose="020B0604020202020204" pitchFamily="34" charset="0"/>
              </a:rPr>
              <a:t>Various controllers can be employed to stabilize a missile and guide it to their target. For the consideration of a proper controller many influences have to be taken into account. </a:t>
            </a:r>
          </a:p>
          <a:p>
            <a:pPr>
              <a:lnSpc>
                <a:spcPct val="150000"/>
              </a:lnSpc>
            </a:pPr>
            <a:r>
              <a:rPr lang="en-IN" sz="2400" dirty="0">
                <a:latin typeface="Arial" panose="020B0604020202020204" pitchFamily="34" charset="0"/>
                <a:cs typeface="Arial" panose="020B0604020202020204" pitchFamily="34" charset="0"/>
              </a:rPr>
              <a:t>These influences depend on the aim of the missile. For example if the missile should be used to intercept objects in great heights, a DACS is needed in order to ensure high agility in the upper thin atmosphere</a:t>
            </a:r>
            <a:r>
              <a:rPr lang="en-IN" sz="2400" dirty="0"/>
              <a:t>. </a:t>
            </a:r>
            <a:endParaRPr lang="en-US" sz="2400" dirty="0"/>
          </a:p>
        </p:txBody>
      </p:sp>
    </p:spTree>
    <p:extLst>
      <p:ext uri="{BB962C8B-B14F-4D97-AF65-F5344CB8AC3E}">
        <p14:creationId xmlns:p14="http://schemas.microsoft.com/office/powerpoint/2010/main" val="383866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0806-70BD-AEB7-422D-D1ADC9F70D24}"/>
              </a:ext>
            </a:extLst>
          </p:cNvPr>
          <p:cNvSpPr>
            <a:spLocks noGrp="1"/>
          </p:cNvSpPr>
          <p:nvPr>
            <p:ph type="title"/>
          </p:nvPr>
        </p:nvSpPr>
        <p:spPr/>
        <p:txBody>
          <a:bodyPr>
            <a:normAutofit/>
          </a:bodyPr>
          <a:lstStyle/>
          <a:p>
            <a:r>
              <a:rPr lang="en-IN" sz="4400" dirty="0">
                <a:latin typeface="Arial" panose="020B0604020202020204" pitchFamily="34" charset="0"/>
                <a:cs typeface="Arial" panose="020B0604020202020204" pitchFamily="34" charset="0"/>
              </a:rPr>
              <a:t>Automation</a:t>
            </a: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85D55D-E38F-8F33-F355-F8B03169CDF7}"/>
              </a:ext>
            </a:extLst>
          </p:cNvPr>
          <p:cNvSpPr>
            <a:spLocks noGrp="1"/>
          </p:cNvSpPr>
          <p:nvPr>
            <p:ph idx="1"/>
          </p:nvPr>
        </p:nvSpPr>
        <p:spPr>
          <a:xfrm>
            <a:off x="1219200" y="2318032"/>
            <a:ext cx="10088554" cy="3854167"/>
          </a:xfrm>
        </p:spPr>
        <p:txBody>
          <a:bodyPr/>
          <a:lstStyle/>
          <a:p>
            <a:pPr>
              <a:lnSpc>
                <a:spcPct val="150000"/>
              </a:lnSpc>
            </a:pPr>
            <a:r>
              <a:rPr lang="en-IN" sz="2400" dirty="0">
                <a:latin typeface="Arial" panose="020B0604020202020204" pitchFamily="34" charset="0"/>
                <a:cs typeface="Arial" panose="020B0604020202020204" pitchFamily="34" charset="0"/>
              </a:rPr>
              <a:t>The whole automated controller design using convex optimization was mainly applied to one specific missile and small areas of the operating range but the scope of this thesis is to extend the concept to the whole flight envelope</a:t>
            </a:r>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65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EC02-77EB-9072-FE82-8CA9B7DABD07}"/>
              </a:ext>
            </a:extLst>
          </p:cNvPr>
          <p:cNvSpPr>
            <a:spLocks noGrp="1"/>
          </p:cNvSpPr>
          <p:nvPr>
            <p:ph type="title"/>
          </p:nvPr>
        </p:nvSpPr>
        <p:spPr>
          <a:xfrm>
            <a:off x="1219200" y="365125"/>
            <a:ext cx="10186351" cy="1688608"/>
          </a:xfrm>
        </p:spPr>
        <p:txBody>
          <a:bodyPr>
            <a:normAutofit/>
          </a:bodyPr>
          <a:lstStyle/>
          <a:p>
            <a:r>
              <a:rPr lang="en-IN" dirty="0">
                <a:latin typeface="Arial" panose="020B0604020202020204" pitchFamily="34" charset="0"/>
                <a:cs typeface="Arial" panose="020B0604020202020204" pitchFamily="34" charset="0"/>
              </a:rPr>
              <a:t>Controller Design Using Convex Op-</a:t>
            </a:r>
            <a:br>
              <a:rPr lang="en-IN" dirty="0">
                <a:latin typeface="Arial" panose="020B0604020202020204" pitchFamily="34" charset="0"/>
                <a:cs typeface="Arial" panose="020B0604020202020204" pitchFamily="34" charset="0"/>
              </a:rPr>
            </a:br>
            <a:r>
              <a:rPr lang="en-IN" dirty="0" err="1">
                <a:latin typeface="Arial" panose="020B0604020202020204" pitchFamily="34" charset="0"/>
                <a:cs typeface="Arial" panose="020B0604020202020204" pitchFamily="34" charset="0"/>
              </a:rPr>
              <a:t>timization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F4CEF6-A31C-287D-FAF0-46AEAF8186C4}"/>
              </a:ext>
            </a:extLst>
          </p:cNvPr>
          <p:cNvSpPr>
            <a:spLocks noGrp="1"/>
          </p:cNvSpPr>
          <p:nvPr>
            <p:ph idx="1"/>
          </p:nvPr>
        </p:nvSpPr>
        <p:spPr>
          <a:xfrm>
            <a:off x="786449" y="2432695"/>
            <a:ext cx="10619102" cy="5696663"/>
          </a:xfrm>
        </p:spPr>
        <p:txBody>
          <a:bodyPr>
            <a:noAutofit/>
          </a:bodyPr>
          <a:lstStyle/>
          <a:p>
            <a:r>
              <a:rPr lang="en-IN" sz="2400" dirty="0">
                <a:latin typeface="Arial" panose="020B0604020202020204" pitchFamily="34" charset="0"/>
                <a:cs typeface="Arial" panose="020B0604020202020204" pitchFamily="34" charset="0"/>
              </a:rPr>
              <a:t>The controllers will be designed for the flight conditions of the various operating points. Since the </a:t>
            </a:r>
            <a:r>
              <a:rPr lang="en-IN" sz="2400" dirty="0" err="1">
                <a:latin typeface="Arial" panose="020B0604020202020204" pitchFamily="34" charset="0"/>
                <a:cs typeface="Arial" panose="020B0604020202020204" pitchFamily="34" charset="0"/>
              </a:rPr>
              <a:t>behavior</a:t>
            </a:r>
            <a:r>
              <a:rPr lang="en-IN" sz="2400" dirty="0">
                <a:latin typeface="Arial" panose="020B0604020202020204" pitchFamily="34" charset="0"/>
                <a:cs typeface="Arial" panose="020B0604020202020204" pitchFamily="34" charset="0"/>
              </a:rPr>
              <a:t> of the missile differs according to the current flight conditions, i.e. OP, the algorithm needs to adapt the design parameters. </a:t>
            </a:r>
          </a:p>
          <a:p>
            <a:r>
              <a:rPr lang="en-IN" sz="2400" dirty="0">
                <a:latin typeface="Arial" panose="020B0604020202020204" pitchFamily="34" charset="0"/>
                <a:cs typeface="Arial" panose="020B0604020202020204" pitchFamily="34" charset="0"/>
              </a:rPr>
              <a:t>They should lead to more dynamical controllers when the missile has either a large </a:t>
            </a:r>
            <a:r>
              <a:rPr lang="en-IN" sz="2400" dirty="0" err="1">
                <a:latin typeface="Arial" panose="020B0604020202020204" pitchFamily="34" charset="0"/>
                <a:cs typeface="Arial" panose="020B0604020202020204" pitchFamily="34" charset="0"/>
              </a:rPr>
              <a:t>ve</a:t>
            </a:r>
            <a:r>
              <a:rPr lang="en-IN" sz="2400" dirty="0">
                <a:latin typeface="Arial" panose="020B0604020202020204" pitchFamily="34" charset="0"/>
                <a:cs typeface="Arial" panose="020B0604020202020204" pitchFamily="34" charset="0"/>
              </a:rPr>
              <a:t>-locity, low altitude or low angle of attack or to controllers which are less dynamical for conditions like high altitude, large angle of attack or small Mach n</a:t>
            </a:r>
            <a:r>
              <a:rPr lang="en-IN" sz="2800" dirty="0">
                <a:latin typeface="Arial" panose="020B0604020202020204" pitchFamily="34" charset="0"/>
                <a:cs typeface="Arial" panose="020B0604020202020204" pitchFamily="34" charset="0"/>
              </a:rPr>
              <a:t>umber. </a:t>
            </a:r>
            <a:endParaRPr lang="en-US" sz="28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DBA6422F-82E7-C393-52E4-499D14B152EE}"/>
              </a:ext>
            </a:extLst>
          </p:cNvPr>
          <p:cNvSpPr txBox="1">
            <a:spLocks/>
          </p:cNvSpPr>
          <p:nvPr/>
        </p:nvSpPr>
        <p:spPr>
          <a:xfrm>
            <a:off x="1002824" y="365125"/>
            <a:ext cx="10186351" cy="168860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en-IN" dirty="0">
                <a:latin typeface="Arial" panose="020B0604020202020204" pitchFamily="34" charset="0"/>
                <a:cs typeface="Arial" panose="020B0604020202020204" pitchFamily="34" charset="0"/>
              </a:rPr>
              <a:t>Controller Design Using Convex Op-</a:t>
            </a:r>
            <a:br>
              <a:rPr lang="en-IN" dirty="0">
                <a:latin typeface="Arial" panose="020B0604020202020204" pitchFamily="34" charset="0"/>
                <a:cs typeface="Arial" panose="020B0604020202020204" pitchFamily="34" charset="0"/>
              </a:rPr>
            </a:br>
            <a:r>
              <a:rPr lang="en-IN" dirty="0" err="1">
                <a:latin typeface="Arial" panose="020B0604020202020204" pitchFamily="34" charset="0"/>
                <a:cs typeface="Arial" panose="020B0604020202020204" pitchFamily="34" charset="0"/>
              </a:rPr>
              <a:t>timization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373603"/>
      </p:ext>
    </p:extLst>
  </p:cSld>
  <p:clrMapOvr>
    <a:masterClrMapping/>
  </p:clrMapOvr>
</p:sld>
</file>

<file path=ppt/theme/theme1.xml><?xml version="1.0" encoding="utf-8"?>
<a:theme xmlns:a="http://schemas.openxmlformats.org/drawingml/2006/main" name="StreetscapeVTI">
  <a:themeElements>
    <a:clrScheme name="AnalogousFromLightSeed_2SEEDS">
      <a:dk1>
        <a:srgbClr val="000000"/>
      </a:dk1>
      <a:lt1>
        <a:srgbClr val="FFFFFF"/>
      </a:lt1>
      <a:dk2>
        <a:srgbClr val="22363C"/>
      </a:dk2>
      <a:lt2>
        <a:srgbClr val="E2E6E8"/>
      </a:lt2>
      <a:accent1>
        <a:srgbClr val="BF8E7A"/>
      </a:accent1>
      <a:accent2>
        <a:srgbClr val="CA9299"/>
      </a:accent2>
      <a:accent3>
        <a:srgbClr val="B1A27D"/>
      </a:accent3>
      <a:accent4>
        <a:srgbClr val="70AEA2"/>
      </a:accent4>
      <a:accent5>
        <a:srgbClr val="73ABBB"/>
      </a:accent5>
      <a:accent6>
        <a:srgbClr val="7A93BF"/>
      </a:accent6>
      <a:hlink>
        <a:srgbClr val="5E899C"/>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Consolas</vt:lpstr>
      <vt:lpstr>Franklin Gothic Heavy</vt:lpstr>
      <vt:lpstr>Trebuchet MS</vt:lpstr>
      <vt:lpstr>Wingdings</vt:lpstr>
      <vt:lpstr>StreetscapeVTI</vt:lpstr>
      <vt:lpstr>Presented by:-Roshan Kailas badgujar. Roll no:-19. Subject:-Controll System. Prn:-201105020</vt:lpstr>
      <vt:lpstr>Content:-</vt:lpstr>
      <vt:lpstr>PowerPoint Presentation</vt:lpstr>
      <vt:lpstr>PowerPoint Presentation</vt:lpstr>
      <vt:lpstr>Convex Optimization</vt:lpstr>
      <vt:lpstr>BACKGROUND THEORY FOR THE CONTROL OF MISSILES</vt:lpstr>
      <vt:lpstr>Controller Possibilities</vt:lpstr>
      <vt:lpstr>Automation</vt:lpstr>
      <vt:lpstr>Controller Design Using Convex Op- timization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Roshan Kailas Badgujar Sub :- Control System Roll No :- 19 Date :- 20/02/2022 </dc:title>
  <dc:creator>201105020 BADGUJAR ROSHAN KAILAS</dc:creator>
  <cp:lastModifiedBy>Rajvardhan Jadhav</cp:lastModifiedBy>
  <cp:revision>5</cp:revision>
  <dcterms:created xsi:type="dcterms:W3CDTF">2023-02-19T08:04:19Z</dcterms:created>
  <dcterms:modified xsi:type="dcterms:W3CDTF">2023-03-11T19:44:57Z</dcterms:modified>
</cp:coreProperties>
</file>