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8" r:id="rId4"/>
    <p:sldId id="259" r:id="rId5"/>
    <p:sldId id="263" r:id="rId6"/>
    <p:sldId id="260" r:id="rId7"/>
    <p:sldId id="261" r:id="rId8"/>
    <p:sldId id="269" r:id="rId9"/>
    <p:sldId id="270" r:id="rId10"/>
    <p:sldId id="271" r:id="rId11"/>
    <p:sldId id="272" r:id="rId12"/>
    <p:sldId id="273" r:id="rId13"/>
    <p:sldId id="262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3:33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1541 1 24575,'-68'2'0,"0"3"0,0 4 0,1 2 0,0 3 0,1 3 0,-126 51 0,113-33 0,2 3 0,2 4 0,1 3 0,3 3 0,-74 65 0,112-83 0,1 2 0,2 1 0,2 1 0,0 1 0,-31 57 0,18-19 0,4 2 0,-27 79 0,48-107 0,2 1 0,2 1 0,3 0 0,-6 78 0,10 204 0,6-233 0,0-65 0,1 0 0,1 0 0,2 0 0,2-1 0,1 0 0,1 0 0,2-1 0,1 0 0,1-1 0,1 0 0,2-1 0,2-1 0,0-1 0,38 44 0,-39-50 0,21 26 0,1-1 0,3-2 0,1-2 0,88 66 0,-5-32 0,178 78 0,-251-129 0,-9 0 31,-32-18-310,-1-1 0,1 0-1,0 0 1,14 4 0,-10-7-6547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3:38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24575,'9'4'0,"7"11"0,5 6 0,13 5 0,-1 2 0,0-4 0,-7-2 0,-7-4-8191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3:43.9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146 230 24575,'135'-55'0,"-63"29"0,57-16 0,-90 32 0,0-2 0,63-30 0,-72 21 0,-28 10 0,-19 2 0,6 8 0,1 1 0,0 0 0,0 0 0,0 1 0,0 1 0,1-1 0,-1 1 0,0 1 0,-10 4 0,-20 4 0,-64 14 0,-185 73 0,185-48-1365,75-36-5461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6:14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2846 0 24575,'-13'1'0,"0"0"0,0 1 0,0 0 0,0 1 0,1 1 0,-1 0 0,1 0 0,-13 7 0,-93 57 0,73-39 0,-1041 600 0,1020-590 0,-70 54 0,97-63 0,-2-2 0,0-1 0,-2-3 0,0-1 0,-57 21 0,12-16 0,-205 75 0,-23 14 0,75 1-1365,219-106-5461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6:15.7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220 0 24575,'-11'28'0,"-1"-1"0,-21 33 0,-16 35 0,33-62 0,-1 0 0,-2-2 0,-28 37 0,43-62 0,2-5 0,1 1 0,0-1 0,0 0 0,0 1 0,0-1 0,1 0 0,-1 1 0,0-1 0,1 1 0,-1 0 0,1-1 0,-1 1 0,1-1 0,0 1 0,-1 0 0,1-1 0,0 1 0,0 0 0,0-1 0,0 1 0,1 2 0,0-3 0,0 1 0,0-1 0,0 0 0,0 0 0,0 0 0,0 0 0,0 0 0,0-1 0,0 1 0,1 0 0,-1 0 0,0-1 0,1 1 0,-1-1 0,0 1 0,1-1 0,-1 0 0,0 1 0,3-1 0,7 1 0,1 0 0,-1-1 0,0-1 0,1 0 0,10-2 0,22-7 0,0-2 0,80-34 0,14-5 0,-135 49 0,0 1 0,0-1 0,0 1 0,0-1 0,0 0 0,0 0 0,-1-1 0,1 1 0,-1 0 0,0-1 0,1 1 0,-1-1 0,0 0 0,0 0 0,-1 0 0,1 0 0,-1 0 0,2-4 0,-2 5 0,0 0 0,-1 0 0,1 0 0,-1 0 0,1 0 0,-1 0 0,0-1 0,1 1 0,-1 0 0,0 0 0,-1 0 0,1 0 0,0 0 0,-1-1 0,1 1 0,-1 0 0,1 0 0,-1 0 0,0 0 0,0 0 0,0 1 0,0-1 0,0 0 0,0 0 0,-1 1 0,1-1 0,-1 0 0,1 1 0,-1-1 0,-1 0 0,-9-4 0,0 2 0,-1-1 0,1 1 0,-1 1 0,1 1 0,-1-1 0,0 2 0,0 0 0,-15 1 0,-47-7 0,61 4-105,0-1 0,0 0 0,0-1 0,0-1 0,1 0 0,0-1 0,0 0 0,1-1 0,0 0 0,0-1 0,1 0 0,-16-18 0,4 2-6721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6:16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24575,'-1'1'0,"0"-1"0,0 1 0,0-1 0,0 1 0,0 0 0,0-1 0,0 1 0,1 0 0,-1 0 0,0 0 0,1-1 0,-1 1 0,0 0 0,1 0 0,-1 0 0,1 0 0,-1 0 0,1 0 0,0 0 0,0 0 0,-1 0 0,1 1 0,0-1 0,0 0 0,0 1 0,-5 36 0,5-33 0,-9 568 0,12-324 0,-3-143-1365,0-79-5461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6:17.8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9 271 24575,'-1'53'0,"3"0"0,2 0 0,2 0 0,18 73 0,-21-118 0,0 1 0,0-2 0,1 1 0,0 0 0,1-1 0,0 1 0,0-1 0,6 7 0,-9-13 0,-1 0 0,0 1 0,0-1 0,1 0 0,-1 0 0,1 0 0,-1 0 0,1 0 0,-1 0 0,1-1 0,-1 1 0,1 0 0,0-1 0,-1 1 0,1-1 0,0 0 0,0 1 0,-1-1 0,1 0 0,0 0 0,0 0 0,-1 0 0,1-1 0,0 1 0,0 0 0,-1-1 0,1 1 0,0-1 0,-1 0 0,1 1 0,-1-1 0,1 0 0,-1 0 0,1 0 0,-1 0 0,1 0 0,-1-1 0,0 1 0,0 0 0,0 0 0,1-1 0,-1 1 0,0-1 0,-1 1 0,1-1 0,1-2 0,22-38 0,-2-1 0,32-89 0,-12 26 0,-42 106 0,24-55 0,-1 0 0,-3-1 0,15-72 0,-34 124 0,-1 1 0,1-1 0,-1 0 0,1 0 0,-1 1 0,-1-1 0,1 0 0,0 1 0,-1-1 0,-1-5 0,2 8 0,-1 1 0,1-1 0,0 1 0,-1-1 0,1 1 0,0-1 0,-1 1 0,1-1 0,-1 1 0,1-1 0,-1 1 0,1-1 0,-1 1 0,1 0 0,-1-1 0,0 1 0,1 0 0,-1-1 0,1 1 0,-1 0 0,0 0 0,1 0 0,-2-1 0,0 2 0,0-1 0,1 0 0,-1 0 0,0 1 0,0-1 0,0 1 0,1-1 0,-1 1 0,0 0 0,1 0 0,-1 0 0,-2 1 0,3-1 0,-13 10 0,-1-1 0,0-1 0,0 0 0,-1-1 0,0-1 0,0 0 0,0-1 0,-1-1 0,0-1 0,-35 5 0,-71-6-1365,95 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3:34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380 0 24575,'-1'1'0,"0"-1"0,-1 1 0,1 0 0,0 0 0,-1-1 0,1 1 0,0 0 0,0 0 0,0 0 0,0 0 0,0 1 0,0-1 0,0 0 0,0 0 0,0 1 0,1-1 0,-1 0 0,1 1 0,-1-1 0,0 0 0,1 1 0,0-1 0,-1 1 0,1-1 0,0 1 0,0-1 0,0 1 0,0 1 0,-3 46 0,6-25 0,0 0 0,2 1 0,0-2 0,15 41 0,-10-37 0,-3-1 0,0 1 0,5 39 0,-12-62 0,0-1 0,0 1 0,0 0 0,-1-1 0,1 1 0,-1-1 0,0 1 0,0-1 0,0 1 0,-1-1 0,1 1 0,-1-1 0,1 0 0,-1 0 0,0 0 0,-1 0 0,1 0 0,0 0 0,-1-1 0,0 1 0,1-1 0,-1 1 0,0-1 0,0 0 0,0 0 0,-1-1 0,1 1 0,-5 1 0,-10 4 0,0-1 0,-1-1 0,0 0 0,-24 2 0,23-4 0,10-2-73,-31 6-357,1 1-1,-68 22 0,75-16-6395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6:00.5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2186 12456 24575,'-5'3'0,"0"-1"0,0 1 0,-1-1 0,1 0 0,-1 0 0,1-1 0,-1 0 0,1 0 0,-1 0 0,0 0 0,0-1 0,-7-1 0,-6 2 0,-67 6 0,-1-4 0,-118-11 0,182 5 0,1-2 0,-1-1 0,2 0 0,-1-1 0,0-2 0,2 0 0,-1-1 0,-19-14 0,-24-19 0,-62-54 0,-19-13 0,-91-47 0,95 61 0,61 43 0,-89-77 0,136 101 0,0-1 0,2-2 0,1-1 0,2-1 0,1-1 0,2-2 0,-30-57 0,12 16 0,31 59 0,1-1 0,1 0 0,-13-36 0,1-37 0,3-2 0,-10-157 0,16 123 0,8 82 0,-2 1 0,-2-1 0,-16-48 0,13 55 0,2-1 0,2-1 0,1 0 0,-1-50 0,10-173 0,1 102 0,-5-91 0,5-285 0,4 464 0,26-116 0,-29 171 0,33-122 0,-22 91 0,17-102 0,20-419 0,-28 215 0,-20 265 0,3-1 0,33-150 0,64-338 0,-72 362 0,-13 47 0,-12 94 0,23-103 0,-5 72 0,16-171 0,-33 220 0,18-68 0,3-26 0,44-332 0,42 10 0,134-265 0,-163 522 0,148-272 0,-130 275 0,-75 148 0,3 1 0,3 1 0,63-88 0,-15 54 0,152-142 0,112-137 0,-254 273 0,142-126 0,126-74 0,-319 274 0,2 1 0,90-46 0,103-31 0,-5 3 0,-178 78 0,2 3 0,0 2 0,1 3 0,1 2 0,1 3 0,97-11 0,-93 18 0,-1-3 0,1-3 0,105-36 0,-120 26-1365,-28 13-5461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6:02.6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425 130 24575,'-1'0'0,"0"0"0,1 0 0,-1 0 0,0 1 0,0-1 0,1 0 0,-1 0 0,0 1 0,1-1 0,-1 1 0,0-1 0,1 0 0,-1 1 0,1-1 0,-1 1 0,1-1 0,-1 1 0,1-1 0,-1 1 0,1 0 0,-1-1 0,1 1 0,0 0 0,-1-1 0,1 1 0,0 0 0,0-1 0,-1 1 0,1 0 0,0 0 0,0-1 0,0 1 0,0 0 0,0 0 0,0-1 0,0 1 0,0 0 0,0-1 0,1 1 0,-1 0 0,0 0 0,0-1 0,1 1 0,-1 0 0,1 0 0,15 34 0,-8-25 0,1 0 0,0-1 0,1 0 0,0-1 0,1 0 0,0 0 0,0-1 0,0-1 0,1 0 0,15 5 0,23 7 0,64 15 0,-16-6 0,-88-23 0,-1-1 0,1 1 0,-1 1 0,0-1 0,0 2 0,-1-1 0,1 1 0,-1 0 0,8 9 0,-14-13 0,0 1 0,0-1 0,0 0 0,0 1 0,-1 0 0,1-1 0,-1 1 0,0 0 0,0 0 0,0 0 0,0-1 0,0 1 0,-1 0 0,1 0 0,-1 0 0,0 0 0,0 0 0,0 0 0,0 0 0,0 0 0,-1 0 0,0 0 0,1 0 0,-1 0 0,0 0 0,0 0 0,-1 0 0,1-1 0,0 1 0,-1 0 0,0-1 0,1 1 0,-1-1 0,-5 4 0,-20 22 0,-2-2 0,-1-2 0,-1 0 0,-54 30 0,38-24 0,21-13 0,1 1 0,1 2 0,1 0 0,0 1 0,2 2 0,1 0 0,-34 50 0,42-54 0,7-11 0,1 0 0,-1 0 0,0 0 0,-1-1 0,0 0 0,0 0 0,-1 0 0,1-1 0,-1 0 0,-1-1 0,-12 9 0,19-14 0,0 0 0,0 1 0,0-1 0,1 0 0,-1 0 0,0 0 0,0 0 0,0 0 0,0 0 0,1 0 0,-1 0 0,0 0 0,0 0 0,0-1 0,0 1 0,1 0 0,-1 0 0,0-1 0,0 1 0,1-1 0,-1 1 0,0 0 0,1-1 0,-1 1 0,0-1 0,1 0 0,-1 1 0,1-1 0,-1 0 0,1 1 0,-1-1 0,1 0 0,-1 1 0,1-1 0,0 0 0,-1 0 0,1-1 0,-10-38 0,8 27 0,-33-143 0,-7 2 0,-6 2 0,-90-192 0,127 319-97,2-1-1,-8-34 1,10 35-976,1 5-5753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6:04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522 2 24575,'-5'-1'0,"0"1"0,-1 0 0,1 0 0,0 0 0,0 1 0,0 0 0,0 0 0,0 0 0,1 1 0,-1 0 0,0 0 0,0 0 0,1 0 0,0 1 0,-1-1 0,1 1 0,0 0 0,0 0 0,0 1 0,1-1 0,-1 1 0,1 0 0,0 0 0,0 0 0,-4 8 0,-94 163 0,40-63 0,-20 40 21,45-81-714,-78 115 0,102-171-6133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3:39.7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24575,'13'0'0,"8"0"0,19 0 0,11 0 0,18-5 0,20 0 0,3-1 0,-9 2 0,-15 1 0,-19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3:41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139 83 24575,'0'0'0,"-1"0"0,0 0 0,0 1 0,1-1 0,-1 0 0,0 0 0,1 1 0,-1-1 0,0 0 0,1 1 0,-1-1 0,0 1 0,1-1 0,-1 0 0,1 1 0,-1-1 0,1 1 0,-1 0 0,1-1 0,-1 1 0,1-1 0,0 1 0,-1 0 0,1-1 0,0 1 0,0 0 0,-1-1 0,1 1 0,0 0 0,0 0 0,0-1 0,0 1 0,0 0 0,0 0 0,0-1 0,0 1 0,0 0 0,0 0 0,0 0 0,1 1 0,-1 0 0,0 0 0,0-1 0,1 1 0,-1 0 0,1 0 0,0 0 0,-1-1 0,1 1 0,0 0 0,0-1 0,0 1 0,0-1 0,0 1 0,3 2 0,6 1 0,0 0 0,0-1 0,1 0 0,0 0 0,-1-1 0,1-1 0,0 1 0,14-1 0,-10 0 0,0 1 0,0 0 0,-1 1 0,16 6 0,-27-9 0,0 1 0,0 0 0,0 0 0,0 0 0,-1 0 0,1 0 0,-1 1 0,1-1 0,-1 1 0,0 0 0,0-1 0,0 1 0,-1 0 0,1 0 0,-1 0 0,1 1 0,-1-1 0,0 0 0,0 0 0,-1 1 0,1-1 0,-1 0 0,1 1 0,-1-1 0,0 1 0,0-1 0,-1 0 0,1 1 0,-1-1 0,1 0 0,-3 6 0,0 2 0,0-1 0,-1 1 0,0-1 0,-1 0 0,0 0 0,0-1 0,-1 0 0,-12 15 0,-6 0 0,-1-1 0,-2-2 0,-55 36 0,47-34 0,-62 53 0,97-75 0,-1 1 0,0-2 0,0 1 0,0 0 0,0 0 0,0 0 0,0 0 0,0 0 0,0-1 0,0 1 0,0-1 0,0 1 0,0 0 0,0-1 0,-1 0 0,1 1 0,0-1 0,0 0 0,-1 0 0,1 1 0,-2-1 0,2-1 0,0 0 0,1 1 0,-1-1 0,1 0 0,-1 1 0,1-1 0,-1 0 0,1 0 0,0 1 0,-1-1 0,1 0 0,0 0 0,0 0 0,-1 0 0,1 1 0,0-1 0,0 0 0,0 0 0,0 0 0,0 0 0,0 0 0,1-1 0,0-5 0,0 0 0,0-1 0,1 1 0,0 0 0,0 0 0,5-9 0,6-4 0,1 1 0,2 1 0,0 0 0,0 1 0,2 0 0,35-25 0,11-12 0,-57 48 0,0 0 0,-1-1 0,0-1 0,0 1 0,-1-1 0,0 1 0,6-15 0,-9 19 0,-1 0 0,0-1 0,0 1 0,0 0 0,0 0 0,0 0 0,-1-1 0,1 1 0,-1 0 0,0-1 0,0 1 0,0-1 0,0 1 0,-1 0 0,0 0 0,1-1 0,-1 1 0,0 0 0,-1 0 0,1 0 0,0 0 0,-1 0 0,-3-5 0,-20-21 0,-1 1 0,-1 2 0,-2 1 0,0 0 0,-49-29 0,77 53 0,1 1 0,-1 0 0,1 0 0,-1-1 0,1 1 0,-1 0 0,1 0 0,-1-1 0,1 1 0,-1 0 0,1 0 0,-1 0 0,1 0 0,-1 0 0,1 0 0,-1 0 0,1 0 0,-1 0 0,1 0 0,-1 0 0,1 0 0,-1 0 0,1 1 0,-1-1 0,1 0 0,-1 0 0,1 0 0,-1 1 0,1-1 0,-1 0 0,1 1 0,0-1 0,-1 0 0,1 1 0,-1 0 0,-7 23 0,6 40 0,2-54 0,25 277 0,-18-165-1365,-7-96-5461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3:36.8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24575,'9'40'0,"-1"0"0,-2 0 0,-2 0 0,-2 1 0,-4 57 0,1-28 0,0 611-1365,1-656-5461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14:13:37.7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1 362 24575,'0'12'0,"-1"-4"0,1 0 0,0 0 0,1 0 0,0 0 0,0 0 0,3 9 0,-2-14 0,-1 0 0,0-1 0,1 1 0,0-1 0,-1 1 0,1-1 0,0 0 0,0 0 0,0 1 0,1-1 0,-1-1 0,1 1 0,-1 0 0,1-1 0,-1 1 0,1-1 0,0 0 0,0 1 0,-1-2 0,5 2 0,16 4 0,-1-2 0,2 0 0,22 0 0,50 8 0,-83-9 0,0 0 0,1-1 0,-1 0 0,23-1 0,-31-1 0,-1-1 0,1 0 0,0 0 0,-1 0 0,1 0 0,-1-1 0,1 0 0,-1 0 0,0 0 0,0 0 0,0-1 0,0 1 0,0-1 0,0 0 0,-1 0 0,7-8 0,23-30 0,45-79 0,-17 25 0,67-100-1365,-108 165-5461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3EF97-C305-18A2-8D40-8CD3EBDFF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5BAA94-5723-ECAB-1B03-B7A545C964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A46315-239C-6484-D961-C7FDA73A3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14A1C9-6158-1818-42FA-A7E298C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CF1EFF-858C-D4EF-2841-29DD509A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152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D7BF6F-4947-1E3C-5061-FAEFD7FF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FA2FD4-A28A-0B86-DA8C-13B380BDA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42DE8-6A2C-EE83-3362-06136238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F931E-2877-81E4-06AD-DB4BB91ED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DEB15-2F23-1C45-99CD-92A4FE85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8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1F4379A-3EBB-A48A-C015-E03AD5062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1971DA-6716-D03A-6181-C2BB5FF31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9336-B1E9-8580-144C-E4EA38114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C0DD10-35BE-DF5C-30F6-6EA5D4BD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9F41B0-12ED-F76E-BF95-5A91DF8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11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E1800-24DE-B735-CDFB-84E12B8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981888-AA54-2671-8023-F660A856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8F276F-5934-2CDC-FBC1-7940DFD3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BEEED-5033-42F8-4AC7-CE046DCE9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BAE04B-9DFA-B2C4-20B8-CE843645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953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1CCF6-D5D9-002E-2077-608DB37D7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5E490B-F834-9FBA-2598-4E55FC239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F648B2-6BC4-D8D1-3058-F846A7BA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5A395-34F2-179C-A3E5-2B9DA36BB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0245A6-EDAF-B5E6-D96E-CAA33553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9714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07D9B-407E-4EB4-1757-C0867DAF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7805F-B2EF-6EEC-4B6C-00DE9A83E5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539C2-168C-B4F2-2897-79C9785A1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38B16BD-E335-6BAC-CDEF-56D94EAED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79723C-A93E-148E-3CB1-991695753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C72F4B-E8B9-689E-EC05-5F3A7057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69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7BDA6-0E30-D841-B9DE-3E13F7514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FFACFD-D93C-297B-63ED-7D6057231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0DD168-9EB9-2ECE-A9FF-F0950403B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0E8E77-9B52-A384-8A1E-2DDE69090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A17845-C724-9CE9-9764-7184A9B60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6D2838-7A15-95A8-C0C7-700F43F8A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8C9DCA1-57C4-767E-1F3E-14EA520A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2D0324-1933-FF39-0352-F062AF6D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9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FD0E0-05BC-D8C6-F2EC-A4127617E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5D2646A-D14A-68A2-AD6D-90D7A541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8EEA58-EBB5-0A95-E91A-729CC6149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5648253-2D87-CCD8-5F0B-1AF0C23D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055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1D5384-F150-6D6E-5BC4-5218C9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90C68B-FE48-4F82-684F-436B42DF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08F3AE-66B8-BB90-4F10-C19706C92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71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0D426D-3C6D-0974-D23E-BFFD888E7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0920E-31A6-C6A2-5403-BCAC8E92A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B938D-9A03-1FE9-37DD-68F6B52C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AAD471-9FD7-E7A2-EACF-B95E57156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87BFB8-8A92-5D51-F656-12CE009CB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F4BAF0-2082-6A8A-AEEA-0203A285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2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86984-35D8-7AF6-61CA-8680BF71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B9718B9-C430-4C86-F636-345EB5F83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858394-D758-6615-A356-CA1B80B67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47EDA0-05A1-411B-8133-E1A79603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CB900C-C7C2-D335-B062-D7DC979F1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0B9510-87B0-335F-A795-439E2630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246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BCBF83-6D3B-392B-A70D-2B1F7105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C83541-933B-F6BA-6935-271141FBF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C7C3DD-D917-69F0-0BF0-560275659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5A359-ADB4-4619-B297-00616EFEBDE5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428810-4719-12EC-C428-62AE200EB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38984-6903-B2A5-464A-B17659CDF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F5431-DD82-4E29-8879-416811AE1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70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png"/><Relationship Id="rId18" Type="http://schemas.openxmlformats.org/officeDocument/2006/relationships/customXml" Target="../ink/ink5.xml"/><Relationship Id="rId26" Type="http://schemas.openxmlformats.org/officeDocument/2006/relationships/customXml" Target="../ink/ink9.xml"/><Relationship Id="rId39" Type="http://schemas.openxmlformats.org/officeDocument/2006/relationships/image" Target="../media/image47.png"/><Relationship Id="rId21" Type="http://schemas.openxmlformats.org/officeDocument/2006/relationships/image" Target="../media/image38.png"/><Relationship Id="rId34" Type="http://schemas.openxmlformats.org/officeDocument/2006/relationships/customXml" Target="../ink/ink13.xml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29" Type="http://schemas.openxmlformats.org/officeDocument/2006/relationships/image" Target="../media/image42.png"/><Relationship Id="rId41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46.png"/><Relationship Id="rId40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5.png"/><Relationship Id="rId23" Type="http://schemas.openxmlformats.org/officeDocument/2006/relationships/image" Target="../media/image39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10" Type="http://schemas.openxmlformats.org/officeDocument/2006/relationships/customXml" Target="../ink/ink1.xml"/><Relationship Id="rId19" Type="http://schemas.openxmlformats.org/officeDocument/2006/relationships/image" Target="../media/image37.png"/><Relationship Id="rId31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customXml" Target="../ink/ink3.xml"/><Relationship Id="rId22" Type="http://schemas.openxmlformats.org/officeDocument/2006/relationships/customXml" Target="../ink/ink7.xml"/><Relationship Id="rId27" Type="http://schemas.openxmlformats.org/officeDocument/2006/relationships/image" Target="../media/image41.png"/><Relationship Id="rId30" Type="http://schemas.openxmlformats.org/officeDocument/2006/relationships/customXml" Target="../ink/ink11.xml"/><Relationship Id="rId35" Type="http://schemas.openxmlformats.org/officeDocument/2006/relationships/image" Target="../media/image45.png"/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12" Type="http://schemas.openxmlformats.org/officeDocument/2006/relationships/customXml" Target="../ink/ink2.xml"/><Relationship Id="rId17" Type="http://schemas.openxmlformats.org/officeDocument/2006/relationships/image" Target="../media/image36.png"/><Relationship Id="rId25" Type="http://schemas.openxmlformats.org/officeDocument/2006/relationships/image" Target="../media/image40.png"/><Relationship Id="rId33" Type="http://schemas.openxmlformats.org/officeDocument/2006/relationships/image" Target="../media/image44.png"/><Relationship Id="rId38" Type="http://schemas.openxmlformats.org/officeDocument/2006/relationships/customXml" Target="../ink/ink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pp.com/blog/future-of-AI-federated-learning/" TargetMode="External"/><Relationship Id="rId2" Type="http://schemas.openxmlformats.org/officeDocument/2006/relationships/hyperlink" Target="http://ai.googleblog.com/2017/04/federated-learning-collaborativ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8EF42AB-B533-3CA8-FB75-279BBEDDC999}"/>
              </a:ext>
            </a:extLst>
          </p:cNvPr>
          <p:cNvSpPr/>
          <p:nvPr/>
        </p:nvSpPr>
        <p:spPr>
          <a:xfrm>
            <a:off x="1051344" y="1226975"/>
            <a:ext cx="9991794" cy="2585369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3600" b="1" dirty="0">
              <a:solidFill>
                <a:schemeClr val="tx1"/>
              </a:solidFill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8935A0C4-BF25-502E-6C48-C5825CD67BB4}"/>
              </a:ext>
            </a:extLst>
          </p:cNvPr>
          <p:cNvSpPr txBox="1">
            <a:spLocks/>
          </p:cNvSpPr>
          <p:nvPr/>
        </p:nvSpPr>
        <p:spPr>
          <a:xfrm>
            <a:off x="3866079" y="4969239"/>
            <a:ext cx="4265744" cy="4322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b="1" dirty="0"/>
              <a:t>박재관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FFBCA5A5-B1FA-CFF7-3A1C-A837F65CC840}"/>
              </a:ext>
            </a:extLst>
          </p:cNvPr>
          <p:cNvSpPr txBox="1">
            <a:spLocks/>
          </p:cNvSpPr>
          <p:nvPr/>
        </p:nvSpPr>
        <p:spPr>
          <a:xfrm>
            <a:off x="3866079" y="5414890"/>
            <a:ext cx="4265744" cy="43226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b="1" dirty="0"/>
              <a:t>2025/07/11</a:t>
            </a:r>
            <a:endParaRPr lang="ko-KR" altLang="en-US" b="1" dirty="0"/>
          </a:p>
        </p:txBody>
      </p:sp>
      <p:pic>
        <p:nvPicPr>
          <p:cNvPr id="1026" name="Picture 2" descr="서울과학기술대학교 - 대학소개 - 대학상징 - 로고 및 UI - 심볼마크">
            <a:extLst>
              <a:ext uri="{FF2B5EF4-FFF2-40B4-BE49-F238E27FC236}">
                <a16:creationId xmlns:a16="http://schemas.microsoft.com/office/drawing/2014/main" id="{502CD998-2461-0714-3292-23E136D56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129" y="5922690"/>
            <a:ext cx="907741" cy="858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ACB1B6-8C8B-C617-8517-EAC76E58A39F}"/>
              </a:ext>
            </a:extLst>
          </p:cNvPr>
          <p:cNvSpPr txBox="1"/>
          <p:nvPr/>
        </p:nvSpPr>
        <p:spPr>
          <a:xfrm>
            <a:off x="434109" y="489527"/>
            <a:ext cx="3906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>
                <a:solidFill>
                  <a:schemeClr val="accent2">
                    <a:lumMod val="50000"/>
                  </a:schemeClr>
                </a:solidFill>
              </a:rPr>
              <a:t>국방인공지능응용학과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 실습 강의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71CA26-68DB-038F-958B-76EBF7432F5B}"/>
              </a:ext>
            </a:extLst>
          </p:cNvPr>
          <p:cNvSpPr txBox="1"/>
          <p:nvPr/>
        </p:nvSpPr>
        <p:spPr>
          <a:xfrm>
            <a:off x="1351607" y="1565552"/>
            <a:ext cx="9488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srgbClr val="2C3A4A"/>
                </a:solidFill>
                <a:latin typeface="Noto Sans" panose="020B0502040504020204" pitchFamily="34" charset="0"/>
              </a:rPr>
              <a:t>Overview of Federated Learning</a:t>
            </a:r>
            <a:endParaRPr lang="en-US" altLang="ko-KR" sz="2800" b="1" i="0" dirty="0">
              <a:solidFill>
                <a:srgbClr val="2C3A4A"/>
              </a:solidFill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730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F7CD35-CEAC-1199-4591-1F407D01C38D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Type of Federated Learning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E65582-C85E-D8DA-79C2-C9F2BACC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685" y="943587"/>
            <a:ext cx="7964011" cy="15718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595228-D24D-2182-8219-ED5A2D84E6AB}"/>
              </a:ext>
            </a:extLst>
          </p:cNvPr>
          <p:cNvSpPr txBox="1"/>
          <p:nvPr/>
        </p:nvSpPr>
        <p:spPr>
          <a:xfrm>
            <a:off x="318654" y="2655454"/>
            <a:ext cx="11425381" cy="4116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Data heterogeneity</a:t>
            </a:r>
            <a:r>
              <a:rPr lang="en-US" altLang="ko-KR" sz="1600" dirty="0"/>
              <a:t> (</a:t>
            </a:r>
            <a:r>
              <a:rPr lang="ko-KR" altLang="en-US" sz="1600" dirty="0"/>
              <a:t>통계적 이질성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클라이언트의 데이터 분포가 다를 때</a:t>
            </a:r>
            <a:r>
              <a:rPr lang="en-US" altLang="ko-KR" sz="1600" dirty="0"/>
              <a:t>(Non-IID), </a:t>
            </a:r>
            <a:r>
              <a:rPr lang="ko-KR" altLang="en-US" sz="1600" dirty="0"/>
              <a:t>메타러닝</a:t>
            </a:r>
            <a:r>
              <a:rPr lang="en-US" altLang="ko-KR" sz="1600" dirty="0"/>
              <a:t>·</a:t>
            </a:r>
            <a:r>
              <a:rPr lang="ko-KR" altLang="en-US" sz="1600" dirty="0"/>
              <a:t>다중과제 학습</a:t>
            </a:r>
            <a:r>
              <a:rPr lang="en-US" altLang="ko-KR" sz="1600" dirty="0"/>
              <a:t>·</a:t>
            </a:r>
            <a:r>
              <a:rPr lang="ko-KR" altLang="en-US" sz="1600" dirty="0"/>
              <a:t>전이학습</a:t>
            </a:r>
            <a:r>
              <a:rPr lang="en-US" altLang="ko-KR" sz="1600" dirty="0"/>
              <a:t>·</a:t>
            </a:r>
            <a:r>
              <a:rPr lang="ko-KR" altLang="en-US" sz="1600" dirty="0"/>
              <a:t>클러스터링 기반 기법 등으로 개인화</a:t>
            </a:r>
            <a:r>
              <a:rPr lang="en-US" altLang="ko-KR" sz="1600" dirty="0"/>
              <a:t>(personalization) </a:t>
            </a:r>
            <a:r>
              <a:rPr lang="ko-KR" altLang="en-US" sz="1600" dirty="0"/>
              <a:t>또는 다중 작업</a:t>
            </a:r>
            <a:r>
              <a:rPr lang="en-US" altLang="ko-KR" sz="1600" dirty="0"/>
              <a:t>(multi-task) </a:t>
            </a:r>
            <a:r>
              <a:rPr lang="ko-KR" altLang="en-US" sz="1600" dirty="0"/>
              <a:t>적으로 학습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/>
              <a:t>Model heterogeneity</a:t>
            </a:r>
            <a:r>
              <a:rPr lang="en-US" altLang="ko-KR" sz="1600" dirty="0"/>
              <a:t> (</a:t>
            </a:r>
            <a:r>
              <a:rPr lang="ko-KR" altLang="en-US" sz="1600" dirty="0"/>
              <a:t>모델 이질성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클라이언트별 연산</a:t>
            </a:r>
            <a:r>
              <a:rPr lang="en-US" altLang="ko-KR" sz="1600" dirty="0"/>
              <a:t>·</a:t>
            </a:r>
            <a:r>
              <a:rPr lang="ko-KR" altLang="en-US" sz="1600" dirty="0"/>
              <a:t>메모리 제약을 반영해 </a:t>
            </a:r>
            <a:r>
              <a:rPr lang="ko-KR" altLang="en-US" sz="1600" b="1" dirty="0"/>
              <a:t>서로 다른 아키텍처</a:t>
            </a:r>
            <a:r>
              <a:rPr lang="ko-KR" altLang="en-US" sz="1600" dirty="0"/>
              <a:t>를 쓰는 환경</a:t>
            </a:r>
            <a:r>
              <a:rPr lang="en-US" altLang="ko-KR" sz="1600" dirty="0"/>
              <a:t>,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Distillation, </a:t>
            </a:r>
            <a:r>
              <a:rPr lang="ko-KR" altLang="en-US" sz="1600" dirty="0"/>
              <a:t>모델 </a:t>
            </a:r>
            <a:r>
              <a:rPr lang="ko-KR" altLang="en-US" sz="1600" dirty="0" err="1"/>
              <a:t>슬라이싱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HeteroFL</a:t>
            </a:r>
            <a:r>
              <a:rPr lang="en-US" altLang="ko-KR" sz="1600" dirty="0"/>
              <a:t> </a:t>
            </a:r>
            <a:r>
              <a:rPr lang="ko-KR" altLang="en-US" sz="1600" dirty="0"/>
              <a:t>과 같은 이기종 모델 통합 기법</a:t>
            </a:r>
            <a:endParaRPr lang="en-US" altLang="ko-KR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System heterogeneity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클라이언트의 네트워크 지연</a:t>
            </a:r>
            <a:r>
              <a:rPr lang="en-US" altLang="ko-KR" sz="1600" dirty="0"/>
              <a:t>(stragglers), </a:t>
            </a:r>
            <a:r>
              <a:rPr lang="ko-KR" altLang="en-US" sz="1600" dirty="0"/>
              <a:t>자원 변동성 등을 고려한 </a:t>
            </a:r>
            <a:r>
              <a:rPr lang="ko-KR" altLang="en-US" sz="1600" b="1" dirty="0"/>
              <a:t>참여자 선택</a:t>
            </a:r>
            <a:r>
              <a:rPr lang="en-US" altLang="ko-KR" sz="1600" b="1" dirty="0"/>
              <a:t>(client selection)</a:t>
            </a:r>
            <a:r>
              <a:rPr lang="ko-KR" altLang="en-US" sz="1600" dirty="0"/>
              <a:t> 및 </a:t>
            </a:r>
            <a:r>
              <a:rPr lang="ko-KR" altLang="en-US" sz="1600" b="1" dirty="0"/>
              <a:t>시간 제약</a:t>
            </a:r>
            <a:r>
              <a:rPr lang="ko-KR" altLang="en-US" sz="1600" dirty="0"/>
              <a:t> 기법</a:t>
            </a:r>
            <a:r>
              <a:rPr lang="en-US" altLang="ko-KR" sz="1600" dirty="0"/>
              <a:t>(Oort, </a:t>
            </a:r>
            <a:r>
              <a:rPr lang="en-US" altLang="ko-KR" sz="1600" dirty="0" err="1"/>
              <a:t>FedBalancer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PyramidFL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을 연구</a:t>
            </a:r>
          </a:p>
        </p:txBody>
      </p:sp>
    </p:spTree>
    <p:extLst>
      <p:ext uri="{BB962C8B-B14F-4D97-AF65-F5344CB8AC3E}">
        <p14:creationId xmlns:p14="http://schemas.microsoft.com/office/powerpoint/2010/main" val="2249148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145B7D5-6BDD-72F7-7049-A663BD53D35D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Type of Federated Learning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9AC372-42CE-0430-11C4-01FF286C4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771" y="859107"/>
            <a:ext cx="9261284" cy="18410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81BACA-DC3C-239F-741E-6DC50EFF5E69}"/>
              </a:ext>
            </a:extLst>
          </p:cNvPr>
          <p:cNvSpPr txBox="1"/>
          <p:nvPr/>
        </p:nvSpPr>
        <p:spPr>
          <a:xfrm>
            <a:off x="228600" y="2923308"/>
            <a:ext cx="11734800" cy="2254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Attack methods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백도어</a:t>
            </a:r>
            <a:r>
              <a:rPr lang="en-US" altLang="ko-KR" dirty="0"/>
              <a:t>(backdoor), </a:t>
            </a:r>
            <a:r>
              <a:rPr lang="ko-KR" altLang="en-US" dirty="0"/>
              <a:t>기울기 </a:t>
            </a:r>
            <a:r>
              <a:rPr lang="ko-KR" altLang="en-US" dirty="0" err="1"/>
              <a:t>역추적</a:t>
            </a:r>
            <a:r>
              <a:rPr lang="en-US" altLang="ko-KR" dirty="0"/>
              <a:t>(gradient inversion), </a:t>
            </a:r>
            <a:r>
              <a:rPr lang="ko-KR" altLang="en-US" dirty="0"/>
              <a:t>모델</a:t>
            </a:r>
            <a:r>
              <a:rPr lang="en-US" altLang="ko-KR" dirty="0"/>
              <a:t>·</a:t>
            </a:r>
            <a:r>
              <a:rPr lang="ko-KR" altLang="en-US" dirty="0"/>
              <a:t>데이터 중독</a:t>
            </a:r>
            <a:r>
              <a:rPr lang="en-US" altLang="ko-KR" dirty="0"/>
              <a:t>(poisoning) </a:t>
            </a:r>
            <a:r>
              <a:rPr lang="ko-KR" altLang="en-US" dirty="0"/>
              <a:t>등 공격 기법을 분석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Defense methods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Differential Privacy(DP), Homomorphic Encryption(HE), Trusted Execution Environment(TEE) </a:t>
            </a:r>
            <a:r>
              <a:rPr lang="ko-KR" altLang="en-US" dirty="0"/>
              <a:t>등을 활용해 모델 업데이트를 암호화하거나</a:t>
            </a:r>
            <a:r>
              <a:rPr lang="en-US" altLang="ko-KR" dirty="0"/>
              <a:t>, </a:t>
            </a:r>
            <a:r>
              <a:rPr lang="ko-KR" altLang="en-US" dirty="0"/>
              <a:t>노이즈를 추가하여 공격을 방어</a:t>
            </a:r>
            <a:r>
              <a:rPr lang="en-US" altLang="ko-KR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92265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14FE0E6-8084-C6BA-DE8E-75761543C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77" y="1038062"/>
            <a:ext cx="10211877" cy="211814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B1C8B82-1782-97FA-420F-B7F051839CEC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Type of Federated Learning</a:t>
            </a:r>
            <a:endParaRPr lang="ko-KR" altLang="en-US" sz="2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74477-ACD2-7A99-F19C-6DAE8E5A64C5}"/>
              </a:ext>
            </a:extLst>
          </p:cNvPr>
          <p:cNvSpPr txBox="1"/>
          <p:nvPr/>
        </p:nvSpPr>
        <p:spPr>
          <a:xfrm>
            <a:off x="249381" y="3190525"/>
            <a:ext cx="11490037" cy="2808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/>
              <a:t>Fair client selection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자원</a:t>
            </a:r>
            <a:r>
              <a:rPr lang="en-US" altLang="ko-KR" dirty="0"/>
              <a:t>·</a:t>
            </a:r>
            <a:r>
              <a:rPr lang="ko-KR" altLang="en-US" dirty="0"/>
              <a:t>데이터 규모가 작은 클라이언트를 소외시키지 않도록 </a:t>
            </a:r>
            <a:r>
              <a:rPr lang="ko-KR" altLang="en-US" b="1" dirty="0"/>
              <a:t>선택 확률</a:t>
            </a:r>
            <a:r>
              <a:rPr lang="ko-KR" altLang="en-US" dirty="0"/>
              <a:t>을 조절하거나</a:t>
            </a:r>
            <a:r>
              <a:rPr lang="en-US" altLang="ko-KR" dirty="0"/>
              <a:t>, </a:t>
            </a:r>
            <a:r>
              <a:rPr lang="ko-KR" altLang="en-US" dirty="0"/>
              <a:t>각 클라이언트에 </a:t>
            </a:r>
            <a:r>
              <a:rPr lang="ko-KR" altLang="en-US" b="1" dirty="0"/>
              <a:t>맞춤형 서브모델</a:t>
            </a:r>
            <a:r>
              <a:rPr lang="ko-KR" altLang="en-US" dirty="0"/>
              <a:t>을 제공해 참여를 유도합니다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Fair model optimization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전체 모델 최적화 목표</a:t>
            </a:r>
            <a:r>
              <a:rPr lang="en-US" altLang="ko-KR" dirty="0"/>
              <a:t>(loss)</a:t>
            </a:r>
            <a:r>
              <a:rPr lang="ko-KR" altLang="en-US" dirty="0"/>
              <a:t>를 재 가중치 하거나</a:t>
            </a:r>
            <a:r>
              <a:rPr lang="en-US" altLang="ko-KR" dirty="0"/>
              <a:t>(q-FFL, AFL, </a:t>
            </a:r>
            <a:r>
              <a:rPr lang="en-US" altLang="ko-KR" dirty="0" err="1"/>
              <a:t>fedMGDA</a:t>
            </a:r>
            <a:r>
              <a:rPr lang="en-US" altLang="ko-KR" dirty="0"/>
              <a:t>+), </a:t>
            </a:r>
            <a:r>
              <a:rPr lang="ko-KR" altLang="en-US" b="1" dirty="0"/>
              <a:t>그룹</a:t>
            </a:r>
            <a:r>
              <a:rPr lang="en-US" altLang="ko-KR" b="1" dirty="0"/>
              <a:t>·</a:t>
            </a:r>
            <a:r>
              <a:rPr lang="ko-KR" altLang="en-US" b="1" dirty="0"/>
              <a:t>개인 균형</a:t>
            </a:r>
            <a:r>
              <a:rPr lang="ko-KR" altLang="en-US" dirty="0"/>
              <a:t>을 맞추는 다목적 최적화 기법을 적용합니다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94043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E9341B-DE57-1B87-6847-06DFAF69C4B7}"/>
              </a:ext>
            </a:extLst>
          </p:cNvPr>
          <p:cNvSpPr txBox="1"/>
          <p:nvPr/>
        </p:nvSpPr>
        <p:spPr>
          <a:xfrm>
            <a:off x="196671" y="1652721"/>
            <a:ext cx="1180912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b="1" dirty="0" err="1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FedAvg</a:t>
            </a:r>
            <a:endParaRPr lang="en-US" altLang="ko-KR" sz="1600" b="1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클라이언트의 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Parameter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를 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“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평균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“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하는 알고리즘 </a:t>
            </a:r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600" b="1" dirty="0" err="1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FedProx</a:t>
            </a:r>
            <a:endParaRPr lang="en-US" altLang="ko-KR" sz="1600" b="1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각 클라이언트의 데이터가 분포가 다를 때 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(non-IID)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사용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,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로컬 손실 함수에 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Proximal term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을 추가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,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글로벌 모델과 차이 좁힘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.</a:t>
            </a:r>
          </a:p>
          <a:p>
            <a:pPr lvl="1"/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7BCA1-4710-8A0D-41B1-5485AD004475}"/>
              </a:ext>
            </a:extLst>
          </p:cNvPr>
          <p:cNvSpPr txBox="1"/>
          <p:nvPr/>
        </p:nvSpPr>
        <p:spPr>
          <a:xfrm>
            <a:off x="190388" y="1188726"/>
            <a:ext cx="6951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b="1" dirty="0"/>
              <a:t>Server </a:t>
            </a:r>
            <a:r>
              <a:rPr lang="ko-KR" altLang="en-US" b="1" dirty="0"/>
              <a:t>에서 </a:t>
            </a:r>
            <a:r>
              <a:rPr lang="en-US" altLang="ko-KR" b="1" dirty="0"/>
              <a:t>Aggregation </a:t>
            </a:r>
            <a:r>
              <a:rPr lang="ko-KR" altLang="en-US" b="1" dirty="0"/>
              <a:t>하는 방법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D1244C-F728-0ADF-5851-887291B5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014" y="2407215"/>
            <a:ext cx="2690072" cy="10497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C6160F2-B879-003F-DCEC-9C84EBD31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21" y="4866103"/>
            <a:ext cx="4975882" cy="88155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A602886-CD2B-46DD-EF02-F9BA40E2C65F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Federated Learning Aggregation Algorithm </a:t>
            </a:r>
            <a:endParaRPr lang="ko-KR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D273E3-5AC8-2DDA-78ED-78F4F6DDD512}"/>
                  </a:ext>
                </a:extLst>
              </p:cNvPr>
              <p:cNvSpPr txBox="1"/>
              <p:nvPr/>
            </p:nvSpPr>
            <p:spPr>
              <a:xfrm>
                <a:off x="6096000" y="2154719"/>
                <a:ext cx="5594567" cy="1302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통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𝑅𝑜𝑢𝑛𝑑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후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𝑔𝑙𝑜𝑏𝑎𝑙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𝑝𝑎𝑟𝑎𝑚𝑒𝑡𝑒𝑟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ko-KR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ko-KR" b="0" dirty="0"/>
                  <a:t> </a:t>
                </a:r>
                <a:r>
                  <a:rPr lang="ko-KR" altLang="en-US" b="0" dirty="0"/>
                  <a:t>클라이언트 </a:t>
                </a:r>
                <a:r>
                  <a:rPr lang="en-US" altLang="ko-KR" b="0" dirty="0"/>
                  <a:t>k </a:t>
                </a:r>
                <a:r>
                  <a:rPr lang="ko-KR" altLang="en-US" b="0" dirty="0"/>
                  <a:t>가 사용한 샘플 데이터 </a:t>
                </a:r>
                <a:endParaRPr lang="en-US" altLang="ko-KR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참</m:t>
                    </m:r>
                  </m:oMath>
                </a14:m>
                <a:r>
                  <a:rPr lang="ko-KR" altLang="en-US" dirty="0"/>
                  <a:t>여한 </a:t>
                </a:r>
                <a:r>
                  <a:rPr lang="en-US" altLang="ko-KR" dirty="0"/>
                  <a:t>Device </a:t>
                </a:r>
                <a:r>
                  <a:rPr lang="ko-KR" altLang="en-US" dirty="0"/>
                  <a:t>개수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D273E3-5AC8-2DDA-78ED-78F4F6DDD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54719"/>
                <a:ext cx="5594567" cy="1302280"/>
              </a:xfrm>
              <a:prstGeom prst="rect">
                <a:avLst/>
              </a:prstGeom>
              <a:blipFill>
                <a:blip r:embed="rId4"/>
                <a:stretch>
                  <a:fillRect l="-654" b="-60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DFD84E-3D19-286C-5911-67CBCF72F6D6}"/>
                  </a:ext>
                </a:extLst>
              </p:cNvPr>
              <p:cNvSpPr txBox="1"/>
              <p:nvPr/>
            </p:nvSpPr>
            <p:spPr>
              <a:xfrm>
                <a:off x="6095999" y="4939994"/>
                <a:ext cx="5594567" cy="1285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클</m:t>
                    </m:r>
                  </m:oMath>
                </a14:m>
                <a:r>
                  <a:rPr lang="ko-KR" altLang="en-US" b="0" dirty="0"/>
                  <a:t>라이언트 </a:t>
                </a:r>
                <a:r>
                  <a:rPr lang="en-US" altLang="ko-KR" dirty="0"/>
                  <a:t>k 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Loss function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b="0" dirty="0"/>
                  <a:t> = </a:t>
                </a:r>
                <a:r>
                  <a:rPr lang="ko-KR" altLang="en-US" b="0" dirty="0"/>
                  <a:t>전역 파라미터</a:t>
                </a:r>
                <a:endParaRPr lang="en-US" altLang="ko-KR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Proximal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강</m:t>
                    </m:r>
                  </m:oMath>
                </a14:m>
                <a:r>
                  <a:rPr lang="ko-KR" altLang="en-US" b="0" dirty="0"/>
                  <a:t>도</a:t>
                </a:r>
                <a:r>
                  <a:rPr lang="en-US" altLang="ko-KR" b="0" dirty="0"/>
                  <a:t>, </a:t>
                </a:r>
                <a:r>
                  <a:rPr lang="ko-KR" altLang="en-US" b="0" dirty="0"/>
                  <a:t>전역 모델에서 벗어남을 조절 </a:t>
                </a:r>
                <a:endParaRPr lang="en-US" altLang="ko-KR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DFD84E-3D19-286C-5911-67CBCF72F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939994"/>
                <a:ext cx="5594567" cy="1285480"/>
              </a:xfrm>
              <a:prstGeom prst="rect">
                <a:avLst/>
              </a:prstGeom>
              <a:blipFill>
                <a:blip r:embed="rId5"/>
                <a:stretch>
                  <a:fillRect l="-654" b="-710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E90A2A8-B284-12A1-D94D-E2D3CF5C8733}"/>
              </a:ext>
            </a:extLst>
          </p:cNvPr>
          <p:cNvSpPr txBox="1"/>
          <p:nvPr/>
        </p:nvSpPr>
        <p:spPr>
          <a:xfrm>
            <a:off x="3519054" y="6094416"/>
            <a:ext cx="178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Proximal Term</a:t>
            </a:r>
            <a:endParaRPr lang="ko-KR" altLang="en-US" dirty="0"/>
          </a:p>
        </p:txBody>
      </p:sp>
      <p:sp>
        <p:nvSpPr>
          <p:cNvPr id="14" name="오른쪽 중괄호 13">
            <a:extLst>
              <a:ext uri="{FF2B5EF4-FFF2-40B4-BE49-F238E27FC236}">
                <a16:creationId xmlns:a16="http://schemas.microsoft.com/office/drawing/2014/main" id="{4A2C8DA5-48C9-44A7-4EFB-2E593A1A5852}"/>
              </a:ext>
            </a:extLst>
          </p:cNvPr>
          <p:cNvSpPr/>
          <p:nvPr/>
        </p:nvSpPr>
        <p:spPr>
          <a:xfrm rot="5400000">
            <a:off x="4091319" y="4910673"/>
            <a:ext cx="424872" cy="18632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6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EBBB2FB-77E2-32BB-90A1-040C90CB1ADD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Federated Learning Aggregation Algorithm </a:t>
            </a:r>
            <a:endParaRPr lang="ko-KR" alt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844E7-8719-C358-B8E2-7EC0ECA07C98}"/>
              </a:ext>
            </a:extLst>
          </p:cNvPr>
          <p:cNvSpPr txBox="1"/>
          <p:nvPr/>
        </p:nvSpPr>
        <p:spPr>
          <a:xfrm>
            <a:off x="221672" y="928285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3. SCAFFOLD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E5EDC-F6F4-E4EB-F0B8-F78C6C9EC898}"/>
                  </a:ext>
                </a:extLst>
              </p:cNvPr>
              <p:cNvSpPr txBox="1"/>
              <p:nvPr/>
            </p:nvSpPr>
            <p:spPr>
              <a:xfrm>
                <a:off x="628073" y="1297617"/>
                <a:ext cx="11231418" cy="1690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FedAvg </a:t>
                </a:r>
                <a:r>
                  <a:rPr lang="ko-KR" altLang="en-US" sz="1400" dirty="0"/>
                  <a:t>같은 단순 평균 방식은 </a:t>
                </a:r>
                <a:r>
                  <a:rPr lang="en-US" altLang="ko-KR" sz="1400" dirty="0"/>
                  <a:t>non-IID </a:t>
                </a:r>
                <a:r>
                  <a:rPr lang="ko-KR" altLang="en-US" sz="1400" dirty="0"/>
                  <a:t>데이터 환경에서 각 클라이언트의 국소 </a:t>
                </a:r>
                <a:r>
                  <a:rPr lang="ko-KR" altLang="en-US" sz="1400" dirty="0" err="1"/>
                  <a:t>옵티마이저가</a:t>
                </a:r>
                <a:r>
                  <a:rPr lang="ko-KR" altLang="en-US" sz="1400" dirty="0"/>
                  <a:t> 서로 다른 방향</a:t>
                </a:r>
                <a:r>
                  <a:rPr lang="en-US" altLang="ko-KR" sz="1400" dirty="0"/>
                  <a:t>(gradient)</a:t>
                </a:r>
                <a:r>
                  <a:rPr lang="ko-KR" altLang="en-US" sz="1400" dirty="0"/>
                  <a:t>으로 가게 되어 서버 집계 시 발산하거나 느리게 수렴하는 문제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>
                    <a:sym typeface="Wingdings" panose="05000000000000000000" pitchFamily="2" charset="2"/>
                  </a:rPr>
                  <a:t>클</a:t>
                </a:r>
                <a:r>
                  <a:rPr lang="ko-KR" altLang="en-US" sz="1400" dirty="0"/>
                  <a:t>라이언트의 로컬 데이터로만 계산한 </a:t>
                </a:r>
                <a:r>
                  <a:rPr lang="ko-KR" altLang="en-US" sz="1400" dirty="0" err="1"/>
                  <a:t>그래디언트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∇𝐹𝑘</a:t>
                </a:r>
                <a:r>
                  <a:rPr lang="en-US" altLang="ko-KR" sz="1400" dirty="0"/>
                  <a:t>(</a:t>
                </a:r>
                <a:r>
                  <a:rPr lang="ko-KR" altLang="en-US" sz="1400" dirty="0"/>
                  <a:t>𝑤</a:t>
                </a:r>
                <a:r>
                  <a:rPr lang="en-US" altLang="ko-KR" sz="1400" dirty="0"/>
                  <a:t>)) </a:t>
                </a:r>
                <a:r>
                  <a:rPr lang="ko-KR" altLang="en-US" sz="1400" dirty="0"/>
                  <a:t>는 전역 손실의 평균 </a:t>
                </a:r>
                <a:r>
                  <a:rPr lang="ko-KR" altLang="en-US" sz="1400" dirty="0" err="1"/>
                  <a:t>그래디언트</a:t>
                </a:r>
                <a:r>
                  <a:rPr lang="ko-KR" altLang="en-US" sz="1400" dirty="0"/>
                  <a:t> </a:t>
                </a:r>
                <a:r>
                  <a:rPr lang="en-US" altLang="ko-KR" sz="1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400" dirty="0"/>
                  <a:t>[∇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400" dirty="0"/>
                  <a:t>(</a:t>
                </a:r>
                <a:r>
                  <a:rPr lang="ko-KR" altLang="en-US" sz="1400" dirty="0"/>
                  <a:t>𝑤</a:t>
                </a:r>
                <a:r>
                  <a:rPr lang="en-US" altLang="ko-KR" sz="1400" dirty="0"/>
                  <a:t>)])</a:t>
                </a:r>
                <a:r>
                  <a:rPr lang="ko-KR" altLang="en-US" sz="1400" dirty="0"/>
                  <a:t>와 다를 수 있음</a:t>
                </a:r>
                <a:r>
                  <a:rPr lang="en-US" altLang="ko-KR" sz="1400" dirty="0"/>
                  <a:t>. </a:t>
                </a:r>
                <a:r>
                  <a:rPr lang="en-US" altLang="ko-KR" sz="1400" dirty="0">
                    <a:sym typeface="Wingdings" panose="05000000000000000000" pitchFamily="2" charset="2"/>
                  </a:rPr>
                  <a:t>	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각 클라이언트가 </a:t>
                </a:r>
                <a:r>
                  <a:rPr lang="ko-KR" altLang="en-US" sz="1400" b="1" dirty="0"/>
                  <a:t>편향</a:t>
                </a:r>
                <a:r>
                  <a:rPr lang="en-US" altLang="ko-KR" sz="1400" b="1" dirty="0"/>
                  <a:t>(bias) </a:t>
                </a:r>
                <a:r>
                  <a:rPr lang="ko-KR" altLang="en-US" sz="1400" b="1" dirty="0"/>
                  <a:t>보정 항</a:t>
                </a:r>
                <a:r>
                  <a:rPr lang="ko-KR" altLang="en-US" sz="1400" dirty="0"/>
                  <a:t>을 추가로 공유함</a:t>
                </a:r>
                <a:endParaRPr lang="en-US" altLang="ko-KR" sz="1400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400" dirty="0">
                    <a:sym typeface="Wingdings" panose="05000000000000000000" pitchFamily="2" charset="2"/>
                  </a:rPr>
                  <a:t> </a:t>
                </a:r>
                <a:r>
                  <a:rPr lang="ko-KR" altLang="en-US" sz="1400" dirty="0"/>
                  <a:t>로컬 업데이트가 전역 최적화 방향과 더욱 일치하도록 돕는 기법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7E5EDC-F6F4-E4EB-F0B8-F78C6C9EC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3" y="1297617"/>
                <a:ext cx="11231418" cy="1690719"/>
              </a:xfrm>
              <a:prstGeom prst="rect">
                <a:avLst/>
              </a:prstGeom>
              <a:blipFill>
                <a:blip r:embed="rId2"/>
                <a:stretch>
                  <a:fillRect l="-54" b="-32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팽팽한 경쟁의 장 '제1회 수성구청장기 줄다리기대회' - 경북신문">
            <a:extLst>
              <a:ext uri="{FF2B5EF4-FFF2-40B4-BE49-F238E27FC236}">
                <a16:creationId xmlns:a16="http://schemas.microsoft.com/office/drawing/2014/main" id="{384D06CD-2CA3-7E1A-F4FC-627BB57F9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9541" y="2665188"/>
            <a:ext cx="3491758" cy="2189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54536-95F9-CDB8-F420-D54253D21818}"/>
              </a:ext>
            </a:extLst>
          </p:cNvPr>
          <p:cNvSpPr txBox="1"/>
          <p:nvPr/>
        </p:nvSpPr>
        <p:spPr>
          <a:xfrm>
            <a:off x="407720" y="3334970"/>
            <a:ext cx="6151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3.1. Process </a:t>
            </a:r>
            <a:endParaRPr lang="ko-KR" altLang="en-US" sz="1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853DB1-DFB3-C33B-F4EC-BB1B6303F2EF}"/>
                  </a:ext>
                </a:extLst>
              </p:cNvPr>
              <p:cNvSpPr txBox="1"/>
              <p:nvPr/>
            </p:nvSpPr>
            <p:spPr>
              <a:xfrm>
                <a:off x="720436" y="3759720"/>
                <a:ext cx="6844146" cy="1235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/>
                  <a:t>Server </a:t>
                </a:r>
                <a:r>
                  <a:rPr lang="ko-KR" altLang="en-US" sz="1400" dirty="0"/>
                  <a:t>가 </a:t>
                </a:r>
                <a:r>
                  <a:rPr lang="en-US" altLang="ko-KR" sz="1400" dirty="0"/>
                  <a:t>global weight </a:t>
                </a:r>
                <a:r>
                  <a:rPr lang="ko-KR" altLang="en-US" sz="1400" dirty="0"/>
                  <a:t>와 </a:t>
                </a:r>
                <a:r>
                  <a:rPr lang="en-US" altLang="ko-KR" sz="1400" dirty="0"/>
                  <a:t>c (</a:t>
                </a:r>
                <a:r>
                  <a:rPr lang="ko-KR" altLang="en-US" sz="1400" dirty="0"/>
                  <a:t>제어 변수 벡터</a:t>
                </a:r>
                <a:r>
                  <a:rPr lang="en-US" altLang="ko-KR" sz="1400" dirty="0"/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제어 변수 </a:t>
                </a:r>
                <a:r>
                  <a:rPr lang="en-US" altLang="ko-KR" sz="1400" dirty="0"/>
                  <a:t>c = Server</a:t>
                </a:r>
                <a:r>
                  <a:rPr lang="ko-KR" altLang="en-US" sz="1400" dirty="0"/>
                  <a:t> 가 유지하는 </a:t>
                </a:r>
                <a:r>
                  <a:rPr lang="en-US" altLang="ko-KR" sz="1400" dirty="0"/>
                  <a:t>global </a:t>
                </a:r>
                <a:r>
                  <a:rPr lang="ko-KR" altLang="en-US" sz="1400" dirty="0"/>
                  <a:t>평균 </a:t>
                </a:r>
                <a:r>
                  <a:rPr lang="en-US" altLang="ko-KR" sz="1400" dirty="0"/>
                  <a:t>gradient </a:t>
                </a:r>
                <a:r>
                  <a:rPr lang="ko-KR" altLang="en-US" sz="1400" dirty="0"/>
                  <a:t>추정 치 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제어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1400" dirty="0"/>
                  <a:t> </a:t>
                </a:r>
                <a:r>
                  <a:rPr lang="en-US" altLang="ko-KR" sz="1400" dirty="0"/>
                  <a:t>= </a:t>
                </a:r>
                <a:r>
                  <a:rPr lang="ko-KR" altLang="en-US" sz="1400" dirty="0"/>
                  <a:t>클라이언트 </a:t>
                </a:r>
                <a:r>
                  <a:rPr lang="en-US" altLang="ko-KR" sz="1400" dirty="0"/>
                  <a:t>k </a:t>
                </a:r>
                <a:r>
                  <a:rPr lang="ko-KR" altLang="en-US" sz="1400" dirty="0"/>
                  <a:t>의 평균 </a:t>
                </a:r>
                <a:r>
                  <a:rPr lang="en-US" altLang="ko-KR" sz="1400" dirty="0"/>
                  <a:t>gradient </a:t>
                </a:r>
                <a:r>
                  <a:rPr lang="ko-KR" altLang="en-US" sz="1400" dirty="0"/>
                  <a:t>추정 치</a:t>
                </a:r>
                <a:endParaRPr lang="en-US" altLang="ko-KR" sz="1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sz="14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1853DB1-DFB3-C33B-F4EC-BB1B6303F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6" y="3759720"/>
                <a:ext cx="6844146" cy="1235659"/>
              </a:xfrm>
              <a:prstGeom prst="rect">
                <a:avLst/>
              </a:prstGeom>
              <a:blipFill>
                <a:blip r:embed="rId4"/>
                <a:stretch>
                  <a:fillRect l="-89" t="-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B857C71A-9A5F-9E21-BBCD-A950D7A1CF05}"/>
              </a:ext>
            </a:extLst>
          </p:cNvPr>
          <p:cNvSpPr txBox="1"/>
          <p:nvPr/>
        </p:nvSpPr>
        <p:spPr>
          <a:xfrm>
            <a:off x="8763990" y="4990614"/>
            <a:ext cx="31773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제어 변수 벡터 </a:t>
            </a:r>
            <a:r>
              <a:rPr lang="en-US" altLang="ko-KR" sz="1400" dirty="0"/>
              <a:t>(c) </a:t>
            </a:r>
            <a:r>
              <a:rPr lang="ko-KR" altLang="en-US" sz="1400" dirty="0"/>
              <a:t>의 역할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9BB4C8-4C82-0CAE-723C-67CAFEAF1CEB}"/>
                  </a:ext>
                </a:extLst>
              </p:cNvPr>
              <p:cNvSpPr txBox="1"/>
              <p:nvPr/>
            </p:nvSpPr>
            <p:spPr>
              <a:xfrm>
                <a:off x="1413164" y="4838426"/>
                <a:ext cx="6151418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ko-KR" dirty="0" smtClean="0"/>
                            <m:t>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9BB4C8-4C82-0CAE-723C-67CAFEAF1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164" y="4838426"/>
                <a:ext cx="6151418" cy="374526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C0E4F9D0-6D4E-B69D-5429-3F06E3F80AD8}"/>
              </a:ext>
            </a:extLst>
          </p:cNvPr>
          <p:cNvSpPr txBox="1"/>
          <p:nvPr/>
        </p:nvSpPr>
        <p:spPr>
          <a:xfrm>
            <a:off x="692728" y="5452583"/>
            <a:ext cx="5403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클라이언트 업데이트 방향을 위의 수식으로 조정 </a:t>
            </a:r>
          </a:p>
        </p:txBody>
      </p:sp>
    </p:spTree>
    <p:extLst>
      <p:ext uri="{BB962C8B-B14F-4D97-AF65-F5344CB8AC3E}">
        <p14:creationId xmlns:p14="http://schemas.microsoft.com/office/powerpoint/2010/main" val="297390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3C3D1B-C974-3C32-8B2D-0FC5DFE7DE9F}"/>
              </a:ext>
            </a:extLst>
          </p:cNvPr>
          <p:cNvSpPr txBox="1"/>
          <p:nvPr/>
        </p:nvSpPr>
        <p:spPr>
          <a:xfrm>
            <a:off x="258618" y="946788"/>
            <a:ext cx="6151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4</a:t>
            </a:r>
            <a:r>
              <a:rPr lang="en-US" altLang="ko-KR" sz="1800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. </a:t>
            </a:r>
            <a:r>
              <a:rPr lang="en-US" altLang="ko-KR" b="1" dirty="0" err="1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FedAvgM</a:t>
            </a:r>
            <a:r>
              <a:rPr lang="en-US" altLang="ko-KR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</a:t>
            </a:r>
            <a:r>
              <a:rPr lang="en-US" altLang="ko-KR" sz="1800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E8B7CF-6AD4-79D9-99CE-0EF584E1BFDD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Federated Learning Aggregation Algorithm </a:t>
            </a:r>
            <a:endParaRPr lang="ko-KR" alt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BCD47C-4D62-3390-E98A-021A1212AC2A}"/>
              </a:ext>
            </a:extLst>
          </p:cNvPr>
          <p:cNvSpPr txBox="1"/>
          <p:nvPr/>
        </p:nvSpPr>
        <p:spPr>
          <a:xfrm>
            <a:off x="591127" y="1447101"/>
            <a:ext cx="9236364" cy="102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/>
              <a:t>FedAvg</a:t>
            </a:r>
            <a:r>
              <a:rPr lang="en-US" altLang="ko-KR" sz="1400" dirty="0"/>
              <a:t>, </a:t>
            </a:r>
            <a:r>
              <a:rPr lang="ko-KR" altLang="en-US" sz="1400" dirty="0"/>
              <a:t>전역 모델 갱신 시 단순 가중평균만 사용 → 라운드 간 진동</a:t>
            </a:r>
            <a:r>
              <a:rPr lang="en-US" altLang="ko-KR" sz="1400" dirty="0"/>
              <a:t>(oscillation)·</a:t>
            </a:r>
            <a:r>
              <a:rPr lang="ko-KR" altLang="en-US" sz="1400" dirty="0"/>
              <a:t>느린 수렴 발생</a:t>
            </a:r>
            <a:endParaRPr lang="en-US" altLang="ko-KR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서버 측 업데이트에도 </a:t>
            </a:r>
            <a:r>
              <a:rPr lang="ko-KR" altLang="en-US" sz="1400" b="1" dirty="0"/>
              <a:t>모멘텀</a:t>
            </a:r>
            <a:r>
              <a:rPr lang="en-US" altLang="ko-KR" sz="1400" b="1" dirty="0"/>
              <a:t>(momentum)</a:t>
            </a:r>
            <a:r>
              <a:rPr lang="ko-KR" altLang="en-US" sz="1400" dirty="0"/>
              <a:t> 개념을 적용</a:t>
            </a:r>
            <a:endParaRPr lang="en-US" altLang="ko-KR" sz="1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/>
              <a:t>이전 </a:t>
            </a:r>
            <a:r>
              <a:rPr lang="en-US" altLang="ko-KR" sz="1400" dirty="0"/>
              <a:t>Round </a:t>
            </a:r>
            <a:r>
              <a:rPr lang="ko-KR" altLang="en-US" sz="1400" dirty="0"/>
              <a:t>의 갱신 방향 보존</a:t>
            </a:r>
            <a:endParaRPr lang="en-US" altLang="ko-K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213F45-32A5-6068-BCAC-57C26D7BE5A4}"/>
                  </a:ext>
                </a:extLst>
              </p:cNvPr>
              <p:cNvSpPr txBox="1"/>
              <p:nvPr/>
            </p:nvSpPr>
            <p:spPr>
              <a:xfrm>
                <a:off x="688108" y="2598298"/>
                <a:ext cx="8488218" cy="117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600" b="0" dirty="0"/>
                  <a:t> : Server </a:t>
                </a:r>
                <a:r>
                  <a:rPr lang="en-US" altLang="ko-KR" sz="1600" b="0" dirty="0">
                    <a:sym typeface="Wingdings" panose="05000000000000000000" pitchFamily="2" charset="2"/>
                  </a:rPr>
                  <a:t> Client , global parameter </a:t>
                </a:r>
                <a:endParaRPr lang="en-US" altLang="ko-KR" sz="16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b="0" dirty="0"/>
                  <a:t>: Client k,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ko-KR" sz="1600" b="0" dirty="0"/>
                  <a:t> </a:t>
                </a:r>
                <a:r>
                  <a:rPr lang="ko-KR" altLang="en-US" sz="1600" dirty="0"/>
                  <a:t>를 기점으로 </a:t>
                </a:r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스</m:t>
                    </m:r>
                  </m:oMath>
                </a14:m>
                <a:r>
                  <a:rPr lang="ko-KR" altLang="en-US" sz="1600" b="0" dirty="0"/>
                  <a:t>텝 로컬 </a:t>
                </a:r>
                <a:r>
                  <a:rPr lang="en-US" altLang="ko-KR" sz="1600" b="0" dirty="0"/>
                  <a:t>SGD </a:t>
                </a:r>
                <a:r>
                  <a:rPr lang="ko-KR" altLang="en-US" sz="1600" b="0" dirty="0"/>
                  <a:t>후 얻은 파라미터 </a:t>
                </a:r>
                <a:endParaRPr lang="en-US" altLang="ko-KR" sz="1600" b="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altLang="ko-KR" sz="1600" dirty="0"/>
                  <a:t>-</a:t>
                </a:r>
                <a:r>
                  <a:rPr lang="en-US" altLang="ko-KR" sz="1600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213F45-32A5-6068-BCAC-57C26D7BE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08" y="2598298"/>
                <a:ext cx="8488218" cy="1171346"/>
              </a:xfrm>
              <a:prstGeom prst="rect">
                <a:avLst/>
              </a:prstGeom>
              <a:blipFill>
                <a:blip r:embed="rId2"/>
                <a:stretch>
                  <a:fillRect l="-1365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E43BEEA-595C-A279-B5C1-338C6A2463C9}"/>
              </a:ext>
            </a:extLst>
          </p:cNvPr>
          <p:cNvSpPr txBox="1"/>
          <p:nvPr/>
        </p:nvSpPr>
        <p:spPr>
          <a:xfrm>
            <a:off x="591126" y="4351966"/>
            <a:ext cx="62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모멘텀 버퍼 갱신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E9DE19-7BD1-BE00-7276-6CCC8310A823}"/>
                  </a:ext>
                </a:extLst>
              </p:cNvPr>
              <p:cNvSpPr txBox="1"/>
              <p:nvPr/>
            </p:nvSpPr>
            <p:spPr>
              <a:xfrm>
                <a:off x="1597282" y="4825133"/>
                <a:ext cx="1918795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7E9DE19-7BD1-BE00-7276-6CCC8310A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282" y="4825133"/>
                <a:ext cx="1918795" cy="256480"/>
              </a:xfrm>
              <a:prstGeom prst="rect">
                <a:avLst/>
              </a:prstGeom>
              <a:blipFill>
                <a:blip r:embed="rId3"/>
                <a:stretch>
                  <a:fillRect l="-317" t="-2381" r="-952" b="-214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014CCE03-91A3-4E68-7FBE-F6E838CBF19D}"/>
              </a:ext>
            </a:extLst>
          </p:cNvPr>
          <p:cNvSpPr txBox="1"/>
          <p:nvPr/>
        </p:nvSpPr>
        <p:spPr>
          <a:xfrm>
            <a:off x="6891233" y="6207409"/>
            <a:ext cx="61514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/>
              <a:t>모멘텀 버퍼 갱신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001797-1E76-5B8A-8856-94F4F524300F}"/>
                  </a:ext>
                </a:extLst>
              </p:cNvPr>
              <p:cNvSpPr txBox="1"/>
              <p:nvPr/>
            </p:nvSpPr>
            <p:spPr>
              <a:xfrm>
                <a:off x="591126" y="3880559"/>
                <a:ext cx="6289963" cy="364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dirty="0"/>
                  <a:t>모든 클라이언트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sz="1400" i="1" smtClean="0">
                            <a:latin typeface="Cambria Math" panose="02040503050406030204" pitchFamily="18" charset="0"/>
                          </a:rPr>
                          <m:t>∆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ko-KR" altLang="en-US" sz="1400" dirty="0"/>
                  <a:t> 가중평균  </a:t>
                </a: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5001797-1E76-5B8A-8856-94F4F5243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6" y="3880559"/>
                <a:ext cx="6289963" cy="364972"/>
              </a:xfrm>
              <a:prstGeom prst="rect">
                <a:avLst/>
              </a:prstGeom>
              <a:blipFill>
                <a:blip r:embed="rId4"/>
                <a:stretch>
                  <a:fillRect l="-194" b="-1186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그룹 78">
            <a:extLst>
              <a:ext uri="{FF2B5EF4-FFF2-40B4-BE49-F238E27FC236}">
                <a16:creationId xmlns:a16="http://schemas.microsoft.com/office/drawing/2014/main" id="{883BB0D6-0F7B-0136-FE39-08CE6EA06321}"/>
              </a:ext>
            </a:extLst>
          </p:cNvPr>
          <p:cNvGrpSpPr/>
          <p:nvPr/>
        </p:nvGrpSpPr>
        <p:grpSpPr>
          <a:xfrm>
            <a:off x="8355441" y="1186271"/>
            <a:ext cx="3871844" cy="5388575"/>
            <a:chOff x="7978433" y="1415156"/>
            <a:chExt cx="3871844" cy="5388575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EC23482-D490-62EC-B181-545972369A0A}"/>
                </a:ext>
              </a:extLst>
            </p:cNvPr>
            <p:cNvSpPr/>
            <p:nvPr/>
          </p:nvSpPr>
          <p:spPr>
            <a:xfrm>
              <a:off x="9819072" y="1415156"/>
              <a:ext cx="1108364" cy="92138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서버</a:t>
              </a:r>
              <a:endParaRPr lang="en-US" altLang="ko-KR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1B0EE2F-6930-2CA8-03CC-26F3210AB16A}"/>
                </a:ext>
              </a:extLst>
            </p:cNvPr>
            <p:cNvSpPr/>
            <p:nvPr/>
          </p:nvSpPr>
          <p:spPr>
            <a:xfrm>
              <a:off x="9645889" y="2809708"/>
              <a:ext cx="1611747" cy="102021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Client </a:t>
              </a:r>
              <a:r>
                <a:rPr lang="ko-KR" altLang="en-US" dirty="0"/>
                <a:t> </a:t>
              </a:r>
              <a:r>
                <a:rPr lang="en-US" altLang="ko-KR" dirty="0"/>
                <a:t>k</a:t>
              </a:r>
            </a:p>
            <a:p>
              <a:pPr algn="ctr"/>
              <a:endParaRPr lang="en-US" altLang="ko-KR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05E991B-D576-BBCD-BF79-9BE3D81DD6C4}"/>
                    </a:ext>
                  </a:extLst>
                </p:cNvPr>
                <p:cNvSpPr txBox="1"/>
                <p:nvPr/>
              </p:nvSpPr>
              <p:spPr>
                <a:xfrm>
                  <a:off x="9451927" y="2348151"/>
                  <a:ext cx="73429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D05E991B-D576-BBCD-BF79-9BE3D81DD6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927" y="2348151"/>
                  <a:ext cx="73429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0592C42-5E6C-D1E1-999F-FFDAE9EAD3C9}"/>
                    </a:ext>
                  </a:extLst>
                </p:cNvPr>
                <p:cNvSpPr txBox="1"/>
                <p:nvPr/>
              </p:nvSpPr>
              <p:spPr>
                <a:xfrm>
                  <a:off x="10077691" y="4303090"/>
                  <a:ext cx="849745" cy="3811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0592C42-5E6C-D1E1-999F-FFDAE9EAD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77691" y="4303090"/>
                  <a:ext cx="849745" cy="381195"/>
                </a:xfrm>
                <a:prstGeom prst="rect">
                  <a:avLst/>
                </a:prstGeom>
                <a:blipFill>
                  <a:blip r:embed="rId6"/>
                  <a:stretch>
                    <a:fillRect b="-1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6FC971-3B20-5F1C-02EB-5689ABF845D8}"/>
                    </a:ext>
                  </a:extLst>
                </p:cNvPr>
                <p:cNvSpPr txBox="1"/>
                <p:nvPr/>
              </p:nvSpPr>
              <p:spPr>
                <a:xfrm>
                  <a:off x="11074423" y="4303090"/>
                  <a:ext cx="775854" cy="44287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6FC971-3B20-5F1C-02EB-5689ABF845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74423" y="4303090"/>
                  <a:ext cx="775854" cy="442878"/>
                </a:xfrm>
                <a:prstGeom prst="rect">
                  <a:avLst/>
                </a:prstGeom>
                <a:blipFill>
                  <a:blip r:embed="rId7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A3BE458-0FC3-726F-0C4F-8B50B1C78B3B}"/>
                    </a:ext>
                  </a:extLst>
                </p:cNvPr>
                <p:cNvSpPr txBox="1"/>
                <p:nvPr/>
              </p:nvSpPr>
              <p:spPr>
                <a:xfrm>
                  <a:off x="8199457" y="5278555"/>
                  <a:ext cx="2243541" cy="2846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모든 </a:t>
                  </a:r>
                  <a:r>
                    <a:rPr lang="en-US" altLang="ko-KR" sz="1200" dirty="0"/>
                    <a:t>client </a:t>
                  </a:r>
                  <a:r>
                    <a:rPr lang="ko-KR" altLang="en-US" sz="1200" dirty="0"/>
                    <a:t>의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sz="120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ko-KR" altLang="en-US" sz="1200" dirty="0"/>
                    <a:t>가중 평균 </a:t>
                  </a:r>
                </a:p>
              </p:txBody>
            </p:sp>
          </mc:Choice>
          <mc:Fallback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A3BE458-0FC3-726F-0C4F-8B50B1C78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9457" y="5278555"/>
                  <a:ext cx="2243541" cy="284693"/>
                </a:xfrm>
                <a:prstGeom prst="rect">
                  <a:avLst/>
                </a:prstGeom>
                <a:blipFill>
                  <a:blip r:embed="rId8"/>
                  <a:stretch>
                    <a:fillRect b="-1489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998B8FD-6E9E-0333-C141-ECFAE59E33D2}"/>
                    </a:ext>
                  </a:extLst>
                </p:cNvPr>
                <p:cNvSpPr txBox="1"/>
                <p:nvPr/>
              </p:nvSpPr>
              <p:spPr>
                <a:xfrm>
                  <a:off x="9325916" y="6487041"/>
                  <a:ext cx="2152073" cy="3166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ko-KR" altLang="en-US" sz="1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1400" i="1" smtClean="0">
                                <a:latin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E998B8FD-6E9E-0333-C141-ECFAE59E33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5916" y="6487041"/>
                  <a:ext cx="2152073" cy="316690"/>
                </a:xfrm>
                <a:prstGeom prst="rect">
                  <a:avLst/>
                </a:prstGeom>
                <a:blipFill>
                  <a:blip r:embed="rId9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1E7FEBA-9758-7870-17AA-FEBD5BC64721}"/>
                </a:ext>
              </a:extLst>
            </p:cNvPr>
            <p:cNvGrpSpPr/>
            <p:nvPr/>
          </p:nvGrpSpPr>
          <p:grpSpPr>
            <a:xfrm>
              <a:off x="7978433" y="1643589"/>
              <a:ext cx="1799270" cy="4657320"/>
              <a:chOff x="7978433" y="1643589"/>
              <a:chExt cx="1799270" cy="4657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39" name="잉크 38">
                    <a:extLst>
                      <a:ext uri="{FF2B5EF4-FFF2-40B4-BE49-F238E27FC236}">
                        <a16:creationId xmlns:a16="http://schemas.microsoft.com/office/drawing/2014/main" id="{4DF38B99-80E7-5FB4-8281-DD7F161F31EC}"/>
                      </a:ext>
                    </a:extLst>
                  </p14:cNvPr>
                  <p14:cNvContentPartPr/>
                  <p14:nvPr/>
                </p14:nvContentPartPr>
                <p14:xfrm>
                  <a:off x="9222583" y="2077296"/>
                  <a:ext cx="555120" cy="1039320"/>
                </p14:xfrm>
              </p:contentPart>
            </mc:Choice>
            <mc:Fallback>
              <p:pic>
                <p:nvPicPr>
                  <p:cNvPr id="39" name="잉크 38">
                    <a:extLst>
                      <a:ext uri="{FF2B5EF4-FFF2-40B4-BE49-F238E27FC236}">
                        <a16:creationId xmlns:a16="http://schemas.microsoft.com/office/drawing/2014/main" id="{4DF38B99-80E7-5FB4-8281-DD7F161F31EC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9216463" y="2071176"/>
                    <a:ext cx="567360" cy="105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40" name="잉크 39">
                    <a:extLst>
                      <a:ext uri="{FF2B5EF4-FFF2-40B4-BE49-F238E27FC236}">
                        <a16:creationId xmlns:a16="http://schemas.microsoft.com/office/drawing/2014/main" id="{9075C8F3-C318-A00A-3E3B-409FE09BD668}"/>
                      </a:ext>
                    </a:extLst>
                  </p14:cNvPr>
                  <p14:cNvContentPartPr/>
                  <p14:nvPr/>
                </p14:nvContentPartPr>
                <p14:xfrm>
                  <a:off x="9455863" y="2992056"/>
                  <a:ext cx="153720" cy="205560"/>
                </p14:xfrm>
              </p:contentPart>
            </mc:Choice>
            <mc:Fallback>
              <p:pic>
                <p:nvPicPr>
                  <p:cNvPr id="40" name="잉크 39">
                    <a:extLst>
                      <a:ext uri="{FF2B5EF4-FFF2-40B4-BE49-F238E27FC236}">
                        <a16:creationId xmlns:a16="http://schemas.microsoft.com/office/drawing/2014/main" id="{9075C8F3-C318-A00A-3E3B-409FE09BD668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449743" y="2985936"/>
                    <a:ext cx="165960" cy="217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67" name="잉크 66">
                    <a:extLst>
                      <a:ext uri="{FF2B5EF4-FFF2-40B4-BE49-F238E27FC236}">
                        <a16:creationId xmlns:a16="http://schemas.microsoft.com/office/drawing/2014/main" id="{CC695D24-D7F8-3441-28F5-22FF8D017222}"/>
                      </a:ext>
                    </a:extLst>
                  </p14:cNvPr>
                  <p14:cNvContentPartPr/>
                  <p14:nvPr/>
                </p14:nvContentPartPr>
                <p14:xfrm>
                  <a:off x="7978433" y="1805949"/>
                  <a:ext cx="1656000" cy="4494960"/>
                </p14:xfrm>
              </p:contentPart>
            </mc:Choice>
            <mc:Fallback>
              <p:pic>
                <p:nvPicPr>
                  <p:cNvPr id="67" name="잉크 66">
                    <a:extLst>
                      <a:ext uri="{FF2B5EF4-FFF2-40B4-BE49-F238E27FC236}">
                        <a16:creationId xmlns:a16="http://schemas.microsoft.com/office/drawing/2014/main" id="{CC695D24-D7F8-3441-28F5-22FF8D017222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7972313" y="1799829"/>
                    <a:ext cx="1668240" cy="4507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69" name="잉크 68">
                    <a:extLst>
                      <a:ext uri="{FF2B5EF4-FFF2-40B4-BE49-F238E27FC236}">
                        <a16:creationId xmlns:a16="http://schemas.microsoft.com/office/drawing/2014/main" id="{2B4C006A-E821-5C8D-1C27-B2C86896C733}"/>
                      </a:ext>
                    </a:extLst>
                  </p14:cNvPr>
                  <p14:cNvContentPartPr/>
                  <p14:nvPr/>
                </p14:nvContentPartPr>
                <p14:xfrm>
                  <a:off x="9388193" y="1643589"/>
                  <a:ext cx="337320" cy="371160"/>
                </p14:xfrm>
              </p:contentPart>
            </mc:Choice>
            <mc:Fallback>
              <p:pic>
                <p:nvPicPr>
                  <p:cNvPr id="69" name="잉크 68">
                    <a:extLst>
                      <a:ext uri="{FF2B5EF4-FFF2-40B4-BE49-F238E27FC236}">
                        <a16:creationId xmlns:a16="http://schemas.microsoft.com/office/drawing/2014/main" id="{2B4C006A-E821-5C8D-1C27-B2C86896C733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9382073" y="1637469"/>
                    <a:ext cx="349560" cy="38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8">
                <p14:nvContentPartPr>
                  <p14:cNvPr id="71" name="잉크 70">
                    <a:extLst>
                      <a:ext uri="{FF2B5EF4-FFF2-40B4-BE49-F238E27FC236}">
                        <a16:creationId xmlns:a16="http://schemas.microsoft.com/office/drawing/2014/main" id="{8A9BCB71-ACE8-5276-E9C5-FD2CB356A8CA}"/>
                      </a:ext>
                    </a:extLst>
                  </p14:cNvPr>
                  <p14:cNvContentPartPr/>
                  <p14:nvPr/>
                </p14:nvContentPartPr>
                <p14:xfrm>
                  <a:off x="9399713" y="2973429"/>
                  <a:ext cx="187920" cy="279360"/>
                </p14:xfrm>
              </p:contentPart>
            </mc:Choice>
            <mc:Fallback>
              <p:pic>
                <p:nvPicPr>
                  <p:cNvPr id="71" name="잉크 70">
                    <a:extLst>
                      <a:ext uri="{FF2B5EF4-FFF2-40B4-BE49-F238E27FC236}">
                        <a16:creationId xmlns:a16="http://schemas.microsoft.com/office/drawing/2014/main" id="{8A9BCB71-ACE8-5276-E9C5-FD2CB356A8CA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393593" y="2967309"/>
                    <a:ext cx="200160" cy="291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85137F4E-31EA-F341-4BE1-C7898869E185}"/>
                </a:ext>
              </a:extLst>
            </p:cNvPr>
            <p:cNvGrpSpPr/>
            <p:nvPr/>
          </p:nvGrpSpPr>
          <p:grpSpPr>
            <a:xfrm>
              <a:off x="10219433" y="3869376"/>
              <a:ext cx="1123200" cy="1431813"/>
              <a:chOff x="10219433" y="3869376"/>
              <a:chExt cx="1123200" cy="1431813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0">
                <p14:nvContentPartPr>
                  <p14:cNvPr id="46" name="잉크 45">
                    <a:extLst>
                      <a:ext uri="{FF2B5EF4-FFF2-40B4-BE49-F238E27FC236}">
                        <a16:creationId xmlns:a16="http://schemas.microsoft.com/office/drawing/2014/main" id="{04831D61-417E-72EA-6F3B-B6982C155B4E}"/>
                      </a:ext>
                    </a:extLst>
                  </p14:cNvPr>
                  <p14:cNvContentPartPr/>
                  <p14:nvPr/>
                </p14:nvContentPartPr>
                <p14:xfrm>
                  <a:off x="10774903" y="4589736"/>
                  <a:ext cx="207360" cy="9360"/>
                </p14:xfrm>
              </p:contentPart>
            </mc:Choice>
            <mc:Fallback>
              <p:pic>
                <p:nvPicPr>
                  <p:cNvPr id="46" name="잉크 45">
                    <a:extLst>
                      <a:ext uri="{FF2B5EF4-FFF2-40B4-BE49-F238E27FC236}">
                        <a16:creationId xmlns:a16="http://schemas.microsoft.com/office/drawing/2014/main" id="{04831D61-417E-72EA-6F3B-B6982C155B4E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10768783" y="4583616"/>
                    <a:ext cx="21960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2">
                <p14:nvContentPartPr>
                  <p14:cNvPr id="47" name="잉크 46">
                    <a:extLst>
                      <a:ext uri="{FF2B5EF4-FFF2-40B4-BE49-F238E27FC236}">
                        <a16:creationId xmlns:a16="http://schemas.microsoft.com/office/drawing/2014/main" id="{7172A171-A492-015B-B69F-C7C5C24564E3}"/>
                      </a:ext>
                    </a:extLst>
                  </p14:cNvPr>
                  <p14:cNvContentPartPr/>
                  <p14:nvPr/>
                </p14:nvContentPartPr>
                <p14:xfrm>
                  <a:off x="10937263" y="4448976"/>
                  <a:ext cx="137160" cy="226080"/>
                </p14:xfrm>
              </p:contentPart>
            </mc:Choice>
            <mc:Fallback>
              <p:pic>
                <p:nvPicPr>
                  <p:cNvPr id="47" name="잉크 46">
                    <a:extLst>
                      <a:ext uri="{FF2B5EF4-FFF2-40B4-BE49-F238E27FC236}">
                        <a16:creationId xmlns:a16="http://schemas.microsoft.com/office/drawing/2014/main" id="{7172A171-A492-015B-B69F-C7C5C24564E3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10931143" y="4442856"/>
                    <a:ext cx="14940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">
                <p14:nvContentPartPr>
                  <p14:cNvPr id="42" name="잉크 41">
                    <a:extLst>
                      <a:ext uri="{FF2B5EF4-FFF2-40B4-BE49-F238E27FC236}">
                        <a16:creationId xmlns:a16="http://schemas.microsoft.com/office/drawing/2014/main" id="{216A6C03-70A3-07EE-B5B9-FCFBFEE1D5A7}"/>
                      </a:ext>
                    </a:extLst>
                  </p14:cNvPr>
                  <p14:cNvContentPartPr/>
                  <p14:nvPr/>
                </p14:nvContentPartPr>
                <p14:xfrm>
                  <a:off x="10460983" y="3869376"/>
                  <a:ext cx="10800" cy="387360"/>
                </p14:xfrm>
              </p:contentPart>
            </mc:Choice>
            <mc:Fallback>
              <p:pic>
                <p:nvPicPr>
                  <p:cNvPr id="42" name="잉크 41">
                    <a:extLst>
                      <a:ext uri="{FF2B5EF4-FFF2-40B4-BE49-F238E27FC236}">
                        <a16:creationId xmlns:a16="http://schemas.microsoft.com/office/drawing/2014/main" id="{216A6C03-70A3-07EE-B5B9-FCFBFEE1D5A7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10454863" y="3863256"/>
                    <a:ext cx="23040" cy="39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6">
                <p14:nvContentPartPr>
                  <p14:cNvPr id="43" name="잉크 42">
                    <a:extLst>
                      <a:ext uri="{FF2B5EF4-FFF2-40B4-BE49-F238E27FC236}">
                        <a16:creationId xmlns:a16="http://schemas.microsoft.com/office/drawing/2014/main" id="{9E3242D3-AD17-77D8-B3D0-98F89BDAA726}"/>
                      </a:ext>
                    </a:extLst>
                  </p14:cNvPr>
                  <p14:cNvContentPartPr/>
                  <p14:nvPr/>
                </p14:nvContentPartPr>
                <p14:xfrm>
                  <a:off x="10350103" y="4108416"/>
                  <a:ext cx="272160" cy="187920"/>
                </p14:xfrm>
              </p:contentPart>
            </mc:Choice>
            <mc:Fallback>
              <p:pic>
                <p:nvPicPr>
                  <p:cNvPr id="43" name="잉크 42">
                    <a:extLst>
                      <a:ext uri="{FF2B5EF4-FFF2-40B4-BE49-F238E27FC236}">
                        <a16:creationId xmlns:a16="http://schemas.microsoft.com/office/drawing/2014/main" id="{9E3242D3-AD17-77D8-B3D0-98F89BDAA72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10343983" y="4102296"/>
                    <a:ext cx="284400" cy="20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">
                <p14:nvContentPartPr>
                  <p14:cNvPr id="45" name="잉크 44">
                    <a:extLst>
                      <a:ext uri="{FF2B5EF4-FFF2-40B4-BE49-F238E27FC236}">
                        <a16:creationId xmlns:a16="http://schemas.microsoft.com/office/drawing/2014/main" id="{BF4012DE-1513-95CC-D74F-6BFACA2C7A6B}"/>
                      </a:ext>
                    </a:extLst>
                  </p14:cNvPr>
                  <p14:cNvContentPartPr/>
                  <p14:nvPr/>
                </p14:nvContentPartPr>
                <p14:xfrm>
                  <a:off x="10340743" y="4173936"/>
                  <a:ext cx="69120" cy="57600"/>
                </p14:xfrm>
              </p:contentPart>
            </mc:Choice>
            <mc:Fallback>
              <p:pic>
                <p:nvPicPr>
                  <p:cNvPr id="45" name="잉크 44">
                    <a:extLst>
                      <a:ext uri="{FF2B5EF4-FFF2-40B4-BE49-F238E27FC236}">
                        <a16:creationId xmlns:a16="http://schemas.microsoft.com/office/drawing/2014/main" id="{BF4012DE-1513-95CC-D74F-6BFACA2C7A6B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10334623" y="4167816"/>
                    <a:ext cx="81360" cy="6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">
                <p14:nvContentPartPr>
                  <p14:cNvPr id="49" name="잉크 48">
                    <a:extLst>
                      <a:ext uri="{FF2B5EF4-FFF2-40B4-BE49-F238E27FC236}">
                        <a16:creationId xmlns:a16="http://schemas.microsoft.com/office/drawing/2014/main" id="{E6D17A8B-7FF1-4938-4167-DB55ABD4AB40}"/>
                      </a:ext>
                    </a:extLst>
                  </p14:cNvPr>
                  <p14:cNvContentPartPr/>
                  <p14:nvPr/>
                </p14:nvContentPartPr>
                <p14:xfrm>
                  <a:off x="10325263" y="4146936"/>
                  <a:ext cx="249840" cy="82800"/>
                </p14:xfrm>
              </p:contentPart>
            </mc:Choice>
            <mc:Fallback>
              <p:pic>
                <p:nvPicPr>
                  <p:cNvPr id="49" name="잉크 48">
                    <a:extLst>
                      <a:ext uri="{FF2B5EF4-FFF2-40B4-BE49-F238E27FC236}">
                        <a16:creationId xmlns:a16="http://schemas.microsoft.com/office/drawing/2014/main" id="{E6D17A8B-7FF1-4938-4167-DB55ABD4AB40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10319143" y="4140816"/>
                    <a:ext cx="262080" cy="9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2">
                <p14:nvContentPartPr>
                  <p14:cNvPr id="73" name="잉크 72">
                    <a:extLst>
                      <a:ext uri="{FF2B5EF4-FFF2-40B4-BE49-F238E27FC236}">
                        <a16:creationId xmlns:a16="http://schemas.microsoft.com/office/drawing/2014/main" id="{B696839B-24B6-289E-EA6B-4B84E0C81865}"/>
                      </a:ext>
                    </a:extLst>
                  </p14:cNvPr>
                  <p14:cNvContentPartPr/>
                  <p14:nvPr/>
                </p14:nvContentPartPr>
                <p14:xfrm>
                  <a:off x="10317713" y="4682709"/>
                  <a:ext cx="1024920" cy="520200"/>
                </p14:xfrm>
              </p:contentPart>
            </mc:Choice>
            <mc:Fallback>
              <p:pic>
                <p:nvPicPr>
                  <p:cNvPr id="73" name="잉크 72">
                    <a:extLst>
                      <a:ext uri="{FF2B5EF4-FFF2-40B4-BE49-F238E27FC236}">
                        <a16:creationId xmlns:a16="http://schemas.microsoft.com/office/drawing/2014/main" id="{B696839B-24B6-289E-EA6B-4B84E0C81865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10311593" y="4676589"/>
                    <a:ext cx="1037160" cy="53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4">
                <p14:nvContentPartPr>
                  <p14:cNvPr id="74" name="잉크 73">
                    <a:extLst>
                      <a:ext uri="{FF2B5EF4-FFF2-40B4-BE49-F238E27FC236}">
                        <a16:creationId xmlns:a16="http://schemas.microsoft.com/office/drawing/2014/main" id="{741E1AC7-09EF-817C-9BFC-FD5BA55E6D9E}"/>
                      </a:ext>
                    </a:extLst>
                  </p14:cNvPr>
                  <p14:cNvContentPartPr/>
                  <p14:nvPr/>
                </p14:nvContentPartPr>
                <p14:xfrm>
                  <a:off x="10219433" y="5144589"/>
                  <a:ext cx="182520" cy="156600"/>
                </p14:xfrm>
              </p:contentPart>
            </mc:Choice>
            <mc:Fallback>
              <p:pic>
                <p:nvPicPr>
                  <p:cNvPr id="74" name="잉크 73">
                    <a:extLst>
                      <a:ext uri="{FF2B5EF4-FFF2-40B4-BE49-F238E27FC236}">
                        <a16:creationId xmlns:a16="http://schemas.microsoft.com/office/drawing/2014/main" id="{741E1AC7-09EF-817C-9BFC-FD5BA55E6D9E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10213313" y="5138469"/>
                    <a:ext cx="194760" cy="168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CBEB045A-8B28-2B62-852D-24A4DAE13569}"/>
                </a:ext>
              </a:extLst>
            </p:cNvPr>
            <p:cNvGrpSpPr/>
            <p:nvPr/>
          </p:nvGrpSpPr>
          <p:grpSpPr>
            <a:xfrm>
              <a:off x="9740993" y="5661909"/>
              <a:ext cx="145440" cy="477720"/>
              <a:chOff x="9740993" y="5661909"/>
              <a:chExt cx="145440" cy="477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6">
                <p14:nvContentPartPr>
                  <p14:cNvPr id="75" name="잉크 74">
                    <a:extLst>
                      <a:ext uri="{FF2B5EF4-FFF2-40B4-BE49-F238E27FC236}">
                        <a16:creationId xmlns:a16="http://schemas.microsoft.com/office/drawing/2014/main" id="{B5FCBCBC-F34C-60B7-FFB8-226282FB3B71}"/>
                      </a:ext>
                    </a:extLst>
                  </p14:cNvPr>
                  <p14:cNvContentPartPr/>
                  <p14:nvPr/>
                </p14:nvContentPartPr>
                <p14:xfrm>
                  <a:off x="9807953" y="5661909"/>
                  <a:ext cx="10440" cy="368280"/>
                </p14:xfrm>
              </p:contentPart>
            </mc:Choice>
            <mc:Fallback>
              <p:pic>
                <p:nvPicPr>
                  <p:cNvPr id="75" name="잉크 74">
                    <a:extLst>
                      <a:ext uri="{FF2B5EF4-FFF2-40B4-BE49-F238E27FC236}">
                        <a16:creationId xmlns:a16="http://schemas.microsoft.com/office/drawing/2014/main" id="{B5FCBCBC-F34C-60B7-FFB8-226282FB3B71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9801833" y="5655789"/>
                    <a:ext cx="22680" cy="38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8">
                <p14:nvContentPartPr>
                  <p14:cNvPr id="76" name="잉크 75">
                    <a:extLst>
                      <a:ext uri="{FF2B5EF4-FFF2-40B4-BE49-F238E27FC236}">
                        <a16:creationId xmlns:a16="http://schemas.microsoft.com/office/drawing/2014/main" id="{BD4158BD-BB08-57FF-3344-575507C8BBD7}"/>
                      </a:ext>
                    </a:extLst>
                  </p14:cNvPr>
                  <p14:cNvContentPartPr/>
                  <p14:nvPr/>
                </p14:nvContentPartPr>
                <p14:xfrm>
                  <a:off x="9740993" y="5887629"/>
                  <a:ext cx="145440" cy="252000"/>
                </p14:xfrm>
              </p:contentPart>
            </mc:Choice>
            <mc:Fallback>
              <p:pic>
                <p:nvPicPr>
                  <p:cNvPr id="76" name="잉크 75">
                    <a:extLst>
                      <a:ext uri="{FF2B5EF4-FFF2-40B4-BE49-F238E27FC236}">
                        <a16:creationId xmlns:a16="http://schemas.microsoft.com/office/drawing/2014/main" id="{BD4158BD-BB08-57FF-3344-575507C8BBD7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9734873" y="5881509"/>
                    <a:ext cx="157680" cy="264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48B769EA-8095-526D-D633-3BAD94FD5FFD}"/>
              </a:ext>
            </a:extLst>
          </p:cNvPr>
          <p:cNvSpPr txBox="1"/>
          <p:nvPr/>
        </p:nvSpPr>
        <p:spPr>
          <a:xfrm>
            <a:off x="591126" y="5425400"/>
            <a:ext cx="62899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전역 모델 업데이트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F04E93-539C-DC44-16EE-DDC54AEA1783}"/>
                  </a:ext>
                </a:extLst>
              </p:cNvPr>
              <p:cNvSpPr txBox="1"/>
              <p:nvPr/>
            </p:nvSpPr>
            <p:spPr>
              <a:xfrm>
                <a:off x="621918" y="5913509"/>
                <a:ext cx="3869521" cy="352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1600" dirty="0"/>
                        <m:t> 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600" dirty="0" smtClean="0"/>
                            <m:t>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DF04E93-539C-DC44-16EE-DDC54AEA1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18" y="5913509"/>
                <a:ext cx="3869521" cy="352661"/>
              </a:xfrm>
              <a:prstGeom prst="rect">
                <a:avLst/>
              </a:prstGeom>
              <a:blipFill>
                <a:blip r:embed="rId40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2D9760-207E-FA64-E890-9B0AFA01C670}"/>
                  </a:ext>
                </a:extLst>
              </p:cNvPr>
              <p:cNvSpPr txBox="1"/>
              <p:nvPr/>
            </p:nvSpPr>
            <p:spPr>
              <a:xfrm>
                <a:off x="5463910" y="4082486"/>
                <a:ext cx="3869521" cy="3526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1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ko-KR" sz="1600" dirty="0"/>
                        <m:t> </m:t>
                      </m:r>
                      <m:r>
                        <m:rPr>
                          <m:nor/>
                        </m:rPr>
                        <a:rPr lang="en-US" altLang="ko-KR" sz="1600" b="0" i="0" dirty="0" smtClean="0"/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altLang="ko-KR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l-GR" altLang="ko-KR" sz="1600" dirty="0" smtClean="0"/>
                            <m:t>η</m:t>
                          </m:r>
                        </m:e>
                        <m:sub>
                          <m:r>
                            <a:rPr lang="en-US" altLang="ko-KR" sz="16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ko-KR" altLang="en-US" sz="1600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82D9760-207E-FA64-E890-9B0AFA01C6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10" y="4082486"/>
                <a:ext cx="3869521" cy="352661"/>
              </a:xfrm>
              <a:prstGeom prst="rect">
                <a:avLst/>
              </a:prstGeom>
              <a:blipFill>
                <a:blip r:embed="rId41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26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33070DD-41A0-3F6C-A721-CFD989039620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Federated Learning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4F175-74D9-7F9A-02A7-30D124552899}"/>
              </a:ext>
            </a:extLst>
          </p:cNvPr>
          <p:cNvSpPr txBox="1"/>
          <p:nvPr/>
        </p:nvSpPr>
        <p:spPr>
          <a:xfrm>
            <a:off x="267854" y="1117600"/>
            <a:ext cx="9097818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표준 변형된 평균 기반 기법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FedAvg</a:t>
            </a:r>
            <a:r>
              <a:rPr lang="en-US" altLang="ko-KR" dirty="0"/>
              <a:t>,  </a:t>
            </a:r>
            <a:r>
              <a:rPr lang="en-US" altLang="ko-KR" dirty="0" err="1"/>
              <a:t>FedYogi</a:t>
            </a:r>
            <a:r>
              <a:rPr lang="en-US" altLang="ko-KR" dirty="0"/>
              <a:t>, </a:t>
            </a:r>
            <a:r>
              <a:rPr lang="en-US" altLang="ko-KR" dirty="0" err="1"/>
              <a:t>FedNova</a:t>
            </a:r>
            <a:r>
              <a:rPr lang="en-US" altLang="ko-KR" dirty="0"/>
              <a:t>, </a:t>
            </a:r>
            <a:r>
              <a:rPr lang="en-US" altLang="ko-KR" dirty="0" err="1"/>
              <a:t>FedAdam</a:t>
            </a:r>
            <a:r>
              <a:rPr lang="en-US" altLang="ko-KR" dirty="0"/>
              <a:t> </a:t>
            </a:r>
            <a:r>
              <a:rPr lang="en-US" altLang="ko-KR" dirty="0" err="1"/>
              <a:t>etc</a:t>
            </a:r>
            <a:r>
              <a:rPr lang="en-US" altLang="ko-KR" dirty="0"/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모델 구조</a:t>
            </a:r>
            <a:r>
              <a:rPr lang="en-US" altLang="ko-KR" dirty="0"/>
              <a:t>, </a:t>
            </a:r>
            <a:r>
              <a:rPr lang="ko-KR" altLang="en-US" dirty="0"/>
              <a:t>지식 증류 기반 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FedMA</a:t>
            </a:r>
            <a:r>
              <a:rPr lang="en-US" altLang="ko-KR" dirty="0"/>
              <a:t> …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개인화 계열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5252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A6B61-B76E-6455-4A1B-7BEA5A3732B7}"/>
              </a:ext>
            </a:extLst>
          </p:cNvPr>
          <p:cNvSpPr txBox="1"/>
          <p:nvPr/>
        </p:nvSpPr>
        <p:spPr>
          <a:xfrm>
            <a:off x="303229" y="1036949"/>
            <a:ext cx="113592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다수의 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Local clients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와 하나의 중앙 서버가 협력하여 </a:t>
            </a:r>
            <a:r>
              <a:rPr lang="en-US" altLang="ko-KR" sz="1600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decentralized </a:t>
            </a:r>
            <a:r>
              <a:rPr lang="ko-KR" altLang="en-US" sz="1600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상황에서 글로벌 모델을 학습하는 기술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2017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년 구글 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AI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블로그에서 소개되어 이목을 받음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. </a:t>
            </a:r>
            <a:r>
              <a:rPr lang="en-US" altLang="ko-KR" sz="1600" baseline="300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[1] </a:t>
            </a:r>
            <a:endParaRPr lang="ko-KR" altLang="en-US" sz="1600" baseline="300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23202-8926-8938-734C-137288FD6DDC}"/>
              </a:ext>
            </a:extLst>
          </p:cNvPr>
          <p:cNvSpPr txBox="1"/>
          <p:nvPr/>
        </p:nvSpPr>
        <p:spPr>
          <a:xfrm>
            <a:off x="0" y="6436159"/>
            <a:ext cx="11660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u="sng" dirty="0">
                <a:effectLst/>
                <a:latin typeface="source-serif-pro"/>
                <a:hlinkClick r:id="rId2"/>
              </a:rPr>
              <a:t>[1] Federated Learning: Collaborative Machine Learning without Centralized Training Data</a:t>
            </a:r>
            <a:endParaRPr lang="en-US" altLang="ko-KR" sz="1200" b="0" i="0" u="sng" dirty="0">
              <a:effectLst/>
              <a:latin typeface="source-serif-pro"/>
            </a:endParaRPr>
          </a:p>
          <a:p>
            <a:r>
              <a:rPr lang="en-US" altLang="ko-KR" sz="1200" u="sng" dirty="0">
                <a:latin typeface="source-serif-pro"/>
              </a:rPr>
              <a:t>[2] </a:t>
            </a:r>
            <a:r>
              <a:rPr lang="en-US" altLang="ko-KR" sz="1200" u="sng" dirty="0">
                <a:latin typeface="source-serif-pro"/>
                <a:hlinkClick r:id="rId3"/>
              </a:rPr>
              <a:t>https://www.netapp.com/blog/future-of-AI-federated-learning/</a:t>
            </a:r>
            <a:r>
              <a:rPr lang="en-US" altLang="ko-KR" sz="1200" u="sng" dirty="0">
                <a:latin typeface="source-serif-pro"/>
              </a:rPr>
              <a:t> </a:t>
            </a:r>
            <a:endParaRPr lang="ko-KR" altLang="en-US" sz="1200" dirty="0"/>
          </a:p>
        </p:txBody>
      </p:sp>
      <p:pic>
        <p:nvPicPr>
          <p:cNvPr id="6" name="Picture 2" descr="Future of AI: Federated learning—the what and why for enterprises">
            <a:extLst>
              <a:ext uri="{FF2B5EF4-FFF2-40B4-BE49-F238E27FC236}">
                <a16:creationId xmlns:a16="http://schemas.microsoft.com/office/drawing/2014/main" id="{4DE5AC80-A2F7-832A-60A0-EA76DCAC2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88" y="1867946"/>
            <a:ext cx="6776301" cy="3673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A3FA05-63A5-7BEC-E715-FDE2D1527C19}"/>
              </a:ext>
            </a:extLst>
          </p:cNvPr>
          <p:cNvSpPr txBox="1"/>
          <p:nvPr/>
        </p:nvSpPr>
        <p:spPr>
          <a:xfrm>
            <a:off x="1253765" y="5476414"/>
            <a:ext cx="5458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Fig. Diagram of Federated Learning (From NetApp) </a:t>
            </a:r>
            <a:r>
              <a:rPr lang="en-US" altLang="ko-KR" sz="1400" baseline="300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[2]</a:t>
            </a: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</a:t>
            </a:r>
            <a:endParaRPr lang="ko-KR" altLang="en-US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071A283-7CAD-F53E-A07B-4942162C189B}"/>
              </a:ext>
            </a:extLst>
          </p:cNvPr>
          <p:cNvCxnSpPr/>
          <p:nvPr/>
        </p:nvCxnSpPr>
        <p:spPr>
          <a:xfrm>
            <a:off x="0" y="6436159"/>
            <a:ext cx="12192000" cy="0"/>
          </a:xfrm>
          <a:prstGeom prst="line">
            <a:avLst/>
          </a:prstGeom>
          <a:ln w="12700"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2E8FA8-E00D-9B06-7473-8D8E4E536E07}"/>
              </a:ext>
            </a:extLst>
          </p:cNvPr>
          <p:cNvSpPr txBox="1"/>
          <p:nvPr/>
        </p:nvSpPr>
        <p:spPr>
          <a:xfrm>
            <a:off x="6967979" y="1867945"/>
            <a:ext cx="500563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왜 필요한가</a:t>
            </a: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? </a:t>
            </a:r>
          </a:p>
          <a:p>
            <a:pPr marL="800100" lvl="1" indent="-342900">
              <a:buAutoNum type="arabicPeriod"/>
            </a:pPr>
            <a:endParaRPr lang="en-US" altLang="ko-KR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400" b="1" dirty="0">
                <a:highlight>
                  <a:srgbClr val="FFFF00"/>
                </a:highlight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Non-IID </a:t>
            </a:r>
            <a:r>
              <a:rPr lang="ko-KR" altLang="en-US" sz="1400" b="1" dirty="0">
                <a:highlight>
                  <a:srgbClr val="FFFF00"/>
                </a:highlight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데이터 처리  </a:t>
            </a:r>
            <a:endParaRPr lang="en-US" altLang="ko-KR" sz="1400" b="1" dirty="0">
              <a:highlight>
                <a:srgbClr val="FFFF00"/>
              </a:highlight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2"/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Drone, visual sensor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등 획득한 </a:t>
            </a: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data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</a:t>
            </a: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=&gt; 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서로 다른 </a:t>
            </a: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data 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분포</a:t>
            </a: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=&gt; 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글로벌 모델의 성능 저하</a:t>
            </a:r>
            <a:endParaRPr lang="en-US" altLang="ko-KR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2"/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FL 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이 이러한 불균형을 해소 할 수 있음</a:t>
            </a: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. </a:t>
            </a:r>
          </a:p>
          <a:p>
            <a:pPr lvl="2"/>
            <a:endParaRPr lang="en-US" altLang="ko-KR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800100" lvl="1" indent="-342900">
              <a:buAutoNum type="arabicPeriod"/>
            </a:pPr>
            <a:r>
              <a:rPr lang="ko-KR" altLang="en-US" sz="1400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데이터 보안</a:t>
            </a:r>
            <a:endParaRPr lang="en-US" altLang="ko-KR" sz="1400" b="1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2"/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데이터를 직접 서버로 전송 </a:t>
            </a: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X , 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성능 향상 가능</a:t>
            </a:r>
            <a:endParaRPr lang="en-US" altLang="ko-KR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2"/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통신 비용 절감</a:t>
            </a: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. </a:t>
            </a:r>
          </a:p>
          <a:p>
            <a:pPr lvl="2"/>
            <a:endParaRPr lang="en-US" altLang="ko-KR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2C4AF-6C04-1A4B-A50E-74D9D32A6952}"/>
              </a:ext>
            </a:extLst>
          </p:cNvPr>
          <p:cNvSpPr txBox="1"/>
          <p:nvPr/>
        </p:nvSpPr>
        <p:spPr>
          <a:xfrm>
            <a:off x="6967978" y="4640049"/>
            <a:ext cx="50056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altLang="ko-KR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FL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의 알고리즘</a:t>
            </a:r>
            <a:endParaRPr lang="en-US" altLang="ko-KR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800100" lvl="1" indent="-342900">
              <a:buAutoNum type="arabicPeriod"/>
            </a:pPr>
            <a:r>
              <a:rPr lang="en-US" altLang="ko-KR" sz="1400" b="1" dirty="0" err="1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FedAvg</a:t>
            </a:r>
            <a:r>
              <a:rPr lang="en-US" altLang="ko-KR" sz="1400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: 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각 클라이언트에서 로컬 모델을 학습 한 후 중앙서버에서 </a:t>
            </a:r>
            <a:r>
              <a:rPr lang="ko-KR" altLang="en-US" sz="1400" dirty="0" err="1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평균화하여</a:t>
            </a:r>
            <a:r>
              <a:rPr lang="ko-KR" altLang="en-US" sz="14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글로벌 모델을 업데이트 </a:t>
            </a:r>
            <a:endParaRPr lang="en-US" altLang="ko-KR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lvl="1"/>
            <a:endParaRPr lang="en-US" altLang="ko-KR" sz="14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7EA284-D501-0912-3E0F-0CB8A33C63A7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Federated Learning (</a:t>
            </a:r>
            <a:r>
              <a:rPr lang="ko-KR" altLang="en-US" sz="2400" b="1" dirty="0"/>
              <a:t>연합 학습</a:t>
            </a:r>
            <a:r>
              <a:rPr lang="en-US" altLang="ko-KR" sz="2400" b="1" dirty="0"/>
              <a:t>)?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33638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8DAA6B-C326-2F1D-323D-E0F59FD41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046" y="337706"/>
            <a:ext cx="9373908" cy="61825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5AD5F3D-A46D-1E23-445C-F40682BE0FC7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Federated Learning (</a:t>
            </a:r>
            <a:r>
              <a:rPr lang="ko-KR" altLang="en-US" sz="2400" b="1" dirty="0"/>
              <a:t>연합 학습</a:t>
            </a:r>
            <a:r>
              <a:rPr lang="en-US" altLang="ko-KR" sz="2400" b="1" dirty="0"/>
              <a:t>)? 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03445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0F6B41-7662-B3F8-C99F-89EE0A03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18D1F4-7874-E123-400B-4DEFCD6B5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36" y="1111825"/>
            <a:ext cx="4762007" cy="501880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BEBCEDE-E45B-1E18-7240-B932244FBD6F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FL in Defense 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0FDD6F3-91BD-AE20-EC21-4FA7D658D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810" y="1789418"/>
            <a:ext cx="5049551" cy="50685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DEF925-1E06-470E-70EA-A12E274CCAEC}"/>
              </a:ext>
            </a:extLst>
          </p:cNvPr>
          <p:cNvSpPr txBox="1"/>
          <p:nvPr/>
        </p:nvSpPr>
        <p:spPr>
          <a:xfrm>
            <a:off x="6369627" y="1111825"/>
            <a:ext cx="53827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전장 장비의 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data </a:t>
            </a:r>
            <a:r>
              <a:rPr lang="ko-KR" altLang="en-US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용량 매우 높음 </a:t>
            </a:r>
            <a:endParaRPr lang="en-US" altLang="ko-KR" b="1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	=&gt; 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중앙 서버에 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data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전송 한계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고해상도 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data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의 경우 전송 속도 및 비용을 고려</a:t>
            </a:r>
            <a:endParaRPr lang="en-US" altLang="ko-KR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Ad-hoc 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통신 체계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, 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온 디바이스 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AI 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모델 시스템 위에서 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FL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을 적용함으로써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, 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각 장치들이 개별 환경에서 학습 후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, 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중앙 통신이 될 때 서버에 연결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FL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은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실시간으로 학습된 데이터를 모델 학습에 반영하므로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, </a:t>
            </a:r>
            <a:r>
              <a:rPr lang="ko-KR" altLang="en-US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최신 데이터를 기반으로 빠른 모델 성능 향상 가능</a:t>
            </a:r>
            <a:r>
              <a:rPr lang="en-US" altLang="ko-KR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2976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One federated learning round with three FL clients and one server. |  Download Scientific Diagram">
            <a:extLst>
              <a:ext uri="{FF2B5EF4-FFF2-40B4-BE49-F238E27FC236}">
                <a16:creationId xmlns:a16="http://schemas.microsoft.com/office/drawing/2014/main" id="{1A840A6B-EC18-A9C6-FE5F-1D5A72703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97" y="1578777"/>
            <a:ext cx="5408035" cy="4407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3D41F9-5D60-EB52-C97F-B7810A2CF98A}"/>
              </a:ext>
            </a:extLst>
          </p:cNvPr>
          <p:cNvSpPr txBox="1"/>
          <p:nvPr/>
        </p:nvSpPr>
        <p:spPr>
          <a:xfrm>
            <a:off x="3950297" y="5922908"/>
            <a:ext cx="35536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/>
              <a:t>FIG. Definition of Round  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E6988AE-3D43-A311-132A-3842FA2BEBF5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Federated Learning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7808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50DCFB6-25E0-4D78-D638-BA96623DF93E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Federated Learning of LLM </a:t>
            </a:r>
            <a:endParaRPr lang="ko-KR" alt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564A1-643D-C1FD-D58D-A3D917447F23}"/>
              </a:ext>
            </a:extLst>
          </p:cNvPr>
          <p:cNvSpPr txBox="1"/>
          <p:nvPr/>
        </p:nvSpPr>
        <p:spPr>
          <a:xfrm>
            <a:off x="142876" y="932357"/>
            <a:ext cx="61462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i="0" dirty="0">
                <a:solidFill>
                  <a:srgbClr val="000000"/>
                </a:solidFill>
                <a:effectLst/>
                <a:latin typeface="Lucida Grande"/>
              </a:rPr>
              <a:t>FATE-LLM : Federated Learning Framework for LLM [1]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117F5E-8B0F-C882-87F1-59F2CA4633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7" r="3070"/>
          <a:stretch/>
        </p:blipFill>
        <p:spPr>
          <a:xfrm>
            <a:off x="44242" y="1555246"/>
            <a:ext cx="5968081" cy="429427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5C2A61-603A-D1E9-5BD2-4391EDB0A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919" y="1631373"/>
            <a:ext cx="5968081" cy="421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1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46079BB-4933-5ED0-A0A0-D3B9CAE029FC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Federated Learning of LLM </a:t>
            </a:r>
            <a:endParaRPr lang="ko-KR" altLang="en-US" sz="24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B6F775-A344-9A78-7F58-B821264C2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2" y="1070263"/>
            <a:ext cx="6196270" cy="43595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A3F928F-47D5-65AD-1669-12753ED97F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63"/>
          <a:stretch/>
        </p:blipFill>
        <p:spPr>
          <a:xfrm>
            <a:off x="6340442" y="803564"/>
            <a:ext cx="5851558" cy="4705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90C4CC-4539-05D4-6F37-2CDDFF757E45}"/>
              </a:ext>
            </a:extLst>
          </p:cNvPr>
          <p:cNvSpPr txBox="1"/>
          <p:nvPr/>
        </p:nvSpPr>
        <p:spPr>
          <a:xfrm>
            <a:off x="5602688" y="5623777"/>
            <a:ext cx="66793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sz="1600" b="1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Offsite-Tuning ?</a:t>
            </a:r>
          </a:p>
          <a:p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     Server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의 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full model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의 가중치에 접근하지 않고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fine-tuning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하는 기법 </a:t>
            </a:r>
            <a:endParaRPr lang="en-US" altLang="ko-KR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  <a:p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 </a:t>
            </a:r>
          </a:p>
          <a:p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Emulator : server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모델의 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reference model (distilled </a:t>
            </a:r>
            <a:r>
              <a:rPr lang="ko-KR" altLang="en-US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버전</a:t>
            </a:r>
            <a:r>
              <a:rPr lang="en-US" altLang="ko-KR" sz="1600" dirty="0">
                <a:latin typeface="완주누리체 Regular" panose="02020603020101020101" pitchFamily="18" charset="-127"/>
                <a:ea typeface="완주누리체 Regular" panose="02020603020101020101" pitchFamily="18" charset="-127"/>
              </a:rPr>
              <a:t>) </a:t>
            </a:r>
            <a:endParaRPr lang="ko-KR" altLang="en-US" sz="1600" dirty="0">
              <a:latin typeface="완주누리체 Regular" panose="02020603020101020101" pitchFamily="18" charset="-127"/>
              <a:ea typeface="완주누리체 Regular" panose="02020603020101020101" pitchFamily="18" charset="-127"/>
            </a:endParaRPr>
          </a:p>
        </p:txBody>
      </p:sp>
      <p:pic>
        <p:nvPicPr>
          <p:cNvPr id="8" name="Picture 8" descr="눈 결정 PNG 이미지 | PNGEgg">
            <a:extLst>
              <a:ext uri="{FF2B5EF4-FFF2-40B4-BE49-F238E27FC236}">
                <a16:creationId xmlns:a16="http://schemas.microsoft.com/office/drawing/2014/main" id="{A86EDFE5-B29D-2407-453E-49C4C6AD96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3164" l="10000" r="90000">
                        <a14:foregroundMark x1="39333" y1="7813" x2="39333" y2="7813"/>
                        <a14:foregroundMark x1="49111" y1="2734" x2="49000" y2="7031"/>
                        <a14:foregroundMark x1="60111" y1="90430" x2="60333" y2="92188"/>
                        <a14:foregroundMark x1="50000" y1="91797" x2="49889" y2="93164"/>
                        <a14:foregroundMark x1="40111" y1="92188" x2="39889" y2="93164"/>
                        <a14:foregroundMark x1="58444" y1="93164" x2="58444" y2="9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28" r="22687" b="1633"/>
          <a:stretch/>
        </p:blipFill>
        <p:spPr bwMode="auto">
          <a:xfrm>
            <a:off x="7649697" y="3522368"/>
            <a:ext cx="405246" cy="4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눈 결정 PNG 이미지 | PNGEgg">
            <a:extLst>
              <a:ext uri="{FF2B5EF4-FFF2-40B4-BE49-F238E27FC236}">
                <a16:creationId xmlns:a16="http://schemas.microsoft.com/office/drawing/2014/main" id="{F2DFA9F1-E53F-F834-F6B2-F8D0DA116D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3164" l="10000" r="90000">
                        <a14:foregroundMark x1="39333" y1="7813" x2="39333" y2="7813"/>
                        <a14:foregroundMark x1="49111" y1="2734" x2="49000" y2="7031"/>
                        <a14:foregroundMark x1="60111" y1="90430" x2="60333" y2="92188"/>
                        <a14:foregroundMark x1="50000" y1="91797" x2="49889" y2="93164"/>
                        <a14:foregroundMark x1="40111" y1="92188" x2="39889" y2="93164"/>
                        <a14:foregroundMark x1="58444" y1="93164" x2="58444" y2="9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28" r="22687" b="1633"/>
          <a:stretch/>
        </p:blipFill>
        <p:spPr bwMode="auto">
          <a:xfrm>
            <a:off x="9954744" y="3515592"/>
            <a:ext cx="405246" cy="4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눈 결정 PNG 이미지 | PNGEgg">
            <a:extLst>
              <a:ext uri="{FF2B5EF4-FFF2-40B4-BE49-F238E27FC236}">
                <a16:creationId xmlns:a16="http://schemas.microsoft.com/office/drawing/2014/main" id="{D09DA03F-1C1A-5E84-A922-CFDAE924B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344" b="93164" l="10000" r="90000">
                        <a14:foregroundMark x1="39333" y1="7813" x2="39333" y2="7813"/>
                        <a14:foregroundMark x1="49111" y1="2734" x2="49000" y2="7031"/>
                        <a14:foregroundMark x1="60111" y1="90430" x2="60333" y2="92188"/>
                        <a14:foregroundMark x1="50000" y1="91797" x2="49889" y2="93164"/>
                        <a14:foregroundMark x1="40111" y1="92188" x2="39889" y2="93164"/>
                        <a14:foregroundMark x1="58444" y1="93164" x2="58444" y2="931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28" r="22687" b="1633"/>
          <a:stretch/>
        </p:blipFill>
        <p:spPr bwMode="auto">
          <a:xfrm>
            <a:off x="11786754" y="3515592"/>
            <a:ext cx="405246" cy="40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24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E03A290-A72F-CEE4-5351-37F529C100D3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Type of Federated Learning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0B8D7E9-DC74-1A22-AFA5-B942A6C5E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43" y="962037"/>
            <a:ext cx="10765410" cy="575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89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3B4870-2D0D-BDB3-A8CE-42218DCEE104}"/>
              </a:ext>
            </a:extLst>
          </p:cNvPr>
          <p:cNvSpPr/>
          <p:nvPr/>
        </p:nvSpPr>
        <p:spPr>
          <a:xfrm>
            <a:off x="0" y="0"/>
            <a:ext cx="12192000" cy="8035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400" b="1" dirty="0"/>
              <a:t>Type of Federated Learning</a:t>
            </a:r>
            <a:endParaRPr lang="ko-KR" altLang="en-US" sz="24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49F64B-A2DC-8AA3-F882-9B15E06FB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010" y="905164"/>
            <a:ext cx="8306959" cy="1743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41BDA8-D21D-BAB3-B5FB-CB95F4963170}"/>
              </a:ext>
            </a:extLst>
          </p:cNvPr>
          <p:cNvSpPr txBox="1"/>
          <p:nvPr/>
        </p:nvSpPr>
        <p:spPr>
          <a:xfrm>
            <a:off x="383309" y="3260437"/>
            <a:ext cx="11425381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Weight-level aggregation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단순 평균</a:t>
            </a:r>
            <a:r>
              <a:rPr lang="en-US" altLang="ko-KR" dirty="0"/>
              <a:t>(</a:t>
            </a:r>
            <a:r>
              <a:rPr lang="en-US" altLang="ko-KR" dirty="0" err="1"/>
              <a:t>FedAvg</a:t>
            </a:r>
            <a:r>
              <a:rPr lang="en-US" altLang="ko-KR" dirty="0"/>
              <a:t>) </a:t>
            </a:r>
            <a:r>
              <a:rPr lang="ko-KR" altLang="en-US" dirty="0"/>
              <a:t>또는 뉴런 단위 정렬 후 평균</a:t>
            </a:r>
            <a:r>
              <a:rPr lang="en-US" altLang="ko-KR" dirty="0"/>
              <a:t>(</a:t>
            </a:r>
            <a:r>
              <a:rPr lang="en-US" altLang="ko-KR" dirty="0" err="1"/>
              <a:t>FedMA</a:t>
            </a:r>
            <a:r>
              <a:rPr lang="en-US" altLang="ko-KR" dirty="0"/>
              <a:t>, PFNM) </a:t>
            </a:r>
            <a:r>
              <a:rPr lang="ko-KR" altLang="en-US" dirty="0"/>
              <a:t>같은 파라미터 기반 결합 기법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Feature-level aggregation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Feature (</a:t>
            </a:r>
            <a:r>
              <a:rPr lang="ko-KR" altLang="en-US" dirty="0"/>
              <a:t>뉴런 출력</a:t>
            </a:r>
            <a:r>
              <a:rPr lang="en-US" altLang="ko-KR" dirty="0"/>
              <a:t>) </a:t>
            </a:r>
            <a:r>
              <a:rPr lang="ko-KR" altLang="en-US" dirty="0"/>
              <a:t>단위로 그룹화</a:t>
            </a:r>
            <a:r>
              <a:rPr lang="en-US" altLang="ko-KR" dirty="0"/>
              <a:t>·</a:t>
            </a:r>
            <a:r>
              <a:rPr lang="ko-KR" altLang="en-US" dirty="0"/>
              <a:t>정렬한 뒤 평균을 내는 방식</a:t>
            </a:r>
          </a:p>
        </p:txBody>
      </p:sp>
    </p:spTree>
    <p:extLst>
      <p:ext uri="{BB962C8B-B14F-4D97-AF65-F5344CB8AC3E}">
        <p14:creationId xmlns:p14="http://schemas.microsoft.com/office/powerpoint/2010/main" val="227040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912</Words>
  <Application>Microsoft Office PowerPoint</Application>
  <PresentationFormat>와이드스크린</PresentationFormat>
  <Paragraphs>142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Lucida Grande</vt:lpstr>
      <vt:lpstr>source-serif-pro</vt:lpstr>
      <vt:lpstr>맑은 고딕</vt:lpstr>
      <vt:lpstr>완주누리체 Regular</vt:lpstr>
      <vt:lpstr>Arial</vt:lpstr>
      <vt:lpstr>Cambria Math</vt:lpstr>
      <vt:lpstr>Noto Sans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박재관</dc:creator>
  <cp:lastModifiedBy>박재관</cp:lastModifiedBy>
  <cp:revision>72</cp:revision>
  <dcterms:created xsi:type="dcterms:W3CDTF">2025-07-09T10:01:53Z</dcterms:created>
  <dcterms:modified xsi:type="dcterms:W3CDTF">2025-07-09T15:39:17Z</dcterms:modified>
</cp:coreProperties>
</file>