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9" r:id="rId12"/>
    <p:sldId id="265" r:id="rId13"/>
    <p:sldId id="270" r:id="rId14"/>
    <p:sldId id="267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DF082-9041-6AF2-EF0A-273F74C4D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DCFB8-DF80-F7A1-7C28-5E1C1BCF7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A0991-B395-AC7D-F3F0-16CF8547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A632F-AE8A-4648-8CD1-FD73B1E7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ABFD5-B112-E451-2A40-1A5420E8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87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C6B5-1C53-1F23-8A6E-6709748F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09AA1-5F95-93AD-230F-527CDEDC9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2AF10-03E8-A5BE-1F26-D4D4FF5F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A08FB-818A-E18D-58AD-67E7166C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B1D5A-7018-4AFA-61C3-054D4BB1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F9A65E-3A36-B996-1C40-530B35EBF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0E309-EA39-0AE1-3236-0B17C511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1667B-503E-00F1-698E-0B8B9679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88833-8F8A-943F-FCD1-B7D0D3D7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56585-94AC-DD8B-AEF1-68B4CC91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B3A5-24D5-A617-76FF-2CDA609D4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1C91B-ED23-96BA-6E21-59697B55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3B828-C1CC-9945-57F9-0B3A9DF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FAC8F7-CAAB-2CC6-C825-EF5738C9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9DE55-8A35-967A-FE47-6D71D8B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827C4-283F-EBD7-3633-F38A4457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107E6-AFFD-ECC5-E893-8D6962FF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746F7-363A-AB0C-1EB4-E48F1192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F0F52-EBD2-C199-972F-54426272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5011B-E6A5-F0BF-1738-565BC74D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4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08BEE-9F92-5E93-FDF6-266774E6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AF64F-3276-98FF-FE5F-A2C5A7AD6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7C429-745F-0188-278F-9F7050E94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1769A2-FC48-EAB5-A866-AD0AC9F3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940D7E-D422-70E5-3390-E077B941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D8341-9A49-1948-7C7A-7D18D47A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909A4-3071-0BDF-D773-45D53358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E51D8-B5A2-C659-8F9A-7BEACB422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D9541-4CEC-C3F9-5A07-37EC365CD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0747C9-02E9-A0A5-62A5-F6C254C42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654D36-01FA-0D63-9A85-F4E0D6666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2E1F8-039D-E1E2-0B8C-9AD7D9E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CF9BD0-E0E8-C8EA-CB60-578547E5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00DB9C-E714-012D-78A7-AA0C4294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9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13740-1D9A-450E-AB53-B5D7F127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729DF9-EB4C-E019-5EAA-3CA2E880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492100-FA72-7F5C-9F1D-E930AB12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436F0-A6DF-B07D-5F89-81EB5CEF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EE6519-90D0-16EE-8E43-149595CD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1004F8-96F4-067A-F2D7-35845322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82576-6D56-FF4C-212A-C59EAFF9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0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90343-1274-95E3-667D-E0DF39C5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B6A4B-9C93-9470-2C52-138EBD9F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686BB-8461-44F4-CDA3-A4E2B4B4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F993C-CBC3-C347-0000-2585080F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59A23B-F374-DCF0-F730-EE26FE09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46E32-640F-0A95-B4E7-E00CDEFE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B39BB-43F7-2F34-3697-8F1FEC0A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0262E6-D2CF-060C-3018-B59C9771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D3001-764B-1B13-A187-FD9E3B33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D99FD-9F7D-E91F-5462-351BCCDF6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6D1FA-F815-9815-7E89-10749E18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8A299-0E42-7B82-70CF-ECFCED58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127F8-9AFE-DBDD-D19B-E28A010E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894BD-5FAE-309C-41BC-F62F40521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162D5-7B5C-CF13-1141-9F8BC5BC3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8FBE3-338B-476F-A281-25D6E6CEF9A1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205AC-9AB3-BF76-8C76-523802D6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8C5DE-64B1-1AF7-7ED8-8E9A66EC6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A9B6B-10C5-45A7-A868-EDF49608B5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5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jhutchinson.info/post/2020-06-25-mls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EF42AB-B533-3CA8-FB75-279BBEDDC999}"/>
              </a:ext>
            </a:extLst>
          </p:cNvPr>
          <p:cNvSpPr/>
          <p:nvPr/>
        </p:nvSpPr>
        <p:spPr>
          <a:xfrm>
            <a:off x="1051344" y="1226975"/>
            <a:ext cx="9991794" cy="258536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chemeClr val="tx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935A0C4-BF25-502E-6C48-C5825CD67BB4}"/>
              </a:ext>
            </a:extLst>
          </p:cNvPr>
          <p:cNvSpPr txBox="1">
            <a:spLocks/>
          </p:cNvSpPr>
          <p:nvPr/>
        </p:nvSpPr>
        <p:spPr>
          <a:xfrm>
            <a:off x="3866079" y="4969239"/>
            <a:ext cx="4265744" cy="4322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박재관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FBCA5A5-B1FA-CFF7-3A1C-A837F65CC840}"/>
              </a:ext>
            </a:extLst>
          </p:cNvPr>
          <p:cNvSpPr txBox="1">
            <a:spLocks/>
          </p:cNvSpPr>
          <p:nvPr/>
        </p:nvSpPr>
        <p:spPr>
          <a:xfrm>
            <a:off x="3866079" y="5414890"/>
            <a:ext cx="4265744" cy="4322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2025/07/11</a:t>
            </a:r>
            <a:endParaRPr lang="ko-KR" altLang="en-US" b="1" dirty="0"/>
          </a:p>
        </p:txBody>
      </p:sp>
      <p:pic>
        <p:nvPicPr>
          <p:cNvPr id="1026" name="Picture 2" descr="서울과학기술대학교 - 대학소개 - 대학상징 - 로고 및 UI - 심볼마크">
            <a:extLst>
              <a:ext uri="{FF2B5EF4-FFF2-40B4-BE49-F238E27FC236}">
                <a16:creationId xmlns:a16="http://schemas.microsoft.com/office/drawing/2014/main" id="{502CD998-2461-0714-3292-23E136D5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29" y="5922690"/>
            <a:ext cx="907741" cy="85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CB1B6-8C8B-C617-8517-EAC76E58A39F}"/>
              </a:ext>
            </a:extLst>
          </p:cNvPr>
          <p:cNvSpPr txBox="1"/>
          <p:nvPr/>
        </p:nvSpPr>
        <p:spPr>
          <a:xfrm>
            <a:off x="434109" y="489527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</a:rPr>
              <a:t>국방인공지능응용학과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 실습 강의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1CA26-68DB-038F-958B-76EBF7432F5B}"/>
              </a:ext>
            </a:extLst>
          </p:cNvPr>
          <p:cNvSpPr txBox="1"/>
          <p:nvPr/>
        </p:nvSpPr>
        <p:spPr>
          <a:xfrm>
            <a:off x="1351607" y="1565552"/>
            <a:ext cx="948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i="0" dirty="0">
                <a:solidFill>
                  <a:srgbClr val="2C3A4A"/>
                </a:solidFill>
                <a:effectLst/>
                <a:latin typeface="Noto Sans" panose="020B0502040504020204" pitchFamily="34" charset="0"/>
              </a:rPr>
              <a:t>Single Object Tracking </a:t>
            </a:r>
          </a:p>
        </p:txBody>
      </p:sp>
    </p:spTree>
    <p:extLst>
      <p:ext uri="{BB962C8B-B14F-4D97-AF65-F5344CB8AC3E}">
        <p14:creationId xmlns:p14="http://schemas.microsoft.com/office/powerpoint/2010/main" val="46473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DBB4E6-10D7-35D3-0B51-C97B6D773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" y="1307940"/>
            <a:ext cx="12163400" cy="5054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2F7875-CB3B-FE8C-8481-4C632AA86369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568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DCFB9C-3534-4C5A-CFD7-0FD61931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47"/>
          <a:stretch/>
        </p:blipFill>
        <p:spPr>
          <a:xfrm>
            <a:off x="3711046" y="3456037"/>
            <a:ext cx="1319027" cy="2604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124900-C142-69AD-B659-4EA4C74AB8DD}"/>
              </a:ext>
            </a:extLst>
          </p:cNvPr>
          <p:cNvSpPr txBox="1"/>
          <p:nvPr/>
        </p:nvSpPr>
        <p:spPr>
          <a:xfrm>
            <a:off x="167600" y="1056169"/>
            <a:ext cx="883238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Transformer-based tracker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인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LoRAT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Consistent Labeling </a:t>
            </a:r>
          </a:p>
          <a:p>
            <a:pPr marL="285750" indent="-285750" algn="l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7D4B7F-5493-0707-6802-FF2479875952}"/>
              </a:ext>
            </a:extLst>
          </p:cNvPr>
          <p:cNvCxnSpPr>
            <a:cxnSpLocks/>
          </p:cNvCxnSpPr>
          <p:nvPr/>
        </p:nvCxnSpPr>
        <p:spPr bwMode="auto">
          <a:xfrm>
            <a:off x="2293701" y="4827486"/>
            <a:ext cx="1417500" cy="7078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7A5AC1-7E2F-F732-715E-2AE3F7C516C4}"/>
              </a:ext>
            </a:extLst>
          </p:cNvPr>
          <p:cNvCxnSpPr>
            <a:cxnSpLocks/>
          </p:cNvCxnSpPr>
          <p:nvPr/>
        </p:nvCxnSpPr>
        <p:spPr bwMode="auto">
          <a:xfrm flipV="1">
            <a:off x="2392174" y="5645035"/>
            <a:ext cx="1319027" cy="5368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3A1B58-6A17-1062-E25E-82E12BADDF99}"/>
              </a:ext>
            </a:extLst>
          </p:cNvPr>
          <p:cNvSpPr txBox="1"/>
          <p:nvPr/>
        </p:nvSpPr>
        <p:spPr>
          <a:xfrm>
            <a:off x="2604293" y="6274544"/>
            <a:ext cx="6778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=&gt; Input in the same transformer encoder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58F3BE-F9CD-CF5E-BE40-93F76D2F3A58}"/>
              </a:ext>
            </a:extLst>
          </p:cNvPr>
          <p:cNvGrpSpPr/>
          <p:nvPr/>
        </p:nvGrpSpPr>
        <p:grpSpPr>
          <a:xfrm>
            <a:off x="23749" y="4347440"/>
            <a:ext cx="2973283" cy="2453410"/>
            <a:chOff x="714807" y="2499497"/>
            <a:chExt cx="2973283" cy="245341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71662D9-A517-03EB-D849-BCD45BE3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269" t="2964" r="69415"/>
            <a:stretch/>
          </p:blipFill>
          <p:spPr>
            <a:xfrm>
              <a:off x="714807" y="2499497"/>
              <a:ext cx="1440198" cy="24534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DE252-912E-F840-F875-1DF58749229D}"/>
                </a:ext>
              </a:extLst>
            </p:cNvPr>
            <p:cNvSpPr txBox="1"/>
            <p:nvPr/>
          </p:nvSpPr>
          <p:spPr>
            <a:xfrm>
              <a:off x="2098518" y="2606020"/>
              <a:ext cx="1589572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rPr>
                <a:t>Template </a:t>
              </a:r>
            </a:p>
            <a:p>
              <a:pPr>
                <a:buNone/>
              </a:pPr>
              <a:r>
                <a: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rPr>
                <a:t>image 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FE1624-C39D-799A-275D-C548A3C5077E}"/>
                </a:ext>
              </a:extLst>
            </p:cNvPr>
            <p:cNvSpPr txBox="1"/>
            <p:nvPr/>
          </p:nvSpPr>
          <p:spPr>
            <a:xfrm>
              <a:off x="2178234" y="3908426"/>
              <a:ext cx="1206719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rPr>
                <a:t>Search </a:t>
              </a:r>
            </a:p>
            <a:p>
              <a:pPr>
                <a:buNone/>
              </a:pPr>
              <a:r>
                <a: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rPr>
                <a:t>Image </a:t>
              </a: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6C4F5E-2112-8BAC-F7C8-17C235880898}"/>
              </a:ext>
            </a:extLst>
          </p:cNvPr>
          <p:cNvCxnSpPr>
            <a:cxnSpLocks/>
          </p:cNvCxnSpPr>
          <p:nvPr/>
        </p:nvCxnSpPr>
        <p:spPr bwMode="auto">
          <a:xfrm>
            <a:off x="5030074" y="5672689"/>
            <a:ext cx="4381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EBE60EA-3535-67A5-5660-0485F0754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724" y="5197575"/>
            <a:ext cx="1696360" cy="7456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C21C84-DC0A-0720-A7CF-D1542D64640D}"/>
              </a:ext>
            </a:extLst>
          </p:cNvPr>
          <p:cNvSpPr txBox="1"/>
          <p:nvPr/>
        </p:nvSpPr>
        <p:spPr>
          <a:xfrm>
            <a:off x="7670662" y="4441941"/>
            <a:ext cx="4521338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Shared Positional Embedding (SPE)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11C35A-A6B6-2153-1DCC-1D95755055D2}"/>
              </a:ext>
            </a:extLst>
          </p:cNvPr>
          <p:cNvGrpSpPr/>
          <p:nvPr/>
        </p:nvGrpSpPr>
        <p:grpSpPr>
          <a:xfrm>
            <a:off x="6672080" y="2553193"/>
            <a:ext cx="5844115" cy="1465557"/>
            <a:chOff x="6694152" y="1644216"/>
            <a:chExt cx="5844115" cy="10992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BD1343-08EE-08A6-5373-1BAFC8C29FCD}"/>
                </a:ext>
              </a:extLst>
            </p:cNvPr>
            <p:cNvSpPr txBox="1"/>
            <p:nvPr/>
          </p:nvSpPr>
          <p:spPr>
            <a:xfrm>
              <a:off x="6694152" y="1644216"/>
              <a:ext cx="3888540" cy="253935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Self-attention mechanism  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A2BBD1-227B-0A89-C33C-A03C7ACA68E8}"/>
                </a:ext>
              </a:extLst>
            </p:cNvPr>
            <p:cNvSpPr txBox="1"/>
            <p:nvPr/>
          </p:nvSpPr>
          <p:spPr>
            <a:xfrm>
              <a:off x="6993497" y="1935493"/>
              <a:ext cx="5544770" cy="807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객체의 여러 특성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윤곽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색깔 </a:t>
              </a:r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etc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 ) 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학습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객체의 이동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배경 변경에도 동일한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feature 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인식 </a:t>
              </a:r>
              <a:endParaRPr lang="en-US" altLang="ko-K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Label1 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을 다음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frame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에서도 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label1 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로 인식</a:t>
              </a:r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EBC2087-6971-77EA-F1F9-A48687FDA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846" y="2576661"/>
            <a:ext cx="3940373" cy="879376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DDE95B-5344-9E1E-4128-86E118AF38AF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flipV="1">
            <a:off x="4583790" y="2722470"/>
            <a:ext cx="2088290" cy="1966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ADC5CE7-3C56-D952-F239-58768555F61B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7248160" y="4734329"/>
            <a:ext cx="422502" cy="5855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A449B0-FB47-646E-461C-AB18CEE5455F}"/>
              </a:ext>
            </a:extLst>
          </p:cNvPr>
          <p:cNvCxnSpPr>
            <a:cxnSpLocks/>
          </p:cNvCxnSpPr>
          <p:nvPr/>
        </p:nvCxnSpPr>
        <p:spPr bwMode="auto">
          <a:xfrm flipV="1">
            <a:off x="4583790" y="1453989"/>
            <a:ext cx="2088290" cy="13269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7A4058-7227-904F-BB4A-18A9FADAD5DA}"/>
              </a:ext>
            </a:extLst>
          </p:cNvPr>
          <p:cNvSpPr txBox="1"/>
          <p:nvPr/>
        </p:nvSpPr>
        <p:spPr>
          <a:xfrm>
            <a:off x="6655508" y="1265475"/>
            <a:ext cx="388854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MLP Head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C0513-8FB3-2381-71C0-B430A8D4D213}"/>
              </a:ext>
            </a:extLst>
          </p:cNvPr>
          <p:cNvSpPr txBox="1"/>
          <p:nvPr/>
        </p:nvSpPr>
        <p:spPr>
          <a:xfrm>
            <a:off x="6833322" y="1562146"/>
            <a:ext cx="531743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Conv Head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객체 이동 시 다른 객체로 인식 가능성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특징 학습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8F67C0-C4C6-8F45-9C8C-9A124EB328D2}"/>
              </a:ext>
            </a:extLst>
          </p:cNvPr>
          <p:cNvSpPr txBox="1"/>
          <p:nvPr/>
        </p:nvSpPr>
        <p:spPr>
          <a:xfrm>
            <a:off x="7941172" y="4834813"/>
            <a:ext cx="42095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프레임 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객체가 이동하더라도 모델이 동일한 객체로 인식 가능하게 함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39CEEB6-B716-F81A-8090-CD00C6349F20}"/>
              </a:ext>
            </a:extLst>
          </p:cNvPr>
          <p:cNvGrpSpPr/>
          <p:nvPr/>
        </p:nvGrpSpPr>
        <p:grpSpPr>
          <a:xfrm>
            <a:off x="7941172" y="5713930"/>
            <a:ext cx="981390" cy="859042"/>
            <a:chOff x="7490940" y="5737679"/>
            <a:chExt cx="981390" cy="85904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32B08C-6F8A-4020-C5A1-4906289002B3}"/>
                </a:ext>
              </a:extLst>
            </p:cNvPr>
            <p:cNvSpPr txBox="1"/>
            <p:nvPr/>
          </p:nvSpPr>
          <p:spPr>
            <a:xfrm>
              <a:off x="7904758" y="6319722"/>
              <a:ext cx="5504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buNone/>
              </a:pP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112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CE761B6-3441-4C88-A760-2C8539B4637B}"/>
                </a:ext>
              </a:extLst>
            </p:cNvPr>
            <p:cNvGrpSpPr/>
            <p:nvPr/>
          </p:nvGrpSpPr>
          <p:grpSpPr>
            <a:xfrm>
              <a:off x="7490940" y="5737679"/>
              <a:ext cx="981390" cy="604867"/>
              <a:chOff x="7490940" y="5737679"/>
              <a:chExt cx="981390" cy="604867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49848EA-37CB-8A63-6C35-BC644DF183F2}"/>
                  </a:ext>
                </a:extLst>
              </p:cNvPr>
              <p:cNvSpPr/>
              <p:nvPr/>
            </p:nvSpPr>
            <p:spPr bwMode="auto">
              <a:xfrm>
                <a:off x="7893362" y="5737679"/>
                <a:ext cx="576080" cy="584775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altLang="ko-KR" sz="1600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ko-KR" altLang="en-US" sz="16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E6E4DFD-6AA2-3D2E-2155-DA684D456FF7}"/>
                  </a:ext>
                </a:extLst>
              </p:cNvPr>
              <p:cNvSpPr/>
              <p:nvPr/>
            </p:nvSpPr>
            <p:spPr bwMode="auto">
              <a:xfrm>
                <a:off x="8385689" y="6198772"/>
                <a:ext cx="86641" cy="110628"/>
              </a:xfrm>
              <a:prstGeom prst="ellipse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R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0FF8ACE-FC65-A6A5-F990-D9D3547B03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74640" y="5737679"/>
                <a:ext cx="0" cy="6048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198C97F-92DC-9048-4BF2-6DBF9544DD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968260" y="5737679"/>
                <a:ext cx="0" cy="6048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995582BA-5BB9-4EBE-C235-6704ABE75C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40270" y="5737679"/>
                <a:ext cx="0" cy="60486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A91ED6B-40EE-1E12-F72E-EE79706EB71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96250" y="5805330"/>
                <a:ext cx="573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40D8EA4-26E3-4752-970F-2D36BFA4864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96250" y="5877340"/>
                <a:ext cx="573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8839A142-8D68-DC06-D7C3-9D20EC3785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93362" y="6181843"/>
                <a:ext cx="573192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9C20D44-972E-2F3B-BA17-E811BC7FC472}"/>
                  </a:ext>
                </a:extLst>
              </p:cNvPr>
              <p:cNvSpPr txBox="1"/>
              <p:nvPr/>
            </p:nvSpPr>
            <p:spPr>
              <a:xfrm>
                <a:off x="7490940" y="5930495"/>
                <a:ext cx="550400" cy="276999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>
                  <a:buNone/>
                </a:pPr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112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E84A2EC-0EE1-A7CC-F9E0-88C92DB3E772}"/>
              </a:ext>
            </a:extLst>
          </p:cNvPr>
          <p:cNvGrpSpPr/>
          <p:nvPr/>
        </p:nvGrpSpPr>
        <p:grpSpPr>
          <a:xfrm>
            <a:off x="9787954" y="5588314"/>
            <a:ext cx="1442192" cy="1108266"/>
            <a:chOff x="8912501" y="5704365"/>
            <a:chExt cx="1442192" cy="1108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82AE2F-1BF9-2D61-F7CE-C49305E30983}"/>
                </a:ext>
              </a:extLst>
            </p:cNvPr>
            <p:cNvSpPr/>
            <p:nvPr/>
          </p:nvSpPr>
          <p:spPr bwMode="auto">
            <a:xfrm>
              <a:off x="9353853" y="5727312"/>
              <a:ext cx="983437" cy="863922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lang="en-US" altLang="ko-KR" sz="16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ko-KR" altLang="en-US" sz="16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853E910-20FE-3EE6-6CA0-378709274C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6450" y="5805330"/>
              <a:ext cx="10008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D8D08C-2331-C5CB-FBBB-7F9EFD842C5A}"/>
                </a:ext>
              </a:extLst>
            </p:cNvPr>
            <p:cNvSpPr txBox="1"/>
            <p:nvPr/>
          </p:nvSpPr>
          <p:spPr>
            <a:xfrm>
              <a:off x="8912501" y="6003027"/>
              <a:ext cx="5504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buNone/>
              </a:pP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224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94004A-2793-B639-6C52-A14DFE941DA1}"/>
                </a:ext>
              </a:extLst>
            </p:cNvPr>
            <p:cNvSpPr txBox="1"/>
            <p:nvPr/>
          </p:nvSpPr>
          <p:spPr>
            <a:xfrm>
              <a:off x="9571695" y="6535632"/>
              <a:ext cx="550400" cy="276999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>
                <a:buNone/>
              </a:pPr>
              <a:r>
                <a:rPr lang="en-US" altLang="ko-KR" sz="1200" dirty="0">
                  <a:latin typeface="Arial" panose="020B0604020202020204" pitchFamily="34" charset="0"/>
                  <a:cs typeface="Arial" panose="020B0604020202020204" pitchFamily="34" charset="0"/>
                </a:rPr>
                <a:t>224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07ED62E-092B-4F73-13F2-7636D1EFC2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6450" y="5872420"/>
              <a:ext cx="10008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4C562F1-A4C7-3896-CCC6-63B9747B27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53853" y="5949350"/>
              <a:ext cx="10008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B8DF126-EE56-6FDD-3D42-1E661283C7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53853" y="6457519"/>
              <a:ext cx="10008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0393BD5-DB4A-256F-70B5-E1A3AA7FFC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53853" y="6530438"/>
              <a:ext cx="10008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08FFA4F3-7FBA-BF6C-540A-140A5AA70B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408460" y="5727312"/>
              <a:ext cx="0" cy="8639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DD207C1-022A-7B53-2CBA-9A9241E89E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480470" y="5727312"/>
              <a:ext cx="0" cy="8743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5CEBDF2-EA28-40EC-D7B9-BC7CB5B7AD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550977" y="5727312"/>
              <a:ext cx="0" cy="8743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6660A94-D058-A1AA-C853-E1255FC050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200570" y="5704365"/>
              <a:ext cx="0" cy="8743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575A63E-D9E3-7210-FCD8-A4091C24B2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272580" y="5727312"/>
              <a:ext cx="0" cy="8743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DFB778D-C521-BABB-5C71-F4A627F27654}"/>
              </a:ext>
            </a:extLst>
          </p:cNvPr>
          <p:cNvSpPr txBox="1"/>
          <p:nvPr/>
        </p:nvSpPr>
        <p:spPr>
          <a:xfrm>
            <a:off x="8835921" y="6288776"/>
            <a:ext cx="468475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buNone/>
            </a:pPr>
            <a:r>
              <a:rPr lang="en-US" altLang="ko-KR" sz="1100" dirty="0">
                <a:solidFill>
                  <a:srgbClr val="C92D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(7,7)</a:t>
            </a:r>
            <a:endParaRPr lang="ko-KR" altLang="en-US" sz="1050" dirty="0">
              <a:solidFill>
                <a:srgbClr val="C92D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33C23C-F66F-E0C8-6E5A-A1A39829C7BE}"/>
              </a:ext>
            </a:extLst>
          </p:cNvPr>
          <p:cNvSpPr txBox="1"/>
          <p:nvPr/>
        </p:nvSpPr>
        <p:spPr>
          <a:xfrm>
            <a:off x="11088772" y="6442167"/>
            <a:ext cx="689766" cy="2616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buNone/>
            </a:pPr>
            <a:r>
              <a:rPr lang="en-US" altLang="ko-KR" sz="1100" dirty="0">
                <a:solidFill>
                  <a:srgbClr val="C92D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(14,14)</a:t>
            </a:r>
            <a:endParaRPr lang="ko-KR" altLang="en-US" sz="1050" dirty="0">
              <a:solidFill>
                <a:srgbClr val="C92D3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90ADAA5-4FA4-EE94-2DBA-9B57F7899218}"/>
              </a:ext>
            </a:extLst>
          </p:cNvPr>
          <p:cNvCxnSpPr>
            <a:stCxn id="30" idx="5"/>
          </p:cNvCxnSpPr>
          <p:nvPr/>
        </p:nvCxnSpPr>
        <p:spPr bwMode="auto">
          <a:xfrm>
            <a:off x="8909874" y="6269450"/>
            <a:ext cx="2282782" cy="1838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6E51BA-2F92-7723-F867-3308FA28A292}"/>
              </a:ext>
            </a:extLst>
          </p:cNvPr>
          <p:cNvSpPr txBox="1"/>
          <p:nvPr/>
        </p:nvSpPr>
        <p:spPr>
          <a:xfrm>
            <a:off x="9292751" y="6273892"/>
            <a:ext cx="71025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buNone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대응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CE9D93C-9AC9-FF78-D2BA-8F063C0935FD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19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F0C055-C54F-8625-BD17-2D67EC405D05}"/>
              </a:ext>
            </a:extLst>
          </p:cNvPr>
          <p:cNvSpPr txBox="1"/>
          <p:nvPr/>
        </p:nvSpPr>
        <p:spPr>
          <a:xfrm>
            <a:off x="110837" y="1150127"/>
            <a:ext cx="11536218" cy="128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이미지</a:t>
            </a:r>
            <a:endParaRPr lang="en-US" altLang="ko-KR" b="1" dirty="0">
              <a:latin typeface="Arial" panose="020B0604020202020204" pitchFamily="34" charset="0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템플릿 이미지(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)와 탐색 이미지(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사용합니다.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이미지들은 각각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패치 단위로 나뉘고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ViT에서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사용하는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거칩니다.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32418D-6021-69B4-1746-A0B2076FFADF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435447-7327-0025-78DC-45C1DFF17D47}"/>
              </a:ext>
            </a:extLst>
          </p:cNvPr>
          <p:cNvSpPr txBox="1"/>
          <p:nvPr/>
        </p:nvSpPr>
        <p:spPr>
          <a:xfrm>
            <a:off x="110837" y="3059668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834DB-08D8-1357-E13A-87020D08FF37}"/>
              </a:ext>
            </a:extLst>
          </p:cNvPr>
          <p:cNvSpPr txBox="1"/>
          <p:nvPr/>
        </p:nvSpPr>
        <p:spPr>
          <a:xfrm>
            <a:off x="110837" y="5085929"/>
            <a:ext cx="10954327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b="1" dirty="0"/>
              <a:t>Token Type Embedding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템플릿과 탐색 이미지가 서로 다른 역할이라는 것을 알려주는 역할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템플릿 내부는 </a:t>
            </a:r>
            <a:r>
              <a:rPr lang="en-US" altLang="ko-KR" dirty="0"/>
              <a:t>foreground/background</a:t>
            </a:r>
            <a:r>
              <a:rPr lang="ko-KR" altLang="en-US" dirty="0"/>
              <a:t>도 구분해 표시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6464EB1-8D3D-7298-5799-58241970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69" t="1" b="3005"/>
          <a:stretch>
            <a:fillRect/>
          </a:stretch>
        </p:blipFill>
        <p:spPr>
          <a:xfrm>
            <a:off x="665019" y="3598698"/>
            <a:ext cx="723668" cy="452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2967D7-5653-60B5-D734-5155925E943E}"/>
              </a:ext>
            </a:extLst>
          </p:cNvPr>
          <p:cNvSpPr txBox="1"/>
          <p:nvPr/>
        </p:nvSpPr>
        <p:spPr>
          <a:xfrm>
            <a:off x="1520998" y="3521970"/>
            <a:ext cx="7176655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One-Stream Tracker – </a:t>
            </a:r>
            <a:r>
              <a:rPr lang="ko-KR" altLang="en-US" dirty="0"/>
              <a:t>서로 다른 </a:t>
            </a:r>
            <a:r>
              <a:rPr lang="en-US" altLang="ko-KR" dirty="0"/>
              <a:t>P.E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LoRAT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 2D Positional embedding 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564C5CE-C175-D9AF-A527-B7C9FE185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964" y="2988718"/>
            <a:ext cx="3067478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4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4B721-3DE6-9C37-65AB-D1D7924D4146}"/>
              </a:ext>
            </a:extLst>
          </p:cNvPr>
          <p:cNvSpPr txBox="1"/>
          <p:nvPr/>
        </p:nvSpPr>
        <p:spPr>
          <a:xfrm>
            <a:off x="271085" y="1089845"/>
            <a:ext cx="9037828" cy="595598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SUC (Success Rate)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각 프레임에서 예측한 </a:t>
            </a:r>
            <a:r>
              <a:rPr lang="ko-KR" altLang="ko-KR" sz="1600" dirty="0" err="1">
                <a:latin typeface="Arial" panose="020B0604020202020204" pitchFamily="34" charset="0"/>
              </a:rPr>
              <a:t>b</a:t>
            </a:r>
            <a:r>
              <a:rPr lang="en-US" altLang="ko-KR" sz="1600" dirty="0">
                <a:latin typeface="Arial" panose="020B0604020202020204" pitchFamily="34" charset="0"/>
              </a:rPr>
              <a:t>box </a:t>
            </a:r>
            <a:r>
              <a:rPr lang="ko-KR" altLang="ko-KR" sz="1600" dirty="0">
                <a:latin typeface="Arial" panose="020B0604020202020204" pitchFamily="34" charset="0"/>
              </a:rPr>
              <a:t>와 정답 </a:t>
            </a:r>
            <a:r>
              <a:rPr lang="ko-KR" altLang="ko-KR" sz="1600" dirty="0" err="1">
                <a:latin typeface="Arial" panose="020B0604020202020204" pitchFamily="34" charset="0"/>
              </a:rPr>
              <a:t>bbox</a:t>
            </a:r>
            <a:r>
              <a:rPr lang="ko-KR" altLang="ko-KR" sz="1600" dirty="0">
                <a:latin typeface="Arial" panose="020B0604020202020204" pitchFamily="34" charset="0"/>
              </a:rPr>
              <a:t> 간의 </a:t>
            </a:r>
            <a:r>
              <a:rPr lang="ko-KR" altLang="ko-KR" sz="1600" dirty="0" err="1">
                <a:latin typeface="Arial" panose="020B0604020202020204" pitchFamily="34" charset="0"/>
              </a:rPr>
              <a:t>IoU를</a:t>
            </a:r>
            <a:r>
              <a:rPr lang="ko-KR" altLang="ko-KR" sz="1600" dirty="0">
                <a:latin typeface="Arial" panose="020B0604020202020204" pitchFamily="34" charset="0"/>
              </a:rPr>
              <a:t> 기준으로 얼마나 잘 맞았는지를 측정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예측 결과가 정답과 얼마나 겹치는지를 기준으로 </a:t>
            </a:r>
            <a:r>
              <a:rPr lang="ko-KR" altLang="ko-KR" sz="1600" b="1" dirty="0">
                <a:latin typeface="Arial" panose="020B0604020202020204" pitchFamily="34" charset="0"/>
              </a:rPr>
              <a:t>성공한 프레임의 비율</a:t>
            </a:r>
            <a:r>
              <a:rPr lang="ko-KR" altLang="ko-KR" sz="1600" dirty="0">
                <a:latin typeface="Arial" panose="020B0604020202020204" pitchFamily="34" charset="0"/>
              </a:rPr>
              <a:t>을 계산</a:t>
            </a:r>
          </a:p>
          <a:p>
            <a:pPr algn="l">
              <a:lnSpc>
                <a:spcPct val="150000"/>
              </a:lnSpc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AO (Average Overlap)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모든 프레임에 대해 </a:t>
            </a:r>
            <a:r>
              <a:rPr lang="en-US" altLang="ko-KR" sz="1600" dirty="0" err="1"/>
              <a:t>IoU</a:t>
            </a:r>
            <a:r>
              <a:rPr lang="ko-KR" altLang="en-US" sz="1600" dirty="0"/>
              <a:t>의 평균값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 err="1"/>
              <a:t>Pnorm</a:t>
            </a:r>
            <a:r>
              <a:rPr lang="en-US" altLang="ko-KR" sz="1600" b="1" dirty="0"/>
              <a:t> (Normalized Precision)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예측 박스 중심과 정답 박스 중심 간의 거리의 평균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이 값을 </a:t>
            </a:r>
            <a:r>
              <a:rPr lang="ko-KR" altLang="ko-KR" sz="1600" b="1" dirty="0">
                <a:latin typeface="Arial" panose="020B0604020202020204" pitchFamily="34" charset="0"/>
              </a:rPr>
              <a:t>정답 박스 크기나 이미지 크기로 </a:t>
            </a:r>
            <a:r>
              <a:rPr lang="ko-KR" altLang="ko-KR" sz="1600" b="1" dirty="0" err="1">
                <a:latin typeface="Arial" panose="020B0604020202020204" pitchFamily="34" charset="0"/>
              </a:rPr>
              <a:t>정규화</a:t>
            </a:r>
            <a:r>
              <a:rPr lang="ko-KR" altLang="ko-KR" sz="1600" dirty="0" err="1">
                <a:latin typeface="Arial" panose="020B0604020202020204" pitchFamily="34" charset="0"/>
              </a:rPr>
              <a:t>함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설명</a:t>
            </a:r>
            <a:r>
              <a:rPr lang="ko-KR" altLang="ko-KR" sz="1600" dirty="0">
                <a:latin typeface="Arial" panose="020B0604020202020204" pitchFamily="34" charset="0"/>
              </a:rPr>
              <a:t>: 다양한 크기나 거리에서 등장하는 객체들을 추적할 때 </a:t>
            </a:r>
            <a:r>
              <a:rPr lang="ko-KR" altLang="ko-KR" sz="1600" b="1" dirty="0">
                <a:latin typeface="Arial" panose="020B0604020202020204" pitchFamily="34" charset="0"/>
              </a:rPr>
              <a:t>정확도 비교에 유용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Precision (P) 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설명</a:t>
            </a:r>
            <a:r>
              <a:rPr lang="ko-KR" altLang="ko-KR" sz="1600" dirty="0">
                <a:latin typeface="Arial" panose="020B0604020202020204" pitchFamily="34" charset="0"/>
              </a:rPr>
              <a:t>: 예측된 중심점이 정답 중심점과 얼마나 가깝게 일치했는지를 측정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DCAF8-6A4D-9523-B510-06646A2CE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690" y="958288"/>
            <a:ext cx="25622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D74EBCD-B1B8-BF99-3DCE-B27D4320D030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AFD33B-AF10-4C21-C8D4-E0AD61434573}"/>
                  </a:ext>
                </a:extLst>
              </p:cNvPr>
              <p:cNvSpPr txBox="1"/>
              <p:nvPr/>
            </p:nvSpPr>
            <p:spPr>
              <a:xfrm>
                <a:off x="7219254" y="4439634"/>
                <a:ext cx="48683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𝑑𝑖𝑠𝑡𝑎𝑛𝑐𝑒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𝑓𝑟𝑜𝑚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𝑐𝑒𝑛𝑡𝑒𝑟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𝑏𝑏𝑜𝑥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𝑎𝑛𝑑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𝑡𝑟𝑢𝑡h</m:t>
                      </m:r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AFD33B-AF10-4C21-C8D4-E0AD61434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254" y="4439634"/>
                <a:ext cx="4868320" cy="246221"/>
              </a:xfrm>
              <a:prstGeom prst="rect">
                <a:avLst/>
              </a:prstGeom>
              <a:blipFill>
                <a:blip r:embed="rId3"/>
                <a:stretch>
                  <a:fillRect l="-501" r="-125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69063E-95C8-2B38-C1B2-C043072A6481}"/>
                  </a:ext>
                </a:extLst>
              </p:cNvPr>
              <p:cNvSpPr txBox="1"/>
              <p:nvPr/>
            </p:nvSpPr>
            <p:spPr>
              <a:xfrm>
                <a:off x="8107959" y="3672391"/>
                <a:ext cx="3090910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𝑁𝑢𝑚𝑏𝑒𝑟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𝑤h𝑒𝑟𝑒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≤ </m:t>
                          </m:r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𝑇𝑜𝑡𝑎𝑙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𝑛𝑢𝑚𝑏𝑒𝑟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𝑓𝑟𝑎𝑚𝑒𝑠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69063E-95C8-2B38-C1B2-C043072A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959" y="3672391"/>
                <a:ext cx="3090910" cy="5112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1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43C2244-99AA-4730-9810-0EB8E386A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02" y="0"/>
            <a:ext cx="10135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4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5FE77-79A4-48C2-F80A-113CF836D83C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0B38E3-72C3-0B4E-3AA8-DD1BF3B2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4" y="1100227"/>
            <a:ext cx="11838505" cy="1615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D0879-6F83-72C1-432E-C33EE9B9AF18}"/>
              </a:ext>
            </a:extLst>
          </p:cNvPr>
          <p:cNvSpPr txBox="1"/>
          <p:nvPr/>
        </p:nvSpPr>
        <p:spPr>
          <a:xfrm>
            <a:off x="205364" y="3131603"/>
            <a:ext cx="11330854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C0C0C0"/>
                </a:highlight>
              </a:rPr>
              <a:t>torch.empty</a:t>
            </a:r>
            <a:r>
              <a:rPr lang="en-US" altLang="ko-KR" dirty="0">
                <a:highlight>
                  <a:srgbClr val="C0C0C0"/>
                </a:highlight>
              </a:rPr>
              <a:t>(1, N, D)</a:t>
            </a:r>
            <a:r>
              <a:rPr lang="ko-KR" altLang="en-US" dirty="0"/>
              <a:t>로 빈 파라미터</a:t>
            </a:r>
            <a:r>
              <a:rPr lang="en-US" altLang="ko-KR" dirty="0"/>
              <a:t>(</a:t>
            </a:r>
            <a:r>
              <a:rPr lang="ko-KR" altLang="en-US" dirty="0"/>
              <a:t>학습 대상</a:t>
            </a:r>
            <a:r>
              <a:rPr lang="en-US" altLang="ko-KR" dirty="0"/>
              <a:t>) </a:t>
            </a:r>
            <a:r>
              <a:rPr lang="ko-KR" altLang="en-US" dirty="0"/>
              <a:t>선언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C0C0C0"/>
                </a:highlight>
              </a:rPr>
              <a:t>N = </a:t>
            </a:r>
            <a:r>
              <a:rPr lang="en-US" altLang="ko-KR" dirty="0" err="1">
                <a:highlight>
                  <a:srgbClr val="C0C0C0"/>
                </a:highlight>
              </a:rPr>
              <a:t>x_size</a:t>
            </a:r>
            <a:r>
              <a:rPr lang="en-US" altLang="ko-KR" dirty="0">
                <a:highlight>
                  <a:srgbClr val="C0C0C0"/>
                </a:highlight>
              </a:rPr>
              <a:t>[0]*</a:t>
            </a:r>
            <a:r>
              <a:rPr lang="en-US" altLang="ko-KR" dirty="0" err="1">
                <a:highlight>
                  <a:srgbClr val="C0C0C0"/>
                </a:highlight>
              </a:rPr>
              <a:t>x_size</a:t>
            </a:r>
            <a:r>
              <a:rPr lang="en-US" altLang="ko-KR" dirty="0">
                <a:highlight>
                  <a:srgbClr val="C0C0C0"/>
                </a:highlight>
              </a:rPr>
              <a:t>[1] </a:t>
            </a:r>
            <a:r>
              <a:rPr lang="ko-KR" altLang="en-US" dirty="0"/>
              <a:t>는 </a:t>
            </a:r>
            <a:r>
              <a:rPr lang="en-US" altLang="ko-KR" dirty="0"/>
              <a:t>search </a:t>
            </a:r>
            <a:r>
              <a:rPr lang="ko-KR" altLang="en-US" dirty="0"/>
              <a:t>이미지 패치 개수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highlight>
                  <a:srgbClr val="C0C0C0"/>
                </a:highlight>
              </a:rPr>
              <a:t>D = </a:t>
            </a:r>
            <a:r>
              <a:rPr lang="en-US" altLang="ko-KR" dirty="0" err="1">
                <a:highlight>
                  <a:srgbClr val="C0C0C0"/>
                </a:highlight>
              </a:rPr>
              <a:t>embed_dim</a:t>
            </a:r>
            <a:r>
              <a:rPr lang="en-US" altLang="ko-KR" dirty="0">
                <a:highlight>
                  <a:srgbClr val="C0C0C0"/>
                </a:highlight>
              </a:rPr>
              <a:t> </a:t>
            </a:r>
            <a:r>
              <a:rPr lang="ko-KR" altLang="en-US" dirty="0"/>
              <a:t>은 </a:t>
            </a:r>
            <a:r>
              <a:rPr lang="ko-KR" altLang="en-US" dirty="0" err="1"/>
              <a:t>임베딩</a:t>
            </a:r>
            <a:r>
              <a:rPr lang="ko-KR" altLang="en-US" dirty="0"/>
              <a:t> 차원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highlight>
                  <a:srgbClr val="C0C0C0"/>
                </a:highlight>
              </a:rPr>
              <a:t>interpolate_pos_encoding</a:t>
            </a:r>
            <a:r>
              <a:rPr lang="en-US" altLang="ko-KR" dirty="0">
                <a:highlight>
                  <a:srgbClr val="C0C0C0"/>
                </a:highlight>
              </a:rPr>
              <a:t> </a:t>
            </a:r>
            <a:r>
              <a:rPr lang="ko-KR" altLang="en-US" dirty="0"/>
              <a:t>호출로</a:t>
            </a:r>
            <a:r>
              <a:rPr lang="en-US" altLang="ko-KR" dirty="0"/>
              <a:t>, </a:t>
            </a:r>
            <a:r>
              <a:rPr lang="ko-KR" altLang="en-US" dirty="0"/>
              <a:t>원본 </a:t>
            </a:r>
            <a:r>
              <a:rPr lang="en-US" altLang="ko-KR" dirty="0" err="1"/>
              <a:t>ViT</a:t>
            </a:r>
            <a:r>
              <a:rPr lang="en-US" altLang="ko-KR" dirty="0"/>
              <a:t>(</a:t>
            </a:r>
            <a:r>
              <a:rPr lang="en-US" altLang="ko-KR" dirty="0" err="1"/>
              <a:t>vit.pos_embed</a:t>
            </a:r>
            <a:r>
              <a:rPr lang="en-US" altLang="ko-KR" dirty="0"/>
              <a:t>)</a:t>
            </a:r>
            <a:r>
              <a:rPr lang="ko-KR" altLang="en-US" dirty="0"/>
              <a:t>에서 가져온 </a:t>
            </a:r>
            <a:r>
              <a:rPr lang="en-US" altLang="ko-KR" dirty="0"/>
              <a:t>1D </a:t>
            </a:r>
            <a:r>
              <a:rPr lang="ko-KR" altLang="en-US" dirty="0"/>
              <a:t>위치 </a:t>
            </a:r>
            <a:r>
              <a:rPr lang="ko-KR" altLang="en-US" dirty="0" err="1"/>
              <a:t>임베딩을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slicing-based </a:t>
            </a:r>
            <a:r>
              <a:rPr lang="ko-KR" altLang="en-US" dirty="0"/>
              <a:t>방식</a:t>
            </a:r>
            <a:r>
              <a:rPr lang="en-US" altLang="ko-KR" dirty="0"/>
              <a:t>(= </a:t>
            </a:r>
            <a:r>
              <a:rPr lang="ko-KR" altLang="en-US" dirty="0"/>
              <a:t>보간 없이 필요한 영역만 잘라서</a:t>
            </a:r>
            <a:r>
              <a:rPr lang="en-US" altLang="ko-KR" dirty="0"/>
              <a:t>) </a:t>
            </a:r>
            <a:r>
              <a:rPr lang="ko-KR" altLang="en-US" dirty="0"/>
              <a:t>또는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interpolation </a:t>
            </a:r>
            <a:r>
              <a:rPr lang="ko-KR" altLang="en-US" dirty="0"/>
              <a:t>방식으로 새로운 해상도</a:t>
            </a:r>
            <a:r>
              <a:rPr lang="en-US" altLang="ko-KR" dirty="0"/>
              <a:t>(</a:t>
            </a:r>
            <a:r>
              <a:rPr lang="en-US" altLang="ko-KR" dirty="0" err="1">
                <a:highlight>
                  <a:srgbClr val="C0C0C0"/>
                </a:highlight>
              </a:rPr>
              <a:t>self.x_size</a:t>
            </a:r>
            <a:r>
              <a:rPr lang="en-US" altLang="ko-KR" dirty="0"/>
              <a:t>)</a:t>
            </a:r>
            <a:r>
              <a:rPr lang="ko-KR" altLang="en-US" dirty="0"/>
              <a:t>에 맞춰 변환</a:t>
            </a:r>
            <a:r>
              <a:rPr lang="en-US" altLang="ko-KR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67978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0F716E-4FCA-B978-94EF-7788E3214A3B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1107CC-B95D-68A0-F237-91850D62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8" y="1084822"/>
            <a:ext cx="11526284" cy="25265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159946-D4D1-94E0-774C-90DD64661127}"/>
              </a:ext>
            </a:extLst>
          </p:cNvPr>
          <p:cNvSpPr txBox="1"/>
          <p:nvPr/>
        </p:nvSpPr>
        <p:spPr>
          <a:xfrm>
            <a:off x="332858" y="3999452"/>
            <a:ext cx="1192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 err="1">
                <a:highlight>
                  <a:srgbClr val="C0C0C0"/>
                </a:highlight>
              </a:rPr>
              <a:t>z_feat_mask</a:t>
            </a:r>
            <a:r>
              <a:rPr lang="ko-KR" altLang="en-US" dirty="0"/>
              <a:t>는 템플릿 토큰 중 </a:t>
            </a:r>
            <a:r>
              <a:rPr lang="en-US" altLang="ko-KR" dirty="0"/>
              <a:t>foreground(</a:t>
            </a:r>
            <a:r>
              <a:rPr lang="ko-KR" altLang="en-US" dirty="0"/>
              <a:t>목표 객체</a:t>
            </a:r>
            <a:r>
              <a:rPr lang="en-US" altLang="ko-KR" dirty="0"/>
              <a:t>) / background</a:t>
            </a:r>
            <a:r>
              <a:rPr lang="ko-KR" altLang="en-US" dirty="0"/>
              <a:t>를 나타내는 </a:t>
            </a:r>
            <a:r>
              <a:rPr lang="en-US" altLang="ko-KR" dirty="0"/>
              <a:t>Boolean </a:t>
            </a:r>
            <a:r>
              <a:rPr lang="ko-KR" altLang="en-US" dirty="0"/>
              <a:t>마스크 </a:t>
            </a:r>
          </a:p>
        </p:txBody>
      </p:sp>
    </p:spTree>
    <p:extLst>
      <p:ext uri="{BB962C8B-B14F-4D97-AF65-F5344CB8AC3E}">
        <p14:creationId xmlns:p14="http://schemas.microsoft.com/office/powerpoint/2010/main" val="146407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F8013-6B4A-982F-F137-40968FC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4EBA9A0-791C-9524-A61A-7AFE2822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6" y="1027906"/>
            <a:ext cx="11888508" cy="2939299"/>
          </a:xfr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D5AFC2-42ED-E23A-2C89-E90DC329EFED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984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81D308-71AB-B3D9-9E26-E462DCB1F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93" y="886691"/>
            <a:ext cx="7196987" cy="5569527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F5C50A-3957-FDEA-9DA4-A8D6C315F70E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170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7EA284-D501-0912-3E0F-0CB8A33C63A7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/>
              <a:t>Single Object Tracking </a:t>
            </a:r>
            <a:endParaRPr lang="ko-KR" altLang="en-US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D09CE2-4059-219A-B48B-CDC33592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67"/>
          <a:stretch/>
        </p:blipFill>
        <p:spPr>
          <a:xfrm>
            <a:off x="0" y="885627"/>
            <a:ext cx="6381119" cy="4202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43E6AB-84AF-D14A-3E12-74D1C328F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48" y="3917543"/>
            <a:ext cx="5591955" cy="2476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AE55E-6207-8C99-0355-10B111140A26}"/>
              </a:ext>
            </a:extLst>
          </p:cNvPr>
          <p:cNvSpPr txBox="1"/>
          <p:nvPr/>
        </p:nvSpPr>
        <p:spPr>
          <a:xfrm>
            <a:off x="43493" y="4966648"/>
            <a:ext cx="6731059" cy="1891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초기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 Filter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기반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Optical flow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SiamFC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L.Bertinetto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et al., 2016, ECCV),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최초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Siamese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구조 적용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빠르고 좋은 성능 입증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Siamese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구조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standard reference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의 등장 이후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Relation model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진행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64741-EFA8-0204-53C4-CF87EB41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556"/>
          <a:stretch/>
        </p:blipFill>
        <p:spPr>
          <a:xfrm>
            <a:off x="6565202" y="875944"/>
            <a:ext cx="5495251" cy="255305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668FAD-4398-76C4-442C-9EB093C132C9}"/>
              </a:ext>
            </a:extLst>
          </p:cNvPr>
          <p:cNvCxnSpPr/>
          <p:nvPr/>
        </p:nvCxnSpPr>
        <p:spPr>
          <a:xfrm>
            <a:off x="6669877" y="1078701"/>
            <a:ext cx="0" cy="53611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348D6F2-7D1E-CFFE-D84F-B0847EDA0A4D}"/>
              </a:ext>
            </a:extLst>
          </p:cNvPr>
          <p:cNvSpPr/>
          <p:nvPr/>
        </p:nvSpPr>
        <p:spPr>
          <a:xfrm rot="5400000">
            <a:off x="9003520" y="3386855"/>
            <a:ext cx="618613" cy="4427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A1E79-016C-164D-7AFB-B84D4016CBEF}"/>
              </a:ext>
            </a:extLst>
          </p:cNvPr>
          <p:cNvSpPr txBox="1"/>
          <p:nvPr/>
        </p:nvSpPr>
        <p:spPr>
          <a:xfrm>
            <a:off x="6240020" y="6439870"/>
            <a:ext cx="365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보통 </a:t>
            </a:r>
            <a:r>
              <a:rPr lang="en-US" altLang="ko-KR" sz="1400" dirty="0"/>
              <a:t>t=0 </a:t>
            </a:r>
            <a:r>
              <a:rPr lang="ko-KR" altLang="en-US" sz="1400" dirty="0"/>
              <a:t>의 </a:t>
            </a:r>
            <a:r>
              <a:rPr lang="en-US" altLang="ko-KR" sz="1400" dirty="0"/>
              <a:t>template </a:t>
            </a:r>
            <a:r>
              <a:rPr lang="ko-KR" altLang="en-US" sz="1400" dirty="0"/>
              <a:t>을 사용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42CF3-C3EB-AA94-D3B8-9ED7B01CEE66}"/>
              </a:ext>
            </a:extLst>
          </p:cNvPr>
          <p:cNvSpPr txBox="1"/>
          <p:nvPr/>
        </p:nvSpPr>
        <p:spPr>
          <a:xfrm>
            <a:off x="10150553" y="1096971"/>
            <a:ext cx="195824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Cross-correlation 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유사도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63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D7823B-6750-DA17-81AC-C9F9A4F0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07" y="960923"/>
            <a:ext cx="3647269" cy="246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BB931-0A35-7583-5400-461BF17CDC22}"/>
              </a:ext>
            </a:extLst>
          </p:cNvPr>
          <p:cNvSpPr txBox="1"/>
          <p:nvPr/>
        </p:nvSpPr>
        <p:spPr>
          <a:xfrm>
            <a:off x="19819" y="6581001"/>
            <a:ext cx="9074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Michael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Hutchinson, </a:t>
            </a:r>
            <a:r>
              <a:rPr lang="en-US" altLang="ko-KR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Summer School 2020, </a:t>
            </a:r>
            <a:r>
              <a:rPr lang="en-US" altLang="ko-KR" sz="1200" b="0" i="0" dirty="0">
                <a:solidFill>
                  <a:srgbClr val="0C7CB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https://mjhutchinson.info/post/2020-06-25-mlss/</a:t>
            </a:r>
            <a:r>
              <a:rPr lang="en-US" altLang="ko-KR" sz="1200" b="0" i="0" dirty="0">
                <a:solidFill>
                  <a:srgbClr val="0C7CB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6BE8D-63F9-552D-249F-860E89BBDCCA}"/>
              </a:ext>
            </a:extLst>
          </p:cNvPr>
          <p:cNvSpPr txBox="1"/>
          <p:nvPr/>
        </p:nvSpPr>
        <p:spPr>
          <a:xfrm>
            <a:off x="7594726" y="3470519"/>
            <a:ext cx="432060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FIG. Example of Translation Invariance</a:t>
            </a:r>
            <a:r>
              <a:rPr lang="en-US" altLang="ko-KR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[2]</a:t>
            </a:r>
            <a:endParaRPr lang="ko-KR" alt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8033D6-F9A6-43E3-BA39-5878FE029A4F}"/>
              </a:ext>
            </a:extLst>
          </p:cNvPr>
          <p:cNvCxnSpPr/>
          <p:nvPr/>
        </p:nvCxnSpPr>
        <p:spPr bwMode="auto">
          <a:xfrm>
            <a:off x="108538" y="6593664"/>
            <a:ext cx="11856277" cy="0"/>
          </a:xfrm>
          <a:prstGeom prst="line">
            <a:avLst/>
          </a:prstGeom>
          <a:ln>
            <a:prstDash val="sysDash"/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4A142F-614B-A53B-31E9-F027C6B0AF7B}"/>
              </a:ext>
            </a:extLst>
          </p:cNvPr>
          <p:cNvSpPr txBox="1"/>
          <p:nvPr/>
        </p:nvSpPr>
        <p:spPr>
          <a:xfrm>
            <a:off x="216760" y="1156744"/>
            <a:ext cx="626084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sz="1600" i="0" dirty="0">
                <a:effectLst/>
                <a:latin typeface="+mn-ea"/>
                <a:ea typeface="+mn-ea"/>
              </a:rPr>
              <a:t>CNN =&gt; input</a:t>
            </a:r>
            <a:r>
              <a:rPr lang="ko-KR" altLang="en-US" sz="1600" i="0" dirty="0">
                <a:effectLst/>
                <a:latin typeface="+mn-ea"/>
                <a:ea typeface="+mn-ea"/>
              </a:rPr>
              <a:t>의 위치가 달라져도 </a:t>
            </a:r>
            <a:r>
              <a:rPr lang="en-US" altLang="ko-KR" sz="1600" i="0" dirty="0">
                <a:effectLst/>
                <a:latin typeface="+mn-ea"/>
                <a:ea typeface="+mn-ea"/>
              </a:rPr>
              <a:t>outpu</a:t>
            </a:r>
            <a:r>
              <a:rPr lang="en-US" altLang="ko-KR" sz="1600" dirty="0">
                <a:latin typeface="+mn-ea"/>
                <a:ea typeface="+mn-ea"/>
              </a:rPr>
              <a:t>t</a:t>
            </a:r>
            <a:r>
              <a:rPr lang="ko-KR" altLang="en-US" sz="1600" i="0" dirty="0">
                <a:effectLst/>
                <a:latin typeface="+mn-ea"/>
                <a:ea typeface="+mn-ea"/>
              </a:rPr>
              <a:t>이 동일한 값을 </a:t>
            </a:r>
            <a:r>
              <a:rPr lang="ko-KR" altLang="en-US" sz="1600" dirty="0">
                <a:latin typeface="+mn-ea"/>
                <a:ea typeface="+mn-ea"/>
              </a:rPr>
              <a:t>가짐</a:t>
            </a:r>
            <a:endParaRPr lang="ko-KR" altLang="en-US" sz="1600" i="0" dirty="0">
              <a:effectLst/>
              <a:latin typeface="+mn-ea"/>
              <a:ea typeface="+mn-ea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7BED4A0-94EE-A531-BE0C-5E45C73CF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53" y="3966971"/>
            <a:ext cx="3441708" cy="260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0F850D-5930-D5EB-EC4D-DD88CBA8F590}"/>
              </a:ext>
            </a:extLst>
          </p:cNvPr>
          <p:cNvSpPr txBox="1"/>
          <p:nvPr/>
        </p:nvSpPr>
        <p:spPr>
          <a:xfrm>
            <a:off x="216760" y="1698272"/>
            <a:ext cx="7377966" cy="11542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Template image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=&gt; search image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어느 곳에 있던 간에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same feature representation</a:t>
            </a:r>
          </a:p>
          <a:p>
            <a:pPr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=&gt;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다른 객체와의 구분 가능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1A7E-742C-E4D9-1D85-B6702898D513}"/>
              </a:ext>
            </a:extLst>
          </p:cNvPr>
          <p:cNvSpPr txBox="1"/>
          <p:nvPr/>
        </p:nvSpPr>
        <p:spPr>
          <a:xfrm>
            <a:off x="216760" y="2980066"/>
            <a:ext cx="7377966" cy="30009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유사도를 계산하는 과정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직접적인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consistent label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 가능한 이유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학습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별로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template image feature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와 비슷한 부분 유사도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↑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   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아닌 부분은 ↓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template image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와 일치하는 특정 객체에만 높은 유사도 부여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지속적으로 동일한 객체 임을 식별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(identity)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가능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3217DB-F567-C9BC-EBC8-C9708FA21D99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/>
              <a:t>Single Object Tracking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575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4C126-1FAE-A0EB-84E7-AC2CB21CC917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Single Object Tracking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356A2-1CEB-442B-7C7A-59279B8644E4}"/>
              </a:ext>
            </a:extLst>
          </p:cNvPr>
          <p:cNvSpPr txBox="1"/>
          <p:nvPr/>
        </p:nvSpPr>
        <p:spPr>
          <a:xfrm>
            <a:off x="119171" y="929360"/>
            <a:ext cx="5040700" cy="365337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Transformer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기반의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Tracker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기존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Deep learning based tracker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SiamFC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SiamRPN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등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CNN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기반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Long range dependencies X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Transformer based tracker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등장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Tracktor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(2019)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(2021)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(2021)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STARK (2021)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TrackFormer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(2022)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SwinTrack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(2022)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C631BC-1AB0-5BFF-2459-720999D61C3C}"/>
              </a:ext>
            </a:extLst>
          </p:cNvPr>
          <p:cNvCxnSpPr/>
          <p:nvPr/>
        </p:nvCxnSpPr>
        <p:spPr bwMode="auto">
          <a:xfrm>
            <a:off x="4727810" y="980660"/>
            <a:ext cx="0" cy="5603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782085-C1C2-40E6-838F-650339CC01AD}"/>
              </a:ext>
            </a:extLst>
          </p:cNvPr>
          <p:cNvSpPr txBox="1"/>
          <p:nvPr/>
        </p:nvSpPr>
        <p:spPr>
          <a:xfrm>
            <a:off x="5057581" y="980660"/>
            <a:ext cx="5756770" cy="2683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based tracker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OSTrack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(2021)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ViTT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(2021)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SimTrack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(2022)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TATrack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(2024)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LoRAT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(2024)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DINOv2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로 사전 학습된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모델 활용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성공적으로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를 적용한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Tracker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0AD00-F313-6819-D61C-64AF9D9D2E0A}"/>
              </a:ext>
            </a:extLst>
          </p:cNvPr>
          <p:cNvSpPr txBox="1"/>
          <p:nvPr/>
        </p:nvSpPr>
        <p:spPr>
          <a:xfrm>
            <a:off x="227185" y="4769109"/>
            <a:ext cx="4824671" cy="7849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DETR =&gt;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image task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성공적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Transformer based tracker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등장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3F627-940E-3044-AE0B-39B3484A53DA}"/>
              </a:ext>
            </a:extLst>
          </p:cNvPr>
          <p:cNvSpPr txBox="1"/>
          <p:nvPr/>
        </p:nvSpPr>
        <p:spPr>
          <a:xfrm>
            <a:off x="5129590" y="3706105"/>
            <a:ext cx="6264867" cy="18933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Template &amp; Search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patch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serialization.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Encoder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영역에서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information interaction. 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기존 구조 활용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=&gt; Shared P.E  </a:t>
            </a:r>
          </a:p>
          <a:p>
            <a:pPr marL="285750" indent="-285750"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Candidate Elimination =&gt; Computational cost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▼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algn="l">
              <a:lnSpc>
                <a:spcPct val="150000"/>
              </a:lnSpc>
              <a:buNone/>
            </a:pP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0E26F37-F2D4-EC28-46D5-96A51B5A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340" y="940711"/>
            <a:ext cx="2423490" cy="33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830E0-D3D5-60C1-2DA4-9FAA446CB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BCAC4B-ADAE-70F6-4260-249359962B53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Temporal Information (1/2)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B1823-D0A4-8526-D958-6609493EE4B5}"/>
              </a:ext>
            </a:extLst>
          </p:cNvPr>
          <p:cNvSpPr txBox="1"/>
          <p:nvPr/>
        </p:nvSpPr>
        <p:spPr>
          <a:xfrm>
            <a:off x="119170" y="881178"/>
            <a:ext cx="11820945" cy="55923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 algn="l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Transformer,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object tracker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정보를 획득하는 방법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이전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(t-1)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과 현재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frame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결합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TransTrack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(Sun et al., 2021),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TrackFormer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(Meinhardt., 2022) </a:t>
            </a: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Limit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단기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정보 의존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Solution : Memory Module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활용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SAMURAI (Yang et al., 2024) </a:t>
            </a: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Method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이전 프레임들의 정보 결합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57350" lvl="3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Limit 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추가 연산 필요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 algn="l">
              <a:lnSpc>
                <a:spcPct val="150000"/>
              </a:lnSpc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Motion modeling 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Kalman Filter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적용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SORT (Bewley et al, 2016) , SAMURAI (Yang et al, 2024)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Motion Token (Historical trajectories embedding)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SwinTrack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(Lin et al., 2021)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MotionTrack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(Xiao et al., 2023)  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Limit : Non-linear motion X </a:t>
            </a:r>
          </a:p>
          <a:p>
            <a:pPr marL="1714500" lvl="3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>
              <a:lnSpc>
                <a:spcPct val="150000"/>
              </a:lnSpc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None/>
            </a:pP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E92151-DC37-C4C5-C856-51F71FFF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669"/>
          <a:stretch/>
        </p:blipFill>
        <p:spPr>
          <a:xfrm>
            <a:off x="10480160" y="908650"/>
            <a:ext cx="1440200" cy="5744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1132B7-D782-0D1A-FB1F-A23A82E32C6F}"/>
              </a:ext>
            </a:extLst>
          </p:cNvPr>
          <p:cNvSpPr txBox="1"/>
          <p:nvPr/>
        </p:nvSpPr>
        <p:spPr>
          <a:xfrm>
            <a:off x="10262789" y="6387612"/>
            <a:ext cx="1874942" cy="41601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Fig.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TransTrack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2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C9FF68-273F-68B6-54D7-1CC1F494ECA6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Temporal Information (2/2)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18F1D-B597-DEB2-A8F2-9EA40CC6F6EA}"/>
              </a:ext>
            </a:extLst>
          </p:cNvPr>
          <p:cNvSpPr txBox="1"/>
          <p:nvPr/>
        </p:nvSpPr>
        <p:spPr>
          <a:xfrm>
            <a:off x="-188466" y="1052670"/>
            <a:ext cx="6262686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lnSpc>
                <a:spcPct val="150000"/>
              </a:lnSpc>
              <a:buNone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3. Dynamic Template 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STARK (Yan et al..2021)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Limit : Tracker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drift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발생 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부정확한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template update.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None/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4. MAMBA Architecture </a:t>
            </a:r>
          </a:p>
        </p:txBody>
      </p:sp>
      <p:pic>
        <p:nvPicPr>
          <p:cNvPr id="6" name="그림 5" descr="텍스트, 스크린샷, 도표이(가) 표시된 사진&#10;&#10;자동 생성된 설명">
            <a:extLst>
              <a:ext uri="{FF2B5EF4-FFF2-40B4-BE49-F238E27FC236}">
                <a16:creationId xmlns:a16="http://schemas.microsoft.com/office/drawing/2014/main" id="{53470762-4618-B2D1-C082-3E60510A2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30" y="1075180"/>
            <a:ext cx="5518566" cy="50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5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ADD91-B6F3-A2E4-0520-CD9D629F4FF8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/>
              <a:t>Single Object Tracking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6B825-A588-4E42-38B5-32CD1AEB029D}"/>
              </a:ext>
            </a:extLst>
          </p:cNvPr>
          <p:cNvSpPr txBox="1"/>
          <p:nvPr/>
        </p:nvSpPr>
        <p:spPr>
          <a:xfrm>
            <a:off x="454772" y="1013736"/>
            <a:ext cx="9599742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국방 분야에서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구조의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 tracker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를 사용해야 하는 이유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7AA81-DB54-B32B-3AF1-85467ACA819B}"/>
              </a:ext>
            </a:extLst>
          </p:cNvPr>
          <p:cNvSpPr txBox="1"/>
          <p:nvPr/>
        </p:nvSpPr>
        <p:spPr>
          <a:xfrm>
            <a:off x="454772" y="1429363"/>
            <a:ext cx="8497180" cy="373961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일반화 성능 제공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MAE, DINOv2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로 사전학습 된 모델의 높은 일반화 성능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활용 가능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>
              <a:lnSpc>
                <a:spcPct val="150000"/>
              </a:lnSpc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국방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데이터 부족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Full fine-tuning X =&gt;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핵심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Parameter update 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지속적 업데이트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유지 보수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용이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학습 시간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cost 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효율적 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기존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Parameter overwrite X =&gt; Catastrophic forgetting X</a:t>
            </a: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빠른 도메인 적응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군사 현장 데이터를 빠르게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Fine-tuning)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908B7-6DFB-2B2E-F48E-3746C00E9091}"/>
              </a:ext>
            </a:extLst>
          </p:cNvPr>
          <p:cNvSpPr txBox="1"/>
          <p:nvPr/>
        </p:nvSpPr>
        <p:spPr>
          <a:xfrm>
            <a:off x="454772" y="5323953"/>
            <a:ext cx="8929240" cy="78495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3. Limitation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Temporal information, motion cue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활용한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ViT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backbone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tracker X  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4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CDB219D-96CB-F77E-ACC1-E5BB91967178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(2024)</a:t>
            </a:r>
            <a:r>
              <a:rPr lang="ko-KR" altLang="en-US" sz="2400" b="1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FFF24B-4370-B050-ECE8-BEF2871E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"/>
          <a:stretch>
            <a:fillRect/>
          </a:stretch>
        </p:blipFill>
        <p:spPr>
          <a:xfrm>
            <a:off x="265036" y="729713"/>
            <a:ext cx="11926964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7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4148A6-59F5-7347-DD81-5F8946AA4C6F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 err="1"/>
              <a:t>LoRAT</a:t>
            </a:r>
            <a:r>
              <a:rPr lang="en-US" altLang="ko-KR" sz="2400" b="1" dirty="0"/>
              <a:t> (2024)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C2CB1-6FEC-687A-66BF-B39D23B95D1D}"/>
              </a:ext>
            </a:extLst>
          </p:cNvPr>
          <p:cNvSpPr txBox="1"/>
          <p:nvPr/>
        </p:nvSpPr>
        <p:spPr>
          <a:xfrm>
            <a:off x="212435" y="1163890"/>
            <a:ext cx="11610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Vision Transformer(</a:t>
            </a:r>
            <a:r>
              <a:rPr lang="en-US" altLang="ko-KR" dirty="0" err="1"/>
              <a:t>ViT</a:t>
            </a:r>
            <a:r>
              <a:rPr lang="en-US" altLang="ko-KR" dirty="0"/>
              <a:t>) </a:t>
            </a:r>
            <a:r>
              <a:rPr lang="ko-KR" altLang="en-US" dirty="0"/>
              <a:t>기반 </a:t>
            </a:r>
            <a:r>
              <a:rPr lang="ko-KR" altLang="en-US" dirty="0" err="1"/>
              <a:t>트래커는</a:t>
            </a:r>
            <a:r>
              <a:rPr lang="ko-KR" altLang="en-US" dirty="0"/>
              <a:t> 성능은 좋지만 </a:t>
            </a:r>
            <a:r>
              <a:rPr lang="en-US" altLang="ko-KR" dirty="0"/>
              <a:t>GPU </a:t>
            </a:r>
            <a:r>
              <a:rPr lang="ko-KR" altLang="en-US" dirty="0"/>
              <a:t>메모리 소모가 커서 일반 연구자가 쓰기 어렵다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F3D81-3EDB-EBFE-DC4D-4FF9CC016C2C}"/>
              </a:ext>
            </a:extLst>
          </p:cNvPr>
          <p:cNvSpPr txBox="1"/>
          <p:nvPr/>
        </p:nvSpPr>
        <p:spPr>
          <a:xfrm>
            <a:off x="212435" y="1773535"/>
            <a:ext cx="1167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언어 모델에서 효과가 입증된 </a:t>
            </a:r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기법을 비전 </a:t>
            </a:r>
            <a:r>
              <a:rPr lang="ko-KR" altLang="en-US" dirty="0" err="1"/>
              <a:t>트래킹에</a:t>
            </a:r>
            <a:r>
              <a:rPr lang="ko-KR" altLang="en-US" dirty="0"/>
              <a:t> 맞게 설계하여</a:t>
            </a:r>
            <a:r>
              <a:rPr lang="en-US" altLang="ko-KR" dirty="0"/>
              <a:t>, </a:t>
            </a:r>
            <a:r>
              <a:rPr lang="ko-KR" altLang="en-US" dirty="0"/>
              <a:t>더 큰 모델을 적은 자원으로 학습할 수 있게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0D451-8108-F124-BC47-6656E3D3AE5D}"/>
              </a:ext>
            </a:extLst>
          </p:cNvPr>
          <p:cNvSpPr txBox="1"/>
          <p:nvPr/>
        </p:nvSpPr>
        <p:spPr>
          <a:xfrm>
            <a:off x="212435" y="2817092"/>
            <a:ext cx="1183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이때 생기는 </a:t>
            </a:r>
            <a:r>
              <a:rPr lang="ko-KR" altLang="en-US" b="1" dirty="0"/>
              <a:t>포지션 </a:t>
            </a:r>
            <a:r>
              <a:rPr lang="ko-KR" altLang="en-US" b="1" dirty="0" err="1"/>
              <a:t>임베딩</a:t>
            </a:r>
            <a:r>
              <a:rPr lang="ko-KR" altLang="en-US" b="1" dirty="0"/>
              <a:t> 문제</a:t>
            </a:r>
            <a:r>
              <a:rPr lang="ko-KR" altLang="en-US" dirty="0"/>
              <a:t>와 </a:t>
            </a:r>
            <a:r>
              <a:rPr lang="en-US" altLang="ko-KR" b="1" dirty="0"/>
              <a:t>Conv</a:t>
            </a:r>
            <a:r>
              <a:rPr lang="ko-KR" altLang="en-US" b="1" dirty="0"/>
              <a:t> 헤드의 </a:t>
            </a:r>
            <a:r>
              <a:rPr lang="en-US" altLang="ko-KR" b="1" dirty="0"/>
              <a:t>inductive bias </a:t>
            </a:r>
            <a:r>
              <a:rPr lang="ko-KR" altLang="en-US" b="1" dirty="0"/>
              <a:t>문제</a:t>
            </a:r>
            <a:r>
              <a:rPr lang="ko-KR" altLang="en-US" dirty="0"/>
              <a:t>를 해결하기 위해 구조를 재설계</a:t>
            </a:r>
          </a:p>
        </p:txBody>
      </p:sp>
    </p:spTree>
    <p:extLst>
      <p:ext uri="{BB962C8B-B14F-4D97-AF65-F5344CB8AC3E}">
        <p14:creationId xmlns:p14="http://schemas.microsoft.com/office/powerpoint/2010/main" val="337247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1032</Words>
  <Application>Microsoft Office PowerPoint</Application>
  <PresentationFormat>와이드스크린</PresentationFormat>
  <Paragraphs>157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Cambria Math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박재관</dc:creator>
  <cp:lastModifiedBy>박재관</cp:lastModifiedBy>
  <cp:revision>60</cp:revision>
  <dcterms:created xsi:type="dcterms:W3CDTF">2025-07-09T15:39:19Z</dcterms:created>
  <dcterms:modified xsi:type="dcterms:W3CDTF">2025-07-10T18:31:36Z</dcterms:modified>
</cp:coreProperties>
</file>