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5" r:id="rId2"/>
    <p:sldId id="266" r:id="rId3"/>
    <p:sldId id="267" r:id="rId4"/>
    <p:sldId id="269" r:id="rId5"/>
    <p:sldId id="273" r:id="rId6"/>
    <p:sldId id="274" r:id="rId7"/>
    <p:sldId id="272" r:id="rId8"/>
  </p:sldIdLst>
  <p:sldSz cx="9144000" cy="5143500" type="screen16x9"/>
  <p:notesSz cx="6858000" cy="9144000"/>
  <p:embeddedFontLst>
    <p:embeddedFont>
      <p:font typeface="Do Hyeon" panose="020B0600000101010101" charset="-127"/>
      <p:regular r:id="rId10"/>
    </p:embeddedFont>
    <p:embeddedFont>
      <p:font typeface="Yeon Sung" panose="020B0600000101010101" charset="-127"/>
      <p:regular r:id="rId11"/>
    </p:embeddedFon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0000101010101" charset="0"/>
      <p:regular r:id="rId17"/>
      <p:bold r:id="rId18"/>
      <p:italic r:id="rId19"/>
      <p:boldItalic r:id="rId20"/>
    </p:embeddedFont>
    <p:embeddedFont>
      <p:font typeface="Oswald" panose="020B0600000101010101" charset="0"/>
      <p:regular r:id="rId21"/>
      <p:bold r:id="rId22"/>
    </p:embeddedFont>
    <p:embeddedFont>
      <p:font typeface="Playfair Display" panose="020B0600000101010101" charset="0"/>
      <p:regular r:id="rId23"/>
      <p:bold r:id="rId24"/>
      <p:italic r:id="rId25"/>
      <p:boldItalic r:id="rId26"/>
    </p:embeddedFont>
    <p:embeddedFont>
      <p:font typeface="Song Myung" panose="020B0600000101010101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01A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f3cbc89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f3cbc89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8F02C-7172-4573-B675-E9B4764B3773}"/>
              </a:ext>
            </a:extLst>
          </p:cNvPr>
          <p:cNvSpPr txBox="1"/>
          <p:nvPr userDrawn="1"/>
        </p:nvSpPr>
        <p:spPr>
          <a:xfrm>
            <a:off x="-7626" y="4910528"/>
            <a:ext cx="77748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Ahn and Lee (2014). Hippocampus</a:t>
            </a:r>
            <a:endParaRPr lang="ko-KR" altLang="en-US" sz="900" i="1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-3750" y="408600"/>
            <a:ext cx="9151500" cy="1257000"/>
          </a:xfrm>
          <a:prstGeom prst="foldedCorner">
            <a:avLst>
              <a:gd name="adj" fmla="val 35612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highlight>
                  <a:schemeClr val="dk1"/>
                </a:highlight>
                <a:latin typeface="Song Myung"/>
                <a:ea typeface="Song Myung"/>
                <a:cs typeface="Song Myung"/>
                <a:sym typeface="Song Myung"/>
              </a:rPr>
              <a:t>JaeRong Ahn and Inah Lee</a:t>
            </a:r>
            <a:r>
              <a:rPr lang="en" sz="2000">
                <a:solidFill>
                  <a:schemeClr val="dk2"/>
                </a:solidFill>
                <a:highlight>
                  <a:schemeClr val="dk1"/>
                </a:highlight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en-US" sz="2000">
                <a:solidFill>
                  <a:schemeClr val="dk2"/>
                </a:solidFill>
                <a:highlight>
                  <a:schemeClr val="dk1"/>
                </a:highlight>
                <a:latin typeface="Song Myung"/>
                <a:ea typeface="Song Myung"/>
                <a:cs typeface="Song Myung"/>
                <a:sym typeface="Song Myung"/>
              </a:rPr>
              <a:t>Hippocampus 2014</a:t>
            </a:r>
            <a:endParaRPr sz="2000" dirty="0">
              <a:solidFill>
                <a:schemeClr val="dk2"/>
              </a:solidFill>
              <a:highlight>
                <a:schemeClr val="dk1"/>
              </a:highlight>
              <a:latin typeface="Song Myung"/>
              <a:ea typeface="Song Myung"/>
              <a:cs typeface="Song Myung"/>
              <a:sym typeface="Song Myung"/>
            </a:endParaRPr>
          </a:p>
          <a:p>
            <a:pPr lvl="0">
              <a:lnSpc>
                <a:spcPct val="115000"/>
              </a:lnSpc>
            </a:pPr>
            <a:r>
              <a:rPr lang="en-US" sz="2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Intact CA3 in the Hippocampus is Only Sufficient for Contextual Behavior Based on Well-Learned and Unaltered Visual Background</a:t>
            </a:r>
            <a:endParaRPr sz="2000" dirty="0">
              <a:solidFill>
                <a:schemeClr val="dk2"/>
              </a:solidFill>
              <a:highlight>
                <a:schemeClr val="dk1"/>
              </a:highlight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50CA146-BFD9-4D7C-A1DD-C699AE363A24}"/>
              </a:ext>
            </a:extLst>
          </p:cNvPr>
          <p:cNvGrpSpPr/>
          <p:nvPr/>
        </p:nvGrpSpPr>
        <p:grpSpPr>
          <a:xfrm>
            <a:off x="172363" y="1783885"/>
            <a:ext cx="8278664" cy="1016402"/>
            <a:chOff x="44379" y="2053054"/>
            <a:chExt cx="8278664" cy="1016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C22B04-61A5-4178-BBF7-2A61F6815D5B}"/>
                </a:ext>
              </a:extLst>
            </p:cNvPr>
            <p:cNvSpPr/>
            <p:nvPr/>
          </p:nvSpPr>
          <p:spPr>
            <a:xfrm>
              <a:off x="2399464" y="2454382"/>
              <a:ext cx="1912232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44379" y="2053054"/>
              <a:ext cx="8278664" cy="101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143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</a:pPr>
              <a:endParaRPr lang="en-US" altLang="ko-KR"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US" altLang="ko-KR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Pattern</a:t>
              </a:r>
              <a:r>
                <a:rPr lang="ko-KR" altLang="en-US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separation </a:t>
              </a:r>
              <a:r>
                <a:rPr lang="en-US" altLang="ko-KR" sz="1800"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altLang="ko-KR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pattern completion  </a:t>
              </a:r>
              <a:r>
                <a:rPr lang="en-US" altLang="ko-KR" sz="1800">
                  <a:solidFill>
                    <a:schemeClr val="bg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US" altLang="ko-KR" sz="1800">
                  <a:latin typeface="Calibri"/>
                  <a:ea typeface="Calibri"/>
                  <a:cs typeface="Calibri"/>
                  <a:sym typeface="Calibri"/>
                </a:rPr>
              </a:br>
              <a:endParaRPr lang="en-US" altLang="ko-KR" sz="1100">
                <a:solidFill>
                  <a:schemeClr val="accent3"/>
                </a:solidFill>
              </a:endParaRPr>
            </a:p>
          </p:txBody>
        </p:sp>
      </p:grpSp>
      <p:sp>
        <p:nvSpPr>
          <p:cNvPr id="138" name="Google Shape;138;p22"/>
          <p:cNvSpPr txBox="1"/>
          <p:nvPr/>
        </p:nvSpPr>
        <p:spPr>
          <a:xfrm>
            <a:off x="6916200" y="408600"/>
            <a:ext cx="222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Yeon Sung"/>
                <a:ea typeface="Yeon Sung"/>
                <a:cs typeface="Yeon Sung"/>
                <a:sym typeface="Yeon Sung"/>
              </a:rPr>
              <a:t>Summarized </a:t>
            </a:r>
            <a:r>
              <a:rPr lang="en" sz="1500">
                <a:latin typeface="Yeon Sung"/>
                <a:ea typeface="Yeon Sung"/>
                <a:cs typeface="Yeon Sung"/>
                <a:sym typeface="Yeon Sung"/>
              </a:rPr>
              <a:t>by </a:t>
            </a:r>
            <a:r>
              <a:rPr lang="ko-KR" altLang="en-US" sz="1500">
                <a:latin typeface="Yeon Sung"/>
                <a:ea typeface="Yeon Sung"/>
                <a:cs typeface="Yeon Sung"/>
                <a:sym typeface="Yeon Sung"/>
              </a:rPr>
              <a:t>재민</a:t>
            </a:r>
            <a:endParaRPr sz="1500" dirty="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BD66FD-C875-47C2-AE7B-5ABA67316778}"/>
              </a:ext>
            </a:extLst>
          </p:cNvPr>
          <p:cNvSpPr/>
          <p:nvPr/>
        </p:nvSpPr>
        <p:spPr>
          <a:xfrm>
            <a:off x="0" y="1738713"/>
            <a:ext cx="1548822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b="1" dirty="0">
                <a:solidFill>
                  <a:schemeClr val="dk2"/>
                </a:solidFill>
                <a:highlight>
                  <a:schemeClr val="dk1"/>
                </a:highlight>
                <a:latin typeface="Song Myung"/>
                <a:ea typeface="Song Myung"/>
                <a:cs typeface="Song Myung"/>
                <a:sym typeface="Song Myung"/>
              </a:rPr>
              <a:t>Background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E31BEAE-B1AE-40D6-B168-01270758E090}"/>
              </a:ext>
            </a:extLst>
          </p:cNvPr>
          <p:cNvGrpSpPr/>
          <p:nvPr/>
        </p:nvGrpSpPr>
        <p:grpSpPr>
          <a:xfrm>
            <a:off x="327660" y="2845459"/>
            <a:ext cx="8858017" cy="1904354"/>
            <a:chOff x="327660" y="2593417"/>
            <a:chExt cx="8858017" cy="190435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08B276-4470-4646-B3A8-D9040821CCF3}"/>
                </a:ext>
              </a:extLst>
            </p:cNvPr>
            <p:cNvSpPr/>
            <p:nvPr/>
          </p:nvSpPr>
          <p:spPr>
            <a:xfrm>
              <a:off x="6807861" y="2800287"/>
              <a:ext cx="2377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...if it is </a:t>
              </a:r>
              <a:r>
                <a:rPr lang="en-US" altLang="ko-KR" b="1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silghtly modified</a:t>
              </a:r>
              <a:r>
                <a:rPr lang="en-US" altLang="ko-KR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b="1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ver.</a:t>
              </a:r>
              <a:r>
                <a:rPr lang="en-US" altLang="ko-KR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 of env1</a:t>
              </a:r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9C43A3-B6DD-4A53-811C-C7E52CC83B01}"/>
                </a:ext>
              </a:extLst>
            </p:cNvPr>
            <p:cNvSpPr/>
            <p:nvPr/>
          </p:nvSpPr>
          <p:spPr>
            <a:xfrm>
              <a:off x="327660" y="2593417"/>
              <a:ext cx="3492245" cy="930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E731BC8-FCB5-4C02-9207-3E92497F242C}"/>
                </a:ext>
              </a:extLst>
            </p:cNvPr>
            <p:cNvSpPr/>
            <p:nvPr/>
          </p:nvSpPr>
          <p:spPr>
            <a:xfrm>
              <a:off x="1793089" y="3911899"/>
              <a:ext cx="1748707" cy="454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later stimulus for  env2</a:t>
              </a:r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112B469-E0D0-4224-85EE-1B5E29940FEF}"/>
                </a:ext>
              </a:extLst>
            </p:cNvPr>
            <p:cNvCxnSpPr>
              <a:cxnSpLocks/>
              <a:stCxn id="48" idx="3"/>
              <a:endCxn id="29" idx="1"/>
            </p:cNvCxnSpPr>
            <p:nvPr/>
          </p:nvCxnSpPr>
          <p:spPr>
            <a:xfrm flipV="1">
              <a:off x="1372741" y="4139314"/>
              <a:ext cx="420348" cy="117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8D4B6-EB32-4550-BCA8-D387116CC68E}"/>
                </a:ext>
              </a:extLst>
            </p:cNvPr>
            <p:cNvSpPr txBox="1"/>
            <p:nvPr/>
          </p:nvSpPr>
          <p:spPr>
            <a:xfrm>
              <a:off x="2450877" y="355388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494949"/>
                  </a:solidFill>
                </a:rPr>
                <a:t>vs.</a:t>
              </a:r>
              <a:endParaRPr lang="ko-KR" altLang="en-US" b="1">
                <a:solidFill>
                  <a:srgbClr val="494949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C018479-EB88-49EA-B1F2-4AF0FDBCBBE9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 flipV="1">
              <a:off x="3541796" y="3061897"/>
              <a:ext cx="1051857" cy="107741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106B629-58E2-480C-9D58-B3A567911858}"/>
                </a:ext>
              </a:extLst>
            </p:cNvPr>
            <p:cNvSpPr/>
            <p:nvPr/>
          </p:nvSpPr>
          <p:spPr>
            <a:xfrm>
              <a:off x="4593653" y="2834482"/>
              <a:ext cx="2184013" cy="45483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Common</a:t>
              </a:r>
              <a:r>
                <a:rPr lang="en-US" altLang="ko-KR"/>
                <a:t> memory representation (env1)</a:t>
              </a: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2CFC36F-439F-4882-A949-022F7D0ED080}"/>
                </a:ext>
              </a:extLst>
            </p:cNvPr>
            <p:cNvSpPr/>
            <p:nvPr/>
          </p:nvSpPr>
          <p:spPr>
            <a:xfrm>
              <a:off x="4606467" y="3906250"/>
              <a:ext cx="2184013" cy="4548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Different</a:t>
              </a:r>
              <a:r>
                <a:rPr lang="en-US" altLang="ko-KR"/>
                <a:t> memory representation (env2)</a:t>
              </a:r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26A78AE-1C4F-448D-901D-0793F52D5B26}"/>
                </a:ext>
              </a:extLst>
            </p:cNvPr>
            <p:cNvCxnSpPr>
              <a:cxnSpLocks/>
              <a:stCxn id="29" idx="3"/>
              <a:endCxn id="37" idx="1"/>
            </p:cNvCxnSpPr>
            <p:nvPr/>
          </p:nvCxnSpPr>
          <p:spPr>
            <a:xfrm flipV="1">
              <a:off x="3541796" y="4133665"/>
              <a:ext cx="1064671" cy="5649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AF5ADE-A6CB-4E3A-8594-7E517F2E3E1A}"/>
                </a:ext>
              </a:extLst>
            </p:cNvPr>
            <p:cNvSpPr/>
            <p:nvPr/>
          </p:nvSpPr>
          <p:spPr>
            <a:xfrm>
              <a:off x="6835916" y="3872055"/>
              <a:ext cx="23497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... if it is </a:t>
              </a:r>
              <a:r>
                <a:rPr lang="en-US" altLang="ko-KR" b="1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similiar but different </a:t>
              </a:r>
              <a:r>
                <a:rPr lang="en-US" altLang="ko-KR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from env1</a:t>
              </a:r>
              <a:endParaRPr lang="ko-KR" altLang="en-US">
                <a:solidFill>
                  <a:schemeClr val="accent5"/>
                </a:solidFill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98279DB-C84A-472D-BD77-FD3D1790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816" y="2713949"/>
              <a:ext cx="927228" cy="69589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B53E13B-81B1-4B43-991A-636A7D23F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098" y="3804282"/>
              <a:ext cx="923643" cy="693489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A22C2D8-00AB-41C0-8A31-A3000C0FFD4A}"/>
                </a:ext>
              </a:extLst>
            </p:cNvPr>
            <p:cNvSpPr/>
            <p:nvPr/>
          </p:nvSpPr>
          <p:spPr>
            <a:xfrm>
              <a:off x="1663164" y="2754362"/>
              <a:ext cx="21072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existing memory representation for env1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8DFBFCC-9916-42CA-B89A-103489EE06BB}"/>
              </a:ext>
            </a:extLst>
          </p:cNvPr>
          <p:cNvSpPr txBox="1"/>
          <p:nvPr/>
        </p:nvSpPr>
        <p:spPr>
          <a:xfrm>
            <a:off x="4761603" y="2161809"/>
            <a:ext cx="4328429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→ </a:t>
            </a:r>
            <a:r>
              <a:rPr lang="en-US" altLang="ko-KR" b="1"/>
              <a:t>Dentate</a:t>
            </a:r>
            <a:r>
              <a:rPr lang="ko-KR" altLang="en-US" b="1"/>
              <a:t> </a:t>
            </a:r>
            <a:r>
              <a:rPr lang="en-US" altLang="ko-KR" b="1"/>
              <a:t>Gyrus(DG)</a:t>
            </a:r>
            <a:r>
              <a:rPr lang="ko-KR" altLang="en-US"/>
              <a:t>에서 일어날 것이라고 추측됨</a:t>
            </a:r>
            <a:endParaRPr lang="en-US" altLang="ko-KR"/>
          </a:p>
          <a:p>
            <a:r>
              <a:rPr lang="en-US" altLang="ko-KR" sz="1050"/>
              <a:t>(O’Reilly and McClelland, 1994; Treves and Rolls, 1994)</a:t>
            </a:r>
            <a:endParaRPr lang="ko-KR" altLang="en-US"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9F90DF-E976-40A1-9B61-B5113693778F}"/>
              </a:ext>
            </a:extLst>
          </p:cNvPr>
          <p:cNvSpPr/>
          <p:nvPr/>
        </p:nvSpPr>
        <p:spPr>
          <a:xfrm>
            <a:off x="230439" y="2715843"/>
            <a:ext cx="4341561" cy="192734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075C9203-9704-45E7-B97D-D4DBBFA19F5E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7107-9644-4679-A2B4-E06640878BAF}"/>
              </a:ext>
            </a:extLst>
          </p:cNvPr>
          <p:cNvSpPr txBox="1"/>
          <p:nvPr/>
        </p:nvSpPr>
        <p:spPr>
          <a:xfrm>
            <a:off x="275896" y="503830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89089F-D95E-4A16-A75A-64B638F81CAD}"/>
              </a:ext>
            </a:extLst>
          </p:cNvPr>
          <p:cNvSpPr/>
          <p:nvPr/>
        </p:nvSpPr>
        <p:spPr>
          <a:xfrm>
            <a:off x="283779" y="503830"/>
            <a:ext cx="105629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B1DCB7-FF79-4175-ACDA-495E1814A82D}"/>
              </a:ext>
            </a:extLst>
          </p:cNvPr>
          <p:cNvGrpSpPr/>
          <p:nvPr/>
        </p:nvGrpSpPr>
        <p:grpSpPr>
          <a:xfrm>
            <a:off x="172363" y="694906"/>
            <a:ext cx="8278664" cy="1016402"/>
            <a:chOff x="44379" y="2053054"/>
            <a:chExt cx="8278664" cy="10164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B7E6E2-92CB-4114-A5BA-91249BCCC8E4}"/>
                </a:ext>
              </a:extLst>
            </p:cNvPr>
            <p:cNvSpPr/>
            <p:nvPr/>
          </p:nvSpPr>
          <p:spPr>
            <a:xfrm>
              <a:off x="2399464" y="2454382"/>
              <a:ext cx="1912232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Google Shape;137;p22">
              <a:extLst>
                <a:ext uri="{FF2B5EF4-FFF2-40B4-BE49-F238E27FC236}">
                  <a16:creationId xmlns:a16="http://schemas.microsoft.com/office/drawing/2014/main" id="{9FD9E589-749C-4288-BF6D-7056E6191DA4}"/>
                </a:ext>
              </a:extLst>
            </p:cNvPr>
            <p:cNvSpPr txBox="1"/>
            <p:nvPr/>
          </p:nvSpPr>
          <p:spPr>
            <a:xfrm>
              <a:off x="44379" y="2053054"/>
              <a:ext cx="8278664" cy="1016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143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</a:pPr>
              <a:endParaRPr lang="en-US" altLang="ko-KR"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US" altLang="ko-KR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Pattern</a:t>
              </a:r>
              <a:r>
                <a:rPr lang="ko-KR" altLang="en-US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highlight>
                    <a:srgbClr val="FF00FF"/>
                  </a:highlight>
                  <a:latin typeface="Calibri"/>
                  <a:ea typeface="Calibri"/>
                  <a:cs typeface="Calibri"/>
                  <a:sym typeface="Calibri"/>
                </a:rPr>
                <a:t>separation </a:t>
              </a:r>
              <a:r>
                <a:rPr lang="en-US" altLang="ko-KR" sz="1800"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altLang="ko-KR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pattern completion  </a:t>
              </a:r>
              <a:r>
                <a:rPr lang="en-US" altLang="ko-KR" sz="1800">
                  <a:solidFill>
                    <a:schemeClr val="bg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US" altLang="ko-KR" sz="1800">
                  <a:latin typeface="Calibri"/>
                  <a:ea typeface="Calibri"/>
                  <a:cs typeface="Calibri"/>
                  <a:sym typeface="Calibri"/>
                </a:rPr>
              </a:br>
              <a:endParaRPr lang="en-US" altLang="ko-KR" sz="11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316F47-4059-4AC3-B17C-08C9C277CA7F}"/>
              </a:ext>
            </a:extLst>
          </p:cNvPr>
          <p:cNvSpPr txBox="1"/>
          <p:nvPr/>
        </p:nvSpPr>
        <p:spPr>
          <a:xfrm>
            <a:off x="283779" y="1509352"/>
            <a:ext cx="858432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→ </a:t>
            </a:r>
            <a:r>
              <a:rPr lang="en-US" altLang="ko-KR" b="1"/>
              <a:t>Dentate</a:t>
            </a:r>
            <a:r>
              <a:rPr lang="ko-KR" altLang="en-US" b="1"/>
              <a:t> </a:t>
            </a:r>
            <a:r>
              <a:rPr lang="en-US" altLang="ko-KR" b="1"/>
              <a:t>Gyrus(DG)</a:t>
            </a:r>
            <a:r>
              <a:rPr lang="ko-KR" altLang="en-US"/>
              <a:t>에서 일어날 것이라고 추측됨</a:t>
            </a:r>
            <a:endParaRPr lang="en-US" altLang="ko-KR"/>
          </a:p>
          <a:p>
            <a:r>
              <a:rPr lang="en-US" altLang="ko-KR" sz="1050"/>
              <a:t>(O’Reilly and McClelland, 1994; Treves and Rolls, 1994)</a:t>
            </a:r>
          </a:p>
          <a:p>
            <a:endParaRPr lang="en-US" altLang="ko-KR" sz="1050"/>
          </a:p>
          <a:p>
            <a:endParaRPr lang="en-US" altLang="ko-KR" sz="1050"/>
          </a:p>
          <a:p>
            <a:pPr lvl="0"/>
            <a:r>
              <a:rPr lang="en-US" altLang="ko-KR"/>
              <a:t>→ </a:t>
            </a:r>
            <a:r>
              <a:rPr lang="ko-KR" altLang="en-US"/>
              <a:t>실제로 </a:t>
            </a:r>
            <a:r>
              <a:rPr lang="en-US" altLang="ko-KR"/>
              <a:t>DG lesion rat</a:t>
            </a:r>
            <a:r>
              <a:rPr lang="ko-KR" altLang="en-US"/>
              <a:t>은 </a:t>
            </a:r>
            <a:r>
              <a:rPr lang="ko-KR" altLang="en-US" b="1"/>
              <a:t>비슷한</a:t>
            </a:r>
            <a:r>
              <a:rPr lang="en-US" altLang="ko-KR" b="1"/>
              <a:t> object-place</a:t>
            </a:r>
            <a:r>
              <a:rPr lang="ko-KR" altLang="en-US" b="1"/>
              <a:t> 연합을 학습할 때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task</a:t>
            </a:r>
            <a:r>
              <a:rPr lang="ko-KR" altLang="en-US" b="1"/>
              <a:t> </a:t>
            </a:r>
            <a:r>
              <a:rPr lang="en-US" altLang="ko-KR" b="1"/>
              <a:t>performance deficit</a:t>
            </a:r>
            <a:r>
              <a:rPr lang="ko-KR" altLang="en-US"/>
              <a:t>을 보임</a:t>
            </a:r>
            <a:endParaRPr lang="en-US" altLang="ko-KR"/>
          </a:p>
          <a:p>
            <a:pPr lvl="0"/>
            <a:r>
              <a:rPr lang="en-US" altLang="ko-KR" sz="1050"/>
              <a:t>(Gilbet et al., 2001; Lee and Solivan, 2010)</a:t>
            </a:r>
            <a:endParaRPr lang="ko-KR" altLang="en-US" sz="1050"/>
          </a:p>
          <a:p>
            <a:endParaRPr lang="ko-KR" altLang="en-US" sz="105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AFC8224-87A4-473E-A69D-5A457D48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6" y="2876124"/>
            <a:ext cx="2443160" cy="165220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C5420AE-AF50-4076-8884-FE13E0CA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" y="2923600"/>
            <a:ext cx="1748237" cy="1462543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4D9CD3D-5796-4399-9F78-0C6152C26EE8}"/>
              </a:ext>
            </a:extLst>
          </p:cNvPr>
          <p:cNvSpPr/>
          <p:nvPr/>
        </p:nvSpPr>
        <p:spPr>
          <a:xfrm>
            <a:off x="602374" y="2920134"/>
            <a:ext cx="419100" cy="407742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8E49819-1DE0-47E1-8533-C5736D5FED67}"/>
              </a:ext>
            </a:extLst>
          </p:cNvPr>
          <p:cNvSpPr/>
          <p:nvPr/>
        </p:nvSpPr>
        <p:spPr>
          <a:xfrm>
            <a:off x="1363865" y="2920134"/>
            <a:ext cx="419100" cy="407742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8BD00F-D4BF-4022-9E0A-18CBBF318CFA}"/>
              </a:ext>
            </a:extLst>
          </p:cNvPr>
          <p:cNvSpPr txBox="1"/>
          <p:nvPr/>
        </p:nvSpPr>
        <p:spPr>
          <a:xfrm>
            <a:off x="182479" y="2697902"/>
            <a:ext cx="2492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accent3"/>
                </a:solidFill>
              </a:rPr>
              <a:t>두</a:t>
            </a:r>
            <a:r>
              <a:rPr lang="en-US" altLang="ko-KR" sz="900" b="1">
                <a:solidFill>
                  <a:schemeClr val="accent3"/>
                </a:solidFill>
              </a:rPr>
              <a:t> place</a:t>
            </a:r>
            <a:r>
              <a:rPr lang="ko-KR" altLang="en-US" sz="900" b="1">
                <a:solidFill>
                  <a:schemeClr val="accent3"/>
                </a:solidFill>
              </a:rPr>
              <a:t>에 같은 </a:t>
            </a:r>
            <a:r>
              <a:rPr lang="en-US" altLang="ko-KR" sz="900" b="1">
                <a:solidFill>
                  <a:schemeClr val="accent3"/>
                </a:solidFill>
              </a:rPr>
              <a:t>object pair</a:t>
            </a:r>
            <a:r>
              <a:rPr lang="ko-KR" altLang="en-US" sz="900" b="1">
                <a:solidFill>
                  <a:schemeClr val="accent3"/>
                </a:solidFill>
              </a:rPr>
              <a:t>가 연합되었을 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620C02C-4340-470E-AC98-C2C45EBF6ABA}"/>
              </a:ext>
            </a:extLst>
          </p:cNvPr>
          <p:cNvCxnSpPr>
            <a:cxnSpLocks/>
          </p:cNvCxnSpPr>
          <p:nvPr/>
        </p:nvCxnSpPr>
        <p:spPr>
          <a:xfrm>
            <a:off x="3997036" y="3215479"/>
            <a:ext cx="0" cy="686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24FA83-5787-40DD-92EE-CEDCD6DF6A49}"/>
              </a:ext>
            </a:extLst>
          </p:cNvPr>
          <p:cNvGrpSpPr/>
          <p:nvPr/>
        </p:nvGrpSpPr>
        <p:grpSpPr>
          <a:xfrm>
            <a:off x="3870258" y="2715843"/>
            <a:ext cx="5273742" cy="1927347"/>
            <a:chOff x="3870258" y="3033273"/>
            <a:chExt cx="5273742" cy="19273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5E5612-9F8A-4973-A9AA-9B6500B9F7A3}"/>
                </a:ext>
              </a:extLst>
            </p:cNvPr>
            <p:cNvSpPr/>
            <p:nvPr/>
          </p:nvSpPr>
          <p:spPr>
            <a:xfrm>
              <a:off x="4802439" y="3033273"/>
              <a:ext cx="4341561" cy="19273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24B99F0-E343-4D52-9297-30F5A49A6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8350" y="3193554"/>
              <a:ext cx="2329451" cy="175402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8569353-F8A8-47E2-A9DC-D33BB67BE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74"/>
            <a:stretch/>
          </p:blipFill>
          <p:spPr>
            <a:xfrm>
              <a:off x="4856029" y="3252750"/>
              <a:ext cx="1851476" cy="1628243"/>
            </a:xfrm>
            <a:prstGeom prst="rect">
              <a:avLst/>
            </a:prstGeom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2CA5260-C79C-4201-9677-A791D0E168EE}"/>
                </a:ext>
              </a:extLst>
            </p:cNvPr>
            <p:cNvSpPr/>
            <p:nvPr/>
          </p:nvSpPr>
          <p:spPr>
            <a:xfrm>
              <a:off x="6071013" y="3233435"/>
              <a:ext cx="419100" cy="40774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BE7E0AB-DF9E-4C90-B98B-D3B25C1997DE}"/>
                </a:ext>
              </a:extLst>
            </p:cNvPr>
            <p:cNvSpPr/>
            <p:nvPr/>
          </p:nvSpPr>
          <p:spPr>
            <a:xfrm>
              <a:off x="5237114" y="3264185"/>
              <a:ext cx="419100" cy="40774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700C05-F6E7-4DD7-BF2B-85828B7DB4D0}"/>
                </a:ext>
              </a:extLst>
            </p:cNvPr>
            <p:cNvSpPr txBox="1"/>
            <p:nvPr/>
          </p:nvSpPr>
          <p:spPr>
            <a:xfrm>
              <a:off x="7173192" y="3097463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Control</a:t>
              </a:r>
              <a:endParaRPr lang="ko-KR" altLang="en-US" sz="10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0FCED6-F4E5-4253-9691-8F726C090C62}"/>
                </a:ext>
              </a:extLst>
            </p:cNvPr>
            <p:cNvSpPr txBox="1"/>
            <p:nvPr/>
          </p:nvSpPr>
          <p:spPr>
            <a:xfrm>
              <a:off x="7126999" y="3776088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DG lesion</a:t>
              </a:r>
              <a:endParaRPr lang="ko-KR" altLang="en-US" sz="1000" b="1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68D841D-BFBA-46F9-9EDE-50FBCAE1D790}"/>
                </a:ext>
              </a:extLst>
            </p:cNvPr>
            <p:cNvSpPr/>
            <p:nvPr/>
          </p:nvSpPr>
          <p:spPr>
            <a:xfrm>
              <a:off x="8194551" y="4022309"/>
              <a:ext cx="852467" cy="42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873BF5-6DDE-4FAC-810F-2D8FC5EC0E16}"/>
                </a:ext>
              </a:extLst>
            </p:cNvPr>
            <p:cNvSpPr txBox="1"/>
            <p:nvPr/>
          </p:nvSpPr>
          <p:spPr>
            <a:xfrm>
              <a:off x="3870258" y="3103880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Control</a:t>
              </a:r>
              <a:endParaRPr lang="ko-KR" altLang="en-US" sz="10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CC7E1C-A4DA-42E3-8967-D80B625DB5BE}"/>
                </a:ext>
              </a:extLst>
            </p:cNvPr>
            <p:cNvSpPr txBox="1"/>
            <p:nvPr/>
          </p:nvSpPr>
          <p:spPr>
            <a:xfrm>
              <a:off x="3951276" y="4145834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DG lesion</a:t>
              </a:r>
              <a:endParaRPr lang="ko-KR" altLang="en-US" sz="1000" b="1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4B4A11E-E8B1-46A4-9041-62F03BED7714}"/>
              </a:ext>
            </a:extLst>
          </p:cNvPr>
          <p:cNvSpPr txBox="1"/>
          <p:nvPr/>
        </p:nvSpPr>
        <p:spPr>
          <a:xfrm>
            <a:off x="4724227" y="2707845"/>
            <a:ext cx="2492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accent1"/>
                </a:solidFill>
              </a:rPr>
              <a:t>두</a:t>
            </a:r>
            <a:r>
              <a:rPr lang="en-US" altLang="ko-KR" sz="900" b="1">
                <a:solidFill>
                  <a:schemeClr val="accent1"/>
                </a:solidFill>
              </a:rPr>
              <a:t> place</a:t>
            </a:r>
            <a:r>
              <a:rPr lang="ko-KR" altLang="en-US" sz="900" b="1">
                <a:solidFill>
                  <a:schemeClr val="accent1"/>
                </a:solidFill>
              </a:rPr>
              <a:t>에 다른</a:t>
            </a:r>
            <a:r>
              <a:rPr lang="en-US" altLang="ko-KR" sz="900" b="1">
                <a:solidFill>
                  <a:schemeClr val="accent1"/>
                </a:solidFill>
              </a:rPr>
              <a:t> object pair</a:t>
            </a:r>
            <a:r>
              <a:rPr lang="ko-KR" altLang="en-US" sz="900" b="1">
                <a:solidFill>
                  <a:schemeClr val="accent1"/>
                </a:solidFill>
              </a:rPr>
              <a:t>가 연합되었을 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BAB9E9-809B-4BC3-B4C3-41E669E66D0F}"/>
              </a:ext>
            </a:extLst>
          </p:cNvPr>
          <p:cNvSpPr txBox="1"/>
          <p:nvPr/>
        </p:nvSpPr>
        <p:spPr>
          <a:xfrm>
            <a:off x="3511589" y="3390752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accent3"/>
                </a:solidFill>
              </a:rPr>
              <a:t>Deficit</a:t>
            </a:r>
            <a:endParaRPr lang="ko-KR" altLang="en-US" sz="900" b="1">
              <a:solidFill>
                <a:schemeClr val="accent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78B558-4638-497B-AA97-4D2CFDFFCA24}"/>
              </a:ext>
            </a:extLst>
          </p:cNvPr>
          <p:cNvSpPr txBox="1"/>
          <p:nvPr/>
        </p:nvSpPr>
        <p:spPr>
          <a:xfrm>
            <a:off x="7620853" y="3180530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accent1"/>
                </a:solidFill>
              </a:rPr>
              <a:t>No deficit</a:t>
            </a:r>
            <a:endParaRPr lang="ko-KR" altLang="en-US" sz="900" b="1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61ED26-0893-40FA-B4D7-AC0D9E89D5FA}"/>
              </a:ext>
            </a:extLst>
          </p:cNvPr>
          <p:cNvSpPr txBox="1"/>
          <p:nvPr/>
        </p:nvSpPr>
        <p:spPr>
          <a:xfrm>
            <a:off x="1373279" y="4639670"/>
            <a:ext cx="77748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I., </a:t>
            </a:r>
            <a:r>
              <a:rPr lang="en-US" altLang="ko-KR" sz="9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&amp; Soliva</a:t>
            </a:r>
            <a:r>
              <a:rPr lang="en-US" altLang="ko-KR" sz="900" i="1">
                <a:solidFill>
                  <a:srgbClr val="222222"/>
                </a:solidFill>
                <a:latin typeface="Arial" panose="020B0604020202020204" pitchFamily="34" charset="0"/>
              </a:rPr>
              <a:t>n F.</a:t>
            </a:r>
            <a:r>
              <a:rPr lang="en-US" altLang="ko-KR" sz="9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(2010).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Learning and memory. </a:t>
            </a:r>
            <a:endParaRPr lang="ko-KR" alt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83849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27317A9F-91C8-412F-82BB-E523229CD6B5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BFB1F-BB67-4441-9DA0-B22416CA4B5F}"/>
              </a:ext>
            </a:extLst>
          </p:cNvPr>
          <p:cNvSpPr txBox="1"/>
          <p:nvPr/>
        </p:nvSpPr>
        <p:spPr>
          <a:xfrm>
            <a:off x="275896" y="1857147"/>
            <a:ext cx="850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b="1">
                <a:ln w="0"/>
                <a:solidFill>
                  <a:schemeClr val="bg2"/>
                </a:solidFill>
              </a:rPr>
              <a:t>Expected Outcome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1A461-D476-40FB-A480-9C6A0C59C699}"/>
              </a:ext>
            </a:extLst>
          </p:cNvPr>
          <p:cNvSpPr txBox="1"/>
          <p:nvPr/>
        </p:nvSpPr>
        <p:spPr>
          <a:xfrm>
            <a:off x="275896" y="511713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0AFB2F-32A1-4C8C-A89C-7238C5A74AEB}"/>
              </a:ext>
            </a:extLst>
          </p:cNvPr>
          <p:cNvSpPr/>
          <p:nvPr/>
        </p:nvSpPr>
        <p:spPr>
          <a:xfrm>
            <a:off x="1481968" y="503830"/>
            <a:ext cx="2609184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1B72DC-A37A-4061-A7CA-937ED3448DF0}"/>
              </a:ext>
            </a:extLst>
          </p:cNvPr>
          <p:cNvSpPr/>
          <p:nvPr/>
        </p:nvSpPr>
        <p:spPr>
          <a:xfrm>
            <a:off x="1026153" y="1072922"/>
            <a:ext cx="709169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DG</a:t>
            </a:r>
            <a:r>
              <a:rPr lang="ko-KR" altLang="en-US" sz="1800" b="1"/>
              <a:t>가 </a:t>
            </a:r>
            <a:r>
              <a:rPr lang="en-US" altLang="ko-KR" sz="1800" b="1"/>
              <a:t>spatial pattern separation </a:t>
            </a:r>
            <a:r>
              <a:rPr lang="ko-KR" altLang="en-US" sz="1800" b="1"/>
              <a:t>뿐만 아니라</a:t>
            </a:r>
            <a:r>
              <a:rPr lang="en-US" altLang="ko-KR" sz="1800" b="1"/>
              <a:t>, </a:t>
            </a:r>
            <a:br>
              <a:rPr lang="en-US" altLang="ko-KR" sz="1800" b="1"/>
            </a:br>
            <a:r>
              <a:rPr lang="en-US" altLang="ko-KR" sz="1800" b="1"/>
              <a:t>non-spatial</a:t>
            </a:r>
            <a:r>
              <a:rPr lang="ko-KR" altLang="en-US" sz="1800" b="1"/>
              <a:t> </a:t>
            </a:r>
            <a:r>
              <a:rPr lang="en-US" altLang="ko-KR" sz="1800" b="1"/>
              <a:t>pattern</a:t>
            </a:r>
            <a:r>
              <a:rPr lang="ko-KR" altLang="en-US" sz="1800" b="1"/>
              <a:t> </a:t>
            </a:r>
            <a:r>
              <a:rPr lang="en-US" altLang="ko-KR" sz="1800" b="1"/>
              <a:t>separation</a:t>
            </a:r>
            <a:r>
              <a:rPr lang="ko-KR" altLang="en-US" sz="1800" b="1"/>
              <a:t>에도 중요한</a:t>
            </a:r>
            <a:r>
              <a:rPr lang="en-US" altLang="ko-KR" sz="1800" b="1"/>
              <a:t> </a:t>
            </a:r>
            <a:r>
              <a:rPr lang="ko-KR" altLang="en-US" sz="1800" b="1"/>
              <a:t>역할을 할 것이다</a:t>
            </a:r>
            <a:r>
              <a:rPr lang="en-US" altLang="ko-KR" sz="1800" b="1"/>
              <a:t>.</a:t>
            </a:r>
            <a:endParaRPr lang="en-US" altLang="ko-KR" sz="20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D26059-1152-4BDE-8615-875B9A971E6A}"/>
              </a:ext>
            </a:extLst>
          </p:cNvPr>
          <p:cNvGrpSpPr/>
          <p:nvPr/>
        </p:nvGrpSpPr>
        <p:grpSpPr>
          <a:xfrm>
            <a:off x="819615" y="2149874"/>
            <a:ext cx="7504770" cy="2732017"/>
            <a:chOff x="715305" y="2185573"/>
            <a:chExt cx="8261448" cy="30074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7454D3E-121D-47EB-87A1-42724CCA90A3}"/>
                </a:ext>
              </a:extLst>
            </p:cNvPr>
            <p:cNvGrpSpPr/>
            <p:nvPr/>
          </p:nvGrpSpPr>
          <p:grpSpPr>
            <a:xfrm>
              <a:off x="715305" y="3385770"/>
              <a:ext cx="2071255" cy="782569"/>
              <a:chOff x="1123973" y="2801776"/>
              <a:chExt cx="2441616" cy="9225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2B73720-DDF1-40A2-9546-1C25981E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4781" y="2801776"/>
                <a:ext cx="1220808" cy="9225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DFF4147-3AE0-4699-A316-7B6C1F376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973" y="2801776"/>
                <a:ext cx="1220808" cy="91623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7A1349-CE8C-48A7-A281-B9AD3FEA3518}"/>
                </a:ext>
              </a:extLst>
            </p:cNvPr>
            <p:cNvGrpSpPr/>
            <p:nvPr/>
          </p:nvGrpSpPr>
          <p:grpSpPr>
            <a:xfrm>
              <a:off x="4254545" y="2563212"/>
              <a:ext cx="2441616" cy="922500"/>
              <a:chOff x="1123973" y="2801776"/>
              <a:chExt cx="2441616" cy="92250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C89B3EE-EA48-4EC9-B966-455B86B1E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4781" y="2801776"/>
                <a:ext cx="1220808" cy="9225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5A40C10-2245-4001-9892-836CE9962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973" y="2801776"/>
                <a:ext cx="1220808" cy="916230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DFAB375-81EB-4E23-B283-818A268BFE3F}"/>
                </a:ext>
              </a:extLst>
            </p:cNvPr>
            <p:cNvGrpSpPr/>
            <p:nvPr/>
          </p:nvGrpSpPr>
          <p:grpSpPr>
            <a:xfrm>
              <a:off x="4254544" y="3952994"/>
              <a:ext cx="2441617" cy="918970"/>
              <a:chOff x="4571999" y="4057277"/>
              <a:chExt cx="1845599" cy="694642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28A6C4A-8565-49FB-A963-BA6D1A6AA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1999" y="4057277"/>
                <a:ext cx="923643" cy="693489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DE97AA2-D180-40B5-B0C3-A614BBD7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3954" y="4057277"/>
                <a:ext cx="923644" cy="694642"/>
              </a:xfrm>
              <a:prstGeom prst="rect">
                <a:avLst/>
              </a:prstGeom>
            </p:spPr>
          </p:pic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58E138C-E758-4585-99E3-2DDB0C567DAE}"/>
                </a:ext>
              </a:extLst>
            </p:cNvPr>
            <p:cNvCxnSpPr/>
            <p:nvPr/>
          </p:nvCxnSpPr>
          <p:spPr>
            <a:xfrm>
              <a:off x="3268252" y="3774395"/>
              <a:ext cx="6431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E20C0E-B881-457C-A24F-59B5747838D0}"/>
                </a:ext>
              </a:extLst>
            </p:cNvPr>
            <p:cNvSpPr txBox="1"/>
            <p:nvPr/>
          </p:nvSpPr>
          <p:spPr>
            <a:xfrm>
              <a:off x="807362" y="311426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Button 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6566CF-BBAE-44D4-95BE-A88E9DC48C68}"/>
                </a:ext>
              </a:extLst>
            </p:cNvPr>
            <p:cNvSpPr txBox="1"/>
            <p:nvPr/>
          </p:nvSpPr>
          <p:spPr>
            <a:xfrm>
              <a:off x="1842989" y="311426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Button 2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1C90B4-64C2-4CED-905E-95DB2EC14C23}"/>
                </a:ext>
              </a:extLst>
            </p:cNvPr>
            <p:cNvSpPr txBox="1"/>
            <p:nvPr/>
          </p:nvSpPr>
          <p:spPr>
            <a:xfrm>
              <a:off x="715305" y="4203659"/>
              <a:ext cx="2065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association between</a:t>
              </a:r>
              <a:br>
                <a:rPr lang="en-US" altLang="ko-KR"/>
              </a:br>
              <a:r>
                <a:rPr lang="en-US" altLang="ko-KR"/>
                <a:t>non-spatial stimuli 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D74D6-4402-45F4-91D3-DC0DB2092DCD}"/>
                </a:ext>
              </a:extLst>
            </p:cNvPr>
            <p:cNvSpPr txBox="1"/>
            <p:nvPr/>
          </p:nvSpPr>
          <p:spPr>
            <a:xfrm>
              <a:off x="4806779" y="4885271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Blurred scene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B01C42-BDC5-4D3F-805D-EAD7FF24E0C3}"/>
                </a:ext>
              </a:extLst>
            </p:cNvPr>
            <p:cNvSpPr txBox="1"/>
            <p:nvPr/>
          </p:nvSpPr>
          <p:spPr>
            <a:xfrm>
              <a:off x="4861281" y="3466618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Same scene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BD44D8-9168-4132-A1D1-B9BC08A51076}"/>
                </a:ext>
              </a:extLst>
            </p:cNvPr>
            <p:cNvSpPr txBox="1"/>
            <p:nvPr/>
          </p:nvSpPr>
          <p:spPr>
            <a:xfrm>
              <a:off x="6722610" y="4162922"/>
              <a:ext cx="2023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Performance deficit </a:t>
              </a:r>
              <a:br>
                <a:rPr lang="en-US" altLang="ko-KR" b="1"/>
              </a:br>
              <a:r>
                <a:rPr lang="en-US" altLang="ko-KR" b="1"/>
                <a:t>only</a:t>
              </a:r>
              <a:r>
                <a:rPr lang="ko-KR" altLang="en-US" b="1"/>
                <a:t> </a:t>
              </a:r>
              <a:r>
                <a:rPr lang="en-US" altLang="ko-KR" b="1"/>
                <a:t>in</a:t>
              </a:r>
              <a:r>
                <a:rPr lang="ko-KR" altLang="en-US" b="1"/>
                <a:t> </a:t>
              </a:r>
              <a:r>
                <a:rPr lang="en-US" altLang="ko-KR" b="1"/>
                <a:t>DG</a:t>
              </a:r>
              <a:r>
                <a:rPr lang="ko-KR" altLang="en-US" b="1"/>
                <a:t> </a:t>
              </a:r>
              <a:r>
                <a:rPr lang="en-US" altLang="ko-KR" b="1"/>
                <a:t>lesion</a:t>
              </a:r>
              <a:r>
                <a:rPr lang="ko-KR" altLang="en-US" b="1"/>
                <a:t> </a:t>
              </a:r>
              <a:r>
                <a:rPr lang="en-US" altLang="ko-KR" b="1"/>
                <a:t>rats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62E9C3-6574-4071-86B4-78652D4159BE}"/>
                </a:ext>
              </a:extLst>
            </p:cNvPr>
            <p:cNvSpPr txBox="1"/>
            <p:nvPr/>
          </p:nvSpPr>
          <p:spPr>
            <a:xfrm>
              <a:off x="6722610" y="2762903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No deficit in both</a:t>
              </a:r>
              <a:br>
                <a:rPr lang="en-US" altLang="ko-KR"/>
              </a:br>
              <a:r>
                <a:rPr lang="en-US" altLang="ko-KR"/>
                <a:t>control and</a:t>
              </a:r>
              <a:r>
                <a:rPr lang="ko-KR" altLang="en-US"/>
                <a:t> </a:t>
              </a:r>
              <a:r>
                <a:rPr lang="en-US" altLang="ko-KR"/>
                <a:t>DG</a:t>
              </a:r>
              <a:r>
                <a:rPr lang="ko-KR" altLang="en-US"/>
                <a:t> </a:t>
              </a:r>
              <a:r>
                <a:rPr lang="en-US" altLang="ko-KR"/>
                <a:t>lesion</a:t>
              </a:r>
              <a:r>
                <a:rPr lang="ko-KR" altLang="en-US"/>
                <a:t> </a:t>
              </a:r>
              <a:r>
                <a:rPr lang="en-US" altLang="ko-KR"/>
                <a:t>rats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379F56-5057-46EA-8C2A-555870F063DB}"/>
                </a:ext>
              </a:extLst>
            </p:cNvPr>
            <p:cNvSpPr txBox="1"/>
            <p:nvPr/>
          </p:nvSpPr>
          <p:spPr>
            <a:xfrm>
              <a:off x="715305" y="2237663"/>
              <a:ext cx="2065620" cy="338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Training</a:t>
              </a:r>
              <a:endParaRPr lang="ko-KR" altLang="en-US" b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4C96D3-137B-4B48-A4CE-BD76BDF82D10}"/>
                </a:ext>
              </a:extLst>
            </p:cNvPr>
            <p:cNvSpPr txBox="1"/>
            <p:nvPr/>
          </p:nvSpPr>
          <p:spPr>
            <a:xfrm>
              <a:off x="4418535" y="2185573"/>
              <a:ext cx="2065620" cy="338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Test</a:t>
              </a:r>
              <a:endParaRPr lang="ko-KR" altLang="en-US" b="1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E0F922-04A4-46BE-9397-485640202ECA}"/>
              </a:ext>
            </a:extLst>
          </p:cNvPr>
          <p:cNvSpPr/>
          <p:nvPr/>
        </p:nvSpPr>
        <p:spPr>
          <a:xfrm>
            <a:off x="3948965" y="2422377"/>
            <a:ext cx="4642585" cy="2459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9FDAF3-FD76-4C88-8A69-2EB65CDF97C0}"/>
              </a:ext>
            </a:extLst>
          </p:cNvPr>
          <p:cNvSpPr/>
          <p:nvPr/>
        </p:nvSpPr>
        <p:spPr>
          <a:xfrm>
            <a:off x="643790" y="2604795"/>
            <a:ext cx="2227779" cy="1984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26C2B505-2187-4CE2-9799-005FB88384FF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E8EA-C9E6-4F8A-91C3-9892ADFD8E2F}"/>
              </a:ext>
            </a:extLst>
          </p:cNvPr>
          <p:cNvSpPr txBox="1"/>
          <p:nvPr/>
        </p:nvSpPr>
        <p:spPr>
          <a:xfrm>
            <a:off x="275896" y="503830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A2D3D0-1096-40C2-8752-4DF1CF219E68}"/>
              </a:ext>
            </a:extLst>
          </p:cNvPr>
          <p:cNvSpPr/>
          <p:nvPr/>
        </p:nvSpPr>
        <p:spPr>
          <a:xfrm>
            <a:off x="4238239" y="503830"/>
            <a:ext cx="66483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027A1-246C-4028-B67A-ED2403B7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1" y="1895474"/>
            <a:ext cx="2151479" cy="2908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CFCC5-C872-4166-AAD4-9612EA1CECD7}"/>
              </a:ext>
            </a:extLst>
          </p:cNvPr>
          <p:cNvSpPr txBox="1"/>
          <p:nvPr/>
        </p:nvSpPr>
        <p:spPr>
          <a:xfrm>
            <a:off x="65577" y="1035151"/>
            <a:ext cx="462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좌우</a:t>
            </a:r>
            <a:r>
              <a:rPr lang="en-US" altLang="ko-KR" b="1"/>
              <a:t> </a:t>
            </a:r>
            <a:r>
              <a:rPr lang="ko-KR" altLang="en-US" b="1"/>
              <a:t>모니터의 </a:t>
            </a:r>
            <a:r>
              <a:rPr lang="en-US" altLang="ko-KR" b="1"/>
              <a:t>scene</a:t>
            </a:r>
            <a:r>
              <a:rPr lang="ko-KR" altLang="en-US" b="1"/>
              <a:t>을 보고</a:t>
            </a:r>
            <a:r>
              <a:rPr lang="en-US" altLang="ko-KR" b="1"/>
              <a:t>,</a:t>
            </a:r>
            <a:br>
              <a:rPr lang="en-US" altLang="ko-KR" b="1"/>
            </a:br>
            <a:r>
              <a:rPr lang="ko-KR" altLang="en-US" b="1"/>
              <a:t>중앙 모니터의 </a:t>
            </a:r>
            <a:r>
              <a:rPr lang="en-US" altLang="ko-KR" b="1"/>
              <a:t>2</a:t>
            </a:r>
            <a:r>
              <a:rPr lang="ko-KR" altLang="en-US" b="1"/>
              <a:t>개 터치스크린 중 하나를 선택하는 </a:t>
            </a:r>
            <a:r>
              <a:rPr lang="en-US" altLang="ko-KR" b="1"/>
              <a:t>task</a:t>
            </a:r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1DE9CB-2091-47DC-B52D-6A2EC256E3C4}"/>
              </a:ext>
            </a:extLst>
          </p:cNvPr>
          <p:cNvSpPr/>
          <p:nvPr/>
        </p:nvSpPr>
        <p:spPr>
          <a:xfrm>
            <a:off x="4865342" y="1850242"/>
            <a:ext cx="3887744" cy="19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Surgery (DG lesion w/ colchicine)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D35D8C-E3EE-4D22-9909-CC2461152A70}"/>
              </a:ext>
            </a:extLst>
          </p:cNvPr>
          <p:cNvGrpSpPr/>
          <p:nvPr/>
        </p:nvGrpSpPr>
        <p:grpSpPr>
          <a:xfrm>
            <a:off x="4865342" y="860670"/>
            <a:ext cx="3887744" cy="971025"/>
            <a:chOff x="3771900" y="961126"/>
            <a:chExt cx="4181475" cy="104438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C66C351-6BAB-44B0-A43C-1299B68AD84A}"/>
                </a:ext>
              </a:extLst>
            </p:cNvPr>
            <p:cNvGrpSpPr/>
            <p:nvPr/>
          </p:nvGrpSpPr>
          <p:grpSpPr>
            <a:xfrm>
              <a:off x="3962482" y="1010667"/>
              <a:ext cx="1881188" cy="994848"/>
              <a:chOff x="3962482" y="1067817"/>
              <a:chExt cx="1881188" cy="9948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AB28206C-27A6-4CFB-AB34-623D5E0DBE35}"/>
                  </a:ext>
                </a:extLst>
              </p:cNvPr>
              <p:cNvGrpSpPr/>
              <p:nvPr/>
            </p:nvGrpSpPr>
            <p:grpSpPr>
              <a:xfrm>
                <a:off x="3962482" y="1067817"/>
                <a:ext cx="1881188" cy="705445"/>
                <a:chOff x="3709987" y="1186705"/>
                <a:chExt cx="2676526" cy="100369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F511AAA-BBC4-4912-AD7B-382C4DD0D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9987" y="1186705"/>
                  <a:ext cx="1338263" cy="997194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60B645F4-161E-45F9-AFFB-18CBA0983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48250" y="1186705"/>
                  <a:ext cx="1338263" cy="1003697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27FF2-8FB2-4927-96CB-631D496C9BA6}"/>
                  </a:ext>
                </a:extLst>
              </p:cNvPr>
              <p:cNvSpPr txBox="1"/>
              <p:nvPr/>
            </p:nvSpPr>
            <p:spPr>
              <a:xfrm>
                <a:off x="4190024" y="1754888"/>
                <a:ext cx="511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/>
                  <a:t>Left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06597-EB7D-426B-8534-F2E0AA687A8F}"/>
                  </a:ext>
                </a:extLst>
              </p:cNvPr>
              <p:cNvSpPr txBox="1"/>
              <p:nvPr/>
            </p:nvSpPr>
            <p:spPr>
              <a:xfrm>
                <a:off x="5052612" y="1754887"/>
                <a:ext cx="641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/>
                  <a:t>Right</a:t>
                </a:r>
                <a:endParaRPr lang="ko-KR" altLang="en-US" b="1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C3AF35-BC01-45A2-972E-831983D0FC42}"/>
                </a:ext>
              </a:extLst>
            </p:cNvPr>
            <p:cNvSpPr/>
            <p:nvPr/>
          </p:nvSpPr>
          <p:spPr>
            <a:xfrm>
              <a:off x="3771900" y="961126"/>
              <a:ext cx="4181475" cy="994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D1E8EB-DBF6-4B7D-8A55-ED7BAD69B369}"/>
                </a:ext>
              </a:extLst>
            </p:cNvPr>
            <p:cNvSpPr/>
            <p:nvPr/>
          </p:nvSpPr>
          <p:spPr>
            <a:xfrm>
              <a:off x="5895176" y="1192892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2"/>
                  </a:solidFill>
                </a:rPr>
                <a:t>Dot – Square</a:t>
              </a:r>
            </a:p>
            <a:p>
              <a:r>
                <a:rPr lang="en-US" altLang="ko-KR">
                  <a:solidFill>
                    <a:schemeClr val="bg2"/>
                  </a:solidFill>
                </a:rPr>
                <a:t>acquisition</a:t>
              </a:r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8ECCA4A-5039-4CB4-B122-F5203258E046}"/>
              </a:ext>
            </a:extLst>
          </p:cNvPr>
          <p:cNvGrpSpPr/>
          <p:nvPr/>
        </p:nvGrpSpPr>
        <p:grpSpPr>
          <a:xfrm>
            <a:off x="4865342" y="3058193"/>
            <a:ext cx="3887744" cy="947266"/>
            <a:chOff x="3771900" y="2704201"/>
            <a:chExt cx="4181475" cy="101883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48EF0FA-A504-4FCC-85F1-D49B7015A3E9}"/>
                </a:ext>
              </a:extLst>
            </p:cNvPr>
            <p:cNvGrpSpPr/>
            <p:nvPr/>
          </p:nvGrpSpPr>
          <p:grpSpPr>
            <a:xfrm>
              <a:off x="3771900" y="2704201"/>
              <a:ext cx="4181475" cy="1018835"/>
              <a:chOff x="3771900" y="961126"/>
              <a:chExt cx="4181475" cy="101883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543B39-B02B-4E52-82CE-C2EE6D8CE075}"/>
                  </a:ext>
                </a:extLst>
              </p:cNvPr>
              <p:cNvGrpSpPr/>
              <p:nvPr/>
            </p:nvGrpSpPr>
            <p:grpSpPr>
              <a:xfrm>
                <a:off x="4190024" y="1672183"/>
                <a:ext cx="1504110" cy="307778"/>
                <a:chOff x="4190024" y="1729333"/>
                <a:chExt cx="1504110" cy="30777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39E71A-CBDA-4080-99F1-1F5977E907FA}"/>
                    </a:ext>
                  </a:extLst>
                </p:cNvPr>
                <p:cNvSpPr txBox="1"/>
                <p:nvPr/>
              </p:nvSpPr>
              <p:spPr>
                <a:xfrm>
                  <a:off x="4190024" y="1729334"/>
                  <a:ext cx="5116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/>
                    <a:t>Left</a:t>
                  </a:r>
                  <a:endParaRPr lang="ko-KR" altLang="en-US" b="1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68A5A3-C2ED-4AA4-BCA5-8B49CE83D320}"/>
                    </a:ext>
                  </a:extLst>
                </p:cNvPr>
                <p:cNvSpPr txBox="1"/>
                <p:nvPr/>
              </p:nvSpPr>
              <p:spPr>
                <a:xfrm>
                  <a:off x="5052612" y="1729333"/>
                  <a:ext cx="641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/>
                    <a:t>Right</a:t>
                  </a:r>
                  <a:endParaRPr lang="ko-KR" altLang="en-US" b="1"/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AC20D11-F43B-4EC6-BB90-19F031910380}"/>
                  </a:ext>
                </a:extLst>
              </p:cNvPr>
              <p:cNvSpPr/>
              <p:nvPr/>
            </p:nvSpPr>
            <p:spPr>
              <a:xfrm>
                <a:off x="3771900" y="961126"/>
                <a:ext cx="4181475" cy="9914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8AA6613-7A75-4673-8DE0-14F89FC99CF4}"/>
                  </a:ext>
                </a:extLst>
              </p:cNvPr>
              <p:cNvSpPr/>
              <p:nvPr/>
            </p:nvSpPr>
            <p:spPr>
              <a:xfrm>
                <a:off x="5895176" y="997041"/>
                <a:ext cx="1588254" cy="79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chemeClr val="bg2"/>
                    </a:solidFill>
                  </a:rPr>
                  <a:t>New scene pair</a:t>
                </a:r>
                <a:br>
                  <a:rPr lang="en-US" altLang="ko-KR">
                    <a:solidFill>
                      <a:schemeClr val="bg2"/>
                    </a:solidFill>
                  </a:rPr>
                </a:br>
                <a:r>
                  <a:rPr lang="en-US" altLang="ko-KR">
                    <a:solidFill>
                      <a:schemeClr val="bg2"/>
                    </a:solidFill>
                  </a:rPr>
                  <a:t>acquisition</a:t>
                </a:r>
                <a:br>
                  <a:rPr lang="en-US" altLang="ko-KR">
                    <a:solidFill>
                      <a:schemeClr val="bg2"/>
                    </a:solidFill>
                  </a:rPr>
                </a:br>
                <a:r>
                  <a:rPr lang="en-US" altLang="ko-KR">
                    <a:solidFill>
                      <a:schemeClr val="bg2"/>
                    </a:solidFill>
                  </a:rPr>
                  <a:t>(Zebra-Pebbles)</a:t>
                </a:r>
                <a:endParaRPr lang="ko-KR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494854-419B-402C-B1F5-1986DA161267}"/>
                </a:ext>
              </a:extLst>
            </p:cNvPr>
            <p:cNvGrpSpPr/>
            <p:nvPr/>
          </p:nvGrpSpPr>
          <p:grpSpPr>
            <a:xfrm>
              <a:off x="3928167" y="2727189"/>
              <a:ext cx="1980362" cy="748227"/>
              <a:chOff x="7111266" y="4220666"/>
              <a:chExt cx="2217986" cy="838007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D8B0B5C-DE49-4B61-B961-6D226518E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0259" y="4220666"/>
                <a:ext cx="1108993" cy="838007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420A108-0F1E-4A6C-AC34-AC0ACDC7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1266" y="4220666"/>
                <a:ext cx="1108993" cy="832311"/>
              </a:xfrm>
              <a:prstGeom prst="rect">
                <a:avLst/>
              </a:prstGeom>
            </p:spPr>
          </p:pic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8F57CDF-4870-4CBA-9FF5-FFF10A858F22}"/>
              </a:ext>
            </a:extLst>
          </p:cNvPr>
          <p:cNvGrpSpPr/>
          <p:nvPr/>
        </p:nvGrpSpPr>
        <p:grpSpPr>
          <a:xfrm>
            <a:off x="4865342" y="2082439"/>
            <a:ext cx="3887744" cy="971025"/>
            <a:chOff x="3771900" y="961126"/>
            <a:chExt cx="4181475" cy="104438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281ECD9-30DB-41B2-A852-50E646B650C0}"/>
                </a:ext>
              </a:extLst>
            </p:cNvPr>
            <p:cNvGrpSpPr/>
            <p:nvPr/>
          </p:nvGrpSpPr>
          <p:grpSpPr>
            <a:xfrm>
              <a:off x="3962482" y="1010667"/>
              <a:ext cx="1881188" cy="994848"/>
              <a:chOff x="3962482" y="1067817"/>
              <a:chExt cx="1881188" cy="994848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B1F05EB-D9CE-4810-9078-DB94562338B4}"/>
                  </a:ext>
                </a:extLst>
              </p:cNvPr>
              <p:cNvGrpSpPr/>
              <p:nvPr/>
            </p:nvGrpSpPr>
            <p:grpSpPr>
              <a:xfrm>
                <a:off x="3962482" y="1067817"/>
                <a:ext cx="1881188" cy="705445"/>
                <a:chOff x="3709987" y="1186705"/>
                <a:chExt cx="2676526" cy="1003697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06E22B83-D833-4B0C-BF55-EC8D2D0D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9987" y="1186705"/>
                  <a:ext cx="1338263" cy="997194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AEE4150B-129E-446D-B77E-137AE7D51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48250" y="1186705"/>
                  <a:ext cx="1338263" cy="1003697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2A078A6-FD8A-437F-B2AD-332E1094FEDE}"/>
                  </a:ext>
                </a:extLst>
              </p:cNvPr>
              <p:cNvSpPr txBox="1"/>
              <p:nvPr/>
            </p:nvSpPr>
            <p:spPr>
              <a:xfrm>
                <a:off x="4190024" y="1754888"/>
                <a:ext cx="511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/>
                  <a:t>Left</a:t>
                </a:r>
                <a:endParaRPr lang="ko-KR" altLang="en-US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1F9562-7164-4CFB-8DE3-B3711E25BE8D}"/>
                  </a:ext>
                </a:extLst>
              </p:cNvPr>
              <p:cNvSpPr txBox="1"/>
              <p:nvPr/>
            </p:nvSpPr>
            <p:spPr>
              <a:xfrm>
                <a:off x="5052612" y="1754887"/>
                <a:ext cx="641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/>
                  <a:t>Right</a:t>
                </a:r>
                <a:endParaRPr lang="ko-KR" altLang="en-US" b="1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666C754-1602-4962-9296-A5655BB95F0B}"/>
                </a:ext>
              </a:extLst>
            </p:cNvPr>
            <p:cNvSpPr/>
            <p:nvPr/>
          </p:nvSpPr>
          <p:spPr>
            <a:xfrm>
              <a:off x="3771900" y="961126"/>
              <a:ext cx="4181475" cy="994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A8247B9-8707-4252-B08F-4CFDD53D21A7}"/>
                </a:ext>
              </a:extLst>
            </p:cNvPr>
            <p:cNvSpPr/>
            <p:nvPr/>
          </p:nvSpPr>
          <p:spPr>
            <a:xfrm>
              <a:off x="5895176" y="1192892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2"/>
                  </a:solidFill>
                </a:rPr>
                <a:t>Dot – Square</a:t>
              </a:r>
            </a:p>
            <a:p>
              <a:r>
                <a:rPr lang="en-US" altLang="ko-KR">
                  <a:solidFill>
                    <a:schemeClr val="bg2"/>
                  </a:solidFill>
                </a:rPr>
                <a:t>retrieval</a:t>
              </a:r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9605030-5AC1-4999-B488-1DB405247D4B}"/>
              </a:ext>
            </a:extLst>
          </p:cNvPr>
          <p:cNvGrpSpPr/>
          <p:nvPr/>
        </p:nvGrpSpPr>
        <p:grpSpPr>
          <a:xfrm>
            <a:off x="2718046" y="4031145"/>
            <a:ext cx="6150057" cy="1053946"/>
            <a:chOff x="3034103" y="4051099"/>
            <a:chExt cx="6150057" cy="105394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D3C5B1-C747-4D7D-B30C-60B27B0745F7}"/>
                </a:ext>
              </a:extLst>
            </p:cNvPr>
            <p:cNvGrpSpPr/>
            <p:nvPr/>
          </p:nvGrpSpPr>
          <p:grpSpPr>
            <a:xfrm>
              <a:off x="3034103" y="4051099"/>
              <a:ext cx="6150057" cy="1053946"/>
              <a:chOff x="2755070" y="2704200"/>
              <a:chExt cx="6614712" cy="1133574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EF034AA-FEE9-4707-BA9B-A86946CA3375}"/>
                  </a:ext>
                </a:extLst>
              </p:cNvPr>
              <p:cNvGrpSpPr/>
              <p:nvPr/>
            </p:nvGrpSpPr>
            <p:grpSpPr>
              <a:xfrm>
                <a:off x="2755070" y="2704200"/>
                <a:ext cx="6614712" cy="1133574"/>
                <a:chOff x="2755070" y="961125"/>
                <a:chExt cx="6614712" cy="1133574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362D5980-39A7-477E-AE89-1E8ED8BF0851}"/>
                    </a:ext>
                  </a:extLst>
                </p:cNvPr>
                <p:cNvGrpSpPr/>
                <p:nvPr/>
              </p:nvGrpSpPr>
              <p:grpSpPr>
                <a:xfrm>
                  <a:off x="3509868" y="1778917"/>
                  <a:ext cx="2719421" cy="315782"/>
                  <a:chOff x="3509868" y="1836067"/>
                  <a:chExt cx="2719421" cy="315782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5D086E4-90A3-485C-9A82-BD16CC1ACCF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9868" y="1844072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/>
                      <a:t>Left</a:t>
                    </a:r>
                    <a:endParaRPr lang="ko-KR" altLang="en-US" b="1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751DA38-8EA7-45ED-9B3C-1F8AF41C0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87767" y="1836067"/>
                    <a:ext cx="6415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b="1"/>
                      <a:t>Right</a:t>
                    </a:r>
                    <a:endParaRPr lang="ko-KR" altLang="en-US" b="1"/>
                  </a:p>
                </p:txBody>
              </p:sp>
            </p:grp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A5F5F38-F11B-4F77-BFA5-0A1F0547CCBB}"/>
                    </a:ext>
                  </a:extLst>
                </p:cNvPr>
                <p:cNvSpPr/>
                <p:nvPr/>
              </p:nvSpPr>
              <p:spPr>
                <a:xfrm>
                  <a:off x="2755070" y="961125"/>
                  <a:ext cx="6491005" cy="11175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E234B9E-8302-4098-A910-A81E0FCAFA11}"/>
                    </a:ext>
                  </a:extLst>
                </p:cNvPr>
                <p:cNvSpPr/>
                <p:nvPr/>
              </p:nvSpPr>
              <p:spPr>
                <a:xfrm>
                  <a:off x="7017051" y="1086323"/>
                  <a:ext cx="2352731" cy="794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>
                      <a:solidFill>
                        <a:schemeClr val="bg2"/>
                      </a:solidFill>
                    </a:rPr>
                    <a:t>Zebra-Pebbles retrieval,</a:t>
                  </a:r>
                  <a:br>
                    <a:rPr lang="en-US" altLang="ko-KR">
                      <a:solidFill>
                        <a:schemeClr val="bg2"/>
                      </a:solidFill>
                    </a:rPr>
                  </a:br>
                  <a:r>
                    <a:rPr lang="en-US" altLang="ko-KR">
                      <a:solidFill>
                        <a:schemeClr val="bg2"/>
                      </a:solidFill>
                    </a:rPr>
                    <a:t>intermixed with blurred scene </a:t>
                  </a:r>
                  <a:endParaRPr lang="ko-KR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0E6D928-1C60-420D-B7F8-E6652B26A1FD}"/>
                  </a:ext>
                </a:extLst>
              </p:cNvPr>
              <p:cNvGrpSpPr/>
              <p:nvPr/>
            </p:nvGrpSpPr>
            <p:grpSpPr>
              <a:xfrm>
                <a:off x="2832462" y="2727189"/>
                <a:ext cx="3076066" cy="748227"/>
                <a:chOff x="5884088" y="4220666"/>
                <a:chExt cx="3445164" cy="838007"/>
              </a:xfrm>
            </p:grpSpPr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3A61CA21-0E99-4FD8-AE0E-F1C59B151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0259" y="4220666"/>
                  <a:ext cx="1108993" cy="838007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E388D489-E9F4-4A05-A096-45789C53B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84088" y="4220666"/>
                  <a:ext cx="1108993" cy="83231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BB7A382-BB23-4E9D-A5A0-E41E98BE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13300" y="4067745"/>
              <a:ext cx="926545" cy="695668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804A6FF-01C6-4428-AC30-5C3C5AC2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9289" y="4071040"/>
              <a:ext cx="920625" cy="692372"/>
            </a:xfrm>
            <a:prstGeom prst="rect">
              <a:avLst/>
            </a:prstGeom>
          </p:spPr>
        </p:pic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C53F3A-E352-4A02-8B4A-C10D4168DD19}"/>
                </a:ext>
              </a:extLst>
            </p:cNvPr>
            <p:cNvCxnSpPr/>
            <p:nvPr/>
          </p:nvCxnSpPr>
          <p:spPr>
            <a:xfrm>
              <a:off x="3158153" y="4818888"/>
              <a:ext cx="1710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72B5E80-0ED3-4ADB-871C-35D84DB1ABC0}"/>
                </a:ext>
              </a:extLst>
            </p:cNvPr>
            <p:cNvCxnSpPr/>
            <p:nvPr/>
          </p:nvCxnSpPr>
          <p:spPr>
            <a:xfrm>
              <a:off x="5098482" y="4818888"/>
              <a:ext cx="17102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ACE28B-3AB7-4CBC-B5A9-832B1E5C0EA2}"/>
              </a:ext>
            </a:extLst>
          </p:cNvPr>
          <p:cNvCxnSpPr/>
          <p:nvPr/>
        </p:nvCxnSpPr>
        <p:spPr>
          <a:xfrm>
            <a:off x="8929063" y="881843"/>
            <a:ext cx="0" cy="4188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4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26C2B505-2187-4CE2-9799-005FB88384FF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E8EA-C9E6-4F8A-91C3-9892ADFD8E2F}"/>
              </a:ext>
            </a:extLst>
          </p:cNvPr>
          <p:cNvSpPr txBox="1"/>
          <p:nvPr/>
        </p:nvSpPr>
        <p:spPr>
          <a:xfrm>
            <a:off x="275896" y="503830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A2D3D0-1096-40C2-8752-4DF1CF219E68}"/>
              </a:ext>
            </a:extLst>
          </p:cNvPr>
          <p:cNvSpPr/>
          <p:nvPr/>
        </p:nvSpPr>
        <p:spPr>
          <a:xfrm>
            <a:off x="4990714" y="497745"/>
            <a:ext cx="66483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DA72F8-267C-484B-8D3B-4F6CB95D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5"/>
          <a:stretch/>
        </p:blipFill>
        <p:spPr>
          <a:xfrm>
            <a:off x="890201" y="1918960"/>
            <a:ext cx="6696075" cy="261838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F47479D-7F38-4644-84E3-DBD0E0D652CF}"/>
              </a:ext>
            </a:extLst>
          </p:cNvPr>
          <p:cNvGrpSpPr/>
          <p:nvPr/>
        </p:nvGrpSpPr>
        <p:grpSpPr>
          <a:xfrm>
            <a:off x="823526" y="1399164"/>
            <a:ext cx="1175951" cy="440981"/>
            <a:chOff x="1557724" y="860670"/>
            <a:chExt cx="1749042" cy="655890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E5F3DD0-05AD-49ED-A671-2255561CC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7724" y="860670"/>
              <a:ext cx="874521" cy="65164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7D30CE3-0986-4AF4-9C59-AAC9F7FE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2245" y="860670"/>
              <a:ext cx="874521" cy="65589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B6D68D-F8A5-4868-A8CE-DF82D3506975}"/>
              </a:ext>
            </a:extLst>
          </p:cNvPr>
          <p:cNvSpPr txBox="1"/>
          <p:nvPr/>
        </p:nvSpPr>
        <p:spPr>
          <a:xfrm>
            <a:off x="890201" y="981075"/>
            <a:ext cx="52902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1. DG</a:t>
            </a:r>
            <a:r>
              <a:rPr lang="ko-KR" altLang="en-US" b="1"/>
              <a:t> </a:t>
            </a:r>
            <a:r>
              <a:rPr lang="en-US" altLang="ko-KR" b="1"/>
              <a:t>lesion</a:t>
            </a:r>
            <a:r>
              <a:rPr lang="ko-KR" altLang="en-US" b="1"/>
              <a:t> 전에 학습한 </a:t>
            </a:r>
            <a:r>
              <a:rPr lang="en-US" altLang="ko-KR" b="1"/>
              <a:t>scene pair</a:t>
            </a:r>
            <a:r>
              <a:rPr lang="ko-KR" altLang="en-US" b="1"/>
              <a:t>를 </a:t>
            </a:r>
            <a:r>
              <a:rPr lang="en-US" altLang="ko-KR" b="1"/>
              <a:t>retrieval → </a:t>
            </a:r>
            <a:r>
              <a:rPr lang="en-US" altLang="ko-KR" b="1">
                <a:solidFill>
                  <a:schemeClr val="accent6"/>
                </a:solidFill>
              </a:rPr>
              <a:t>deficit</a:t>
            </a:r>
            <a:r>
              <a:rPr lang="ko-KR" altLang="en-US" b="1">
                <a:solidFill>
                  <a:schemeClr val="accent6"/>
                </a:solidFill>
              </a:rPr>
              <a:t> 없음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40CF2-01D8-4124-856B-794556C7E4B8}"/>
              </a:ext>
            </a:extLst>
          </p:cNvPr>
          <p:cNvSpPr txBox="1"/>
          <p:nvPr/>
        </p:nvSpPr>
        <p:spPr>
          <a:xfrm>
            <a:off x="2066925" y="24288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n.s.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2134D-AEBE-4060-A619-F96318582111}"/>
              </a:ext>
            </a:extLst>
          </p:cNvPr>
          <p:cNvSpPr txBox="1"/>
          <p:nvPr/>
        </p:nvSpPr>
        <p:spPr>
          <a:xfrm>
            <a:off x="6953250" y="292037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n.s.</a:t>
            </a:r>
            <a:endParaRPr lang="ko-KR" altLang="en-US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0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57F15-3BB5-4D53-8F79-089497AF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01" y="1788761"/>
            <a:ext cx="3298884" cy="2784200"/>
          </a:xfrm>
          <a:prstGeom prst="rect">
            <a:avLst/>
          </a:prstGeom>
        </p:spPr>
      </p:pic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26C2B505-2187-4CE2-9799-005FB88384FF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E8EA-C9E6-4F8A-91C3-9892ADFD8E2F}"/>
              </a:ext>
            </a:extLst>
          </p:cNvPr>
          <p:cNvSpPr txBox="1"/>
          <p:nvPr/>
        </p:nvSpPr>
        <p:spPr>
          <a:xfrm>
            <a:off x="275896" y="503830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A2D3D0-1096-40C2-8752-4DF1CF219E68}"/>
              </a:ext>
            </a:extLst>
          </p:cNvPr>
          <p:cNvSpPr/>
          <p:nvPr/>
        </p:nvSpPr>
        <p:spPr>
          <a:xfrm>
            <a:off x="4990714" y="497745"/>
            <a:ext cx="66483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6D68D-F8A5-4868-A8CE-DF82D3506975}"/>
              </a:ext>
            </a:extLst>
          </p:cNvPr>
          <p:cNvSpPr txBox="1"/>
          <p:nvPr/>
        </p:nvSpPr>
        <p:spPr>
          <a:xfrm>
            <a:off x="346366" y="943918"/>
            <a:ext cx="38427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2. New</a:t>
            </a:r>
            <a:r>
              <a:rPr lang="ko-KR" altLang="en-US" b="1"/>
              <a:t> </a:t>
            </a:r>
            <a:r>
              <a:rPr lang="en-US" altLang="ko-KR" b="1"/>
              <a:t>scene pair acquisition→ </a:t>
            </a:r>
            <a:r>
              <a:rPr lang="en-US" altLang="ko-KR" b="1">
                <a:solidFill>
                  <a:schemeClr val="accent6"/>
                </a:solidFill>
              </a:rPr>
              <a:t>deficit</a:t>
            </a:r>
            <a:r>
              <a:rPr lang="ko-KR" altLang="en-US" b="1">
                <a:solidFill>
                  <a:schemeClr val="accent6"/>
                </a:solidFill>
              </a:rPr>
              <a:t> 없음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8E63E-9B4A-46FE-9AEF-50F80206D9DB}"/>
              </a:ext>
            </a:extLst>
          </p:cNvPr>
          <p:cNvGrpSpPr/>
          <p:nvPr/>
        </p:nvGrpSpPr>
        <p:grpSpPr>
          <a:xfrm>
            <a:off x="890201" y="1251695"/>
            <a:ext cx="1237768" cy="467657"/>
            <a:chOff x="5010632" y="3079566"/>
            <a:chExt cx="1841250" cy="69566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BDF73F5-0BD7-4FE6-8AA7-45BC1ED59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1257" y="3079566"/>
              <a:ext cx="920625" cy="69566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C18815-2367-45B0-8186-85057C414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632" y="3079566"/>
              <a:ext cx="920625" cy="69093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A8656AB-4F88-490B-8FFF-C6E68BBBBCE3}"/>
              </a:ext>
            </a:extLst>
          </p:cNvPr>
          <p:cNvSpPr txBox="1"/>
          <p:nvPr/>
        </p:nvSpPr>
        <p:spPr>
          <a:xfrm>
            <a:off x="4953249" y="860670"/>
            <a:ext cx="39148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3. learned scene</a:t>
            </a:r>
            <a:r>
              <a:rPr lang="ko-KR" altLang="en-US" b="1"/>
              <a:t>으로 </a:t>
            </a:r>
            <a:r>
              <a:rPr lang="en-US" altLang="ko-KR" b="1"/>
              <a:t>task </a:t>
            </a:r>
            <a:r>
              <a:rPr lang="ko-KR" altLang="en-US" b="1"/>
              <a:t>수행</a:t>
            </a:r>
            <a:r>
              <a:rPr lang="en-US" altLang="ko-KR" b="1"/>
              <a:t>→ </a:t>
            </a:r>
            <a:r>
              <a:rPr lang="en-US" altLang="ko-KR" b="1">
                <a:solidFill>
                  <a:schemeClr val="accent6"/>
                </a:solidFill>
              </a:rPr>
              <a:t>deficit</a:t>
            </a:r>
            <a:r>
              <a:rPr lang="ko-KR" altLang="en-US" b="1">
                <a:solidFill>
                  <a:schemeClr val="accent6"/>
                </a:solidFill>
              </a:rPr>
              <a:t> 없음</a:t>
            </a:r>
            <a:br>
              <a:rPr lang="en-US" altLang="ko-KR" b="1">
                <a:solidFill>
                  <a:schemeClr val="accent6"/>
                </a:solidFill>
              </a:rPr>
            </a:br>
            <a:r>
              <a:rPr lang="en-US" altLang="ko-KR" b="1">
                <a:solidFill>
                  <a:schemeClr val="accent6"/>
                </a:solidFill>
              </a:rPr>
              <a:t>   </a:t>
            </a:r>
            <a:r>
              <a:rPr lang="en-US" altLang="ko-KR" b="1"/>
              <a:t>ambiguous scene</a:t>
            </a:r>
            <a:r>
              <a:rPr lang="ko-KR" altLang="en-US" b="1"/>
              <a:t>으로 </a:t>
            </a:r>
            <a:r>
              <a:rPr lang="en-US" altLang="ko-KR" b="1"/>
              <a:t>task </a:t>
            </a:r>
            <a:r>
              <a:rPr lang="ko-KR" altLang="en-US" b="1"/>
              <a:t>수행</a:t>
            </a:r>
            <a:r>
              <a:rPr lang="en-US" altLang="ko-KR" b="1"/>
              <a:t>→ </a:t>
            </a:r>
            <a:r>
              <a:rPr lang="en-US" altLang="ko-KR" b="1">
                <a:solidFill>
                  <a:srgbClr val="FF0000"/>
                </a:solidFill>
              </a:rPr>
              <a:t>deficit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29C9D-CF35-46A9-A41A-4AEF6CA1A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755" y="1479120"/>
            <a:ext cx="2434044" cy="296085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20362AC-9D2E-4E43-8060-5CA565C055DD}"/>
              </a:ext>
            </a:extLst>
          </p:cNvPr>
          <p:cNvGrpSpPr/>
          <p:nvPr/>
        </p:nvGrpSpPr>
        <p:grpSpPr>
          <a:xfrm>
            <a:off x="7404676" y="4439971"/>
            <a:ext cx="1095079" cy="417152"/>
            <a:chOff x="3697243" y="4039810"/>
            <a:chExt cx="1847170" cy="7036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DF2AE3D-1B7D-4798-956F-D55A2CF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7243" y="4047791"/>
              <a:ext cx="926545" cy="69566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D37874-4241-4CBA-AD74-68BF941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3788" y="4039810"/>
              <a:ext cx="920625" cy="69237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E6C4B6-18AB-4571-AA01-4F8017CC7654}"/>
              </a:ext>
            </a:extLst>
          </p:cNvPr>
          <p:cNvGrpSpPr/>
          <p:nvPr/>
        </p:nvGrpSpPr>
        <p:grpSpPr>
          <a:xfrm>
            <a:off x="6069016" y="4439972"/>
            <a:ext cx="1086399" cy="410466"/>
            <a:chOff x="5010632" y="3079566"/>
            <a:chExt cx="1841250" cy="69566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2296B89-BE16-491E-93E9-BA5DF622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1257" y="3079566"/>
              <a:ext cx="920625" cy="69566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ED45CF7-2005-497F-BF3C-0859FAB95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632" y="3079566"/>
              <a:ext cx="920625" cy="690938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B59DD-0D42-44F9-91D5-F47EFEA10F2B}"/>
              </a:ext>
            </a:extLst>
          </p:cNvPr>
          <p:cNvSpPr/>
          <p:nvPr/>
        </p:nvSpPr>
        <p:spPr>
          <a:xfrm>
            <a:off x="7505700" y="2352675"/>
            <a:ext cx="748099" cy="1468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DE09F-F0E4-4B67-8402-4A3C151A09F6}"/>
              </a:ext>
            </a:extLst>
          </p:cNvPr>
          <p:cNvSpPr txBox="1"/>
          <p:nvPr/>
        </p:nvSpPr>
        <p:spPr>
          <a:xfrm>
            <a:off x="304045" y="4439971"/>
            <a:ext cx="539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DG lesion group</a:t>
            </a:r>
            <a:r>
              <a:rPr lang="ko-KR" altLang="en-US" sz="1200" b="1">
                <a:solidFill>
                  <a:schemeClr val="accent6"/>
                </a:solidFill>
              </a:rPr>
              <a:t>이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학습에 더 오래 걸렸으나</a:t>
            </a:r>
            <a:r>
              <a:rPr lang="en-US" altLang="ko-KR" sz="1200" b="1">
                <a:solidFill>
                  <a:schemeClr val="accent6"/>
                </a:solidFill>
              </a:rPr>
              <a:t>, control group</a:t>
            </a:r>
            <a:r>
              <a:rPr lang="ko-KR" altLang="en-US" sz="1200" b="1">
                <a:solidFill>
                  <a:schemeClr val="accent6"/>
                </a:solidFill>
              </a:rPr>
              <a:t>과 같은 </a:t>
            </a:r>
            <a:r>
              <a:rPr lang="en-US" altLang="ko-KR" sz="1200" b="1">
                <a:solidFill>
                  <a:schemeClr val="accent6"/>
                </a:solidFill>
              </a:rPr>
              <a:t>accuracy</a:t>
            </a:r>
            <a:r>
              <a:rPr lang="ko-KR" altLang="en-US" sz="1200" b="1">
                <a:solidFill>
                  <a:schemeClr val="accent6"/>
                </a:solidFill>
              </a:rPr>
              <a:t>까지 도달 성공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E559E6-E5E7-484F-ABA4-01A13F6300E7}"/>
              </a:ext>
            </a:extLst>
          </p:cNvPr>
          <p:cNvCxnSpPr/>
          <p:nvPr/>
        </p:nvCxnSpPr>
        <p:spPr>
          <a:xfrm>
            <a:off x="2819400" y="2505075"/>
            <a:ext cx="0" cy="454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86C6DF-E217-446B-87E0-1C20F035D0FD}"/>
              </a:ext>
            </a:extLst>
          </p:cNvPr>
          <p:cNvSpPr txBox="1"/>
          <p:nvPr/>
        </p:nvSpPr>
        <p:spPr>
          <a:xfrm>
            <a:off x="4022144" y="238416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n.s.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EAB424-D74E-4D4E-B408-12A97E183308}"/>
              </a:ext>
            </a:extLst>
          </p:cNvPr>
          <p:cNvCxnSpPr/>
          <p:nvPr/>
        </p:nvCxnSpPr>
        <p:spPr>
          <a:xfrm>
            <a:off x="4046792" y="2326943"/>
            <a:ext cx="0" cy="40536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22">
            <a:extLst>
              <a:ext uri="{FF2B5EF4-FFF2-40B4-BE49-F238E27FC236}">
                <a16:creationId xmlns:a16="http://schemas.microsoft.com/office/drawing/2014/main" id="{1F8B1670-958B-4997-BA28-1F194732D05D}"/>
              </a:ext>
            </a:extLst>
          </p:cNvPr>
          <p:cNvSpPr txBox="1"/>
          <p:nvPr/>
        </p:nvSpPr>
        <p:spPr>
          <a:xfrm>
            <a:off x="0" y="0"/>
            <a:ext cx="9144000" cy="40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9525" dir="90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Notices    News &amp; Events    New article    Project Updates    </a:t>
            </a:r>
            <a:r>
              <a:rPr lang="en" sz="1600" dirty="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LEELAB paper summary</a:t>
            </a:r>
            <a:endParaRPr sz="2500" b="1" dirty="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A71E2-10D8-402B-85A2-2753F69DA5A8}"/>
              </a:ext>
            </a:extLst>
          </p:cNvPr>
          <p:cNvSpPr txBox="1"/>
          <p:nvPr/>
        </p:nvSpPr>
        <p:spPr>
          <a:xfrm>
            <a:off x="275896" y="503830"/>
            <a:ext cx="8592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Black" panose="020B0A04020102020204" pitchFamily="34" charset="0"/>
              </a:rPr>
              <a:t>Background → Hypothesis &amp; Expected Outcome → Method → Result → Conclusion, Caveat &amp; Implication</a:t>
            </a:r>
            <a:endParaRPr lang="ko-KR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E32F5D-63C6-47E6-85C4-F65529B9C267}"/>
              </a:ext>
            </a:extLst>
          </p:cNvPr>
          <p:cNvSpPr/>
          <p:nvPr/>
        </p:nvSpPr>
        <p:spPr>
          <a:xfrm>
            <a:off x="5759611" y="503830"/>
            <a:ext cx="2651291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76A66-DF15-4A4D-991F-A1B80E4422D8}"/>
              </a:ext>
            </a:extLst>
          </p:cNvPr>
          <p:cNvSpPr/>
          <p:nvPr/>
        </p:nvSpPr>
        <p:spPr>
          <a:xfrm>
            <a:off x="275896" y="898770"/>
            <a:ext cx="560102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/>
              <a:t>DG</a:t>
            </a:r>
            <a:r>
              <a:rPr lang="ko-KR" altLang="en-US" b="1"/>
              <a:t>가 </a:t>
            </a:r>
            <a:r>
              <a:rPr lang="en-US" altLang="ko-KR" b="1"/>
              <a:t>non-spatial</a:t>
            </a:r>
            <a:r>
              <a:rPr lang="ko-KR" altLang="en-US" b="1"/>
              <a:t> </a:t>
            </a:r>
            <a:r>
              <a:rPr lang="en-US" altLang="ko-KR" b="1"/>
              <a:t>pattern</a:t>
            </a:r>
            <a:r>
              <a:rPr lang="ko-KR" altLang="en-US" b="1"/>
              <a:t> </a:t>
            </a:r>
            <a:r>
              <a:rPr lang="en-US" altLang="ko-KR" b="1"/>
              <a:t>separation</a:t>
            </a:r>
            <a:r>
              <a:rPr lang="ko-KR" altLang="en-US" b="1"/>
              <a:t>에 중요한</a:t>
            </a:r>
            <a:r>
              <a:rPr lang="en-US" altLang="ko-KR" b="1"/>
              <a:t> </a:t>
            </a:r>
            <a:r>
              <a:rPr lang="ko-KR" altLang="en-US" b="1"/>
              <a:t>역할을 할 것이다</a:t>
            </a:r>
            <a:r>
              <a:rPr lang="en-US" altLang="ko-KR" b="1"/>
              <a:t>.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2181B-7538-4B58-B3FF-FDE719F99696}"/>
              </a:ext>
            </a:extLst>
          </p:cNvPr>
          <p:cNvSpPr txBox="1"/>
          <p:nvPr/>
        </p:nvSpPr>
        <p:spPr>
          <a:xfrm>
            <a:off x="275895" y="1295229"/>
            <a:ext cx="859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→ </a:t>
            </a:r>
            <a:r>
              <a:rPr lang="en-US" altLang="ko-KR">
                <a:solidFill>
                  <a:schemeClr val="accent6"/>
                </a:solidFill>
              </a:rPr>
              <a:t>DG lesion rat</a:t>
            </a:r>
            <a:r>
              <a:rPr lang="ko-KR" altLang="en-US">
                <a:solidFill>
                  <a:schemeClr val="accent6"/>
                </a:solidFill>
              </a:rPr>
              <a:t>의 </a:t>
            </a:r>
            <a:r>
              <a:rPr lang="en-US" altLang="ko-KR">
                <a:solidFill>
                  <a:schemeClr val="accent6"/>
                </a:solidFill>
              </a:rPr>
              <a:t>non-spatial association task performance</a:t>
            </a:r>
            <a:r>
              <a:rPr lang="ko-KR" altLang="en-US">
                <a:solidFill>
                  <a:schemeClr val="accent6"/>
                </a:solidFill>
              </a:rPr>
              <a:t>는 </a:t>
            </a:r>
            <a:r>
              <a:rPr lang="en-US" altLang="ko-KR">
                <a:solidFill>
                  <a:schemeClr val="accent6"/>
                </a:solidFill>
              </a:rPr>
              <a:t>stimuli</a:t>
            </a:r>
            <a:r>
              <a:rPr lang="ko-KR" altLang="en-US">
                <a:solidFill>
                  <a:schemeClr val="accent6"/>
                </a:solidFill>
              </a:rPr>
              <a:t>의 작은 변화에도 </a:t>
            </a:r>
            <a:r>
              <a:rPr lang="en-US" altLang="ko-KR">
                <a:solidFill>
                  <a:schemeClr val="accent6"/>
                </a:solidFill>
              </a:rPr>
              <a:t>easily disrupted </a:t>
            </a:r>
            <a:r>
              <a:rPr lang="ko-KR" altLang="en-US">
                <a:solidFill>
                  <a:schemeClr val="accent6"/>
                </a:solidFill>
              </a:rPr>
              <a:t>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C5636-FFD1-4A1E-9A17-BEF8FA22FC13}"/>
              </a:ext>
            </a:extLst>
          </p:cNvPr>
          <p:cNvSpPr txBox="1"/>
          <p:nvPr/>
        </p:nvSpPr>
        <p:spPr>
          <a:xfrm>
            <a:off x="275895" y="1957535"/>
            <a:ext cx="85922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2"/>
                </a:solidFill>
              </a:rPr>
              <a:t>실험에서</a:t>
            </a:r>
            <a:r>
              <a:rPr lang="en-US" altLang="ko-KR">
                <a:solidFill>
                  <a:schemeClr val="bg2"/>
                </a:solidFill>
              </a:rPr>
              <a:t> impair</a:t>
            </a:r>
            <a:r>
              <a:rPr lang="ko-KR" altLang="en-US">
                <a:solidFill>
                  <a:schemeClr val="bg2"/>
                </a:solidFill>
              </a:rPr>
              <a:t>된 </a:t>
            </a:r>
            <a:r>
              <a:rPr lang="en-US" altLang="ko-KR">
                <a:solidFill>
                  <a:schemeClr val="bg2"/>
                </a:solidFill>
              </a:rPr>
              <a:t>pattern completion </a:t>
            </a:r>
            <a:r>
              <a:rPr lang="ko-KR" altLang="en-US">
                <a:solidFill>
                  <a:schemeClr val="bg2"/>
                </a:solidFill>
              </a:rPr>
              <a:t>은 </a:t>
            </a:r>
            <a:r>
              <a:rPr lang="en-US" altLang="ko-KR">
                <a:solidFill>
                  <a:schemeClr val="bg2"/>
                </a:solidFill>
              </a:rPr>
              <a:t>CA3</a:t>
            </a:r>
            <a:r>
              <a:rPr lang="ko-KR" altLang="en-US">
                <a:solidFill>
                  <a:schemeClr val="bg2"/>
                </a:solidFill>
              </a:rPr>
              <a:t>의 기능이 아닌가</a:t>
            </a:r>
            <a:r>
              <a:rPr lang="en-US" altLang="ko-KR">
                <a:solidFill>
                  <a:schemeClr val="bg2"/>
                </a:solidFill>
              </a:rPr>
              <a:t>?</a:t>
            </a:r>
            <a:br>
              <a:rPr lang="en-US" altLang="ko-KR">
                <a:solidFill>
                  <a:schemeClr val="bg2"/>
                </a:solidFill>
              </a:rPr>
            </a:br>
            <a:r>
              <a:rPr lang="en-US" altLang="ko-KR">
                <a:solidFill>
                  <a:schemeClr val="bg2"/>
                </a:solidFill>
              </a:rPr>
              <a:t>→ CA3</a:t>
            </a:r>
            <a:r>
              <a:rPr lang="ko-KR" altLang="en-US">
                <a:solidFill>
                  <a:schemeClr val="bg2"/>
                </a:solidFill>
              </a:rPr>
              <a:t>가 </a:t>
            </a:r>
            <a:r>
              <a:rPr lang="en-US" altLang="ko-KR">
                <a:solidFill>
                  <a:schemeClr val="bg2"/>
                </a:solidFill>
              </a:rPr>
              <a:t>DG</a:t>
            </a:r>
            <a:r>
              <a:rPr lang="ko-KR" altLang="en-US">
                <a:solidFill>
                  <a:schemeClr val="bg2"/>
                </a:solidFill>
              </a:rPr>
              <a:t>를 거치지 않은 </a:t>
            </a:r>
            <a:r>
              <a:rPr lang="en-US" altLang="ko-KR">
                <a:solidFill>
                  <a:schemeClr val="bg2"/>
                </a:solidFill>
              </a:rPr>
              <a:t>EC</a:t>
            </a:r>
            <a:r>
              <a:rPr lang="ko-KR" altLang="en-US">
                <a:solidFill>
                  <a:schemeClr val="bg2"/>
                </a:solidFill>
              </a:rPr>
              <a:t> </a:t>
            </a:r>
            <a:r>
              <a:rPr lang="en-US" altLang="ko-KR">
                <a:solidFill>
                  <a:schemeClr val="bg2"/>
                </a:solidFill>
              </a:rPr>
              <a:t>input</a:t>
            </a:r>
            <a:r>
              <a:rPr lang="ko-KR" altLang="en-US">
                <a:solidFill>
                  <a:schemeClr val="bg2"/>
                </a:solidFill>
              </a:rPr>
              <a:t>을 받아서 </a:t>
            </a:r>
            <a:r>
              <a:rPr lang="en-US" altLang="ko-KR">
                <a:solidFill>
                  <a:schemeClr val="bg2"/>
                </a:solidFill>
              </a:rPr>
              <a:t>pattern completion</a:t>
            </a:r>
            <a:r>
              <a:rPr lang="ko-KR" altLang="en-US">
                <a:solidFill>
                  <a:schemeClr val="bg2"/>
                </a:solidFill>
              </a:rPr>
              <a:t>을 제대로 하지 못했을 것</a:t>
            </a:r>
            <a:br>
              <a:rPr lang="en-US" altLang="ko-KR">
                <a:solidFill>
                  <a:schemeClr val="bg2"/>
                </a:solidFill>
              </a:rPr>
            </a:br>
            <a:r>
              <a:rPr lang="en-US" altLang="ko-KR" sz="1100"/>
              <a:t>(Lee C.H. and Lee I., 2020</a:t>
            </a:r>
            <a:r>
              <a:rPr lang="ko-KR" altLang="en-US" sz="1100"/>
              <a:t>에서 후속 연구가 진행됨</a:t>
            </a:r>
            <a:r>
              <a:rPr lang="en-US" altLang="ko-KR" sz="1100"/>
              <a:t>)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D352D-EA0A-4AB8-A3C9-22BAEF1328CE}"/>
              </a:ext>
            </a:extLst>
          </p:cNvPr>
          <p:cNvSpPr txBox="1"/>
          <p:nvPr/>
        </p:nvSpPr>
        <p:spPr>
          <a:xfrm>
            <a:off x="275895" y="2832609"/>
            <a:ext cx="85922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>
                <a:solidFill>
                  <a:schemeClr val="bg2"/>
                </a:solidFill>
              </a:rPr>
              <a:t>DG</a:t>
            </a:r>
            <a:r>
              <a:rPr lang="ko-KR" altLang="en-US" b="1">
                <a:solidFill>
                  <a:schemeClr val="bg2"/>
                </a:solidFill>
              </a:rPr>
              <a:t>와 </a:t>
            </a:r>
            <a:r>
              <a:rPr lang="en-US" altLang="ko-KR" b="1">
                <a:solidFill>
                  <a:schemeClr val="bg2"/>
                </a:solidFill>
              </a:rPr>
              <a:t>CA3</a:t>
            </a:r>
            <a:r>
              <a:rPr lang="ko-KR" altLang="en-US" b="1">
                <a:solidFill>
                  <a:schemeClr val="bg2"/>
                </a:solidFill>
              </a:rPr>
              <a:t>가 모두 </a:t>
            </a:r>
            <a:r>
              <a:rPr lang="en-US" altLang="ko-KR" b="1">
                <a:solidFill>
                  <a:schemeClr val="bg2"/>
                </a:solidFill>
              </a:rPr>
              <a:t>pattern completion</a:t>
            </a:r>
            <a:r>
              <a:rPr lang="ko-KR" altLang="en-US" b="1">
                <a:solidFill>
                  <a:schemeClr val="bg2"/>
                </a:solidFill>
              </a:rPr>
              <a:t>에 중요한지</a:t>
            </a:r>
            <a:r>
              <a:rPr lang="en-US" altLang="ko-KR">
                <a:solidFill>
                  <a:schemeClr val="bg2"/>
                </a:solidFill>
              </a:rPr>
              <a:t>, DG</a:t>
            </a:r>
            <a:r>
              <a:rPr lang="ko-KR" altLang="en-US">
                <a:solidFill>
                  <a:schemeClr val="bg2"/>
                </a:solidFill>
              </a:rPr>
              <a:t>만 필요한지가 연구에서 확실히 밝혀지지 않음</a:t>
            </a:r>
            <a:br>
              <a:rPr lang="en-US" altLang="ko-KR">
                <a:solidFill>
                  <a:schemeClr val="bg2"/>
                </a:solidFill>
              </a:rPr>
            </a:br>
            <a:r>
              <a:rPr lang="en-US" altLang="ko-KR" sz="1100"/>
              <a:t>(Lee C.H. and Lee I., 2020</a:t>
            </a:r>
            <a:r>
              <a:rPr lang="ko-KR" altLang="en-US" sz="1100"/>
              <a:t>에서 후속 연구가 진행됨</a:t>
            </a:r>
            <a:r>
              <a:rPr lang="en-US" altLang="ko-KR" sz="1100"/>
              <a:t>)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34E74-331C-4225-A862-D1A9E8FC1E6D}"/>
              </a:ext>
            </a:extLst>
          </p:cNvPr>
          <p:cNvSpPr txBox="1"/>
          <p:nvPr/>
        </p:nvSpPr>
        <p:spPr>
          <a:xfrm>
            <a:off x="275895" y="3540495"/>
            <a:ext cx="8592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bg2"/>
                </a:solidFill>
              </a:rPr>
              <a:t>Blur</a:t>
            </a:r>
            <a:r>
              <a:rPr lang="ko-KR" altLang="en-US">
                <a:solidFill>
                  <a:schemeClr val="bg2"/>
                </a:solidFill>
              </a:rPr>
              <a:t>가 너무 심해서 </a:t>
            </a:r>
            <a:r>
              <a:rPr lang="en-US" altLang="ko-KR">
                <a:solidFill>
                  <a:schemeClr val="bg2"/>
                </a:solidFill>
              </a:rPr>
              <a:t>new</a:t>
            </a:r>
            <a:r>
              <a:rPr lang="ko-KR" altLang="en-US">
                <a:solidFill>
                  <a:schemeClr val="bg2"/>
                </a:solidFill>
              </a:rPr>
              <a:t> </a:t>
            </a:r>
            <a:r>
              <a:rPr lang="en-US" altLang="ko-KR">
                <a:solidFill>
                  <a:schemeClr val="bg2"/>
                </a:solidFill>
              </a:rPr>
              <a:t>scene</a:t>
            </a:r>
            <a:r>
              <a:rPr lang="ko-KR" altLang="en-US">
                <a:solidFill>
                  <a:schemeClr val="bg2"/>
                </a:solidFill>
              </a:rPr>
              <a:t>으로 인지한 것</a:t>
            </a:r>
            <a:r>
              <a:rPr lang="en-US" altLang="ko-KR">
                <a:solidFill>
                  <a:schemeClr val="bg2"/>
                </a:solidFill>
              </a:rPr>
              <a:t>?</a:t>
            </a:r>
            <a:br>
              <a:rPr lang="en-US" altLang="ko-KR">
                <a:solidFill>
                  <a:schemeClr val="bg2"/>
                </a:solidFill>
              </a:rPr>
            </a:br>
            <a:r>
              <a:rPr lang="en-US" altLang="ko-KR">
                <a:solidFill>
                  <a:schemeClr val="bg2"/>
                </a:solidFill>
              </a:rPr>
              <a:t>Control</a:t>
            </a:r>
            <a:r>
              <a:rPr lang="ko-KR" altLang="en-US">
                <a:solidFill>
                  <a:schemeClr val="bg2"/>
                </a:solidFill>
              </a:rPr>
              <a:t> </a:t>
            </a:r>
            <a:r>
              <a:rPr lang="en-US" altLang="ko-KR">
                <a:solidFill>
                  <a:schemeClr val="bg2"/>
                </a:solidFill>
              </a:rPr>
              <a:t>group</a:t>
            </a:r>
            <a:r>
              <a:rPr lang="ko-KR" altLang="en-US">
                <a:solidFill>
                  <a:schemeClr val="bg2"/>
                </a:solidFill>
              </a:rPr>
              <a:t>에서도 </a:t>
            </a:r>
            <a:r>
              <a:rPr lang="en-US" altLang="ko-KR">
                <a:solidFill>
                  <a:schemeClr val="bg2"/>
                </a:solidFill>
              </a:rPr>
              <a:t>blurred scene</a:t>
            </a:r>
            <a:r>
              <a:rPr lang="ko-KR" altLang="en-US">
                <a:solidFill>
                  <a:schemeClr val="bg2"/>
                </a:solidFill>
              </a:rPr>
              <a:t> </a:t>
            </a:r>
            <a:r>
              <a:rPr lang="en-US" altLang="ko-KR">
                <a:solidFill>
                  <a:schemeClr val="bg2"/>
                </a:solidFill>
              </a:rPr>
              <a:t>trial</a:t>
            </a:r>
            <a:r>
              <a:rPr lang="ko-KR" altLang="en-US">
                <a:solidFill>
                  <a:schemeClr val="bg2"/>
                </a:solidFill>
              </a:rPr>
              <a:t>에서 </a:t>
            </a:r>
            <a:r>
              <a:rPr lang="en-US" altLang="ko-KR">
                <a:solidFill>
                  <a:schemeClr val="bg2"/>
                </a:solidFill>
              </a:rPr>
              <a:t>accuracy </a:t>
            </a:r>
            <a:r>
              <a:rPr lang="ko-KR" altLang="en-US">
                <a:solidFill>
                  <a:schemeClr val="bg2"/>
                </a:solidFill>
              </a:rPr>
              <a:t>저하가 나타났기 때문에</a:t>
            </a:r>
            <a:r>
              <a:rPr lang="en-US" altLang="ko-KR">
                <a:solidFill>
                  <a:schemeClr val="bg2"/>
                </a:solidFill>
              </a:rPr>
              <a:t>, </a:t>
            </a:r>
            <a:r>
              <a:rPr lang="ko-KR" altLang="en-US">
                <a:solidFill>
                  <a:schemeClr val="bg2"/>
                </a:solidFill>
              </a:rPr>
              <a:t>낮은 </a:t>
            </a:r>
            <a:r>
              <a:rPr lang="en-US" altLang="ko-KR">
                <a:solidFill>
                  <a:schemeClr val="bg2"/>
                </a:solidFill>
              </a:rPr>
              <a:t>blur level</a:t>
            </a:r>
            <a:r>
              <a:rPr lang="ko-KR" altLang="en-US">
                <a:solidFill>
                  <a:schemeClr val="bg2"/>
                </a:solidFill>
              </a:rPr>
              <a:t>에서는</a:t>
            </a:r>
            <a:br>
              <a:rPr lang="en-US" altLang="ko-KR">
                <a:solidFill>
                  <a:schemeClr val="bg2"/>
                </a:solidFill>
              </a:rPr>
            </a:br>
            <a:r>
              <a:rPr lang="en-US" altLang="ko-KR">
                <a:solidFill>
                  <a:schemeClr val="bg2"/>
                </a:solidFill>
              </a:rPr>
              <a:t>DG lesion rat</a:t>
            </a:r>
            <a:r>
              <a:rPr lang="ko-KR" altLang="en-US">
                <a:solidFill>
                  <a:schemeClr val="bg2"/>
                </a:solidFill>
              </a:rPr>
              <a:t>의 </a:t>
            </a:r>
            <a:r>
              <a:rPr lang="en-US" altLang="ko-KR">
                <a:solidFill>
                  <a:schemeClr val="bg2"/>
                </a:solidFill>
              </a:rPr>
              <a:t>performance deficit</a:t>
            </a:r>
            <a:r>
              <a:rPr lang="ko-KR" altLang="en-US">
                <a:solidFill>
                  <a:schemeClr val="bg2"/>
                </a:solidFill>
              </a:rPr>
              <a:t>이 나타나지 않을 수 있음</a:t>
            </a:r>
            <a:r>
              <a:rPr lang="en-US" altLang="ko-KR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480617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704</Words>
  <Application>Microsoft Office PowerPoint</Application>
  <PresentationFormat>화면 슬라이드 쇼(16:9)</PresentationFormat>
  <Paragraphs>84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Arial</vt:lpstr>
      <vt:lpstr>Oswald</vt:lpstr>
      <vt:lpstr>Calibri</vt:lpstr>
      <vt:lpstr>Yeon Sung</vt:lpstr>
      <vt:lpstr>Song Myung</vt:lpstr>
      <vt:lpstr>맑은 고딕</vt:lpstr>
      <vt:lpstr>Montserrat</vt:lpstr>
      <vt:lpstr>Playfair Display</vt:lpstr>
      <vt:lpstr>Arial Black</vt:lpstr>
      <vt:lpstr>Do Hyeon</vt:lpstr>
      <vt:lpstr>Pop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GOING ON IN LEELAB?</dc:title>
  <dc:creator>Sohee</dc:creator>
  <cp:lastModifiedBy>user</cp:lastModifiedBy>
  <cp:revision>30</cp:revision>
  <dcterms:modified xsi:type="dcterms:W3CDTF">2022-01-07T10:37:25Z</dcterms:modified>
</cp:coreProperties>
</file>