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346" r:id="rId5"/>
    <p:sldId id="362" r:id="rId6"/>
    <p:sldId id="349" r:id="rId7"/>
    <p:sldId id="348" r:id="rId8"/>
    <p:sldId id="347" r:id="rId9"/>
    <p:sldId id="350" r:id="rId10"/>
    <p:sldId id="351" r:id="rId11"/>
    <p:sldId id="352" r:id="rId12"/>
    <p:sldId id="353" r:id="rId13"/>
    <p:sldId id="354" r:id="rId14"/>
    <p:sldId id="355" r:id="rId15"/>
    <p:sldId id="356" r:id="rId16"/>
    <p:sldId id="357" r:id="rId17"/>
    <p:sldId id="361" r:id="rId18"/>
    <p:sldId id="358" r:id="rId19"/>
    <p:sldId id="359" r:id="rId20"/>
    <p:sldId id="360" r:id="rId21"/>
    <p:sldId id="325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834"/>
    <a:srgbClr val="20193F"/>
    <a:srgbClr val="A053D5"/>
    <a:srgbClr val="18132F"/>
    <a:srgbClr val="4B2979"/>
    <a:srgbClr val="7331B5"/>
    <a:srgbClr val="65329E"/>
    <a:srgbClr val="2B2153"/>
    <a:srgbClr val="30255D"/>
    <a:srgbClr val="7F55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44" autoAdjust="0"/>
    <p:restoredTop sz="94660"/>
  </p:normalViewPr>
  <p:slideViewPr>
    <p:cSldViewPr snapToGrid="0">
      <p:cViewPr varScale="1">
        <p:scale>
          <a:sx n="97" d="100"/>
          <a:sy n="97" d="100"/>
        </p:scale>
        <p:origin x="96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hael Hill" userId="41dba03d-e58d-4389-9894-554c10310ba4" providerId="ADAL" clId="{AB276624-2BBD-4796-98CE-7A26958A564B}"/>
    <pc:docChg chg="modSld">
      <pc:chgData name="Michael Hill" userId="41dba03d-e58d-4389-9894-554c10310ba4" providerId="ADAL" clId="{AB276624-2BBD-4796-98CE-7A26958A564B}" dt="2024-10-10T15:59:39.535" v="3" actId="20577"/>
      <pc:docMkLst>
        <pc:docMk/>
      </pc:docMkLst>
      <pc:sldChg chg="modSp mod">
        <pc:chgData name="Michael Hill" userId="41dba03d-e58d-4389-9894-554c10310ba4" providerId="ADAL" clId="{AB276624-2BBD-4796-98CE-7A26958A564B}" dt="2024-10-10T15:59:39.535" v="3" actId="20577"/>
        <pc:sldMkLst>
          <pc:docMk/>
          <pc:sldMk cId="2521118950" sldId="348"/>
        </pc:sldMkLst>
        <pc:spChg chg="mod">
          <ac:chgData name="Michael Hill" userId="41dba03d-e58d-4389-9894-554c10310ba4" providerId="ADAL" clId="{AB276624-2BBD-4796-98CE-7A26958A564B}" dt="2024-10-10T15:59:39.535" v="3" actId="20577"/>
          <ac:spMkLst>
            <pc:docMk/>
            <pc:sldMk cId="2521118950" sldId="348"/>
            <ac:spMk id="3" creationId="{1952EB97-8858-E965-3685-2366E07B4928}"/>
          </ac:spMkLst>
        </pc:spChg>
      </pc:sldChg>
      <pc:sldChg chg="modSp mod">
        <pc:chgData name="Michael Hill" userId="41dba03d-e58d-4389-9894-554c10310ba4" providerId="ADAL" clId="{AB276624-2BBD-4796-98CE-7A26958A564B}" dt="2024-10-10T15:59:30.292" v="0" actId="20577"/>
        <pc:sldMkLst>
          <pc:docMk/>
          <pc:sldMk cId="4121905178" sldId="358"/>
        </pc:sldMkLst>
        <pc:spChg chg="mod">
          <ac:chgData name="Michael Hill" userId="41dba03d-e58d-4389-9894-554c10310ba4" providerId="ADAL" clId="{AB276624-2BBD-4796-98CE-7A26958A564B}" dt="2024-10-10T15:59:30.292" v="0" actId="20577"/>
          <ac:spMkLst>
            <pc:docMk/>
            <pc:sldMk cId="4121905178" sldId="358"/>
            <ac:spMk id="3" creationId="{1952EB97-8858-E965-3685-2366E07B492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D2A0E-95C2-43DC-2861-20BCC5D0B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FB0673-CAFF-9EE0-1B6E-9DD8CFA392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4F06C-335B-8E6D-C207-A27CC857B0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21558-5553-CAD4-E039-4805E11D54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DD511D-4C2C-A653-2524-9E0D0F6F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72202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9E78F-59F6-27D7-55F4-AC3E009E1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F1FA41-96FC-08C4-1550-D5B6750517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09211-2DC1-66C1-664D-3CE4279F7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D4C1DF-E2F3-75F8-5C18-22E40DB5E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B451F4-3CC5-E620-4B49-77E260593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7204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5574D7-5CC0-229C-1E4D-4259E3ADDE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E23502-FE67-6E6B-05B6-0B476CC33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F0264-479B-5B14-996D-02BA08480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3D37F-ABC0-AF20-29A1-4272386E9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81F11-7D19-E831-B3C5-03BDD0277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8975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BDF6B-4196-513E-4B79-1BA01C7AB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0DF0A5-753B-581B-10B3-17691C07D4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D711A7-BDE8-E4EC-ABD3-08E3B89B4E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A637E-ED33-2BB1-4FF1-3C82A0D6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144B1A-D41E-B1AC-628A-0FCF4882A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83347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593F0-E92A-3788-2060-BE0D0A8894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AD8BE-B165-6EE7-ED25-EBDCBB8C40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58C57-0CED-6D98-92AA-4C61B307CE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AE8F8-0936-A8D9-6F9E-6F8C1B556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2BC5D-542B-814D-0839-35219FAE2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77124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E8B0E6-A6C6-21D3-149A-F737F32EE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A83EA9-2C7A-BFDC-D420-5CAE2508C1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284AE2-4023-D10F-86D4-6053B7A917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FE3108-AEFF-97C7-090A-FEE21E7C5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B17EB-1822-4DEA-BC31-BB0021ADA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DD19C1-A991-259D-54B8-1779F478E9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7454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293D1-A3D7-D459-B35B-910B45057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46692D-D890-DC05-6CB5-31796CEEAB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090491-2643-7CEF-8DF7-9FCA4020C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4DD468-A762-86F5-6E3B-321050E85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30688E-7B4E-3EF3-76F4-0A91DFBD30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68055A7-6C2D-04EB-BC56-D67EAE8B4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CCE67F-906A-05D5-908E-FD6D813B0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B6CA14-88F8-E220-F014-5F92CE011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259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5999D-88DB-49B8-8146-06EBFA0F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97224B-7E10-F5E9-B353-84A53C75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481E90C-6FB8-8345-A3D3-2D5AC5B8A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299401-8F11-BAA8-504B-548A24872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1900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01DBE15-46B1-BE65-7A28-688CC3976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4BDCE7-D766-71F7-B584-B9C827590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684C1C-8461-8968-B6E6-518FC0D45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75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D00C6-532F-C99A-E6FE-A147ED516D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98479-B369-3354-01CC-1B562B5A1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F9220-95F5-56D4-5FEF-27B0E3EBF3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505C74-D1F7-51C5-D75A-9062387FF6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33B8C4-9D64-68EF-64E2-AF0AFA0E2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C048BE-7BA3-8742-8D16-6E9C5509F7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702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D2E492-35EB-4466-7C09-748426143A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0BB1F4D-06E8-B2FB-435D-1C32E9F0AF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65E018-544E-C888-D331-5E5DF7894F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11F9E6-F2B8-7FA0-31A0-E83991C5E2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4DDA48-E58B-4B8E-8E38-4CDAF2E248C9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2A5B4-0B11-DF1E-7C94-F30021271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E8B63-893F-E641-86D2-E0526DE1BA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9792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7D9EDA-1997-F916-BE26-6972C0736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4474C0-723A-7964-335B-83690AFEB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1B987D-183F-022F-3883-40B115949A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4DDA48-E58B-4B8E-8E38-4CDAF2E248C9}" type="datetimeFigureOut">
              <a:rPr lang="en-US" smtClean="0"/>
              <a:t>10/10/2024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CCC38F-19EF-9CB6-6C67-F2633B708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F096E5-0DB3-8C8C-37DE-C72BBE6D5C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F95B0C-978B-49DF-9A92-57CAE62182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91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49214A-C5D2-B455-68C4-8D07C7E74D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11702" y="1659325"/>
            <a:ext cx="5810602" cy="2826656"/>
          </a:xfrm>
        </p:spPr>
        <p:txBody>
          <a:bodyPr>
            <a:normAutofit fontScale="90000"/>
          </a:bodyPr>
          <a:lstStyle/>
          <a:p>
            <a:r>
              <a:rPr lang="en-US" sz="7300" b="1" i="1" dirty="0">
                <a:solidFill>
                  <a:schemeClr val="bg1"/>
                </a:solidFill>
              </a:rPr>
              <a:t> 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Computational Thinking, Problem Solving, and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257990"/>
            <a:ext cx="9144000" cy="714829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Deep Dive into Lists and Objects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TOPIC 4.0 – Computational thinking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96803791-3323-5BB2-D425-9F43F6234F41}"/>
              </a:ext>
            </a:extLst>
          </p:cNvPr>
          <p:cNvGrpSpPr/>
          <p:nvPr/>
        </p:nvGrpSpPr>
        <p:grpSpPr>
          <a:xfrm rot="10800000">
            <a:off x="536853" y="989331"/>
            <a:ext cx="6496493" cy="2439669"/>
            <a:chOff x="2441933" y="-377151"/>
            <a:chExt cx="6496493" cy="2439669"/>
          </a:xfrm>
        </p:grpSpPr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15D0F600-D785-7A03-FE44-8FBDC5F8905E}"/>
                </a:ext>
              </a:extLst>
            </p:cNvPr>
            <p:cNvSpPr/>
            <p:nvPr/>
          </p:nvSpPr>
          <p:spPr>
            <a:xfrm rot="16200000">
              <a:off x="5096879" y="-1424341"/>
              <a:ext cx="2439669" cy="4534049"/>
            </a:xfrm>
            <a:prstGeom prst="trapezoid">
              <a:avLst>
                <a:gd name="adj" fmla="val 20878"/>
              </a:avLst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 rot="10800000">
              <a:off x="2441933" y="137379"/>
              <a:ext cx="6496493" cy="1569660"/>
            </a:xfrm>
            <a:prstGeom prst="rect">
              <a:avLst/>
            </a:prstGeom>
            <a:noFill/>
            <a:scene3d>
              <a:camera prst="perspectiveContrastingLeftFacing" fov="5400000">
                <a:rot lat="0" lon="19200000" rev="0"/>
              </a:camera>
              <a:lightRig rig="threePt" dir="t"/>
            </a:scene3d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9600" b="1" dirty="0">
                  <a:ln w="3810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TOPIC 4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1027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7866" y="2421039"/>
            <a:ext cx="9076267" cy="414505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In this case, a list is used more as a set</a:t>
            </a:r>
            <a:endParaRPr lang="en-US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Sets are collection of objects with no specific order, like the inventory of a game like this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It doesn’t matter the order of the items in our bag for the function of the game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The list can still be sorted and have that </a:t>
            </a:r>
            <a:r>
              <a:rPr lang="en-US" sz="2800" i="1" dirty="0">
                <a:solidFill>
                  <a:schemeClr val="bg1"/>
                </a:solidFill>
                <a:cs typeface="Courier New" panose="02070309020205020404" pitchFamily="49" charset="0"/>
              </a:rPr>
              <a:t>not</a:t>
            </a: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 matter as a factor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A DEEP DIVE INTO LISTS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6"/>
            <a:ext cx="2919723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5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LIST USES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1991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7866" y="2421039"/>
            <a:ext cx="9076267" cy="414505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Store a list of names, or other information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In my fish game, the fish objects for each tank is stored in a list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All the game’s tanks are stored in a big game-wide list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Each music track name is stored in a list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All the decorations for each tank are stored in a list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In hypothetical, can be used to store dice rolls for a dice game, characters in a party, a list of websites, and so much more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A DEEP DIVE INTO LISTS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6"/>
            <a:ext cx="2919723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5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LIST USES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4806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7866" y="2421039"/>
            <a:ext cx="9076267" cy="414505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Objects are a custom type of variable that hold other variables and procedures to interact with that data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Objects are </a:t>
            </a:r>
            <a:r>
              <a:rPr lang="en-US" sz="2800" i="1" dirty="0">
                <a:solidFill>
                  <a:schemeClr val="bg1"/>
                </a:solidFill>
                <a:cs typeface="Courier New" panose="02070309020205020404" pitchFamily="49" charset="0"/>
              </a:rPr>
              <a:t>abstractions</a:t>
            </a: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 of real-world objects with variables that represent traits of that real world object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A DEEP DIVE INTO OBJECTS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6"/>
            <a:ext cx="2919723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5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OBJECTS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5071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3520" y="2080213"/>
            <a:ext cx="11968480" cy="4145055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def __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__(self, name, age):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self.name = name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self.age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age</a:t>
            </a:r>
          </a:p>
          <a:p>
            <a:pPr algn="l"/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def introduce(self):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print(“Hello, I’m ”, self.name, “ and I’m ”, </a:t>
            </a:r>
            <a:r>
              <a:rPr lang="en-US" sz="1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self.age</a:t>
            </a:r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“ years old!”</a:t>
            </a:r>
          </a:p>
          <a:p>
            <a:pPr algn="l"/>
            <a:endParaRPr lang="en-US" sz="1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 = Person(“Brody”, 12)</a:t>
            </a:r>
          </a:p>
          <a:p>
            <a:pPr algn="l"/>
            <a:r>
              <a:rPr lang="en-US" sz="1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p1.introduce()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A DEEP DIVE INTO OBJECTS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6"/>
            <a:ext cx="4809483" cy="1382547"/>
            <a:chOff x="812225" y="1424872"/>
            <a:chExt cx="8392633" cy="138254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4" y="1483980"/>
              <a:ext cx="822323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OBJECT EXAMPLE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7454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5629" y="2428143"/>
            <a:ext cx="10227026" cy="4145055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Let’s break it down a bit more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Person: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This is our </a:t>
            </a:r>
            <a:r>
              <a:rPr lang="en-US" sz="2800" i="1" dirty="0">
                <a:solidFill>
                  <a:schemeClr val="bg1"/>
                </a:solidFill>
                <a:cs typeface="Courier New" panose="02070309020205020404" pitchFamily="49" charset="0"/>
              </a:rPr>
              <a:t>class declaration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Similar to a procedure declaration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We decide the name of the class, and therefore the objects as well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A DEEP DIVE INTO OBJECTS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6"/>
            <a:ext cx="4809483" cy="1382547"/>
            <a:chOff x="812225" y="1424872"/>
            <a:chExt cx="8392633" cy="138254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4" y="1483980"/>
              <a:ext cx="822323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OBJECT EXAMPLE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51625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5629" y="2428143"/>
            <a:ext cx="10227026" cy="414505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__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__(self, name, age):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self.name = name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self.age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age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This is our </a:t>
            </a:r>
            <a:r>
              <a:rPr lang="en-US" sz="2800" i="1" dirty="0">
                <a:solidFill>
                  <a:schemeClr val="bg1"/>
                </a:solidFill>
                <a:cs typeface="Courier New" panose="02070309020205020404" pitchFamily="49" charset="0"/>
              </a:rPr>
              <a:t>constructor</a:t>
            </a: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 (aka constructor method, constructor procedure)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Uses keyword __</a:t>
            </a:r>
            <a:r>
              <a:rPr lang="en-US" sz="2800" dirty="0" err="1">
                <a:solidFill>
                  <a:schemeClr val="bg1"/>
                </a:solidFill>
                <a:cs typeface="Courier New" panose="02070309020205020404" pitchFamily="49" charset="0"/>
              </a:rPr>
              <a:t>init</a:t>
            </a: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__ short for initialize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Always has self in parenthesis, other two variables are brought in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self.name and </a:t>
            </a:r>
            <a:r>
              <a:rPr lang="en-US" sz="2800" dirty="0" err="1">
                <a:solidFill>
                  <a:schemeClr val="bg1"/>
                </a:solidFill>
                <a:cs typeface="Courier New" panose="02070309020205020404" pitchFamily="49" charset="0"/>
              </a:rPr>
              <a:t>self.age</a:t>
            </a: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 are assigned to values brought in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name and age are now variables in our class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A DEEP DIVE INTO OBJECTS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6"/>
            <a:ext cx="4809483" cy="1382547"/>
            <a:chOff x="812225" y="1424872"/>
            <a:chExt cx="8392633" cy="138254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4" y="1483980"/>
              <a:ext cx="822323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OBJECT EXAMPLE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856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5629" y="2428143"/>
            <a:ext cx="10227026" cy="4145055"/>
          </a:xfrm>
        </p:spPr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introduce(self):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print(“Hello, I’m ”, self.name, “ and I’m ”,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self.age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“ years old!”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This is a procedure in our class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This one prints out information about the object, using the variables we created in our constructor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A DEEP DIVE INTO OBJECTS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6"/>
            <a:ext cx="4809483" cy="1382547"/>
            <a:chOff x="812225" y="1424872"/>
            <a:chExt cx="8392633" cy="138254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4" y="1483980"/>
              <a:ext cx="822323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OBJECT EXAMPLE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584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5629" y="2428143"/>
            <a:ext cx="10227026" cy="4145055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 = Person(“Brody”, 12)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p1.introduce()</a:t>
            </a:r>
            <a:endParaRPr lang="en-US" sz="4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We create a specific instance of our class called an object through </a:t>
            </a:r>
            <a:r>
              <a:rPr lang="en-US" sz="2800" i="1" dirty="0">
                <a:solidFill>
                  <a:schemeClr val="bg1"/>
                </a:solidFill>
                <a:cs typeface="Courier New" panose="02070309020205020404" pitchFamily="49" charset="0"/>
              </a:rPr>
              <a:t>instantiation</a:t>
            </a: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We give it information that goes to the __</a:t>
            </a:r>
            <a:r>
              <a:rPr lang="en-US" sz="2800" dirty="0" err="1">
                <a:solidFill>
                  <a:schemeClr val="bg1"/>
                </a:solidFill>
                <a:cs typeface="Courier New" panose="02070309020205020404" pitchFamily="49" charset="0"/>
              </a:rPr>
              <a:t>init</a:t>
            </a: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__ procedure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We store it just like a variable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We can then call the object’s procedures by saying the object variable name, followed by a dot, followed by the procedure name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A DEEP DIVE INTO OBJECTS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6"/>
            <a:ext cx="4809483" cy="1382547"/>
            <a:chOff x="812225" y="1424872"/>
            <a:chExt cx="8392633" cy="138254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4" y="1483980"/>
              <a:ext cx="822323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OBJECT EXAMPLE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5555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7866" y="2421039"/>
            <a:ext cx="9076267" cy="414505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Multiple of each object can be constructed, and each procedure in them can be called multiple times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Objects can also be put into lists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Real code can be put into object procedures, it’s Python just like everything else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Objects can contain other objects as variables within themselves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A DEEP DIVE INTO OBJECTS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6"/>
            <a:ext cx="2919723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5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OBJECTS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9051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7866" y="2421039"/>
            <a:ext cx="9076267" cy="414505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Think about an object that you interact with and some variables that it might have, as well as some procedures it might have.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Try to write it to have at least 5 variables (data fields) and 3 procedures (methods)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A DEEP DIVE INTO OBJECTS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6"/>
            <a:ext cx="2919723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5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OBJECTS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8271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668514"/>
            <a:ext cx="9144000" cy="3363691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Write a short Python procedure to loop through a list of numbers and print out every even element</a:t>
            </a:r>
            <a:endParaRPr lang="en-US" sz="2400" dirty="0">
              <a:solidFill>
                <a:schemeClr val="bg1"/>
              </a:solidFill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endParaRPr lang="en-US" sz="4400" b="1" i="1" dirty="0">
                <a:ln w="19050">
                  <a:solidFill>
                    <a:srgbClr val="A053D5"/>
                  </a:solidFill>
                </a:ln>
                <a:solidFill>
                  <a:srgbClr val="A053D5"/>
                </a:solidFill>
                <a:latin typeface="NEXT ART" panose="02000803030000020004" pitchFamily="50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57170555-77C5-42A3-E470-812C35BC2838}"/>
              </a:ext>
            </a:extLst>
          </p:cNvPr>
          <p:cNvSpPr/>
          <p:nvPr/>
        </p:nvSpPr>
        <p:spPr>
          <a:xfrm>
            <a:off x="1859931" y="1070669"/>
            <a:ext cx="8472138" cy="1117875"/>
          </a:xfrm>
          <a:prstGeom prst="trapezoid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39B1F2-65A4-D085-BE1B-5EBBA3EB215B}"/>
              </a:ext>
            </a:extLst>
          </p:cNvPr>
          <p:cNvSpPr txBox="1"/>
          <p:nvPr/>
        </p:nvSpPr>
        <p:spPr>
          <a:xfrm>
            <a:off x="2038862" y="1172264"/>
            <a:ext cx="8114275" cy="830997"/>
          </a:xfrm>
          <a:prstGeom prst="rect">
            <a:avLst/>
          </a:prstGeom>
          <a:noFill/>
          <a:scene3d>
            <a:camera prst="perspectiveHeroicExtremeRightFacing" fov="4500000">
              <a:rot lat="20099975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NEXT ART" panose="02000803030000020004" pitchFamily="50" charset="0"/>
              </a:rPr>
              <a:t>THE WARM-UP QUESTION</a:t>
            </a:r>
          </a:p>
        </p:txBody>
      </p:sp>
      <p:pic>
        <p:nvPicPr>
          <p:cNvPr id="1026" name="Picture 2" descr="Flame fire PNG">
            <a:extLst>
              <a:ext uri="{FF2B5EF4-FFF2-40B4-BE49-F238E27FC236}">
                <a16:creationId xmlns:a16="http://schemas.microsoft.com/office/drawing/2014/main" id="{104CC845-BACF-98D0-5D9E-2F2D3C5ED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A053D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-798058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Flame fire PNG">
            <a:extLst>
              <a:ext uri="{FF2B5EF4-FFF2-40B4-BE49-F238E27FC236}">
                <a16:creationId xmlns:a16="http://schemas.microsoft.com/office/drawing/2014/main" id="{D9502E04-7CD5-E64B-BDCC-3626BD76B4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A053D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3"/>
          <a:stretch/>
        </p:blipFill>
        <p:spPr bwMode="auto">
          <a:xfrm>
            <a:off x="2038861" y="5352262"/>
            <a:ext cx="6255557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Flame fire PNG">
            <a:extLst>
              <a:ext uri="{FF2B5EF4-FFF2-40B4-BE49-F238E27FC236}">
                <a16:creationId xmlns:a16="http://schemas.microsoft.com/office/drawing/2014/main" id="{BE98E3E8-5AFF-07E6-E3CB-5B00086DC6D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A053D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8"/>
          <a:stretch/>
        </p:blipFill>
        <p:spPr bwMode="auto">
          <a:xfrm>
            <a:off x="7164119" y="5352262"/>
            <a:ext cx="666748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Flame fire PNG">
            <a:extLst>
              <a:ext uri="{FF2B5EF4-FFF2-40B4-BE49-F238E27FC236}">
                <a16:creationId xmlns:a16="http://schemas.microsoft.com/office/drawing/2014/main" id="{CF34534A-4EFB-5CAB-38C4-A6E8E2F1009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duotone>
              <a:prstClr val="black"/>
              <a:srgbClr val="A053D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33"/>
          <a:stretch/>
        </p:blipFill>
        <p:spPr bwMode="auto">
          <a:xfrm>
            <a:off x="-2383151" y="5560663"/>
            <a:ext cx="6255557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11213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7866" y="2421039"/>
            <a:ext cx="9076267" cy="4145055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Fish Object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Variables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cs typeface="Courier New" panose="02070309020205020404" pitchFamily="49" charset="0"/>
              </a:rPr>
              <a:t>Base Movement Speed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cs typeface="Courier New" panose="02070309020205020404" pitchFamily="49" charset="0"/>
              </a:rPr>
              <a:t>Water Type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cs typeface="Courier New" panose="02070309020205020404" pitchFamily="49" charset="0"/>
              </a:rPr>
              <a:t>Name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cs typeface="Courier New" panose="02070309020205020404" pitchFamily="49" charset="0"/>
              </a:rPr>
              <a:t>Color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cs typeface="Courier New" panose="02070309020205020404" pitchFamily="49" charset="0"/>
              </a:rPr>
              <a:t>Position (X, Y, Z)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  <a:cs typeface="Courier New" panose="02070309020205020404" pitchFamily="49" charset="0"/>
              </a:rPr>
              <a:t>Procedures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cs typeface="Courier New" panose="02070309020205020404" pitchFamily="49" charset="0"/>
              </a:rPr>
              <a:t>Swim()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cs typeface="Courier New" panose="02070309020205020404" pitchFamily="49" charset="0"/>
              </a:rPr>
              <a:t>Feed()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cs typeface="Courier New" panose="02070309020205020404" pitchFamily="49" charset="0"/>
              </a:rPr>
              <a:t>Relocate()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cs typeface="Courier New" panose="020703090202050204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A DEEP DIVE INTO OBJECTS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6"/>
            <a:ext cx="4118603" cy="1382547"/>
            <a:chOff x="812225" y="1424872"/>
            <a:chExt cx="8392633" cy="1382547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4" y="1483980"/>
              <a:ext cx="8223235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My object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5872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26124" y="2351147"/>
            <a:ext cx="9144000" cy="3951992"/>
          </a:xfrm>
        </p:spPr>
        <p:txBody>
          <a:bodyPr>
            <a:normAutofit/>
          </a:bodyPr>
          <a:lstStyle/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Object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Class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Abstraction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Instantiation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800" dirty="0">
              <a:solidFill>
                <a:schemeClr val="bg1"/>
              </a:solidFill>
              <a:latin typeface="+mj-lt"/>
              <a:cs typeface="Courier New" panose="020703090202050204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A DEEP DIVE INTO OBJECTS</a:t>
              </a:r>
              <a:endParaRPr lang="en-US" sz="4400" b="1" i="1" dirty="0">
                <a:ln w="19050">
                  <a:solidFill>
                    <a:srgbClr val="A053D5"/>
                  </a:solidFill>
                </a:ln>
                <a:solidFill>
                  <a:srgbClr val="A053D5"/>
                </a:solidFill>
                <a:latin typeface="NEXT ART" panose="02000803030000020004" pitchFamily="50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68" y="1045596"/>
            <a:ext cx="6401219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2" y="1483980"/>
              <a:ext cx="8223237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Vocab to remember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 descr="Small Brain Wojak : Wojak Feels Guy Stickers For Telegram Bottomless ...">
            <a:extLst>
              <a:ext uri="{FF2B5EF4-FFF2-40B4-BE49-F238E27FC236}">
                <a16:creationId xmlns:a16="http://schemas.microsoft.com/office/drawing/2014/main" id="{131AEAF4-A834-C807-6178-45076F2164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424216" y="680676"/>
            <a:ext cx="3344616" cy="33409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296765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05521" y="2593400"/>
            <a:ext cx="7842905" cy="4104678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printEven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for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)):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if 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 % 2 == 0:</a:t>
            </a:r>
          </a:p>
          <a:p>
            <a:pPr algn="l"/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	print(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algn="l"/>
            <a:endParaRPr lang="en-US" sz="2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 </a:t>
              </a:r>
              <a:r>
                <a:rPr lang="en-US" sz="4400" b="1" i="1" dirty="0" err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REVIEW</a:t>
              </a:r>
              <a:endParaRPr lang="en-US" sz="4400" b="1" i="1" dirty="0">
                <a:ln w="19050">
                  <a:solidFill>
                    <a:srgbClr val="A053D5"/>
                  </a:solidFill>
                </a:ln>
                <a:solidFill>
                  <a:srgbClr val="A053D5"/>
                </a:solidFill>
                <a:latin typeface="NEXT ART" panose="02000803030000020004" pitchFamily="50" charset="0"/>
              </a:endParaRP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rapezoid 1">
            <a:extLst>
              <a:ext uri="{FF2B5EF4-FFF2-40B4-BE49-F238E27FC236}">
                <a16:creationId xmlns:a16="http://schemas.microsoft.com/office/drawing/2014/main" id="{57170555-77C5-42A3-E470-812C35BC2838}"/>
              </a:ext>
            </a:extLst>
          </p:cNvPr>
          <p:cNvSpPr/>
          <p:nvPr/>
        </p:nvSpPr>
        <p:spPr>
          <a:xfrm>
            <a:off x="1859931" y="1070669"/>
            <a:ext cx="8472138" cy="1117875"/>
          </a:xfrm>
          <a:prstGeom prst="trapezoid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639B1F2-65A4-D085-BE1B-5EBBA3EB215B}"/>
              </a:ext>
            </a:extLst>
          </p:cNvPr>
          <p:cNvSpPr txBox="1"/>
          <p:nvPr/>
        </p:nvSpPr>
        <p:spPr>
          <a:xfrm>
            <a:off x="2038862" y="1172264"/>
            <a:ext cx="8114275" cy="830997"/>
          </a:xfrm>
          <a:prstGeom prst="rect">
            <a:avLst/>
          </a:prstGeom>
          <a:noFill/>
          <a:scene3d>
            <a:camera prst="perspectiveHeroicExtremeRightFacing" fov="4500000">
              <a:rot lat="20099975" lon="0" rev="0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ln w="19050">
                  <a:solidFill>
                    <a:schemeClr val="bg1"/>
                  </a:solidFill>
                </a:ln>
                <a:solidFill>
                  <a:schemeClr val="bg1"/>
                </a:solidFill>
                <a:latin typeface="NEXT ART" panose="02000803030000020004" pitchFamily="50" charset="0"/>
              </a:rPr>
              <a:t>THE WARM-UP ANSWER</a:t>
            </a:r>
          </a:p>
        </p:txBody>
      </p:sp>
      <p:pic>
        <p:nvPicPr>
          <p:cNvPr id="1026" name="Picture 2" descr="Flame fire PNG">
            <a:extLst>
              <a:ext uri="{FF2B5EF4-FFF2-40B4-BE49-F238E27FC236}">
                <a16:creationId xmlns:a16="http://schemas.microsoft.com/office/drawing/2014/main" id="{104CC845-BACF-98D0-5D9E-2F2D3C5EDB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rgbClr val="A053D5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8195" y="-798058"/>
            <a:ext cx="7735608" cy="24276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69864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GIVE IT UP </a:t>
              </a:r>
              <a:r>
                <a:rPr lang="en-US" sz="4400" b="1" i="1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FOR LESSON </a:t>
              </a:r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15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C9B6A86A-A42A-C408-BA0D-0A4269CC744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10000 best Give It Up For Day 15 images on Pholder | Spongebob ...">
            <a:extLst>
              <a:ext uri="{FF2B5EF4-FFF2-40B4-BE49-F238E27FC236}">
                <a16:creationId xmlns:a16="http://schemas.microsoft.com/office/drawing/2014/main" id="{FA73BFCC-A394-BEA8-762C-84BC893581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837" r="13074"/>
          <a:stretch/>
        </p:blipFill>
        <p:spPr bwMode="auto">
          <a:xfrm>
            <a:off x="2972609" y="1360841"/>
            <a:ext cx="6333066" cy="4808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05287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421039"/>
            <a:ext cx="9622098" cy="414505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</a:rPr>
              <a:t>Ultimately, it’s because a list of 20 elements takes a </a:t>
            </a:r>
            <a:r>
              <a:rPr lang="en-US" sz="2800" i="1" dirty="0">
                <a:solidFill>
                  <a:schemeClr val="bg1"/>
                </a:solidFill>
                <a:latin typeface="+mj-lt"/>
              </a:rPr>
              <a:t>lot</a:t>
            </a:r>
            <a:r>
              <a:rPr lang="en-US" sz="2800" dirty="0">
                <a:solidFill>
                  <a:schemeClr val="bg1"/>
                </a:solidFill>
                <a:latin typeface="+mj-lt"/>
              </a:rPr>
              <a:t> less code than 20 individual variables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Lists can hold a variable number of items, making them flexible in use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List can be used to represent real-world concepts well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latin typeface="+mj-lt"/>
                <a:cs typeface="Courier New" panose="02070309020205020404" pitchFamily="49" charset="0"/>
              </a:rPr>
              <a:t>Roll call sheets, instructions, ingredient lists, grades, and so much more</a:t>
            </a:r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A DEEP DIVE INTO LISTS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6"/>
            <a:ext cx="4084738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5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WHY LISTS?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63583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421039"/>
            <a:ext cx="9622098" cy="414505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Lists can be used to store strings for ASCII art</a:t>
            </a:r>
          </a:p>
          <a:p>
            <a:pPr marL="2628900" lvl="5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A DEEP DIVE INTO LISTS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6"/>
            <a:ext cx="2919723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5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LIST USES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[Image - 641926] | This is Bob | Know Your Meme">
            <a:extLst>
              <a:ext uri="{FF2B5EF4-FFF2-40B4-BE49-F238E27FC236}">
                <a16:creationId xmlns:a16="http://schemas.microsoft.com/office/drawing/2014/main" id="{FCF952EF-9D1D-EB34-9829-CA2A9010B7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5474" y="3532928"/>
            <a:ext cx="6219825" cy="2609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82892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2228" y="2421039"/>
            <a:ext cx="9622098" cy="4145055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picture =  [“@@@@@@@@@@@@”,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“@@@@ @@ @@@@”,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“@@@@ @@ @@@@”,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“@ @@@@@@@@ @”,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“@          @”,</a:t>
            </a: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	   “@@@@@@@@@@@@”]</a:t>
            </a:r>
          </a:p>
          <a:p>
            <a:pPr algn="l"/>
            <a:endParaRPr lang="en-US" sz="2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80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picture)):</a:t>
            </a:r>
            <a:endParaRPr lang="en-US" sz="16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l"/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print(picture[</a:t>
            </a:r>
            <a:r>
              <a:rPr lang="en-US" sz="2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A DEEP DIVE INTO LISTS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6"/>
            <a:ext cx="2919723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5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LIST USES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1189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7866" y="2421039"/>
            <a:ext cx="9076267" cy="414505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Lists can be used to store inventory items for a text-based adventure game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inventory = [“flashlight”, “food”]</a:t>
            </a:r>
          </a:p>
          <a:p>
            <a:pPr algn="l"/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userSelection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input(“Would you like to pick up the screwdriver?”)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userSelection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== “Yes”: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inventory.append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(“screwdriver”)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print(“You picked up the screwdriver”)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 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print(“You decided not to pick up the screwdriver”)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2628900" lvl="5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A DEEP DIVE INTO LISTS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6"/>
            <a:ext cx="2919723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5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LIST USES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5203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D183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tar: 16 Points 8">
            <a:extLst>
              <a:ext uri="{FF2B5EF4-FFF2-40B4-BE49-F238E27FC236}">
                <a16:creationId xmlns:a16="http://schemas.microsoft.com/office/drawing/2014/main" id="{7A544084-F4D3-3BF9-3FF4-D79B386EC758}"/>
              </a:ext>
            </a:extLst>
          </p:cNvPr>
          <p:cNvSpPr/>
          <p:nvPr/>
        </p:nvSpPr>
        <p:spPr>
          <a:xfrm>
            <a:off x="-199640" y="-568420"/>
            <a:ext cx="2023730" cy="2023730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52EB97-8858-E965-3685-2366E07B49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57866" y="2421039"/>
            <a:ext cx="9076267" cy="4145055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  <a:cs typeface="Courier New" panose="02070309020205020404" pitchFamily="49" charset="0"/>
              </a:rPr>
              <a:t>Lists can be used to store inventory items for a text-based adventure game</a:t>
            </a:r>
          </a:p>
          <a:p>
            <a:pPr algn="l"/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userSelection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input(“Would you like to open the vent?”)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 “screwdriver” in inventory and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userSelection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“Yes”: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print(“You opened the vent, it looks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kinda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spooky.”)</a:t>
            </a:r>
          </a:p>
          <a:p>
            <a:pPr algn="l"/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elif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userSelection</a:t>
            </a:r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“Yes”: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print(“You need a screwdriver to open this vent.”)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algn="l"/>
            <a:r>
              <a:rPr lang="en-US" sz="16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	print(“You turned away from the vent.”)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400" dirty="0">
              <a:solidFill>
                <a:schemeClr val="bg1"/>
              </a:solidFill>
              <a:cs typeface="Courier New" panose="02070309020205020404" pitchFamily="49" charset="0"/>
            </a:endParaRPr>
          </a:p>
          <a:p>
            <a:pPr marL="2628900" lvl="5" indent="-342900" algn="l">
              <a:buFont typeface="Arial" panose="020B0604020202020204" pitchFamily="34" charset="0"/>
              <a:buChar char="•"/>
            </a:pPr>
            <a:endParaRPr lang="en-US" sz="20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5EA9C44-59D9-DD42-845C-C7296D49CE54}"/>
              </a:ext>
            </a:extLst>
          </p:cNvPr>
          <p:cNvGrpSpPr/>
          <p:nvPr/>
        </p:nvGrpSpPr>
        <p:grpSpPr>
          <a:xfrm>
            <a:off x="-199640" y="-621158"/>
            <a:ext cx="14618533" cy="1381920"/>
            <a:chOff x="-89777" y="-821151"/>
            <a:chExt cx="14618533" cy="138192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86B6A8F6-F0E9-B8C6-A205-E2178319ECFA}"/>
                </a:ext>
              </a:extLst>
            </p:cNvPr>
            <p:cNvSpPr/>
            <p:nvPr/>
          </p:nvSpPr>
          <p:spPr>
            <a:xfrm rot="21540000">
              <a:off x="-89777" y="-821151"/>
              <a:ext cx="12677564" cy="1356107"/>
            </a:xfrm>
            <a:prstGeom prst="rect">
              <a:avLst/>
            </a:prstGeom>
            <a:solidFill>
              <a:srgbClr val="653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800" dirty="0">
                <a:solidFill>
                  <a:srgbClr val="8C3FC5"/>
                </a:solidFill>
                <a:latin typeface="Sofachrome Rg" panose="02010507020000020004" pitchFamily="50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B99B76D-6C5A-718F-1F57-BE6879CD2A5D}"/>
                </a:ext>
              </a:extLst>
            </p:cNvPr>
            <p:cNvSpPr txBox="1"/>
            <p:nvPr/>
          </p:nvSpPr>
          <p:spPr>
            <a:xfrm rot="21540000">
              <a:off x="19208" y="-208672"/>
              <a:ext cx="1450954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i="1" dirty="0">
                  <a:ln w="19050">
                    <a:solidFill>
                      <a:srgbClr val="A053D5"/>
                    </a:solidFill>
                  </a:ln>
                  <a:solidFill>
                    <a:srgbClr val="A053D5"/>
                  </a:solidFill>
                  <a:latin typeface="NEXT ART" panose="02000803030000020004" pitchFamily="50" charset="0"/>
                </a:rPr>
                <a:t>A DEEP DIVE INTO LISTS</a:t>
              </a: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341BAC1-E2A4-BC55-F4B4-635308FE02E2}"/>
              </a:ext>
            </a:extLst>
          </p:cNvPr>
          <p:cNvGrpSpPr/>
          <p:nvPr/>
        </p:nvGrpSpPr>
        <p:grpSpPr>
          <a:xfrm>
            <a:off x="358570" y="1045596"/>
            <a:ext cx="2919723" cy="876338"/>
            <a:chOff x="812225" y="1424872"/>
            <a:chExt cx="8392633" cy="876338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C01C5FF-BC8E-264E-33EB-5421F2E77875}"/>
                </a:ext>
              </a:extLst>
            </p:cNvPr>
            <p:cNvSpPr/>
            <p:nvPr/>
          </p:nvSpPr>
          <p:spPr>
            <a:xfrm>
              <a:off x="812225" y="1424872"/>
              <a:ext cx="8392633" cy="876338"/>
            </a:xfrm>
            <a:prstGeom prst="rect">
              <a:avLst/>
            </a:prstGeom>
            <a:solidFill>
              <a:srgbClr val="4B2979"/>
            </a:solidFill>
            <a:ln w="76200">
              <a:solidFill>
                <a:srgbClr val="2B2153"/>
              </a:solidFill>
            </a:ln>
            <a:effectLst>
              <a:outerShdw dist="177800" dir="5400000" algn="t" rotWithShape="0">
                <a:srgbClr val="18132F"/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5639B1F2-65A4-D085-BE1B-5EBBA3EB215B}"/>
                </a:ext>
              </a:extLst>
            </p:cNvPr>
            <p:cNvSpPr txBox="1"/>
            <p:nvPr/>
          </p:nvSpPr>
          <p:spPr>
            <a:xfrm>
              <a:off x="896925" y="1483980"/>
              <a:ext cx="82232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ln w="19050">
                    <a:solidFill>
                      <a:schemeClr val="bg1"/>
                    </a:solidFill>
                  </a:ln>
                  <a:solidFill>
                    <a:schemeClr val="bg1"/>
                  </a:solidFill>
                  <a:latin typeface="NEXT ART" panose="02000803030000020004" pitchFamily="50" charset="0"/>
                </a:rPr>
                <a:t>LIST USES</a:t>
              </a:r>
            </a:p>
          </p:txBody>
        </p:sp>
      </p:grpSp>
      <p:sp>
        <p:nvSpPr>
          <p:cNvPr id="7" name="Rectangle 6">
            <a:extLst>
              <a:ext uri="{FF2B5EF4-FFF2-40B4-BE49-F238E27FC236}">
                <a16:creationId xmlns:a16="http://schemas.microsoft.com/office/drawing/2014/main" id="{42C66BEC-A9B9-A4C3-B203-460ABF012768}"/>
              </a:ext>
            </a:extLst>
          </p:cNvPr>
          <p:cNvSpPr/>
          <p:nvPr/>
        </p:nvSpPr>
        <p:spPr>
          <a:xfrm rot="19641517">
            <a:off x="-522857" y="5893406"/>
            <a:ext cx="1424762" cy="1345377"/>
          </a:xfrm>
          <a:prstGeom prst="rect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16 Points 7">
            <a:extLst>
              <a:ext uri="{FF2B5EF4-FFF2-40B4-BE49-F238E27FC236}">
                <a16:creationId xmlns:a16="http://schemas.microsoft.com/office/drawing/2014/main" id="{7DC8FEB8-5D6F-5456-57CE-0C44ACA0C9EE}"/>
              </a:ext>
            </a:extLst>
          </p:cNvPr>
          <p:cNvSpPr/>
          <p:nvPr/>
        </p:nvSpPr>
        <p:spPr>
          <a:xfrm>
            <a:off x="11039772" y="5879371"/>
            <a:ext cx="1637414" cy="1637414"/>
          </a:xfrm>
          <a:prstGeom prst="star16">
            <a:avLst/>
          </a:prstGeom>
          <a:solidFill>
            <a:srgbClr val="4B2979"/>
          </a:solidFill>
          <a:ln w="76200">
            <a:solidFill>
              <a:srgbClr val="2B2153"/>
            </a:solidFill>
          </a:ln>
          <a:effectLst>
            <a:outerShdw dist="177800" dir="5400000" algn="t" rotWithShape="0">
              <a:srgbClr val="18132F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732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4B2979"/>
        </a:solidFill>
        <a:ln w="76200">
          <a:solidFill>
            <a:srgbClr val="2B2153"/>
          </a:solidFill>
        </a:ln>
        <a:effectLst>
          <a:outerShdw dist="177800" dir="5400000" algn="t" rotWithShape="0">
            <a:srgbClr val="18132F"/>
          </a:outerShdw>
        </a:effectLst>
      </a:spPr>
      <a:bodyPr rtlCol="0" anchor="ctr"/>
      <a:lstStyle>
        <a:defPPr algn="ctr">
          <a:defRPr sz="3200" dirty="0" smtClean="0"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5046</TotalTime>
  <Words>1090</Words>
  <Application>Microsoft Office PowerPoint</Application>
  <PresentationFormat>Widescreen</PresentationFormat>
  <Paragraphs>145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Aptos</vt:lpstr>
      <vt:lpstr>Aptos Display</vt:lpstr>
      <vt:lpstr>Arial</vt:lpstr>
      <vt:lpstr>Courier New</vt:lpstr>
      <vt:lpstr>NEXT ART</vt:lpstr>
      <vt:lpstr>Sofachrome Rg</vt:lpstr>
      <vt:lpstr>Office Theme</vt:lpstr>
      <vt:lpstr>  Computational Thinking, Problem Solving, and Programming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Hill</dc:creator>
  <cp:lastModifiedBy>Michael Hill</cp:lastModifiedBy>
  <cp:revision>12</cp:revision>
  <dcterms:created xsi:type="dcterms:W3CDTF">2024-08-07T17:47:07Z</dcterms:created>
  <dcterms:modified xsi:type="dcterms:W3CDTF">2024-10-10T15:59:48Z</dcterms:modified>
</cp:coreProperties>
</file>