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1" r:id="rId3"/>
    <p:sldId id="390" r:id="rId4"/>
    <p:sldId id="382" r:id="rId5"/>
    <p:sldId id="384" r:id="rId6"/>
    <p:sldId id="385" r:id="rId7"/>
    <p:sldId id="386" r:id="rId8"/>
    <p:sldId id="387" r:id="rId9"/>
    <p:sldId id="388" r:id="rId10"/>
    <p:sldId id="389" r:id="rId11"/>
    <p:sldId id="392" r:id="rId12"/>
    <p:sldId id="391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400" r:id="rId21"/>
    <p:sldId id="401" r:id="rId22"/>
    <p:sldId id="3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1616"/>
    <a:srgbClr val="080404"/>
    <a:srgbClr val="831F1F"/>
    <a:srgbClr val="AA2626"/>
    <a:srgbClr val="3B1111"/>
    <a:srgbClr val="311B1B"/>
    <a:srgbClr val="5A1A1A"/>
    <a:srgbClr val="DA4E4E"/>
    <a:srgbClr val="1D1834"/>
    <a:srgbClr val="201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EA5256B-9573-1D62-6C08-49DD4AC0AF6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EAAE1-06B4-D79A-9946-32A21B2D4BF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2B0C25A-F776-F00E-333F-03CC2767D2C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8031" y="1047003"/>
            <a:ext cx="5810602" cy="2826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Abstract Data Structures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5.1.1 – 5.1.3: Recursion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5.0 – ABSTRACT DATA STRUCTURES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800023" y="1526978"/>
            <a:ext cx="6496493" cy="2439669"/>
            <a:chOff x="2551296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rgbClr val="AA2626"/>
            </a:solidFill>
            <a:ln w="76200">
              <a:solidFill>
                <a:srgbClr val="5A1A1A"/>
              </a:solidFill>
            </a:ln>
            <a:effectLst>
              <a:outerShdw dist="177800" dir="5400000" algn="t" rotWithShape="0">
                <a:srgbClr val="080404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551296" y="131340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9281616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4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Okay big man how do I code it?</a:t>
              </a: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965CDF0-89F6-898C-47B2-10674EE7FD86}"/>
              </a:ext>
            </a:extLst>
          </p:cNvPr>
          <p:cNvSpPr txBox="1">
            <a:spLocks/>
          </p:cNvSpPr>
          <p:nvPr/>
        </p:nvSpPr>
        <p:spPr>
          <a:xfrm>
            <a:off x="1152228" y="2247957"/>
            <a:ext cx="8750228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First off, that was kind of mean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Second off, recursion typically happens using procedures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procedures check to see if the problem is broken down enough, if not, they break it down some more</a:t>
            </a:r>
          </a:p>
        </p:txBody>
      </p:sp>
      <p:pic>
        <p:nvPicPr>
          <p:cNvPr id="4098" name="Picture 2" descr="Sonic Dance GIF Sprite">
            <a:extLst>
              <a:ext uri="{FF2B5EF4-FFF2-40B4-BE49-F238E27FC236}">
                <a16:creationId xmlns:a16="http://schemas.microsoft.com/office/drawing/2014/main" id="{C17F74D2-CF0E-CC65-4279-7F1CCC3A6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833" y="3619781"/>
            <a:ext cx="4743450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389DAFD5-6CCC-37BE-AF62-4437EA6A1052}"/>
              </a:ext>
            </a:extLst>
          </p:cNvPr>
          <p:cNvSpPr/>
          <p:nvPr/>
        </p:nvSpPr>
        <p:spPr>
          <a:xfrm>
            <a:off x="4388368" y="3669400"/>
            <a:ext cx="2125846" cy="918826"/>
          </a:xfrm>
          <a:prstGeom prst="ellipse">
            <a:avLst/>
          </a:prstGeom>
          <a:noFill/>
          <a:ln w="76200">
            <a:solidFill>
              <a:srgbClr val="AA262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6064EA-0054-C174-78AA-F6497FBEE51B}"/>
              </a:ext>
            </a:extLst>
          </p:cNvPr>
          <p:cNvCxnSpPr>
            <a:stCxn id="15" idx="4"/>
          </p:cNvCxnSpPr>
          <p:nvPr/>
        </p:nvCxnSpPr>
        <p:spPr>
          <a:xfrm>
            <a:off x="5451291" y="4588226"/>
            <a:ext cx="2197062" cy="678434"/>
          </a:xfrm>
          <a:prstGeom prst="straightConnector1">
            <a:avLst/>
          </a:prstGeom>
          <a:ln w="76200">
            <a:solidFill>
              <a:srgbClr val="AA262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32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9281616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4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Okay big man how do I code it?</a:t>
              </a: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965CDF0-89F6-898C-47B2-10674EE7FD86}"/>
              </a:ext>
            </a:extLst>
          </p:cNvPr>
          <p:cNvSpPr txBox="1">
            <a:spLocks/>
          </p:cNvSpPr>
          <p:nvPr/>
        </p:nvSpPr>
        <p:spPr>
          <a:xfrm>
            <a:off x="1152228" y="2247957"/>
            <a:ext cx="8750228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To break down the problems, we construct our functions to call themselves over again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allows us to repeat our steps of breaking down the problem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Let’s analyze the Fibonacci sequence to look at an example of recursion</a:t>
            </a:r>
          </a:p>
        </p:txBody>
      </p:sp>
    </p:spTree>
    <p:extLst>
      <p:ext uri="{BB962C8B-B14F-4D97-AF65-F5344CB8AC3E}">
        <p14:creationId xmlns:p14="http://schemas.microsoft.com/office/powerpoint/2010/main" val="2975063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6189187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4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FIBONACCI SEQUENCE</a:t>
              </a: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965CDF0-89F6-898C-47B2-10674EE7FD86}"/>
              </a:ext>
            </a:extLst>
          </p:cNvPr>
          <p:cNvSpPr txBox="1">
            <a:spLocks/>
          </p:cNvSpPr>
          <p:nvPr/>
        </p:nvSpPr>
        <p:spPr>
          <a:xfrm>
            <a:off x="1152228" y="2247957"/>
            <a:ext cx="8750228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Base case: f(0) = 1 and f(1) =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f(x) = f(x-1) + f(x-2)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f(2) = f(1) + f(0)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f(2) = 1 + 1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f(2) = 2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f(3) = f(2) + f(1)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f(3) = 2 + 1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f(3) = 3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784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7773059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4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FIBONACCI SEQUENCE CODE</a:t>
              </a: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965CDF0-89F6-898C-47B2-10674EE7FD86}"/>
              </a:ext>
            </a:extLst>
          </p:cNvPr>
          <p:cNvSpPr txBox="1">
            <a:spLocks/>
          </p:cNvSpPr>
          <p:nvPr/>
        </p:nvSpPr>
        <p:spPr>
          <a:xfrm>
            <a:off x="1152228" y="2247957"/>
            <a:ext cx="10602756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if(n == 0 or n == 1):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(n-1) +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fibonacci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(n-2)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61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7773059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4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FIBONACCI SEQUENCE CODE</a:t>
              </a: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965CDF0-89F6-898C-47B2-10674EE7FD86}"/>
              </a:ext>
            </a:extLst>
          </p:cNvPr>
          <p:cNvSpPr txBox="1">
            <a:spLocks/>
          </p:cNvSpPr>
          <p:nvPr/>
        </p:nvSpPr>
        <p:spPr>
          <a:xfrm>
            <a:off x="1152228" y="2247957"/>
            <a:ext cx="8750228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Fibonacci code checks if the base case is met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the base case is not met, we call the function again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We’ll call this the ‘recursive case’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With very little code, we have a recursive function</a:t>
            </a:r>
          </a:p>
        </p:txBody>
      </p:sp>
    </p:spTree>
    <p:extLst>
      <p:ext uri="{BB962C8B-B14F-4D97-AF65-F5344CB8AC3E}">
        <p14:creationId xmlns:p14="http://schemas.microsoft.com/office/powerpoint/2010/main" val="7733570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7773059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4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FIBONACCI SEQUENCE CODE</a:t>
              </a: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965CDF0-89F6-898C-47B2-10674EE7FD86}"/>
              </a:ext>
            </a:extLst>
          </p:cNvPr>
          <p:cNvSpPr txBox="1">
            <a:spLocks/>
          </p:cNvSpPr>
          <p:nvPr/>
        </p:nvSpPr>
        <p:spPr>
          <a:xfrm>
            <a:off x="1152228" y="2247957"/>
            <a:ext cx="8750228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Fibonacci code checks if the base case is met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the base case is not met, we call the function again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We’ll call this the ‘recursive case’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With very little code, we have a recursive function</a:t>
            </a:r>
          </a:p>
        </p:txBody>
      </p:sp>
    </p:spTree>
    <p:extLst>
      <p:ext uri="{BB962C8B-B14F-4D97-AF65-F5344CB8AC3E}">
        <p14:creationId xmlns:p14="http://schemas.microsoft.com/office/powerpoint/2010/main" val="637225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1" y="1045596"/>
            <a:ext cx="3405166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4" y="1480643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FACTORIAL</a:t>
              </a: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965CDF0-89F6-898C-47B2-10674EE7FD86}"/>
              </a:ext>
            </a:extLst>
          </p:cNvPr>
          <p:cNvSpPr txBox="1">
            <a:spLocks/>
          </p:cNvSpPr>
          <p:nvPr/>
        </p:nvSpPr>
        <p:spPr>
          <a:xfrm>
            <a:off x="1152228" y="2247957"/>
            <a:ext cx="8750228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Base case: f(0) = 1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f(x) = x * f(x-1)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f(3) = 3 * f(2)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f(3) = 3 * 2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f(3) = 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f(4) = 4 * f(3)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f(4) = 4 * 6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f(4) = 20</a:t>
            </a:r>
          </a:p>
          <a:p>
            <a:pPr algn="l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116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7773059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4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FIBONACCI SEQUENCE CODE</a:t>
              </a: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965CDF0-89F6-898C-47B2-10674EE7FD86}"/>
              </a:ext>
            </a:extLst>
          </p:cNvPr>
          <p:cNvSpPr txBox="1">
            <a:spLocks/>
          </p:cNvSpPr>
          <p:nvPr/>
        </p:nvSpPr>
        <p:spPr>
          <a:xfrm>
            <a:off x="1152228" y="2247957"/>
            <a:ext cx="8750228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factorial(n):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if n == 0: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1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else: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return n * factorial(n-1)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0104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1" y="1045596"/>
            <a:ext cx="5062516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4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PRACTICAL USAGE</a:t>
              </a: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965CDF0-89F6-898C-47B2-10674EE7FD86}"/>
              </a:ext>
            </a:extLst>
          </p:cNvPr>
          <p:cNvSpPr txBox="1">
            <a:spLocks/>
          </p:cNvSpPr>
          <p:nvPr/>
        </p:nvSpPr>
        <p:spPr>
          <a:xfrm>
            <a:off x="1152228" y="2247957"/>
            <a:ext cx="8750228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Lots of problems that can be solved by while loops can also be solved using recursion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Let’s take a look back at our binary search from Topic 4</a:t>
            </a:r>
          </a:p>
        </p:txBody>
      </p:sp>
    </p:spTree>
    <p:extLst>
      <p:ext uri="{BB962C8B-B14F-4D97-AF65-F5344CB8AC3E}">
        <p14:creationId xmlns:p14="http://schemas.microsoft.com/office/powerpoint/2010/main" val="293685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1" y="1045596"/>
            <a:ext cx="7699580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4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SERACH (ITERATIVE)</a:t>
              </a: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965CDF0-89F6-898C-47B2-10674EE7FD86}"/>
              </a:ext>
            </a:extLst>
          </p:cNvPr>
          <p:cNvSpPr txBox="1">
            <a:spLocks/>
          </p:cNvSpPr>
          <p:nvPr/>
        </p:nvSpPr>
        <p:spPr>
          <a:xfrm>
            <a:off x="1152228" y="2247957"/>
            <a:ext cx="8750228" cy="4313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(want, 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high = 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)-1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low = 0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while low &lt;= high: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mid = low + (high - low) // 2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if want == 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[mid]: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return mid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[mid] &lt; want: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low = mid + 1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else: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        high = mid - 1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return -1</a:t>
            </a:r>
          </a:p>
        </p:txBody>
      </p:sp>
    </p:spTree>
    <p:extLst>
      <p:ext uri="{BB962C8B-B14F-4D97-AF65-F5344CB8AC3E}">
        <p14:creationId xmlns:p14="http://schemas.microsoft.com/office/powerpoint/2010/main" val="2633487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Write a python method that is the constructor method for a class called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 that has a few attributes (variables) that it brings in </a:t>
            </a:r>
            <a:r>
              <a:rPr lang="en-US" sz="2800">
                <a:solidFill>
                  <a:schemeClr val="bg1"/>
                </a:solidFill>
                <a:cs typeface="Courier New" panose="02070309020205020404" pitchFamily="49" charset="0"/>
              </a:rPr>
              <a:t>and assigns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DA4E4E"/>
                  </a:solidFill>
                </a:ln>
                <a:solidFill>
                  <a:srgbClr val="DA4E4E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E71B6D99-2A72-5DBB-82ED-705E2F05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529834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AB8DB945-2BED-E7C6-96E2-E58E2C014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7206" y="5227276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921FFBF9-2771-21AA-5DC0-96913C3C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22" y="5377574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14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1" y="1045596"/>
            <a:ext cx="8124122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4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SERACH (Recursive)</a:t>
              </a: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965CDF0-89F6-898C-47B2-10674EE7FD86}"/>
              </a:ext>
            </a:extLst>
          </p:cNvPr>
          <p:cNvSpPr txBox="1">
            <a:spLocks/>
          </p:cNvSpPr>
          <p:nvPr/>
        </p:nvSpPr>
        <p:spPr>
          <a:xfrm>
            <a:off x="1152228" y="2247957"/>
            <a:ext cx="8750228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(want, 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low, high):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   	if low &gt; high: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	return -1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mid = (low + high) // 2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if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[mid] == want: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	return mid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elif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arr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[mid] &lt; target: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	return 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(want, 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mid + 1, high)</a:t>
            </a:r>
          </a:p>
          <a:p>
            <a:pPr algn="l"/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	else:</a:t>
            </a:r>
          </a:p>
          <a:p>
            <a:pPr algn="l"/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		return 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binarySearch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(want, </a:t>
            </a:r>
            <a:r>
              <a:rPr lang="en-US" sz="20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low, mid – 1)</a:t>
            </a:r>
          </a:p>
        </p:txBody>
      </p:sp>
    </p:spTree>
    <p:extLst>
      <p:ext uri="{BB962C8B-B14F-4D97-AF65-F5344CB8AC3E}">
        <p14:creationId xmlns:p14="http://schemas.microsoft.com/office/powerpoint/2010/main" val="365215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1" y="1045596"/>
            <a:ext cx="5062516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4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PRACTICAL USAGE</a:t>
              </a:r>
            </a:p>
          </p:txBody>
        </p:sp>
      </p:grpSp>
      <p:sp>
        <p:nvSpPr>
          <p:cNvPr id="13" name="Subtitle 2">
            <a:extLst>
              <a:ext uri="{FF2B5EF4-FFF2-40B4-BE49-F238E27FC236}">
                <a16:creationId xmlns:a16="http://schemas.microsoft.com/office/drawing/2014/main" id="{8965CDF0-89F6-898C-47B2-10674EE7FD86}"/>
              </a:ext>
            </a:extLst>
          </p:cNvPr>
          <p:cNvSpPr txBox="1">
            <a:spLocks/>
          </p:cNvSpPr>
          <p:nvPr/>
        </p:nvSpPr>
        <p:spPr>
          <a:xfrm>
            <a:off x="1152228" y="2247957"/>
            <a:ext cx="8750228" cy="431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recursive code is shorter! Woo-hoo!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For writing code, recursive algorithms can often be much simpler to write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There is a tradeoff, as each iteration of the recursion takes more memory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can lead to memory overflows if the algorithm has to recurse too much</a:t>
            </a:r>
          </a:p>
        </p:txBody>
      </p:sp>
    </p:spTree>
    <p:extLst>
      <p:ext uri="{BB962C8B-B14F-4D97-AF65-F5344CB8AC3E}">
        <p14:creationId xmlns:p14="http://schemas.microsoft.com/office/powerpoint/2010/main" val="929339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5187592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Recursion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 Case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 Case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6042230" cy="2610316"/>
            <a:chOff x="812225" y="1424872"/>
            <a:chExt cx="8392633" cy="26103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5785E7DA-2EFD-B57F-F599-D709A02B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0963" y="1441921"/>
            <a:ext cx="2808644" cy="2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13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Write a python method that is the constructor method for a class called 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 that has a few attributes (variables) that it brings in </a:t>
            </a:r>
            <a:r>
              <a:rPr lang="en-US" sz="2800">
                <a:solidFill>
                  <a:schemeClr val="bg1"/>
                </a:solidFill>
                <a:cs typeface="Courier New" panose="02070309020205020404" pitchFamily="49" charset="0"/>
              </a:rPr>
              <a:t>and assigns</a:t>
            </a:r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DA4E4E"/>
                  </a:solidFill>
                </a:ln>
                <a:solidFill>
                  <a:srgbClr val="DA4E4E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320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5" y="2252324"/>
            <a:ext cx="6406444" cy="431377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Different way of tackling problems</a:t>
            </a:r>
            <a:endParaRPr lang="en-US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Continually breaking down a problem into smaller versions of itself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Eventually, you hit a small enough problem to solve yourself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b="1" i="1" dirty="0">
                <a:solidFill>
                  <a:schemeClr val="bg1"/>
                </a:solidFill>
                <a:cs typeface="Courier New" panose="02070309020205020404" pitchFamily="49" charset="0"/>
              </a:rPr>
              <a:t>Recursion</a:t>
            </a: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 is the process of breaking down a problem into smaller pieces which you either already know the answer to, or can solve by applying the same process to each piece, and combining the results.</a:t>
            </a:r>
            <a:endParaRPr lang="en-US" sz="2800" b="1" i="1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6538416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Recursive thinking</a:t>
              </a:r>
            </a:p>
          </p:txBody>
        </p:sp>
      </p:grpSp>
      <p:pic>
        <p:nvPicPr>
          <p:cNvPr id="12" name="Picture 2" descr="Recursion | ♥Recursion by Blake Crouch">
            <a:extLst>
              <a:ext uri="{FF2B5EF4-FFF2-40B4-BE49-F238E27FC236}">
                <a16:creationId xmlns:a16="http://schemas.microsoft.com/office/drawing/2014/main" id="{9CF30BF1-C4C7-DE30-805D-D9F7155CF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8196" y="2424806"/>
            <a:ext cx="4473703" cy="251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39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5" y="2252324"/>
            <a:ext cx="6406444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Think about your path being blocked by a big rock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 can split this big rock in two, then split those halves, so on and so forth until you can pick up the rocks to clear the path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6538416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PRACTICAL EXAMPLE</a:t>
              </a:r>
            </a:p>
          </p:txBody>
        </p:sp>
      </p:grpSp>
      <p:pic>
        <p:nvPicPr>
          <p:cNvPr id="2050" name="Picture 2" descr="Devils tower, they still can't completely agree what this thing is, but ...">
            <a:extLst>
              <a:ext uri="{FF2B5EF4-FFF2-40B4-BE49-F238E27FC236}">
                <a16:creationId xmlns:a16="http://schemas.microsoft.com/office/drawing/2014/main" id="{C8F5AEC2-55F9-13FC-86C3-4D7D41975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921" y="200025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59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76310"/>
            <a:ext cx="8750228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Go to mathisfun.com/games/towerofhanoi.html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Towers of Hanoi are the quintessential example of a recursive algorithm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 must move all the discs from the left tower to the right tower, in order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You can only move one disk at a time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Smaller discs may NOT be placed under larger discs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Try to solve the towers for 3 discs, then 5, then 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5.1.2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69" y="1045596"/>
            <a:ext cx="9799067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Slightly less practical 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692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47957"/>
            <a:ext cx="8750228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towers of Hanoi increases dramatically in time taken to solve with each increase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You must break down the problem step-by-step to move each disc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Each disc movement requires you to do a handful of prior disc movements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By the time you’ve added one new disk, you must once again move every other disk again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O(2</a:t>
            </a:r>
            <a:r>
              <a:rPr lang="en-US" sz="2400" baseline="30000" dirty="0">
                <a:solidFill>
                  <a:schemeClr val="bg1"/>
                </a:solidFill>
              </a:rPr>
              <a:t>n</a:t>
            </a:r>
            <a:r>
              <a:rPr lang="en-US" sz="2400" dirty="0">
                <a:solidFill>
                  <a:schemeClr val="bg1"/>
                </a:solidFill>
              </a:rPr>
              <a:t>) algorithm (not very efficient)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5.1.2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69" y="1045596"/>
            <a:ext cx="5319217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Towers of </a:t>
              </a:r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hanoi</a:t>
              </a:r>
              <a:endParaRPr lang="en-US" sz="40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1236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76310"/>
            <a:ext cx="8750228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General algorithm: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Move n – 1 discs from tower A to tower B, leaving disc n on tower 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Move disc n from tower A to tower C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Move n-1 discs from tower B to tower C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5.1.3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69" y="1045596"/>
            <a:ext cx="5319217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Towers of </a:t>
              </a:r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hanoi</a:t>
              </a:r>
              <a:endParaRPr lang="en-US" sz="40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971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276310"/>
            <a:ext cx="3469391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Each recursive step adds a new layer of triangles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5588574" cy="1994763"/>
            <a:chOff x="812225" y="1424872"/>
            <a:chExt cx="8392633" cy="19947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4" y="1480643"/>
              <a:ext cx="822323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Koch’s snowflake</a:t>
              </a:r>
            </a:p>
          </p:txBody>
        </p:sp>
      </p:grpSp>
      <p:pic>
        <p:nvPicPr>
          <p:cNvPr id="3074" name="Picture 2" descr="KOCH SNOWFLAKE CONSTRUCTION. Fractal geometry exercise with triangles ...">
            <a:extLst>
              <a:ext uri="{FF2B5EF4-FFF2-40B4-BE49-F238E27FC236}">
                <a16:creationId xmlns:a16="http://schemas.microsoft.com/office/drawing/2014/main" id="{090A98E8-A1A0-25AA-781F-ED8E63F68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81" y="2109484"/>
            <a:ext cx="6577123" cy="370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36496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B2979"/>
        </a:solidFill>
        <a:ln w="76200">
          <a:solidFill>
            <a:srgbClr val="2B2153"/>
          </a:solidFill>
        </a:ln>
        <a:effectLst>
          <a:outerShdw dist="177800" dir="5400000" algn="t" rotWithShape="0">
            <a:srgbClr val="18132F"/>
          </a:outerShdw>
        </a:effectLst>
      </a:spPr>
      <a:bodyPr rtlCol="0" anchor="ctr"/>
      <a:lstStyle>
        <a:defPPr algn="ctr">
          <a:defRPr sz="3200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5635</TotalTime>
  <Words>1164</Words>
  <Application>Microsoft Office PowerPoint</Application>
  <PresentationFormat>Widescreen</PresentationFormat>
  <Paragraphs>141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Aptos Display</vt:lpstr>
      <vt:lpstr>Arial</vt:lpstr>
      <vt:lpstr>Consolas</vt:lpstr>
      <vt:lpstr>Courier New</vt:lpstr>
      <vt:lpstr>NEXT ART</vt:lpstr>
      <vt:lpstr>Sofachrome Rg</vt:lpstr>
      <vt:lpstr>Office Theme</vt:lpstr>
      <vt:lpstr>Abstract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15</cp:revision>
  <dcterms:created xsi:type="dcterms:W3CDTF">2024-08-07T17:47:07Z</dcterms:created>
  <dcterms:modified xsi:type="dcterms:W3CDTF">2025-01-13T21:53:10Z</dcterms:modified>
</cp:coreProperties>
</file>