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90" r:id="rId4"/>
    <p:sldId id="382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20" r:id="rId18"/>
    <p:sldId id="414" r:id="rId19"/>
    <p:sldId id="415" r:id="rId20"/>
    <p:sldId id="416" r:id="rId21"/>
    <p:sldId id="417" r:id="rId22"/>
    <p:sldId id="418" r:id="rId23"/>
    <p:sldId id="419" r:id="rId24"/>
    <p:sldId id="421" r:id="rId25"/>
    <p:sldId id="3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16"/>
    <a:srgbClr val="080404"/>
    <a:srgbClr val="831F1F"/>
    <a:srgbClr val="AA2626"/>
    <a:srgbClr val="3B1111"/>
    <a:srgbClr val="311B1B"/>
    <a:srgbClr val="5A1A1A"/>
    <a:srgbClr val="DA4E4E"/>
    <a:srgbClr val="1D1834"/>
    <a:srgbClr val="20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Abstract Data Structures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2D Arrays and Stacks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5.0 – ABSTRACT DATA STRUCTURES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AA2626"/>
            </a:solidFill>
            <a:ln w="76200">
              <a:solidFill>
                <a:srgbClr val="5A1A1A"/>
              </a:solidFill>
            </a:ln>
            <a:effectLst>
              <a:outerShdw dist="177800" dir="5400000" algn="t" rotWithShape="0">
                <a:srgbClr val="080404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 you can see, our 2D arrays are often manipulated using nested for 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not the only way to access the elements in a 2D array but it’s by far the simplest, so we will continue to use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loop will handle one axis of the array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5.1.4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4579191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Nested 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3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Ultimately 2D arrays are just an array containing other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Or a list containing other lists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IB Pseudocode uses arrays, not lists, so be aware of the differences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5.1.4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6936311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2D Arrays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06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Stacks are a variant of the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the array, the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Stacks are variable in length and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programming languages have a stack that is built on top of their list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does not, but it’s list can be used as a 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Stacks are a concept first and a variable type second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all programming languages have stacks built-in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Some require you to create your own out of a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5.1.6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274361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65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5" y="2252324"/>
            <a:ext cx="660457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Stacks are LIFO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short for last in – first 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means that the most recently added item to the stack is the only one that can be taken out of 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Think of this as a stack of plates, you can only remove the plate on the top of 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where we derive the name ‘stack’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5.1.6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534457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STructure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pic>
        <p:nvPicPr>
          <p:cNvPr id="2050" name="Picture 2" descr="Royalty Free Stacked Plates Pictures, Images and Stock Photos - iStock">
            <a:extLst>
              <a:ext uri="{FF2B5EF4-FFF2-40B4-BE49-F238E27FC236}">
                <a16:creationId xmlns:a16="http://schemas.microsoft.com/office/drawing/2014/main" id="{6C810353-E14D-728E-2F41-D58D07EF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55" y="2291231"/>
            <a:ext cx="3038670" cy="303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5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push() – push an item onto 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Python, this is append()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pop() – remove the item most recently added to the stack, at the ‘top’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 dirty="0">
                <a:solidFill>
                  <a:schemeClr val="bg1"/>
                </a:solidFill>
              </a:rPr>
              <a:t>() – returns true or false based on if the stack is empty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built into Python, check if length is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Yep, these are all you need to work with a stack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4809483" cy="1994763"/>
            <a:chOff x="812225" y="1424872"/>
            <a:chExt cx="8392633" cy="1994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61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stack.append</a:t>
            </a:r>
            <a:r>
              <a:rPr lang="en-US" dirty="0">
                <a:solidFill>
                  <a:schemeClr val="bg1"/>
                </a:solidFill>
              </a:rPr>
              <a:t>(5)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4809483" cy="1994763"/>
            <a:chOff x="812225" y="1424872"/>
            <a:chExt cx="8392633" cy="1994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METHODS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344F4-1095-30DC-347E-F212A029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28289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0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3397526"/>
            <a:ext cx="10227547" cy="31685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stack.append</a:t>
            </a:r>
            <a:r>
              <a:rPr lang="en-US" dirty="0">
                <a:solidFill>
                  <a:schemeClr val="bg1"/>
                </a:solidFill>
              </a:rPr>
              <a:t>(3)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344F4-1095-30DC-347E-F212A029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83998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13B22F7-9E70-6D3D-B371-22B1EB63E650}"/>
              </a:ext>
            </a:extLst>
          </p:cNvPr>
          <p:cNvGrpSpPr/>
          <p:nvPr/>
        </p:nvGrpSpPr>
        <p:grpSpPr>
          <a:xfrm>
            <a:off x="358569" y="1045596"/>
            <a:ext cx="4809483" cy="1994763"/>
            <a:chOff x="812225" y="1424872"/>
            <a:chExt cx="8392633" cy="19947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54D0F2-087C-DA0C-D5B2-E3EBBAE65F80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9A8CFA-55E1-FE53-2146-AEB3EE6FAB65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61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3397526"/>
            <a:ext cx="10227547" cy="31685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stack.pop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stack.pop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344F4-1095-30DC-347E-F212A029EF0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13B22F7-9E70-6D3D-B371-22B1EB63E650}"/>
              </a:ext>
            </a:extLst>
          </p:cNvPr>
          <p:cNvGrpSpPr/>
          <p:nvPr/>
        </p:nvGrpSpPr>
        <p:grpSpPr>
          <a:xfrm>
            <a:off x="358569" y="1045596"/>
            <a:ext cx="4809483" cy="1994763"/>
            <a:chOff x="812225" y="1424872"/>
            <a:chExt cx="8392633" cy="19947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54D0F2-087C-DA0C-D5B2-E3EBBAE65F80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9A8CFA-55E1-FE53-2146-AEB3EE6FAB65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20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512908"/>
            <a:ext cx="10227547" cy="40531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(6)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stack.append</a:t>
            </a:r>
            <a:r>
              <a:rPr lang="en-US" dirty="0">
                <a:solidFill>
                  <a:schemeClr val="bg1"/>
                </a:solidFill>
              </a:rPr>
              <a:t>(6)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(10)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stack.append</a:t>
            </a:r>
            <a:r>
              <a:rPr lang="en-US" dirty="0">
                <a:solidFill>
                  <a:schemeClr val="bg1"/>
                </a:solidFill>
              </a:rPr>
              <a:t>(10)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(-12)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stack.append</a:t>
            </a:r>
            <a:r>
              <a:rPr lang="en-US" dirty="0">
                <a:solidFill>
                  <a:schemeClr val="bg1"/>
                </a:solidFill>
              </a:rPr>
              <a:t>(-12)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stack.append</a:t>
            </a:r>
            <a:r>
              <a:rPr lang="en-US" dirty="0">
                <a:solidFill>
                  <a:schemeClr val="bg1"/>
                </a:solidFill>
              </a:rPr>
              <a:t>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344F4-1095-30DC-347E-F212A029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37271"/>
              </p:ext>
            </p:extLst>
          </p:nvPr>
        </p:nvGraphicFramePr>
        <p:xfrm>
          <a:off x="7213600" y="2728271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13B22F7-9E70-6D3D-B371-22B1EB63E650}"/>
              </a:ext>
            </a:extLst>
          </p:cNvPr>
          <p:cNvGrpSpPr/>
          <p:nvPr/>
        </p:nvGrpSpPr>
        <p:grpSpPr>
          <a:xfrm>
            <a:off x="358569" y="1045596"/>
            <a:ext cx="4809483" cy="1994763"/>
            <a:chOff x="812225" y="1424872"/>
            <a:chExt cx="8392633" cy="19947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54D0F2-087C-DA0C-D5B2-E3EBBAE65F80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9A8CFA-55E1-FE53-2146-AEB3EE6FAB65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34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512908"/>
            <a:ext cx="10227547" cy="40531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output </a:t>
            </a:r>
            <a:r>
              <a:rPr lang="en-US" sz="2800" dirty="0" err="1">
                <a:solidFill>
                  <a:schemeClr val="bg1"/>
                </a:solidFill>
              </a:rPr>
              <a:t>stack.pop</a:t>
            </a:r>
            <a:r>
              <a:rPr lang="en-US" sz="2800" dirty="0">
                <a:solidFill>
                  <a:schemeClr val="bg1"/>
                </a:solidFill>
              </a:rPr>
              <a:t>() + </a:t>
            </a:r>
            <a:r>
              <a:rPr lang="en-US" sz="2800" dirty="0" err="1">
                <a:solidFill>
                  <a:schemeClr val="bg1"/>
                </a:solidFill>
              </a:rPr>
              <a:t>stack.pop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err="1">
                <a:solidFill>
                  <a:schemeClr val="bg1"/>
                </a:solidFill>
              </a:rPr>
              <a:t>stack.pop</a:t>
            </a:r>
            <a:r>
              <a:rPr lang="en-US" dirty="0">
                <a:solidFill>
                  <a:schemeClr val="bg1"/>
                </a:solidFill>
              </a:rPr>
              <a:t>() + </a:t>
            </a:r>
            <a:r>
              <a:rPr lang="en-US" dirty="0" err="1">
                <a:solidFill>
                  <a:schemeClr val="bg1"/>
                </a:solidFill>
              </a:rPr>
              <a:t>stack.pop</a:t>
            </a:r>
            <a:r>
              <a:rPr lang="en-US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code will print -9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344F4-1095-30DC-347E-F212A029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34810"/>
              </p:ext>
            </p:extLst>
          </p:nvPr>
        </p:nvGraphicFramePr>
        <p:xfrm>
          <a:off x="7164119" y="277568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13B22F7-9E70-6D3D-B371-22B1EB63E650}"/>
              </a:ext>
            </a:extLst>
          </p:cNvPr>
          <p:cNvGrpSpPr/>
          <p:nvPr/>
        </p:nvGrpSpPr>
        <p:grpSpPr>
          <a:xfrm>
            <a:off x="358569" y="1045596"/>
            <a:ext cx="4809483" cy="1994763"/>
            <a:chOff x="812225" y="1424872"/>
            <a:chExt cx="8392633" cy="19947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54D0F2-087C-DA0C-D5B2-E3EBBAE65F80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9A8CFA-55E1-FE53-2146-AEB3EE6FAB65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69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recursive python function to return the sum of all integer numbers less than or equal to the input variable n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7206" y="5227276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2" y="5377574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are some applications of a stack in programs that you might use personally?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5.1.6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35360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96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Web browsers use a stack to handle the back 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Recursive methods are handled on a stack, when the method is completed, it is popped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Undoing in programs, each action could be an item on a 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Programming languages balancing parenthesis in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print(</a:t>
            </a:r>
            <a:r>
              <a:rPr lang="en-US" sz="2800" dirty="0" err="1">
                <a:solidFill>
                  <a:schemeClr val="bg1"/>
                </a:solidFill>
              </a:rPr>
              <a:t>len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arr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5.1.6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35360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95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 = new Stack()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STACK.push</a:t>
            </a:r>
            <a:r>
              <a:rPr lang="en-US" sz="2800" dirty="0">
                <a:solidFill>
                  <a:schemeClr val="bg1"/>
                </a:solidFill>
              </a:rPr>
              <a:t>(“item”)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output </a:t>
            </a:r>
            <a:r>
              <a:rPr lang="en-US" sz="2800" dirty="0" err="1">
                <a:solidFill>
                  <a:schemeClr val="bg1"/>
                </a:solidFill>
              </a:rPr>
              <a:t>STACK.pop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</a:t>
            </a:r>
            <a:r>
              <a:rPr lang="en-US" sz="2800" dirty="0" err="1">
                <a:solidFill>
                  <a:schemeClr val="bg1"/>
                </a:solidFill>
              </a:rPr>
              <a:t>STACK.isEmpty</a:t>
            </a:r>
            <a:r>
              <a:rPr lang="en-US" sz="2800" dirty="0">
                <a:solidFill>
                  <a:schemeClr val="bg1"/>
                </a:solidFill>
              </a:rPr>
              <a:t>() then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6882123" cy="1994763"/>
            <a:chOff x="812225" y="1424872"/>
            <a:chExt cx="8392633" cy="1994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IN PSEUCDOCODE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92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Stacks don’t formally exist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you’d like to use a stack, ensure that you adhere to using only .append(), .pop(), and .</a:t>
            </a: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5033004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Stack IN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Using Python, write a program that will perform the following operations in order: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 32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 13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 42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 35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Pop elements in a loop until no elements exist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 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Pop twice and add the </a:t>
            </a:r>
            <a:r>
              <a:rPr lang="en-US" sz="2800">
                <a:solidFill>
                  <a:schemeClr val="bg1"/>
                </a:solidFill>
              </a:rPr>
              <a:t>elements together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5.1.7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290617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PRACTICE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74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5187592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2D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Nested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0422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5785E7DA-2EFD-B57F-F599-D709A02B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3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def sum(n):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0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 + sum(n-1)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2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Recall our previous discussions of lists vs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Lists </a:t>
            </a:r>
            <a:r>
              <a:rPr lang="en-US" sz="2400" dirty="0">
                <a:solidFill>
                  <a:schemeClr val="bg1"/>
                </a:solidFill>
              </a:rPr>
              <a:t>– variable in length, can hold multiple data types, less efficient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Arrays</a:t>
            </a:r>
            <a:r>
              <a:rPr lang="en-US" sz="2400" dirty="0">
                <a:solidFill>
                  <a:schemeClr val="bg1"/>
                </a:solidFill>
              </a:rPr>
              <a:t> – fixed length, only one data type, way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Both have their upsides and downsides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 talking about lists in this class, I may reference them as arrays, especially in this lesson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will delve into further detail about what makes a list unique later in this unit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5.1.4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252687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‘Arrays’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3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dimensional arrays should be thought of as a </a:t>
            </a:r>
            <a:r>
              <a:rPr lang="en-US" sz="2800" i="1" dirty="0">
                <a:solidFill>
                  <a:schemeClr val="bg1"/>
                </a:solidFill>
              </a:rPr>
              <a:t>line</a:t>
            </a:r>
            <a:r>
              <a:rPr lang="en-US" sz="2800" dirty="0">
                <a:solidFill>
                  <a:schemeClr val="bg1"/>
                </a:solidFill>
              </a:rPr>
              <a:t> of elements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element follows the previous element, there’s a sequence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5.1.4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3895083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1D Arrays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9AB4D83-E574-BBD2-FB15-4BCF4131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59" y="4326504"/>
            <a:ext cx="5400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However, lots of data comes not in a list, but in a grid, or a data table. Data tables need something two dimensional to be adequately represented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use 2 subscripts to index a 2d array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5.1.4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3895083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2D Arrays</a:t>
              </a:r>
            </a:p>
          </p:txBody>
        </p:sp>
      </p:grpSp>
      <p:pic>
        <p:nvPicPr>
          <p:cNvPr id="1026" name="Picture 2" descr="Two Dimensional Array in C++ | DigitalOcean">
            <a:extLst>
              <a:ext uri="{FF2B5EF4-FFF2-40B4-BE49-F238E27FC236}">
                <a16:creationId xmlns:a16="http://schemas.microsoft.com/office/drawing/2014/main" id="{45BAA3A1-CE7C-4EDC-FAA0-180C41CC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33" y="4316695"/>
            <a:ext cx="3318933" cy="20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5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5.1.4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2D Arrays EXAMPLE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0B695-435E-7D32-0284-89B25E22D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37344"/>
              </p:ext>
            </p:extLst>
          </p:nvPr>
        </p:nvGraphicFramePr>
        <p:xfrm>
          <a:off x="1974096" y="2995506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036857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908709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94920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65269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29575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907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7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Jorblo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8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5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2252324"/>
            <a:ext cx="9393851" cy="466166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[[98, 68, 65, 73, 67],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[77,77,88,78,90],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[53,63,74,85,72],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[77,77,68,78,91],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[88,86,90,56,81]]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STUDENT from 0 to 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STUDENT + 1, “student”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AVG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loop EXAM from 0 to 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AVG = AVG + SCORES[STUDENT][EXAM]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loop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AVG / 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5.1.5 – THINKING RECURSIVELY</a:t>
              </a:r>
            </a:p>
          </p:txBody>
        </p:sp>
      </p:grp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D4A7D-31BC-1FDD-DCA1-C7D64F6F207D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3" cy="1379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ABA99D-9FFF-2A43-5FBB-59D02DB7A05B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C35ABE-5FB0-7B80-451C-108E3417F468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2D Arrays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22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6616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[[98, 68, 65, 73, 67],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[77,77,88,78,90],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[53,63,74,85,72],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[77,77,68,78,91],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[88,86,90,56,81]]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(scores))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+ 1, “student”)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average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j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(scores[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average = average + scores[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print(avg/4)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5.1.5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D4A7D-31BC-1FDD-DCA1-C7D64F6F207D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3" cy="1379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ABA99D-9FFF-2A43-5FBB-59D02DB7A05B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C35ABE-5FB0-7B80-451C-108E3417F468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2D Arrays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48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6953</TotalTime>
  <Words>1172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Abstract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18</cp:revision>
  <dcterms:created xsi:type="dcterms:W3CDTF">2024-08-07T17:47:07Z</dcterms:created>
  <dcterms:modified xsi:type="dcterms:W3CDTF">2024-11-08T15:31:36Z</dcterms:modified>
</cp:coreProperties>
</file>