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1" r:id="rId3"/>
    <p:sldId id="390" r:id="rId4"/>
    <p:sldId id="382" r:id="rId5"/>
    <p:sldId id="406" r:id="rId6"/>
    <p:sldId id="407" r:id="rId7"/>
    <p:sldId id="410" r:id="rId8"/>
    <p:sldId id="408" r:id="rId9"/>
    <p:sldId id="411" r:id="rId10"/>
    <p:sldId id="409" r:id="rId11"/>
    <p:sldId id="412" r:id="rId12"/>
    <p:sldId id="413" r:id="rId13"/>
    <p:sldId id="414" r:id="rId14"/>
    <p:sldId id="415" r:id="rId15"/>
    <p:sldId id="416" r:id="rId16"/>
    <p:sldId id="417" r:id="rId17"/>
    <p:sldId id="418" r:id="rId18"/>
    <p:sldId id="419" r:id="rId19"/>
    <p:sldId id="420" r:id="rId20"/>
    <p:sldId id="421" r:id="rId21"/>
    <p:sldId id="422" r:id="rId22"/>
    <p:sldId id="427" r:id="rId23"/>
    <p:sldId id="423" r:id="rId24"/>
    <p:sldId id="426" r:id="rId25"/>
    <p:sldId id="424" r:id="rId26"/>
    <p:sldId id="425" r:id="rId27"/>
    <p:sldId id="3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1616"/>
    <a:srgbClr val="080404"/>
    <a:srgbClr val="831F1F"/>
    <a:srgbClr val="AA2626"/>
    <a:srgbClr val="3B1111"/>
    <a:srgbClr val="311B1B"/>
    <a:srgbClr val="5A1A1A"/>
    <a:srgbClr val="DA4E4E"/>
    <a:srgbClr val="1D1834"/>
    <a:srgbClr val="2019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D2729C-6C1E-4863-BB82-9C4651295A4F}" v="4" dt="2024-11-05T14:43:26.4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 varScale="1">
        <p:scale>
          <a:sx n="94" d="100"/>
          <a:sy n="94" d="100"/>
        </p:scale>
        <p:origin x="2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06D2729C-6C1E-4863-BB82-9C4651295A4F}"/>
    <pc:docChg chg="undo custSel addSld modSld sldOrd">
      <pc:chgData name="Michael Hill" userId="41dba03d-e58d-4389-9894-554c10310ba4" providerId="ADAL" clId="{06D2729C-6C1E-4863-BB82-9C4651295A4F}" dt="2024-11-05T14:59:30.578" v="517" actId="20577"/>
      <pc:docMkLst>
        <pc:docMk/>
      </pc:docMkLst>
      <pc:sldChg chg="addSp delSp modSp add mod">
        <pc:chgData name="Michael Hill" userId="41dba03d-e58d-4389-9894-554c10310ba4" providerId="ADAL" clId="{06D2729C-6C1E-4863-BB82-9C4651295A4F}" dt="2024-11-05T14:43:41.297" v="26" actId="1076"/>
        <pc:sldMkLst>
          <pc:docMk/>
          <pc:sldMk cId="1301378847" sldId="426"/>
        </pc:sldMkLst>
        <pc:spChg chg="add mod">
          <ac:chgData name="Michael Hill" userId="41dba03d-e58d-4389-9894-554c10310ba4" providerId="ADAL" clId="{06D2729C-6C1E-4863-BB82-9C4651295A4F}" dt="2024-11-05T14:43:04.299" v="18" actId="1076"/>
          <ac:spMkLst>
            <pc:docMk/>
            <pc:sldMk cId="1301378847" sldId="426"/>
            <ac:spMk id="3" creationId="{E1C95500-11C4-381C-42E1-AF63DD6FA4AB}"/>
          </ac:spMkLst>
        </pc:spChg>
        <pc:spChg chg="mod">
          <ac:chgData name="Michael Hill" userId="41dba03d-e58d-4389-9894-554c10310ba4" providerId="ADAL" clId="{06D2729C-6C1E-4863-BB82-9C4651295A4F}" dt="2024-11-05T14:42:57.878" v="15" actId="20577"/>
          <ac:spMkLst>
            <pc:docMk/>
            <pc:sldMk cId="1301378847" sldId="426"/>
            <ac:spMk id="11" creationId="{F5395AE7-2E42-BDED-B870-40E37D0BE86E}"/>
          </ac:spMkLst>
        </pc:spChg>
        <pc:spChg chg="add mod">
          <ac:chgData name="Michael Hill" userId="41dba03d-e58d-4389-9894-554c10310ba4" providerId="ADAL" clId="{06D2729C-6C1E-4863-BB82-9C4651295A4F}" dt="2024-11-05T14:43:41.297" v="26" actId="1076"/>
          <ac:spMkLst>
            <pc:docMk/>
            <pc:sldMk cId="1301378847" sldId="426"/>
            <ac:spMk id="12" creationId="{B0AB9D9A-E42A-EED0-0AA0-445FB6013CDD}"/>
          </ac:spMkLst>
        </pc:spChg>
        <pc:spChg chg="add mod">
          <ac:chgData name="Michael Hill" userId="41dba03d-e58d-4389-9894-554c10310ba4" providerId="ADAL" clId="{06D2729C-6C1E-4863-BB82-9C4651295A4F}" dt="2024-11-05T14:43:26.455" v="21"/>
          <ac:spMkLst>
            <pc:docMk/>
            <pc:sldMk cId="1301378847" sldId="426"/>
            <ac:spMk id="13" creationId="{EBA7FF9B-D76D-1BCB-01DB-704BB7C867B8}"/>
          </ac:spMkLst>
        </pc:spChg>
        <pc:grpChg chg="mod">
          <ac:chgData name="Michael Hill" userId="41dba03d-e58d-4389-9894-554c10310ba4" providerId="ADAL" clId="{06D2729C-6C1E-4863-BB82-9C4651295A4F}" dt="2024-11-05T14:43:37.487" v="25" actId="1076"/>
          <ac:grpSpMkLst>
            <pc:docMk/>
            <pc:sldMk cId="1301378847" sldId="426"/>
            <ac:grpSpMk id="5" creationId="{D0E62730-728A-FB64-580B-744657194840}"/>
          </ac:grpSpMkLst>
        </pc:grpChg>
        <pc:picChg chg="del">
          <ac:chgData name="Michael Hill" userId="41dba03d-e58d-4389-9894-554c10310ba4" providerId="ADAL" clId="{06D2729C-6C1E-4863-BB82-9C4651295A4F}" dt="2024-11-05T14:42:14.140" v="1" actId="478"/>
          <ac:picMkLst>
            <pc:docMk/>
            <pc:sldMk cId="1301378847" sldId="426"/>
            <ac:picMk id="14338" creationId="{51DA6637-2D2C-65EF-CA1B-DB5658726FFF}"/>
          </ac:picMkLst>
        </pc:picChg>
      </pc:sldChg>
      <pc:sldChg chg="modSp add mod ord">
        <pc:chgData name="Michael Hill" userId="41dba03d-e58d-4389-9894-554c10310ba4" providerId="ADAL" clId="{06D2729C-6C1E-4863-BB82-9C4651295A4F}" dt="2024-11-05T14:59:30.578" v="517" actId="20577"/>
        <pc:sldMkLst>
          <pc:docMk/>
          <pc:sldMk cId="3916661735" sldId="427"/>
        </pc:sldMkLst>
        <pc:spChg chg="mod">
          <ac:chgData name="Michael Hill" userId="41dba03d-e58d-4389-9894-554c10310ba4" providerId="ADAL" clId="{06D2729C-6C1E-4863-BB82-9C4651295A4F}" dt="2024-11-05T14:59:30.578" v="517" actId="20577"/>
          <ac:spMkLst>
            <pc:docMk/>
            <pc:sldMk cId="3916661735" sldId="427"/>
            <ac:spMk id="3" creationId="{AB2FF547-CE8D-DD2B-2F9E-BCCD536B5D19}"/>
          </ac:spMkLst>
        </pc:spChg>
        <pc:spChg chg="mod">
          <ac:chgData name="Michael Hill" userId="41dba03d-e58d-4389-9894-554c10310ba4" providerId="ADAL" clId="{06D2729C-6C1E-4863-BB82-9C4651295A4F}" dt="2024-11-05T14:58:00.033" v="39" actId="20577"/>
          <ac:spMkLst>
            <pc:docMk/>
            <pc:sldMk cId="3916661735" sldId="427"/>
            <ac:spMk id="11" creationId="{918674CA-643C-E855-A9C9-875194654C71}"/>
          </ac:spMkLst>
        </pc:spChg>
        <pc:grpChg chg="mod">
          <ac:chgData name="Michael Hill" userId="41dba03d-e58d-4389-9894-554c10310ba4" providerId="ADAL" clId="{06D2729C-6C1E-4863-BB82-9C4651295A4F}" dt="2024-11-05T14:58:06.700" v="41" actId="14100"/>
          <ac:grpSpMkLst>
            <pc:docMk/>
            <pc:sldMk cId="3916661735" sldId="427"/>
            <ac:grpSpMk id="5" creationId="{97E43476-A5CF-54E6-6E4D-E6AD475A156F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go.net/en/bst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B111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tar: 16 Points 12">
            <a:extLst>
              <a:ext uri="{FF2B5EF4-FFF2-40B4-BE49-F238E27FC236}">
                <a16:creationId xmlns:a16="http://schemas.microsoft.com/office/drawing/2014/main" id="{5EA5256B-9573-1D62-6C08-49DD4AC0AF67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A8EAAE1-06B4-D79A-9946-32A21B2D4BF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16 Points 14">
            <a:extLst>
              <a:ext uri="{FF2B5EF4-FFF2-40B4-BE49-F238E27FC236}">
                <a16:creationId xmlns:a16="http://schemas.microsoft.com/office/drawing/2014/main" id="{12B0C25A-F776-F00E-333F-03CC2767D2C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8031" y="1047003"/>
            <a:ext cx="5810602" cy="28266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Abstract Data Structures</a:t>
            </a:r>
            <a:endParaRPr lang="en-US" sz="44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5.1.14 – 5.1.17: Trees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5.0 – ABSTRACT DATA STRUCTURES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800023" y="1526978"/>
            <a:ext cx="6496493" cy="2439669"/>
            <a:chOff x="2551296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AA2626"/>
            </a:solidFill>
            <a:ln w="76200">
              <a:solidFill>
                <a:srgbClr val="5A1A1A"/>
              </a:solidFill>
            </a:ln>
            <a:effectLst>
              <a:outerShdw dist="177800" dir="5400000" algn="t" rotWithShape="0">
                <a:srgbClr val="080404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551296" y="131340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4EF3D-2CC4-89B2-6FCE-334D9FB68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C708B893-24AC-0144-2548-CF64155DCD5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97324C-5474-4135-8913-51AD986D3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3"/>
            <a:ext cx="5080576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Subtrees are created when a different node is chosen to be the root of a tree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80BE48B-A441-BA56-D389-BD6145933BC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003B70-1E92-FAA1-7002-127BE4ED285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80711C-03BD-46A9-9E90-C007B584DFB4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8E813EC-1C5C-03F8-0D11-BB059FE8F806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DA21EA92-8CA3-7C65-F33D-3A32E8BF2D7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633C3D4-354C-8227-EA58-DB6341255149}"/>
              </a:ext>
            </a:extLst>
          </p:cNvPr>
          <p:cNvGrpSpPr/>
          <p:nvPr/>
        </p:nvGrpSpPr>
        <p:grpSpPr>
          <a:xfrm>
            <a:off x="358569" y="1045596"/>
            <a:ext cx="3807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54AE605-E463-ED2E-588B-24750F3D896F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D64B01-7751-E153-7E49-9E51A2732B71}"/>
                </a:ext>
              </a:extLst>
            </p:cNvPr>
            <p:cNvSpPr txBox="1"/>
            <p:nvPr/>
          </p:nvSpPr>
          <p:spPr>
            <a:xfrm>
              <a:off x="896921" y="1480643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Subtrees</a:t>
              </a:r>
            </a:p>
          </p:txBody>
        </p:sp>
      </p:grpSp>
      <p:pic>
        <p:nvPicPr>
          <p:cNvPr id="7170" name="Picture 2" descr="An Introduction to Tree in Data Structure">
            <a:extLst>
              <a:ext uri="{FF2B5EF4-FFF2-40B4-BE49-F238E27FC236}">
                <a16:creationId xmlns:a16="http://schemas.microsoft.com/office/drawing/2014/main" id="{7539913A-6A24-23CF-115D-4F43B5C3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8076" y="1570041"/>
            <a:ext cx="5550403" cy="3306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63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6027C8-10DD-0672-D5F8-D6A387383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2C35721C-36DC-530E-7BF7-4A464EAEE26D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35ED34-4ADA-61CC-7E8B-975D746F3C4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766193D-A7D4-EE06-84E3-131597FB25A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59E7CD-B12B-E7CD-4782-ADEA8411994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7CA02A2-E615-8614-659D-5B97CB918AA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BAC8F07-8E3C-AA43-6B7C-5FA8776C20A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5987EC-344E-ECD0-74C9-18E429FE7E45}"/>
              </a:ext>
            </a:extLst>
          </p:cNvPr>
          <p:cNvGrpSpPr/>
          <p:nvPr/>
        </p:nvGrpSpPr>
        <p:grpSpPr>
          <a:xfrm>
            <a:off x="358569" y="1045596"/>
            <a:ext cx="3807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9EAE3A-44CD-BD36-80A8-3D82209DBEE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9FCEAF9-CA04-96A0-B896-508E7028199C}"/>
                </a:ext>
              </a:extLst>
            </p:cNvPr>
            <p:cNvSpPr txBox="1"/>
            <p:nvPr/>
          </p:nvSpPr>
          <p:spPr>
            <a:xfrm>
              <a:off x="896921" y="1480643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bomb</a:t>
              </a:r>
            </a:p>
          </p:txBody>
        </p:sp>
      </p:grpSp>
      <p:sp>
        <p:nvSpPr>
          <p:cNvPr id="12" name="Subtitle 11">
            <a:extLst>
              <a:ext uri="{FF2B5EF4-FFF2-40B4-BE49-F238E27FC236}">
                <a16:creationId xmlns:a16="http://schemas.microsoft.com/office/drawing/2014/main" id="{FC273527-B7C7-1A90-41C6-4554EFC0A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B990896-74CB-D1A6-BA4F-AFAE124AB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90" y="2453806"/>
            <a:ext cx="8438080" cy="385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386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84E1E-93B2-3983-CE95-3EC8F6D31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F1CB766E-3AB0-5F56-B2AD-0A1BBF480DFA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26CEB-B488-9B2D-F830-2E3031A60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How do we access all of the items in a tree? It isn’t as easy as going down the line like it is with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 have three ‘Tree Traversal’ algorithms called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Inorder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Postorder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Preorder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633FBC3-3DB2-04B9-3753-2529F6AA224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5139CA7-AF77-AC26-43E8-23E9AC924B8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FD1CD52-BE3D-0BDC-392E-9F895A7C2DC8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FFAF77C-D03E-396E-F9F7-C12E02DAC5F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D3AFF56E-2AD0-1637-B69F-3F897C28FE2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D52280-0083-9B7C-40E4-269484DEF2F2}"/>
              </a:ext>
            </a:extLst>
          </p:cNvPr>
          <p:cNvGrpSpPr/>
          <p:nvPr/>
        </p:nvGrpSpPr>
        <p:grpSpPr>
          <a:xfrm>
            <a:off x="358569" y="1045596"/>
            <a:ext cx="4850124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4CC8F19-20ED-64F8-8584-BDA39DBE8CC6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2E5B5C8-A79F-F313-A15D-EFA3E3930C88}"/>
                </a:ext>
              </a:extLst>
            </p:cNvPr>
            <p:cNvSpPr txBox="1"/>
            <p:nvPr/>
          </p:nvSpPr>
          <p:spPr>
            <a:xfrm>
              <a:off x="896920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 traversal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64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2D108B-A628-CE67-4EC1-BAA7A026F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591D6B61-6BC7-2305-D2BE-F2B5D410553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C002C2-CAEA-02CE-A8A5-C1A8CB9296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Inorder</a:t>
            </a:r>
            <a:r>
              <a:rPr lang="en-US" sz="2800" dirty="0">
                <a:solidFill>
                  <a:schemeClr val="bg1"/>
                </a:solidFill>
              </a:rPr>
              <a:t> traversal is a logical traversal of the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Steps: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left subtree recursively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Visit the root node and process its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right subtree recursively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Next slide will have a visual demonstration of how this 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065C95-5C9E-57C5-A800-8AB7B0A853E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96011-D473-03D5-ADCC-E08CB06FF9D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31103D6-33A7-9203-8397-79C505797CB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AA8E1CE-78ED-F81B-D061-80664D6C44F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5E45AD70-FD54-E225-7961-39DFD2382223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32FE5-1C95-8BC4-B288-FE0F2A3BF40E}"/>
              </a:ext>
            </a:extLst>
          </p:cNvPr>
          <p:cNvGrpSpPr/>
          <p:nvPr/>
        </p:nvGrpSpPr>
        <p:grpSpPr>
          <a:xfrm>
            <a:off x="358569" y="1045596"/>
            <a:ext cx="2791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126894-D322-4BAF-4626-4655404F998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20D78C0-ECE4-E05F-8AA5-B63675F33E29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5025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BC6FDF-84A5-D7C8-DE73-294A5261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59B63889-CD76-359F-2BF9-1D09DDCA2B3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7FA7FA8-8FA8-A24C-FB7F-C034A43F4C28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5DEADF-18CE-56CF-C96F-B4165B5DE966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0C8EC9-793F-E52F-21EA-FAB45AD18786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792DF43-2A11-B5CE-BCA4-67E29E573AD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177FBD1B-EFF1-6694-65A9-7BEA61667DD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590C76-811A-BE12-2C32-27E4C4C0BBCC}"/>
              </a:ext>
            </a:extLst>
          </p:cNvPr>
          <p:cNvGrpSpPr/>
          <p:nvPr/>
        </p:nvGrpSpPr>
        <p:grpSpPr>
          <a:xfrm>
            <a:off x="358569" y="1045596"/>
            <a:ext cx="2791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8263F16-7618-BFD6-C5E9-8F5AD36C39A2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39D9D2-0639-42FC-05BE-478310872A34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Inorder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12" name="Subtitle 11">
            <a:extLst>
              <a:ext uri="{FF2B5EF4-FFF2-40B4-BE49-F238E27FC236}">
                <a16:creationId xmlns:a16="http://schemas.microsoft.com/office/drawing/2014/main" id="{87532768-7E5F-7784-96D2-AC9C9E9D58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 descr="Inorder Tree Traversal in Binary Tree in C » PREP INSTA">
            <a:extLst>
              <a:ext uri="{FF2B5EF4-FFF2-40B4-BE49-F238E27FC236}">
                <a16:creationId xmlns:a16="http://schemas.microsoft.com/office/drawing/2014/main" id="{4349788E-2153-FA45-10ED-81ED98A72F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167" y="2213931"/>
            <a:ext cx="7987665" cy="443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44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E79082-4A4F-9CCE-1D17-01DC5E0E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0F2088A-C952-D941-031E-3C99F630C0F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399E6A-FE12-7D5E-D730-CAF763A33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bg1"/>
                </a:solidFill>
              </a:rPr>
              <a:t>Postorder</a:t>
            </a:r>
            <a:r>
              <a:rPr lang="en-US" sz="2800" dirty="0">
                <a:solidFill>
                  <a:schemeClr val="bg1"/>
                </a:solidFill>
              </a:rPr>
              <a:t> traversal is a child first traversal of the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Steps: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left subtree recursively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right subtree recursively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Visit the root node and process its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Next slide will have a visual demonstration of how this 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22C0A3-0E6F-4CE9-51B8-16E1E505669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F79B785-021D-ADB2-99CD-9FBAD2122FD5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926B65-9D6B-0592-F4CE-EC7CBC7C4A0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0C0485-D403-38C9-2458-BF8523DBD97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605AC164-2F1E-1EA0-C282-3BD603A3291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381CA97-74EA-EBBC-5B57-0FF3742AEE31}"/>
              </a:ext>
            </a:extLst>
          </p:cNvPr>
          <p:cNvGrpSpPr/>
          <p:nvPr/>
        </p:nvGrpSpPr>
        <p:grpSpPr>
          <a:xfrm>
            <a:off x="358569" y="1045596"/>
            <a:ext cx="369865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1627843-D95C-24AD-3B2D-11F9FEBA45D0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BE0F944-2CF3-44EA-85F2-8D423EFA7838}"/>
                </a:ext>
              </a:extLst>
            </p:cNvPr>
            <p:cNvSpPr txBox="1"/>
            <p:nvPr/>
          </p:nvSpPr>
          <p:spPr>
            <a:xfrm>
              <a:off x="896920" y="1480643"/>
              <a:ext cx="82232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Postorder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5351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2C6EB-2723-72E2-0EA0-C724CF905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6FD1AA7-FA0A-DB11-3309-C3410920D2B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319C683-EFF9-1C9F-C690-89095FA5EFD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4AF40DD-A4E6-BCB2-FBB7-9ACE6D85D72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BC1219-012A-773E-E133-E4D18E4CEBAA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27E07E7-39A9-4AB2-1D67-56C99A547C3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3296ACC3-9354-AA71-F265-B0A9CC395BB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2B5D8B2-E41D-0AA3-3505-20630EE15BE1}"/>
              </a:ext>
            </a:extLst>
          </p:cNvPr>
          <p:cNvGrpSpPr/>
          <p:nvPr/>
        </p:nvGrpSpPr>
        <p:grpSpPr>
          <a:xfrm>
            <a:off x="358569" y="1045596"/>
            <a:ext cx="363769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8082979-DF79-A072-A759-9EF21AE2259D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514E4F6-86B0-AF9C-25B3-DB0960018021}"/>
                </a:ext>
              </a:extLst>
            </p:cNvPr>
            <p:cNvSpPr txBox="1"/>
            <p:nvPr/>
          </p:nvSpPr>
          <p:spPr>
            <a:xfrm>
              <a:off x="896920" y="1480643"/>
              <a:ext cx="822324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Postorder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12" name="Subtitle 11">
            <a:extLst>
              <a:ext uri="{FF2B5EF4-FFF2-40B4-BE49-F238E27FC236}">
                <a16:creationId xmlns:a16="http://schemas.microsoft.com/office/drawing/2014/main" id="{A8B3D85C-13F2-748E-3763-D42DBC9B81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 descr="Postorder Traversal of Binary Tree - GeeksforGeeks">
            <a:extLst>
              <a:ext uri="{FF2B5EF4-FFF2-40B4-BE49-F238E27FC236}">
                <a16:creationId xmlns:a16="http://schemas.microsoft.com/office/drawing/2014/main" id="{A04DFA89-5391-D037-D87E-38B7E30CE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5907" y="2257408"/>
            <a:ext cx="7845425" cy="4353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5433AC-D118-8EFB-764B-312354C5FB9A}"/>
              </a:ext>
            </a:extLst>
          </p:cNvPr>
          <p:cNvSpPr txBox="1"/>
          <p:nvPr/>
        </p:nvSpPr>
        <p:spPr>
          <a:xfrm>
            <a:off x="9411546" y="3955627"/>
            <a:ext cx="2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682920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FE345-76B2-A85D-A426-921A9E3E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875AF5C-0279-F05F-BD89-CDCC807FFCF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7DCD93-3A6C-EB31-0BA8-0FBE33E19E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Preorder traversal is a root first traversal of the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Steps: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Visit the root node and process its data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left subtree recursively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Traverse the right subtree recursively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Next slide will have a visual demonstration of how this works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44482E2-B471-2AB7-5CBD-D0CD10E8C303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7572666-4F3F-F614-60CB-4FAC72C2A1F1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DD06D2-FD1F-D00D-0CF9-F1DC2EF6622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8216990B-BCA1-E654-375E-0E0B0787650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CA30E47F-C0F3-4EF3-B5BD-17D9A06F7E0D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1CCABC-DE0D-D4BA-AD6D-53AD6A746CD6}"/>
              </a:ext>
            </a:extLst>
          </p:cNvPr>
          <p:cNvGrpSpPr/>
          <p:nvPr/>
        </p:nvGrpSpPr>
        <p:grpSpPr>
          <a:xfrm>
            <a:off x="358569" y="1045596"/>
            <a:ext cx="321775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2E99DF5-E6D3-6F4E-95AB-5C2AE8F0349E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167D93-4EAC-5984-B675-85E16DAC0531}"/>
                </a:ext>
              </a:extLst>
            </p:cNvPr>
            <p:cNvSpPr txBox="1"/>
            <p:nvPr/>
          </p:nvSpPr>
          <p:spPr>
            <a:xfrm>
              <a:off x="896919" y="1480643"/>
              <a:ext cx="8223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PREorder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8767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BC81DC-5EE2-92B2-E459-4905BF6E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FC97650A-716A-A8B6-D08C-40E2662D4A3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082E2B2-F9C3-AF59-518D-CC80943AE30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E3859C1-69CF-5D87-D8FA-21F281B10E0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5F76F7-1E8B-2305-78DA-4FEAE4CC84B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6124205-BFC1-105B-9D0C-D51AC71C527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5C757B94-0593-3E5D-C810-92A015318A9B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9ED1A4-EDD4-A75B-2423-FCC1A1B8E14D}"/>
              </a:ext>
            </a:extLst>
          </p:cNvPr>
          <p:cNvGrpSpPr/>
          <p:nvPr/>
        </p:nvGrpSpPr>
        <p:grpSpPr>
          <a:xfrm>
            <a:off x="358569" y="1045596"/>
            <a:ext cx="333967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9F33CC2-E9FB-E03E-C339-86F74F27CF2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ACA15F5-F6D7-4C43-E465-DE44D1DCD270}"/>
                </a:ext>
              </a:extLst>
            </p:cNvPr>
            <p:cNvSpPr txBox="1"/>
            <p:nvPr/>
          </p:nvSpPr>
          <p:spPr>
            <a:xfrm>
              <a:off x="896920" y="1480643"/>
              <a:ext cx="82232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PREorder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12" name="Subtitle 11">
            <a:extLst>
              <a:ext uri="{FF2B5EF4-FFF2-40B4-BE49-F238E27FC236}">
                <a16:creationId xmlns:a16="http://schemas.microsoft.com/office/drawing/2014/main" id="{5F94963B-3186-7BB4-77ED-C563A8CDA1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C44FFC-7FE8-5C44-C4BC-09D67F4ED4C7}"/>
              </a:ext>
            </a:extLst>
          </p:cNvPr>
          <p:cNvSpPr txBox="1"/>
          <p:nvPr/>
        </p:nvSpPr>
        <p:spPr>
          <a:xfrm>
            <a:off x="9411546" y="3955627"/>
            <a:ext cx="209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pic>
        <p:nvPicPr>
          <p:cNvPr id="11266" name="Picture 2" descr="Preorder Traversal of Binary Tree - Binary Tree - Tutorial">
            <a:extLst>
              <a:ext uri="{FF2B5EF4-FFF2-40B4-BE49-F238E27FC236}">
                <a16:creationId xmlns:a16="http://schemas.microsoft.com/office/drawing/2014/main" id="{F3D12FB0-0A6E-A43C-82EE-2E1248273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989" y="2080213"/>
            <a:ext cx="7709557" cy="433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807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717745-E194-62D6-E9C8-818BFDFA8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911776DB-DC9B-9D6A-9618-10BABFC1EF24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BC1B8-B530-A631-BFBB-3D5836DCB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These trees are cool and all, but they seem like less efficient ways to just have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Well, there is a specific kind of tree that provides us with lots of benefit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Binary Search Tree (Hopefully ‘Binary Search’) is coming back to you on this?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723C20-9D18-5AFE-5CE4-B1D635AEED6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67CF513-0300-1AB9-11DF-7393AB6587B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AFAC2E2-80E8-AB93-8EA5-D14620CB0D7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D1703E9-2FA3-802E-335B-07A158C6914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6CA478EC-6079-EB62-5390-FAE7E260DB0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FCE506C-816D-0ABC-A288-9AD1234A3A22}"/>
              </a:ext>
            </a:extLst>
          </p:cNvPr>
          <p:cNvGrpSpPr/>
          <p:nvPr/>
        </p:nvGrpSpPr>
        <p:grpSpPr>
          <a:xfrm>
            <a:off x="358569" y="1045596"/>
            <a:ext cx="605577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B30CAA5-CEE4-B527-9DBE-90C5FDEB3B56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5AA2C-8474-A465-00C2-D22023974369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67628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Recall the diagrams for inserting and deleting data from a linked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Draw a representation of one of these two actions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E71B6D99-2A72-5DBB-82ED-705E2F050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5298343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AB8DB945-2BED-E7C6-96E2-E58E2C014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77206" y="5227276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921FFBF9-2771-21AA-5DC0-96913C3C3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822" y="5377574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1144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DAD3C5-6073-6846-D3B9-BB0CD0AD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32DD362-E989-6DF8-80CD-CEC618E30227}"/>
              </a:ext>
            </a:extLst>
          </p:cNvPr>
          <p:cNvSpPr/>
          <p:nvPr/>
        </p:nvSpPr>
        <p:spPr>
          <a:xfrm>
            <a:off x="3088640" y="3596640"/>
            <a:ext cx="5323840" cy="3027889"/>
          </a:xfrm>
          <a:prstGeom prst="rect">
            <a:avLst/>
          </a:prstGeom>
          <a:solidFill>
            <a:schemeClr val="bg1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16 Points 8">
            <a:extLst>
              <a:ext uri="{FF2B5EF4-FFF2-40B4-BE49-F238E27FC236}">
                <a16:creationId xmlns:a16="http://schemas.microsoft.com/office/drawing/2014/main" id="{386C81C7-402E-F7B2-AAB7-68DE261321D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1BCC9-0618-D791-5AD2-D92D62D40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binary search tree is a specifically formatted Binary tree where each item on the left of a node is less than that item, and each item on the right is greater than that item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5A2206-051E-F5C0-95A1-B6554747AD3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0A8113-D881-46AA-A58B-075E700756C0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7C93F6-5DB1-CE1C-FBF0-20928A82C3BC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1C8EFABD-F567-0AB8-7742-DB8C08EC5693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F277464C-A342-999C-F06E-0F716AA89239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4076F87-A8B5-3366-AAB9-E4998A698364}"/>
              </a:ext>
            </a:extLst>
          </p:cNvPr>
          <p:cNvGrpSpPr/>
          <p:nvPr/>
        </p:nvGrpSpPr>
        <p:grpSpPr>
          <a:xfrm>
            <a:off x="358569" y="1045596"/>
            <a:ext cx="6055778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0B43B7A-9865-8027-F033-4F879729643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7B5F6C8-2395-8475-F766-024D647C266E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</a:t>
              </a:r>
            </a:p>
          </p:txBody>
        </p:sp>
      </p:grpSp>
      <p:pic>
        <p:nvPicPr>
          <p:cNvPr id="12290" name="Picture 2" descr="Data Structures Tutorials - Binary Search Tree | example | BST Operations">
            <a:extLst>
              <a:ext uri="{FF2B5EF4-FFF2-40B4-BE49-F238E27FC236}">
                <a16:creationId xmlns:a16="http://schemas.microsoft.com/office/drawing/2014/main" id="{3EEC6148-B4BC-07E7-CEF2-E7589E43D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839" y="3670189"/>
            <a:ext cx="6055778" cy="302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97996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666D01-8AA2-53D3-A3C3-2090CF59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AE8392E-E083-4BCC-E9FC-0F127B9E1AC3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DD7E50-3DCC-0541-277B-165D661E4160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BD391B-35D1-78DE-B633-1FFFF625B5D7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CCD0A11-20B0-2953-1A68-AFDE4B588675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9F32F0BF-49EC-6CDE-5A22-445C76DBFC3A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A9D8332F-FA06-93A7-3D9E-58118638326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245783-07C3-D56E-C5E2-74693310A89F}"/>
              </a:ext>
            </a:extLst>
          </p:cNvPr>
          <p:cNvGrpSpPr/>
          <p:nvPr/>
        </p:nvGrpSpPr>
        <p:grpSpPr>
          <a:xfrm>
            <a:off x="358568" y="1045596"/>
            <a:ext cx="8873485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999A44-27E7-D2B3-DE09-27C8520CBE6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3842B8-810D-A9E9-D0D0-3E72E5CB6F71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 insertion</a:t>
              </a:r>
            </a:p>
          </p:txBody>
        </p:sp>
      </p:grpSp>
      <p:pic>
        <p:nvPicPr>
          <p:cNvPr id="13314" name="Picture 2" descr="Construct a Binary Tree in Level Order using Recursion - GeeksforGeeks">
            <a:extLst>
              <a:ext uri="{FF2B5EF4-FFF2-40B4-BE49-F238E27FC236}">
                <a16:creationId xmlns:a16="http://schemas.microsoft.com/office/drawing/2014/main" id="{9CF8DCBC-367A-A796-612B-50150A9FE8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74" y="2401148"/>
            <a:ext cx="5978755" cy="402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072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F92C05-185C-976F-920B-F09227964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2FFA31CC-690F-7D16-6E2E-5BFFCA75AA6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2FF547-CE8D-DD2B-2F9E-BCCD536B5D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BST is empty, make it the root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BST is not empty, follow the root to the parent of the node that you’re trying to insert. This parent will be a leaf node.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key of the new node is smaller than the key of the parent, connect the new node as the parent’s left hand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the key of the new node is larger than the key of the parent, connect the new node as the parent’s </a:t>
            </a:r>
            <a:r>
              <a:rPr lang="en-US" sz="2800">
                <a:solidFill>
                  <a:schemeClr val="bg1"/>
                </a:solidFill>
              </a:rPr>
              <a:t>right hand node</a:t>
            </a: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0CA5EEA-70DC-DC45-2E86-863A25639A3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112E37B-2513-3FB5-5779-A533023F05A8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F1617B-3887-42A1-B22E-B109408B0F0F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28AA021-D433-41DE-2582-EB619C35F2DF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9BFE5636-EA96-6C84-69D3-A69545377D8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E43476-A5CF-54E6-6E4D-E6AD475A156F}"/>
              </a:ext>
            </a:extLst>
          </p:cNvPr>
          <p:cNvGrpSpPr/>
          <p:nvPr/>
        </p:nvGrpSpPr>
        <p:grpSpPr>
          <a:xfrm>
            <a:off x="358569" y="1045596"/>
            <a:ext cx="9083458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1D2B4A9-6377-4407-4C03-B462EEEBE3DB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674CA-643C-E855-A9C9-875194654C71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 INSERTION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66617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D5D550-36C9-1FF9-4447-C2D1FB50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4D7DB19E-DE0F-5502-37BF-C0396569D3A9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7EFD694-235A-BD44-8ED4-480D90D0B39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37BB8-091D-4AFE-C0F7-D9FCC24D1B6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E0BE2B-46FC-6618-9EED-F7EC1DC0E439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04D98A1-96E3-0305-7692-197092BE1C70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11C1E8BB-1C9E-D99D-18C7-3EFF775AFC6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F11E975-5EA7-334D-770D-807BEB4C139E}"/>
              </a:ext>
            </a:extLst>
          </p:cNvPr>
          <p:cNvGrpSpPr/>
          <p:nvPr/>
        </p:nvGrpSpPr>
        <p:grpSpPr>
          <a:xfrm>
            <a:off x="358568" y="1045596"/>
            <a:ext cx="8765112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FBE59-D231-C83C-573C-65C86953304F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200EF8-C67F-BF14-C20F-B8EDDA448E58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 </a:t>
              </a:r>
              <a:r>
                <a:rPr lang="en-US" sz="4000" b="1" dirty="0" err="1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DEletion</a:t>
              </a:r>
              <a:endParaRPr lang="en-US" sz="40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endParaRPr>
            </a:p>
          </p:txBody>
        </p:sp>
      </p:grpSp>
      <p:pic>
        <p:nvPicPr>
          <p:cNvPr id="14338" name="Picture 2" descr="Deletion in Binary Search Tree - Coding Ninjas">
            <a:extLst>
              <a:ext uri="{FF2B5EF4-FFF2-40B4-BE49-F238E27FC236}">
                <a16:creationId xmlns:a16="http://schemas.microsoft.com/office/drawing/2014/main" id="{26BFE7E0-5217-446C-5718-9D2693D8B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7" y="2291291"/>
            <a:ext cx="9420225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28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12D4AF-74D0-8829-6429-084523E52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648FD45-B4A6-DA7F-C3E5-5CE000B8F161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4638293-16BB-DB68-9E4A-4338E7A9C9EA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E6C0E2F-42E9-C156-1091-8730D3111204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3417353-ACDC-FC30-CFA3-16CB718C44A3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A3EFC6A-EBFD-A623-9061-8F7DC32E06BD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A0115F59-B0E4-4DBA-5207-E17F1F98537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0E62730-728A-FB64-580B-744657194840}"/>
              </a:ext>
            </a:extLst>
          </p:cNvPr>
          <p:cNvGrpSpPr/>
          <p:nvPr/>
        </p:nvGrpSpPr>
        <p:grpSpPr>
          <a:xfrm>
            <a:off x="358567" y="1045596"/>
            <a:ext cx="9347619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2F81B0-01D7-2004-AB31-4DBF2902D031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395AE7-2E42-BDED-B870-40E37D0BE86E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search tree Visualizer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1C95500-11C4-381C-42E1-AF63DD6FA4AB}"/>
              </a:ext>
            </a:extLst>
          </p:cNvPr>
          <p:cNvSpPr txBox="1"/>
          <p:nvPr/>
        </p:nvSpPr>
        <p:spPr>
          <a:xfrm>
            <a:off x="3840480" y="3835439"/>
            <a:ext cx="7626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Binary Search Tree, AVL Tree - </a:t>
            </a:r>
            <a:r>
              <a:rPr lang="en-US" dirty="0" err="1">
                <a:hlinkClick r:id="rId2"/>
              </a:rPr>
              <a:t>VisuAlgo</a:t>
            </a:r>
            <a:endParaRPr lang="en-US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0AB9D9A-E42A-EED0-0AA0-445FB6013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9956" y="4322522"/>
            <a:ext cx="4978977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https://visualgo.net/en/bst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13788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BF19FC-1B63-1E13-8023-706075678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E1EE8284-2B20-28D1-A566-8A5C25A52C4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D44CFA-4099-384B-B45F-0AE9269380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A non search tree will have items added at the first available spot, not needing to sort them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966B8F7-AECE-B9B0-E295-B49FCEBBB7A1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8333C68-01D1-A3E1-23CE-D3A23FB33E3D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9696A85-3878-1207-8758-6B7E0FCFECD7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92E664-11E3-06D3-C79B-C8009D14291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C5BB4714-C715-A37D-DDA9-35A41C910641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E7DC3DD-B2B0-694A-D94C-557F0F3FECE5}"/>
              </a:ext>
            </a:extLst>
          </p:cNvPr>
          <p:cNvGrpSpPr/>
          <p:nvPr/>
        </p:nvGrpSpPr>
        <p:grpSpPr>
          <a:xfrm>
            <a:off x="358568" y="1045596"/>
            <a:ext cx="7688151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E94A4C6-CDDD-7087-EDB7-0B37BA98F3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FA6EE89-8F9A-7E97-052B-A74D3EDD5291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tree add/delete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567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E3B2E-912A-1923-1F3A-434342F63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AD867D59-EDE2-D04F-BF90-786449AD34F6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2EC04-8B0A-E911-C4B0-30D7D0BD6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3"/>
            <a:ext cx="10512789" cy="4487143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Draw diagrams of a BST (Binary search tree) having 10 nodes added to it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Then, remove 5 of those nodes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039DB6-8FE7-6D66-C942-8EF4B29338C7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2EA8AA0-B77D-3327-3B79-9A4B41B41F1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045DCA-6F82-DBDD-DC12-FA2245B484B0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0DBB506-624C-B309-3ABE-34E4256E6BD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6648D4C7-6DD3-294C-1FC7-4E52D969E7A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6E73F0-5BAD-F2E8-25A6-9E3D4AC47386}"/>
              </a:ext>
            </a:extLst>
          </p:cNvPr>
          <p:cNvGrpSpPr/>
          <p:nvPr/>
        </p:nvGrpSpPr>
        <p:grpSpPr>
          <a:xfrm>
            <a:off x="358568" y="1045596"/>
            <a:ext cx="4687565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753E0B-605D-A83C-DD82-C917F998F859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929B3F4-7B80-D417-C963-F4C6A6F3FAC7}"/>
                </a:ext>
              </a:extLst>
            </p:cNvPr>
            <p:cNvSpPr txBox="1"/>
            <p:nvPr/>
          </p:nvSpPr>
          <p:spPr>
            <a:xfrm>
              <a:off x="896919" y="1480643"/>
              <a:ext cx="822323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 exercise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88087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5187592" cy="3888073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Search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Leaf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Child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Parent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Sibling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Edge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 – THINKING RECURSIVELY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6042230" cy="2610316"/>
            <a:chOff x="812225" y="1424872"/>
            <a:chExt cx="8392633" cy="26103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3" y="1480643"/>
              <a:ext cx="8223234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5785E7DA-2EFD-B57F-F599-D709A02B3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640963" y="1441921"/>
            <a:ext cx="2808644" cy="280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745C05B6-F2F5-E86B-0C1C-701B822418EE}"/>
              </a:ext>
            </a:extLst>
          </p:cNvPr>
          <p:cNvSpPr txBox="1">
            <a:spLocks/>
          </p:cNvSpPr>
          <p:nvPr/>
        </p:nvSpPr>
        <p:spPr>
          <a:xfrm>
            <a:off x="4701609" y="2691622"/>
            <a:ext cx="5187592" cy="38880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Height</a:t>
            </a:r>
          </a:p>
        </p:txBody>
      </p:sp>
    </p:spTree>
    <p:extLst>
      <p:ext uri="{BB962C8B-B14F-4D97-AF65-F5344CB8AC3E}">
        <p14:creationId xmlns:p14="http://schemas.microsoft.com/office/powerpoint/2010/main" val="29601327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41 0.01852 L 0.01341 0.01852 C 0.01081 0.01991 0.0082 0.02176 0.0056 0.02246 C 0.00482 0.02269 0.00273 0.02246 0.00338 0.02153 C 0.00677 0.01667 0.01094 0.01389 0.01445 0.00973 C 0.01888 0.0044 0.02305 -0.00162 0.02721 -0.00717 C 0.02226 -0.0074 0.0164 -0.00324 0.01224 -0.0081 C 0.00976 -0.01111 0.01771 -0.01319 0.02057 -0.01504 C 0.02526 -0.01805 0.03021 -0.02037 0.03502 -0.02291 C 0.01484 -0.02361 -0.00638 -0.01388 -0.02552 -0.025 C -0.03776 -0.03194 0.00013 -0.03125 0.01276 -0.03564 C 0.02109 -0.03865 0.02916 -0.04305 0.03724 -0.04652 L 0.00898 -0.04768 C -0.00755 -0.04768 -0.02513 -0.03587 -0.0405 -0.04652 C -0.05117 -0.05416 -0.0181 -0.05601 -0.00664 -0.05856 C 0.01862 -0.06388 0.04414 -0.06527 0.06953 -0.07037 L -0.02383 -0.07222 C -0.03972 -0.07407 0.00794 -0.0743 0.02396 -0.07523 L 0.06562 -0.07731 L -0.09544 -0.0831 C -0.08698 -0.08541 -0.07839 -0.08703 -0.06992 -0.09004 C -0.03776 -0.10185 -0.03646 -0.10254 -0.01836 -0.1118 C -0.02331 -0.11342 -0.02839 -0.11481 -0.03334 -0.11666 C -0.03399 -0.11689 -0.03112 -0.11666 -0.03112 -0.11666 C -0.02188 -0.1199 -0.0125 -0.12245 -0.00326 -0.12662 C 0.02565 -0.13981 0.01927 -0.13287 0.03164 -0.1493 C 0.03229 -0.14907 0.03294 -0.14907 0.03333 -0.14837 C 0.04114 -0.13032 0.03932 -0.12916 0.04219 -0.10393 C 0.0414 -0.09398 0.03919 -0.0743 0.03997 -0.06435 C 0.04036 -0.05972 0.04062 -0.07361 0.04114 -0.07824 C 0.04336 -0.09675 0.04596 -0.11504 0.04831 -0.13356 C 0.04778 -0.31921 0.07252 -0.51111 0.04505 -0.69027 " pathEditMode="relative" ptsTypes="AAAAAAAAAAAAAAAAAAAAAAAAAAAAAAAA">
                                      <p:cBhvr>
                                        <p:cTn id="6" dur="3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DA4E4E"/>
                  </a:solidFill>
                </a:ln>
                <a:solidFill>
                  <a:srgbClr val="DA4E4E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9">
            <a:extLst>
              <a:ext uri="{FF2B5EF4-FFF2-40B4-BE49-F238E27FC236}">
                <a16:creationId xmlns:a16="http://schemas.microsoft.com/office/drawing/2014/main" id="{BB73AA99-E9D6-4219-3D21-6509F74739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nserting a node in a singly linked list - Walking Techie">
            <a:extLst>
              <a:ext uri="{FF2B5EF4-FFF2-40B4-BE49-F238E27FC236}">
                <a16:creationId xmlns:a16="http://schemas.microsoft.com/office/drawing/2014/main" id="{C780A6F7-18DF-BA29-36BA-FC3E8A257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503" y="2715943"/>
            <a:ext cx="4740537" cy="3440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Deletion in Linked List - GeeksforGeeks">
            <a:extLst>
              <a:ext uri="{FF2B5EF4-FFF2-40B4-BE49-F238E27FC236}">
                <a16:creationId xmlns:a16="http://schemas.microsoft.com/office/drawing/2014/main" id="{CF3CC768-9A7D-AD3E-F35B-3BC27A520E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0" y="2862050"/>
            <a:ext cx="5983393" cy="2991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9320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4680949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Trees are another abstract data structure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are similar to lists, in having nodes and references to other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structure of a tree is… treelike though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5.1.14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D5AFAD8-8379-504E-3AF8-DA8424C93E18}"/>
              </a:ext>
            </a:extLst>
          </p:cNvPr>
          <p:cNvGrpSpPr/>
          <p:nvPr/>
        </p:nvGrpSpPr>
        <p:grpSpPr>
          <a:xfrm>
            <a:off x="358570" y="1045596"/>
            <a:ext cx="2384630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730E244-086C-1A94-A039-0606C902BA0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F14E4B-5A43-D942-174F-063DC726EA3B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Trees</a:t>
              </a:r>
            </a:p>
          </p:txBody>
        </p:sp>
      </p:grpSp>
      <p:pic>
        <p:nvPicPr>
          <p:cNvPr id="5122" name="Picture 2" descr="Mystical Tree by Pelicann">
            <a:extLst>
              <a:ext uri="{FF2B5EF4-FFF2-40B4-BE49-F238E27FC236}">
                <a16:creationId xmlns:a16="http://schemas.microsoft.com/office/drawing/2014/main" id="{75FD4E51-45BC-C142-3ABC-318C6A109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804" y="1231851"/>
            <a:ext cx="5663276" cy="4605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391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F44C7E-477C-8875-65E6-1F8461FFD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FC31E2D1-F8E7-D1D5-2D68-00BC1F374E7B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EFECAC-A3D3-6701-D5C6-4528E5059D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508057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Trees are nodes linked together to form a more complex abstract data structure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If flipped upside down, they </a:t>
            </a:r>
            <a:r>
              <a:rPr lang="en-US" sz="2800" i="1" dirty="0">
                <a:solidFill>
                  <a:schemeClr val="bg1"/>
                </a:solidFill>
              </a:rPr>
              <a:t>kind </a:t>
            </a:r>
            <a:r>
              <a:rPr lang="en-US" sz="2800" dirty="0">
                <a:solidFill>
                  <a:schemeClr val="bg1"/>
                </a:solidFill>
              </a:rPr>
              <a:t>of resemble actual trees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6DCD3A3-2AE4-881D-4A2C-2D61EE14CB9D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D674A83-4FBF-31F5-C4F6-01F5A08E8AFC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FA495B8-A766-8588-046E-2EB72BF631EB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5.1.14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530BDD-E82E-D4AA-52A1-368FA864F9C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A8EA88EB-A821-A2DD-92D3-E790051CD787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E3602CE-5EF3-8033-2B30-BFDEFC89E803}"/>
              </a:ext>
            </a:extLst>
          </p:cNvPr>
          <p:cNvGrpSpPr/>
          <p:nvPr/>
        </p:nvGrpSpPr>
        <p:grpSpPr>
          <a:xfrm>
            <a:off x="358570" y="1045596"/>
            <a:ext cx="2384630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9A4263D-18F1-ED65-4428-7CE05D3621C7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14457BD-A929-6746-8DA5-EC8FD822D23B}"/>
                </a:ext>
              </a:extLst>
            </p:cNvPr>
            <p:cNvSpPr txBox="1"/>
            <p:nvPr/>
          </p:nvSpPr>
          <p:spPr>
            <a:xfrm>
              <a:off x="896921" y="1480643"/>
              <a:ext cx="8223236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Trees</a:t>
              </a:r>
            </a:p>
          </p:txBody>
        </p:sp>
      </p:grpSp>
      <p:pic>
        <p:nvPicPr>
          <p:cNvPr id="6146" name="Picture 2" descr="how is data in a tree stored in memory? - Computer Science Stack Exchange">
            <a:extLst>
              <a:ext uri="{FF2B5EF4-FFF2-40B4-BE49-F238E27FC236}">
                <a16:creationId xmlns:a16="http://schemas.microsoft.com/office/drawing/2014/main" id="{2A456B49-639C-76FF-A2F0-B701DCCA09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1" y="2788814"/>
            <a:ext cx="4695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258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FB7CA6-89ED-7F88-E6A7-51F2FC917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9FC2B42C-CA3F-30BF-73C6-25DA2AC8E805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68213-1535-481F-E8CA-92ED0BC678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4"/>
            <a:ext cx="5080576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Binary trees are trees where each node may only have two child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They are the easiest trees to program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The image on the right depicts a binary tree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EEE5311-85CA-46A4-8156-A709030E42FE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2A0109B-0E07-B63D-98D3-525D6E1234FB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87D09C4-58D1-FCD3-0A78-F712048BC371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5.1.14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A909866C-41E9-AB90-2D33-CD86A139FF47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46FCD467-EF3C-0020-145B-7A191808B512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9112CB-7675-CA3D-032F-7E5BF9065862}"/>
              </a:ext>
            </a:extLst>
          </p:cNvPr>
          <p:cNvGrpSpPr/>
          <p:nvPr/>
        </p:nvGrpSpPr>
        <p:grpSpPr>
          <a:xfrm>
            <a:off x="358569" y="1045596"/>
            <a:ext cx="4240523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96F9CA1-786E-BF17-2D54-46036D7AAEF7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2713EBA-07B3-D010-4E95-D701728670FD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Binary trees</a:t>
              </a:r>
            </a:p>
          </p:txBody>
        </p:sp>
      </p:grpSp>
      <p:pic>
        <p:nvPicPr>
          <p:cNvPr id="6146" name="Picture 2" descr="how is data in a tree stored in memory? - Computer Science Stack Exchange">
            <a:extLst>
              <a:ext uri="{FF2B5EF4-FFF2-40B4-BE49-F238E27FC236}">
                <a16:creationId xmlns:a16="http://schemas.microsoft.com/office/drawing/2014/main" id="{6E389ECD-0D90-151F-97BF-1DAA96A3B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1" y="2788814"/>
            <a:ext cx="4695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8361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C74CE-A3E8-D3C2-F257-4A323104F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CCEDF7E6-CBBB-DC90-FBEE-90993D5E08C0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09E62-9D25-53E2-B79F-C7AC5AEEC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3" y="2252324"/>
            <a:ext cx="10885323" cy="43137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Non-binary trees allow nodes to have as many children as they want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0453E61-09B5-AB71-546A-AE3B588D3B0F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86C9F2F-CCE8-FC98-FAF6-FBEFCD1952EE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051AD62-B9BF-4F87-78A6-E5D0E678837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5.1.14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C6D38453-C533-6D5B-0A87-B557A6C35C95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A62E9795-FF7F-05DC-F6F6-0088ECF7FAC8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10ECDF5-A7EB-8599-F745-E6D5BAC9E0C9}"/>
              </a:ext>
            </a:extLst>
          </p:cNvPr>
          <p:cNvGrpSpPr/>
          <p:nvPr/>
        </p:nvGrpSpPr>
        <p:grpSpPr>
          <a:xfrm>
            <a:off x="358569" y="1045596"/>
            <a:ext cx="5683244" cy="1379210"/>
            <a:chOff x="812225" y="1424872"/>
            <a:chExt cx="8392633" cy="13792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8790CFA-B8C7-FB0B-0668-219ABA8CA164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4F55997-ED4A-045D-B0A8-421DCB259E58}"/>
                </a:ext>
              </a:extLst>
            </p:cNvPr>
            <p:cNvSpPr txBox="1"/>
            <p:nvPr/>
          </p:nvSpPr>
          <p:spPr>
            <a:xfrm>
              <a:off x="896921" y="1480643"/>
              <a:ext cx="822323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non-Binary trees</a:t>
              </a:r>
            </a:p>
          </p:txBody>
        </p:sp>
      </p:grpSp>
      <p:pic>
        <p:nvPicPr>
          <p:cNvPr id="8194" name="Picture 2" descr="Introduction to Tree Data Structure - GeeksforGeeks">
            <a:extLst>
              <a:ext uri="{FF2B5EF4-FFF2-40B4-BE49-F238E27FC236}">
                <a16:creationId xmlns:a16="http://schemas.microsoft.com/office/drawing/2014/main" id="{1F218D55-3AE3-038C-8D3A-673CB6EB7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9742" y="2981450"/>
            <a:ext cx="7936125" cy="358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8027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B5BD0F-457C-9ED2-A327-EAE756CD4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56FF1144-D905-BA9D-F117-1AD3253C7ABE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54053-BB10-262B-D5C5-B03C3052D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3"/>
            <a:ext cx="5080576" cy="448714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Parent – the node above a given child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Left-Child – the node branching off to the left of a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Right-Child – the node branching off to the right of a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Root – the top node of a tree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Leaf – a node without any child nodes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59AC134-CD3B-A9BA-3E9B-467DD89BF296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30A3BA-3315-DCFF-26DC-6A6C42111543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381EFF2-A65A-B1F1-9B69-94C06A02C58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BA85687-DB34-3E86-7767-45F00B396982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E38F7620-D5FC-941A-F30C-654AA18D3E5A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2AB5DEE-79F9-36A2-BAD5-53D603DBC9C3}"/>
              </a:ext>
            </a:extLst>
          </p:cNvPr>
          <p:cNvGrpSpPr/>
          <p:nvPr/>
        </p:nvGrpSpPr>
        <p:grpSpPr>
          <a:xfrm>
            <a:off x="358569" y="1045596"/>
            <a:ext cx="3807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E0B8EE2-7AB7-1F3B-3FB1-DC8BB2D90A0E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6EE5E6D-14E4-CA44-2055-F22C6CBA2DD1}"/>
                </a:ext>
              </a:extLst>
            </p:cNvPr>
            <p:cNvSpPr txBox="1"/>
            <p:nvPr/>
          </p:nvSpPr>
          <p:spPr>
            <a:xfrm>
              <a:off x="896921" y="1480643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 vocab</a:t>
              </a:r>
            </a:p>
          </p:txBody>
        </p:sp>
      </p:grpSp>
      <p:pic>
        <p:nvPicPr>
          <p:cNvPr id="6146" name="Picture 2" descr="how is data in a tree stored in memory? - Computer Science Stack Exchange">
            <a:extLst>
              <a:ext uri="{FF2B5EF4-FFF2-40B4-BE49-F238E27FC236}">
                <a16:creationId xmlns:a16="http://schemas.microsoft.com/office/drawing/2014/main" id="{ECFBEA4E-D30D-6FBC-ABA9-89C9F8727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1" y="2788814"/>
            <a:ext cx="4695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284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61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C93F9A-F15F-DBA1-319B-A8C27AD1F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68871936-D299-6BFB-99DE-0A08B28A569C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D33ED6-03FA-9085-4034-8806BC7E2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224" y="2252323"/>
            <a:ext cx="5080576" cy="4487143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Siblings: Nodes that share a parent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Edge: The connection between a parent and child node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Key: The data field in a node, what it contains other than references to other nodes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Height: Number of edges to get from the root node to the furthest down leaf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423EC9F-72A9-98E3-A597-C516881323AC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653344B-C045-47AB-F16F-E2A93AA7DD69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AA262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906630-4845-C334-FB21-623A59D2B1EE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DA4E4E"/>
                    </a:solidFill>
                  </a:ln>
                  <a:solidFill>
                    <a:srgbClr val="DA4E4E"/>
                  </a:solidFill>
                  <a:latin typeface="NEXT ART" panose="02000803030000020004" pitchFamily="50" charset="0"/>
                </a:rPr>
                <a:t>Topic 5.1.15 – ABSTRACT DATA STRUCTURES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4892543-47B2-8CA8-E922-5A0DC5BB22B9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B99098D9-734C-2879-853E-E038E3E71CCC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AA2626"/>
          </a:solidFill>
          <a:ln w="76200">
            <a:solidFill>
              <a:srgbClr val="532121"/>
            </a:solidFill>
          </a:ln>
          <a:effectLst>
            <a:outerShdw dist="177800" dir="5400000" algn="t" rotWithShape="0">
              <a:srgbClr val="2B1717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8A5F2B-CCB2-9052-4939-8470CF0FAE87}"/>
              </a:ext>
            </a:extLst>
          </p:cNvPr>
          <p:cNvGrpSpPr/>
          <p:nvPr/>
        </p:nvGrpSpPr>
        <p:grpSpPr>
          <a:xfrm>
            <a:off x="358569" y="1045596"/>
            <a:ext cx="3807031" cy="876338"/>
            <a:chOff x="812225" y="1424872"/>
            <a:chExt cx="8392633" cy="876338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F18244-8571-722A-E784-C52BE89F27EA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AA2626"/>
            </a:solidFill>
            <a:ln w="76200">
              <a:solidFill>
                <a:srgbClr val="532121"/>
              </a:solidFill>
            </a:ln>
            <a:effectLst>
              <a:outerShdw dist="177800" dir="5400000" algn="t" rotWithShape="0">
                <a:srgbClr val="2B1717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B0CA226-6CD5-1834-29BC-161F4C5869E1}"/>
                </a:ext>
              </a:extLst>
            </p:cNvPr>
            <p:cNvSpPr txBox="1"/>
            <p:nvPr/>
          </p:nvSpPr>
          <p:spPr>
            <a:xfrm>
              <a:off x="896921" y="1480643"/>
              <a:ext cx="822323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Tree vocab</a:t>
              </a:r>
            </a:p>
          </p:txBody>
        </p:sp>
      </p:grpSp>
      <p:pic>
        <p:nvPicPr>
          <p:cNvPr id="6146" name="Picture 2" descr="how is data in a tree stored in memory? - Computer Science Stack Exchange">
            <a:extLst>
              <a:ext uri="{FF2B5EF4-FFF2-40B4-BE49-F238E27FC236}">
                <a16:creationId xmlns:a16="http://schemas.microsoft.com/office/drawing/2014/main" id="{3980EF88-8D08-06A2-44F3-EB46A9A72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3261" y="2788814"/>
            <a:ext cx="46958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338410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AA2626"/>
        </a:solidFill>
        <a:ln w="76200">
          <a:solidFill>
            <a:srgbClr val="532121"/>
          </a:solidFill>
        </a:ln>
        <a:effectLst>
          <a:outerShdw dist="177800" dir="5400000" algn="t" rotWithShape="0">
            <a:srgbClr val="2B1717"/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10316</TotalTime>
  <Words>882</Words>
  <Application>Microsoft Office PowerPoint</Application>
  <PresentationFormat>Widescreen</PresentationFormat>
  <Paragraphs>126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NEXT ART</vt:lpstr>
      <vt:lpstr>Sofachrome Rg</vt:lpstr>
      <vt:lpstr>Office Theme</vt:lpstr>
      <vt:lpstr>Abstract Data Structures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22</cp:revision>
  <dcterms:created xsi:type="dcterms:W3CDTF">2024-08-07T17:47:07Z</dcterms:created>
  <dcterms:modified xsi:type="dcterms:W3CDTF">2024-11-05T14:59:39Z</dcterms:modified>
</cp:coreProperties>
</file>