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52" r:id="rId4"/>
    <p:sldId id="426" r:id="rId5"/>
    <p:sldId id="427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4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47"/>
    <a:srgbClr val="FDCF50"/>
    <a:srgbClr val="AEA890"/>
    <a:srgbClr val="EDEBE3"/>
    <a:srgbClr val="6C3612"/>
    <a:srgbClr val="8B4617"/>
    <a:srgbClr val="A4673A"/>
    <a:srgbClr val="A39672"/>
    <a:srgbClr val="37A76F"/>
    <a:srgbClr val="061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22" autoAdjust="0"/>
    <p:restoredTop sz="94849" autoAdjust="0"/>
  </p:normalViewPr>
  <p:slideViewPr>
    <p:cSldViewPr snapToGrid="0">
      <p:cViewPr varScale="1">
        <p:scale>
          <a:sx n="94" d="100"/>
          <a:sy n="94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2192D245-C8E1-43FB-B2D7-A0A9D360B342}"/>
    <pc:docChg chg="modSld">
      <pc:chgData name="Michael Hill" userId="41dba03d-e58d-4389-9894-554c10310ba4" providerId="ADAL" clId="{2192D245-C8E1-43FB-B2D7-A0A9D360B342}" dt="2025-03-11T13:33:59.428" v="22" actId="20577"/>
      <pc:docMkLst>
        <pc:docMk/>
      </pc:docMkLst>
      <pc:sldChg chg="modSp mod">
        <pc:chgData name="Michael Hill" userId="41dba03d-e58d-4389-9894-554c10310ba4" providerId="ADAL" clId="{2192D245-C8E1-43FB-B2D7-A0A9D360B342}" dt="2025-03-11T13:33:59.428" v="22" actId="20577"/>
        <pc:sldMkLst>
          <pc:docMk/>
          <pc:sldMk cId="3571102790" sldId="256"/>
        </pc:sldMkLst>
        <pc:spChg chg="mod">
          <ac:chgData name="Michael Hill" userId="41dba03d-e58d-4389-9894-554c10310ba4" providerId="ADAL" clId="{2192D245-C8E1-43FB-B2D7-A0A9D360B342}" dt="2025-03-11T13:33:59.428" v="22" actId="20577"/>
          <ac:spMkLst>
            <pc:docMk/>
            <pc:sldMk cId="3571102790" sldId="256"/>
            <ac:spMk id="2" creationId="{2649214A-C5D2-B455-68C4-8D07C7E74D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Management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89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6.1.6 – 6.1.7: Resource Management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6.0 – RESOURCE MANAGEMENT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TOPIC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3FE5DF-99AD-E992-DB89-9769BAA7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7DEE6EA-D580-B5B7-1833-C25E04ADD87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ADAE11-515A-BD99-6D6E-3793046AA58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4637686-8F85-25DC-817A-3A17EFFA8BE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56A1A9-F579-5345-3D70-1B34064FAD5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2471E4-84F5-CD12-F59D-C84614783EC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7EEF19-BFD1-9441-478C-5A65BA59E5B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040B40-0B8A-0098-3C01-470AE3EB204D}"/>
              </a:ext>
            </a:extLst>
          </p:cNvPr>
          <p:cNvGrpSpPr/>
          <p:nvPr/>
        </p:nvGrpSpPr>
        <p:grpSpPr>
          <a:xfrm>
            <a:off x="358570" y="1045596"/>
            <a:ext cx="6204790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28C34E-2F07-B00C-9983-67E37A0A125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FE44-6DF5-92DF-EB14-28CA87AF704A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PRIORITY SCHEDULING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BAA9B45-DE0F-DB6C-CBEC-2E51969A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Priority Scheduling </a:t>
            </a:r>
            <a:r>
              <a:rPr lang="en-US" sz="3200" dirty="0">
                <a:solidFill>
                  <a:schemeClr val="bg1"/>
                </a:solidFill>
              </a:rPr>
              <a:t>– the CPU will do the task with the highest priority next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From there, the next highest priority is run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Two versions, pre-emptive and non-pre-emptive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Pre-emptive will interrupt a lower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pros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333697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9766D-3CE2-8EBE-2F9B-6C61EAE9A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2E4A9E2-8794-6967-56A3-0E37D1799E6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06990C-9880-D3FD-7539-91B16A2E71D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B5EE860-A90C-854D-7B66-413F8A47CB9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39BC55-85EA-6D12-EDA1-02AF867E6A8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8B068C-FDDC-15DB-EF1D-A15964A1F5F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AB5636-9392-16BA-C0EE-D9000497383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6D8841-52FB-E755-6FBD-5FC7B36BB3E6}"/>
              </a:ext>
            </a:extLst>
          </p:cNvPr>
          <p:cNvGrpSpPr/>
          <p:nvPr/>
        </p:nvGrpSpPr>
        <p:grpSpPr>
          <a:xfrm>
            <a:off x="358571" y="1045596"/>
            <a:ext cx="9442442" cy="2179429"/>
            <a:chOff x="812225" y="1424872"/>
            <a:chExt cx="8392632" cy="21794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EB09FF-56FB-8DB3-60B7-24BD0B86C11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3E3298-2A50-74E7-17A5-8C6F0049140F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PRIORITY SCHEDULING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FC9E75B-DA87-7E40-CE26-4DD408644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Possibility of </a:t>
            </a:r>
            <a:r>
              <a:rPr lang="en-US" sz="2800" i="1" dirty="0">
                <a:solidFill>
                  <a:schemeClr val="bg1"/>
                </a:solidFill>
              </a:rPr>
              <a:t>starvation</a:t>
            </a:r>
            <a:r>
              <a:rPr lang="en-US" sz="2800" dirty="0">
                <a:solidFill>
                  <a:schemeClr val="bg1"/>
                </a:solidFill>
              </a:rPr>
              <a:t> if many small high priority tasks never let low priority tasks run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Possibility of </a:t>
            </a:r>
            <a:r>
              <a:rPr lang="en-US" sz="2800" i="1" dirty="0">
                <a:solidFill>
                  <a:schemeClr val="bg1"/>
                </a:solidFill>
              </a:rPr>
              <a:t>priority inversion</a:t>
            </a:r>
            <a:r>
              <a:rPr lang="en-US" sz="2800" dirty="0">
                <a:solidFill>
                  <a:schemeClr val="bg1"/>
                </a:solidFill>
              </a:rPr>
              <a:t> where a high priority task is dependent on a resource from a low priority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Ensures important tasks are run first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Allows the scheduler to ensure speed of the system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712714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FF83D-BC70-F7F1-1E82-B40FFC3D7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E283EA2-C821-2F5E-9C67-C8E0701C9C0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7AE093-90F0-AE07-AABC-5203D858891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D701EC0-538A-5AAF-B999-31A9EA4626A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834866-7D00-F959-C53F-5A4C4ECDCF9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6D53D0-EEA8-E6C2-06C4-54D6D4B3669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803F77-8D95-0AEA-6969-F70738D88A4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FF96E-4EDA-8C93-7438-77408950C732}"/>
              </a:ext>
            </a:extLst>
          </p:cNvPr>
          <p:cNvGrpSpPr/>
          <p:nvPr/>
        </p:nvGrpSpPr>
        <p:grpSpPr>
          <a:xfrm>
            <a:off x="358570" y="1045596"/>
            <a:ext cx="403732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CAC74E-153D-D6E7-2FD8-FE61FAD8185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BED1D1-DB83-1F17-7E27-EFB61BA52125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ROUND ROBIN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7B1661F-4636-AE16-7AA4-C9FE6D99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Round Robin </a:t>
            </a:r>
            <a:r>
              <a:rPr lang="en-US" sz="3200" dirty="0">
                <a:solidFill>
                  <a:schemeClr val="bg1"/>
                </a:solidFill>
              </a:rPr>
              <a:t>– the scheduler rotates between all current tasks, giving them an equal slice of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a task is completed it’s removed from the pool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pros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20332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CB16B-19DB-9420-C27B-013C2F06A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BDE7126-82DA-BF41-BE72-2BF24F066F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800471-D58A-7862-2900-2E484E7DF2E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5A59362-8B02-8D87-5F7C-A3741A6D91C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9D4A22-1663-8725-E698-F4E1C83B62A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79C442-5FE7-A243-6FD2-D0C7EA4C350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A9D75-19B1-F707-E41D-495B74E5FDD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46D9D04-D0F7-34EA-EE06-470F40A882BB}"/>
              </a:ext>
            </a:extLst>
          </p:cNvPr>
          <p:cNvGrpSpPr/>
          <p:nvPr/>
        </p:nvGrpSpPr>
        <p:grpSpPr>
          <a:xfrm>
            <a:off x="358571" y="1045596"/>
            <a:ext cx="720724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CB7182-FF91-04A9-F8F4-FF5D850BD57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A76A85-9CFC-1191-6CA3-82A56DE925EF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ROUND ROBIN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4B0621B-C021-E39D-1ECF-E8DDF941C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Overhead of switching between processes repeatedly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there are too many tasks, the CPU will take a long time to finish any of them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Fairness of CPU time for processes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Responsiveness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Short processes can finish quick, long processes can get chipped away at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353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8D77E7-7FFA-344C-DDBA-24AEDE5DB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23AB3E2-249A-87E2-C0F3-8D3D257B2DA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8570E1-CE7C-4983-8A52-FCD0AD22DF6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BC029FC-F823-7646-6C3E-1E920289AF0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3C535-77E6-D639-F18B-944795C6D10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786F618-9177-3CC4-9BCA-E17E500AF98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C864FA-04D4-63C7-616F-68DF2DF0F6D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6545BE-AB82-BD3E-ADB2-FEF5FB5DAF66}"/>
              </a:ext>
            </a:extLst>
          </p:cNvPr>
          <p:cNvGrpSpPr/>
          <p:nvPr/>
        </p:nvGrpSpPr>
        <p:grpSpPr>
          <a:xfrm>
            <a:off x="358571" y="1045596"/>
            <a:ext cx="551391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D0729-D2AB-0865-DF3D-9A5E2142E76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4CA5B-46BA-BAFE-1715-7FD0318D4A1B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MULTILEVEL QUEUE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BF06CE9E-6159-0C87-2464-094A98914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Multilevel queue </a:t>
            </a:r>
            <a:r>
              <a:rPr lang="en-US" sz="3200" dirty="0">
                <a:solidFill>
                  <a:schemeClr val="bg1"/>
                </a:solidFill>
              </a:rPr>
              <a:t>– rather than having one queue, multiple queues are used based on priority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combination of priority scheduling and…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Round Robin OR First Come, First Serve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queues are made and how each is handled can vary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pros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28680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199C34-DCC7-98FB-E261-5106BCD1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79876F8-176D-5ED8-8D07-0FF87F309EF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97106-2034-B619-7234-EB4435C33F4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D146002-ABEE-7F88-E790-D37AB7D935B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355474-DAB9-A808-2274-0CC43B9BE8B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D47DD4B-A484-BE28-CB51-645E68B61B9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32B74A-C167-61DA-6954-CFE70B40104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CA64A1-EA4B-999D-9312-D533EAC649D3}"/>
              </a:ext>
            </a:extLst>
          </p:cNvPr>
          <p:cNvGrpSpPr/>
          <p:nvPr/>
        </p:nvGrpSpPr>
        <p:grpSpPr>
          <a:xfrm>
            <a:off x="358571" y="1045596"/>
            <a:ext cx="8649962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1F9FF82-BFCC-F4E3-DE1F-29C02859BF5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F7B0BC-4F51-F5DA-B341-77974DA4C992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MULTILEVEL QUEUE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02D90F6-A03E-240D-9836-6E8B63F5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Possibility of </a:t>
            </a:r>
            <a:r>
              <a:rPr lang="en-US" sz="2800" i="1" dirty="0">
                <a:solidFill>
                  <a:schemeClr val="bg1"/>
                </a:solidFill>
              </a:rPr>
              <a:t>starvation </a:t>
            </a:r>
            <a:r>
              <a:rPr lang="en-US" sz="2800" dirty="0">
                <a:solidFill>
                  <a:schemeClr val="bg1"/>
                </a:solidFill>
              </a:rPr>
              <a:t>for low priority tasks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Additional complexity of multiple queues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Efficiently allocates time via </a:t>
            </a:r>
            <a:r>
              <a:rPr lang="en-US" sz="2800" dirty="0" err="1">
                <a:solidFill>
                  <a:schemeClr val="bg1"/>
                </a:solidFill>
              </a:rPr>
              <a:t>prioritizaiton</a:t>
            </a:r>
            <a:endParaRPr lang="en-US" sz="2800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Flexibility in choosing round robin or first come, first serve</a:t>
            </a:r>
            <a:endParaRPr lang="en-US" sz="2600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4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96F2A6-EC37-4943-B10D-C01211694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CA8D2D0-D0F3-1A9F-4396-A38433C559B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33D72-5E15-9F4C-CF8F-82F3C69BB6C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ECA5DD5-D6B0-C895-3CE2-1D55A94812A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C33EDB-CBD5-A17F-7F96-573521F3186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A2DE44-818D-8683-6EFA-D18176F2790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A162DC-3F73-776B-4145-3D5571A8059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E276F56-1329-4416-6881-D8A45D7786D4}"/>
              </a:ext>
            </a:extLst>
          </p:cNvPr>
          <p:cNvGrpSpPr/>
          <p:nvPr/>
        </p:nvGrpSpPr>
        <p:grpSpPr>
          <a:xfrm>
            <a:off x="358570" y="1045596"/>
            <a:ext cx="8399349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10E754-6AC2-5A9F-D605-7290615FA0D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DB37DC-1734-4F64-DFAC-AA5E3ADA1C64}"/>
                </a:ext>
              </a:extLst>
            </p:cNvPr>
            <p:cNvSpPr txBox="1"/>
            <p:nvPr/>
          </p:nvSpPr>
          <p:spPr>
            <a:xfrm>
              <a:off x="896915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MULTILEVEL FEEDBACK QUEUE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5E3EFF6-A7FE-FFF5-837D-D78D8ECFE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Multilevel feedback queue </a:t>
            </a:r>
            <a:r>
              <a:rPr lang="en-US" sz="3200" dirty="0">
                <a:solidFill>
                  <a:schemeClr val="bg1"/>
                </a:solidFill>
              </a:rPr>
              <a:t>– priorities of tasks in the queues can be adjusted over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a process hasn’t run in a while, it can be bumped up a tier</a:t>
            </a:r>
            <a:endParaRPr lang="en-US" sz="26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pros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388582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FE345-FDDB-D9B8-2302-1755260D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661F960-ADD2-E843-1611-3C33141E26C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A528C4-1FC1-3D5C-5700-D612881EB89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455F8AF-DA69-3807-DA6D-B862C74083C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36D0F0-6AD4-E2AC-0CAC-F78C8A48039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9084B3-132C-94A3-F446-AFB8FBB5398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3109E3-2335-D00F-526A-420CEBDC59D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C90EF20-BA11-0165-6C52-E30B8A386F6E}"/>
              </a:ext>
            </a:extLst>
          </p:cNvPr>
          <p:cNvGrpSpPr/>
          <p:nvPr/>
        </p:nvGrpSpPr>
        <p:grpSpPr>
          <a:xfrm>
            <a:off x="358570" y="1045596"/>
            <a:ext cx="11589589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229F4B-9446-7E84-DD1C-CD0E789A6AE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78D7F6-495C-7A99-669B-5B7132CF77FA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MULTILEVEL FEEDBACK QUEUE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00FBC28-E31A-BCDD-8F26-82D35E6F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Lots of overhead to compute what goes into which queue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Complex algorithm to understand the details of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Generally the best scheduler for most cases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Prevents starvation by allowing tasks to change priorities</a:t>
            </a:r>
            <a:endParaRPr lang="en-US" sz="2600" dirty="0">
              <a:solidFill>
                <a:schemeClr val="bg1"/>
              </a:solidFill>
            </a:endParaRP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27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9CF58-0F8D-F4C3-C253-657734F91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F32874B-50C8-D5C8-9CE5-38007412E39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C2893E-70F6-D2DF-1C1B-1E26013193A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5E63108-486B-F369-745E-F6483946610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36197F-A8DD-AE99-ADFF-EE65A360DA2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31E570-592B-427E-2D20-F19AC0DAFA3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8A3CAE-4B4F-0512-678D-9729327D481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9774BF-E473-8D3E-153E-2C6E6B1019A8}"/>
              </a:ext>
            </a:extLst>
          </p:cNvPr>
          <p:cNvGrpSpPr/>
          <p:nvPr/>
        </p:nvGrpSpPr>
        <p:grpSpPr>
          <a:xfrm>
            <a:off x="358570" y="1045596"/>
            <a:ext cx="690244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945212-27F1-1471-2007-8FE38980C25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93EEBA-11A3-65D8-1699-546B573CA831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POLICIES AND ACCOUNTS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E303E31-9D90-EA11-1F26-8C94AA5C1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Switching gears briefly, what happens on a computer that multiple people use?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less common nowadays, but still happens especially in businesses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operating system is responsible for handling the account details of each individual user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OS must also control what that user can and cannot do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OS protects other user files, protects important system functions from lower level users</a:t>
            </a:r>
          </a:p>
        </p:txBody>
      </p:sp>
    </p:spTree>
    <p:extLst>
      <p:ext uri="{BB962C8B-B14F-4D97-AF65-F5344CB8AC3E}">
        <p14:creationId xmlns:p14="http://schemas.microsoft.com/office/powerpoint/2010/main" val="3874650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763297-B4AC-4651-8AB0-14F60B1C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139E859-DDF8-5098-482F-910E3B7424F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60020-0154-346C-81D2-F804FAEA52C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80E1776-07D9-ACCC-91C3-D15255BCD27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055430-5D80-816F-D663-F08B01D8996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F129B6-0A49-B6E6-9B41-319EC73BCD9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29AF6E-57DE-306C-50BA-88E4A5BD8B9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1EF3BF-5E76-506E-AFB4-ECC6BDCFF081}"/>
              </a:ext>
            </a:extLst>
          </p:cNvPr>
          <p:cNvGrpSpPr/>
          <p:nvPr/>
        </p:nvGrpSpPr>
        <p:grpSpPr>
          <a:xfrm>
            <a:off x="358570" y="1045596"/>
            <a:ext cx="355641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F9D7C8-3BDD-8730-B846-69C032A11D7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D18BFB-4C0C-C8B4-02DC-BF2F1716C075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INTERRUPTS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1956EEF-5AF1-FE19-680E-C10D28FC2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Recall our previous discussion of interrupts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Where are interrupts used in our computers?</a:t>
            </a:r>
          </a:p>
        </p:txBody>
      </p:sp>
    </p:spTree>
    <p:extLst>
      <p:ext uri="{BB962C8B-B14F-4D97-AF65-F5344CB8AC3E}">
        <p14:creationId xmlns:p14="http://schemas.microsoft.com/office/powerpoint/2010/main" val="2020632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2BA5A3-C783-B3E5-EF1D-2F30AA043D59}"/>
              </a:ext>
            </a:extLst>
          </p:cNvPr>
          <p:cNvSpPr/>
          <p:nvPr/>
        </p:nvSpPr>
        <p:spPr>
          <a:xfrm rot="1774420">
            <a:off x="7917712" y="2177989"/>
            <a:ext cx="1246459" cy="124645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12 Points 26">
            <a:extLst>
              <a:ext uri="{FF2B5EF4-FFF2-40B4-BE49-F238E27FC236}">
                <a16:creationId xmlns:a16="http://schemas.microsoft.com/office/drawing/2014/main" id="{3348FCC1-05B0-1808-A072-67387F53C4D6}"/>
              </a:ext>
            </a:extLst>
          </p:cNvPr>
          <p:cNvSpPr/>
          <p:nvPr/>
        </p:nvSpPr>
        <p:spPr>
          <a:xfrm>
            <a:off x="2573079" y="3101020"/>
            <a:ext cx="1624418" cy="1624418"/>
          </a:xfrm>
          <a:prstGeom prst="star12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EF97AED-271D-8A00-05A2-622CDA5F60EE}"/>
              </a:ext>
            </a:extLst>
          </p:cNvPr>
          <p:cNvSpPr/>
          <p:nvPr/>
        </p:nvSpPr>
        <p:spPr>
          <a:xfrm rot="19766584">
            <a:off x="6781740" y="5458459"/>
            <a:ext cx="2934586" cy="114946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AGENDA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240D6-E4E8-DA74-8619-9E67B9BDE87A}"/>
              </a:ext>
            </a:extLst>
          </p:cNvPr>
          <p:cNvGrpSpPr/>
          <p:nvPr/>
        </p:nvGrpSpPr>
        <p:grpSpPr>
          <a:xfrm>
            <a:off x="3749498" y="80652"/>
            <a:ext cx="4335402" cy="6526172"/>
            <a:chOff x="3749498" y="80652"/>
            <a:chExt cx="4335402" cy="65261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D2AA47-E69F-CAF3-1099-C7DD7DAB0D66}"/>
                </a:ext>
              </a:extLst>
            </p:cNvPr>
            <p:cNvSpPr/>
            <p:nvPr/>
          </p:nvSpPr>
          <p:spPr>
            <a:xfrm>
              <a:off x="3749498" y="1038990"/>
              <a:ext cx="4335402" cy="5567834"/>
            </a:xfrm>
            <a:prstGeom prst="rect">
              <a:avLst/>
            </a:prstGeom>
            <a:solidFill>
              <a:srgbClr val="A4673A"/>
            </a:solidFill>
            <a:ln w="76200">
              <a:solidFill>
                <a:srgbClr val="6C3612"/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D429D9-3BCE-004C-07A6-EEF9BDFBD117}"/>
                </a:ext>
              </a:extLst>
            </p:cNvPr>
            <p:cNvSpPr/>
            <p:nvPr/>
          </p:nvSpPr>
          <p:spPr>
            <a:xfrm>
              <a:off x="4004559" y="1331241"/>
              <a:ext cx="3879695" cy="4982582"/>
            </a:xfrm>
            <a:prstGeom prst="rect">
              <a:avLst/>
            </a:prstGeom>
            <a:solidFill>
              <a:srgbClr val="EDEBE3"/>
            </a:solidFill>
            <a:ln w="76200">
              <a:solidFill>
                <a:srgbClr val="AEA89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AF1D7C-34C4-04A2-2506-5DDAC333265A}"/>
                </a:ext>
              </a:extLst>
            </p:cNvPr>
            <p:cNvSpPr/>
            <p:nvPr/>
          </p:nvSpPr>
          <p:spPr>
            <a:xfrm>
              <a:off x="3931283" y="80652"/>
              <a:ext cx="3971829" cy="1559254"/>
            </a:xfrm>
            <a:custGeom>
              <a:avLst/>
              <a:gdLst>
                <a:gd name="connsiteX0" fmla="*/ 1527546 w 3055090"/>
                <a:gd name="connsiteY0" fmla="*/ 0 h 1199362"/>
                <a:gd name="connsiteX1" fmla="*/ 1963481 w 3055090"/>
                <a:gd name="connsiteY1" fmla="*/ 435935 h 1199362"/>
                <a:gd name="connsiteX2" fmla="*/ 1954625 w 3055090"/>
                <a:gd name="connsiteY2" fmla="*/ 523791 h 1199362"/>
                <a:gd name="connsiteX3" fmla="*/ 1943874 w 3055090"/>
                <a:gd name="connsiteY3" fmla="*/ 558423 h 1199362"/>
                <a:gd name="connsiteX4" fmla="*/ 3043548 w 3055090"/>
                <a:gd name="connsiteY4" fmla="*/ 558423 h 1199362"/>
                <a:gd name="connsiteX5" fmla="*/ 3047204 w 3055090"/>
                <a:gd name="connsiteY5" fmla="*/ 567413 h 1199362"/>
                <a:gd name="connsiteX6" fmla="*/ 3055090 w 3055090"/>
                <a:gd name="connsiteY6" fmla="*/ 626032 h 1199362"/>
                <a:gd name="connsiteX7" fmla="*/ 1527545 w 3055090"/>
                <a:gd name="connsiteY7" fmla="*/ 1199362 h 1199362"/>
                <a:gd name="connsiteX8" fmla="*/ 0 w 3055090"/>
                <a:gd name="connsiteY8" fmla="*/ 626032 h 1199362"/>
                <a:gd name="connsiteX9" fmla="*/ 7887 w 3055090"/>
                <a:gd name="connsiteY9" fmla="*/ 567413 h 1199362"/>
                <a:gd name="connsiteX10" fmla="*/ 11542 w 3055090"/>
                <a:gd name="connsiteY10" fmla="*/ 558423 h 1199362"/>
                <a:gd name="connsiteX11" fmla="*/ 1111218 w 3055090"/>
                <a:gd name="connsiteY11" fmla="*/ 558423 h 1199362"/>
                <a:gd name="connsiteX12" fmla="*/ 1100468 w 3055090"/>
                <a:gd name="connsiteY12" fmla="*/ 523791 h 1199362"/>
                <a:gd name="connsiteX13" fmla="*/ 1091611 w 3055090"/>
                <a:gd name="connsiteY13" fmla="*/ 435935 h 1199362"/>
                <a:gd name="connsiteX14" fmla="*/ 1527546 w 3055090"/>
                <a:gd name="connsiteY14" fmla="*/ 0 h 119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5090" h="1199362">
                  <a:moveTo>
                    <a:pt x="1527546" y="0"/>
                  </a:moveTo>
                  <a:cubicBezTo>
                    <a:pt x="1768306" y="0"/>
                    <a:pt x="1963481" y="195175"/>
                    <a:pt x="1963481" y="435935"/>
                  </a:cubicBezTo>
                  <a:cubicBezTo>
                    <a:pt x="1963481" y="466030"/>
                    <a:pt x="1960432" y="495413"/>
                    <a:pt x="1954625" y="523791"/>
                  </a:cubicBezTo>
                  <a:lnTo>
                    <a:pt x="1943874" y="558423"/>
                  </a:lnTo>
                  <a:lnTo>
                    <a:pt x="3043548" y="558423"/>
                  </a:lnTo>
                  <a:lnTo>
                    <a:pt x="3047204" y="567413"/>
                  </a:lnTo>
                  <a:cubicBezTo>
                    <a:pt x="3052419" y="586686"/>
                    <a:pt x="3055090" y="606242"/>
                    <a:pt x="3055090" y="626032"/>
                  </a:cubicBezTo>
                  <a:cubicBezTo>
                    <a:pt x="3055090" y="942673"/>
                    <a:pt x="2371185" y="1199362"/>
                    <a:pt x="1527545" y="1199362"/>
                  </a:cubicBezTo>
                  <a:cubicBezTo>
                    <a:pt x="683905" y="1199362"/>
                    <a:pt x="0" y="942673"/>
                    <a:pt x="0" y="626032"/>
                  </a:cubicBezTo>
                  <a:cubicBezTo>
                    <a:pt x="0" y="606242"/>
                    <a:pt x="2672" y="586686"/>
                    <a:pt x="7887" y="567413"/>
                  </a:cubicBezTo>
                  <a:lnTo>
                    <a:pt x="11542" y="558423"/>
                  </a:lnTo>
                  <a:lnTo>
                    <a:pt x="1111218" y="558423"/>
                  </a:lnTo>
                  <a:lnTo>
                    <a:pt x="1100468" y="523791"/>
                  </a:lnTo>
                  <a:cubicBezTo>
                    <a:pt x="1094661" y="495413"/>
                    <a:pt x="1091611" y="466030"/>
                    <a:pt x="1091611" y="435935"/>
                  </a:cubicBezTo>
                  <a:cubicBezTo>
                    <a:pt x="1091611" y="195175"/>
                    <a:pt x="1286786" y="0"/>
                    <a:pt x="15275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3834670" y="1778688"/>
            <a:ext cx="4165056" cy="769441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ysClr val="windowText" lastClr="000000"/>
                  </a:solidFill>
                </a:ln>
                <a:latin typeface="Bahnschrift SemiBold" panose="020B0502040204020203" pitchFamily="34" charset="0"/>
              </a:rPr>
              <a:t>THE 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2269FFB-1EF1-D37A-11C3-122EC724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0742" y="3110465"/>
            <a:ext cx="3821248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Warm Up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6.1.5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Resource Management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0FAB8-36D8-83A7-AC8A-1D6B0E02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F2CE543-0E3B-AF05-1366-5AAFABD5F71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751CAA-0A08-5DC3-D1A5-7625DFBA013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896BD85-EC74-4AB6-CC2D-73CEF6BB06F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B067F1-25F2-3DAA-273F-E8CCAAC14B9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B17A51-07E9-7EAD-73D7-D06B8BEEF43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61DDEC-5638-B6B3-5BE1-4943A13E757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5CC1D72-148E-E7AC-84A2-ED70A7B43D1D}"/>
              </a:ext>
            </a:extLst>
          </p:cNvPr>
          <p:cNvGrpSpPr/>
          <p:nvPr/>
        </p:nvGrpSpPr>
        <p:grpSpPr>
          <a:xfrm>
            <a:off x="358570" y="1045596"/>
            <a:ext cx="355641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3B3BAA-CF7C-F145-9425-C1EE0AAA7E1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78BCD4-5C5F-ABDD-01D3-62E1A11ED579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INTERRUPTS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218189A-93AA-B33F-0C77-C1167ADAC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Interrupts are how we get the CPU to switch gears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Round robin will interrupt the CPU to switch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 pre-emptive priority queuing the CPU will interrupt a low priority task to run the high priority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Interrupts are triggered by input devices to have the CPU process your inputs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also be used to serve notifications about peripherals</a:t>
            </a:r>
          </a:p>
        </p:txBody>
      </p:sp>
    </p:spTree>
    <p:extLst>
      <p:ext uri="{BB962C8B-B14F-4D97-AF65-F5344CB8AC3E}">
        <p14:creationId xmlns:p14="http://schemas.microsoft.com/office/powerpoint/2010/main" val="54825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29F01-1B30-6DA5-7B96-9FE6C602F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FAD2A04-DF63-1D52-204D-282F8619168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C6D77-0996-C127-0D0F-ED2EADBFD9A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9CB3FC5-41A2-A00A-DBD5-1CE7534A690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6C57F4-EDD8-3B93-0DD4-CD6409B60B4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835A99-F90D-C420-42F0-5628D9B8F8D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A86526-570A-5DE4-AE66-65C81DF84DD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59F178-9E8B-1D1A-5A17-A454F4F11C9C}"/>
              </a:ext>
            </a:extLst>
          </p:cNvPr>
          <p:cNvGrpSpPr/>
          <p:nvPr/>
        </p:nvGrpSpPr>
        <p:grpSpPr>
          <a:xfrm>
            <a:off x="358570" y="1045596"/>
            <a:ext cx="26623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3AFFD6C-D117-CC72-F74A-A58BDD746DE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9F348A-FBF9-8E03-69A0-7B1BCCB3AFA1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POLLING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1794B38-4138-1415-317F-6E70AC1D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 alternative to using interrupts for input devices is </a:t>
            </a:r>
            <a:r>
              <a:rPr lang="en-US" sz="3200" b="1" dirty="0">
                <a:solidFill>
                  <a:schemeClr val="bg1"/>
                </a:solidFill>
              </a:rPr>
              <a:t>polling</a:t>
            </a:r>
            <a:endParaRPr lang="en-US" sz="32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Polling… polls these devices every once in a while to see if anything has changed about them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doesn’t just get used for peripherals, but can also be used internally with certain sensors and the like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about how a digital thermometer pulls temperature</a:t>
            </a:r>
          </a:p>
        </p:txBody>
      </p:sp>
    </p:spTree>
    <p:extLst>
      <p:ext uri="{BB962C8B-B14F-4D97-AF65-F5344CB8AC3E}">
        <p14:creationId xmlns:p14="http://schemas.microsoft.com/office/powerpoint/2010/main" val="3478876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4E05A-E333-BAA7-4901-40F09ECA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E9CCB92-C456-E508-F1CF-7D3E877A973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840C4D-9C1B-58A7-08D7-C9A79BC536D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2ABBD12-BF59-35A8-08BB-4C42446FCA8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8F0D60-F0BE-DBDA-D7FE-F20E5FD474F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8163FA-2883-DB1B-24EE-A18B8565648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1C82C-7854-FC73-AAAE-6769EB302EA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E89CB5-34BF-5D16-5FA0-D5B48A3F0B5B}"/>
              </a:ext>
            </a:extLst>
          </p:cNvPr>
          <p:cNvGrpSpPr/>
          <p:nvPr/>
        </p:nvGrpSpPr>
        <p:grpSpPr>
          <a:xfrm>
            <a:off x="358570" y="1045596"/>
            <a:ext cx="6827937" cy="2856538"/>
            <a:chOff x="812225" y="1424872"/>
            <a:chExt cx="8392632" cy="28565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373EFE9-97A4-AA3E-0184-FCCCBA66833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6C91A8-F2E2-1945-0D91-325A9520FDE7}"/>
                </a:ext>
              </a:extLst>
            </p:cNvPr>
            <p:cNvSpPr txBox="1"/>
            <p:nvPr/>
          </p:nvSpPr>
          <p:spPr>
            <a:xfrm>
              <a:off x="896916" y="1480643"/>
              <a:ext cx="8223237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POLLING VS INTERRUPTS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1632664-D4DF-C7E1-06D3-FCAA3646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Interrupt – halts current action which may come with performance penalty depending on how often it happens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Polling – may waste time with devices that aren’t often changed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best answer depends on the situation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3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82132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Polling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Interrupt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Account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come, first serve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Shortest job first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Priority scheduling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Round Robin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Multilevel feedback queue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741 L 0.00364 0.00741 C 0.00039 0.00857 -0.00365 0.00718 -0.00625 0.01112 C -0.00742 0.01274 -0.00417 0.01528 -0.00287 0.0169 C 0.00312 0.02547 0.00156 0.02431 0.00638 0.02639 C 0.01523 0.02176 0.01432 0.02362 0.02291 0.00973 C 0.02396 0.00834 0.02617 0.00417 0.025 0.00394 C 0.01719 0.00255 0.0095 0.00556 0.00169 0.00625 C 0.00234 0.01459 0.00104 0.02431 0.00364 0.03102 C 0.00612 0.03727 0.01497 0.04051 0.01497 0.04051 C 0.02396 0.02639 0.02187 0.0338 0.02291 0.0051 C 0.02305 0.00186 0.02396 -0.003 0.02226 -0.00439 C 0.01823 -0.0074 0.01341 -0.00509 0.00898 -0.00555 C -0.00078 -0.00277 -0.01068 -0.00162 -0.02018 0.00278 C -0.0237 0.0044 -0.02943 0.00579 -0.02943 0.01227 C -0.02969 0.02362 -0.0237 0.03264 -0.02084 0.04283 C -0.01328 0.03866 -0.00521 0.03658 0.00169 0.02987 C 0.00534 0.02639 0.01068 0.02038 0.00963 0.01343 C 0.00846 0.0044 0.00169 0.00116 -0.00287 -0.00324 C -0.00534 -0.00532 -0.0082 -0.00462 -0.01094 -0.00555 C -0.01198 -0.00324 -0.01419 -0.00162 -0.01419 0.00163 C -0.01485 0.0375 -0.01042 0.03102 0.00638 0.04885 C 0.01055 0.03866 0.01823 0.03079 0.01901 0.01806 C 0.0194 0.01088 0.01055 -0.00833 0.00443 -0.01018 C 1.875E-6 -0.01157 -0.00443 -0.01111 -0.00886 -0.01134 C -0.01198 -0.00833 -0.01628 -0.00717 -0.01823 -0.00208 C -0.02617 0.01968 -0.02162 0.0301 -0.00951 0.03936 C -0.00612 0.0419 -0.00209 0.04005 0.00169 0.04051 C 0.00247 0.0338 0.0082 0.00533 0.00299 -0.00439 C 0.00104 -0.0081 -0.00274 -0.00601 -0.0056 -0.00671 C -0.01289 -0.00208 -0.02214 -0.00162 -0.01693 0.02176 C -0.01563 0.02686 -0.01107 0.02639 -0.0082 0.02871 C -0.00182 0.02408 0.00573 0.02269 0.01107 0.01459 C 0.01536 0.00788 0.01797 -0.00254 0.01901 -0.0125 C 0.01927 -0.01597 0.01601 -0.01712 0.01432 -0.01851 C 0.00768 -0.02384 0.00521 -0.02337 -0.00156 -0.0243 C -0.00365 -0.02361 -0.00716 -0.02569 -0.00755 -0.02199 C -0.00951 -0.00787 -0.00599 -0.00208 -0.00222 0.00625 C 0.01198 0.00024 0.01198 0.00788 0.01432 -0.01504 C 0.01445 -0.0162 0.01393 -0.01736 0.01367 -0.01851 C -0.12214 0.03357 -0.05078 0.0095 -0.3461 0.02871 C -0.57839 0.04399 -0.80417 0.04954 -1.03425 0.0560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BB6E6-C153-392E-DC01-C37BA071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7218DAC-1FC4-1A88-860C-71B25645E59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65C0-CB52-7548-9F2F-ABAC2E2B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is the purpose of an interrupt? What does it do and what uses it?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084CF6-0535-EB9F-7B22-6B43E0B4EC0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D703F0-5833-4EE5-4AE4-6C03291B9EE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791CF-0709-656F-28F5-9373B3BEDB5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C82EBB-EECD-5C69-F4BA-FFDF161AE99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BA0E565-CDCB-AFD9-CED9-7C2ADF935AB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F9303B33-012A-94A9-478E-66C4D04426B1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AE085-BBF1-5391-9B6E-C5DA5FB40965}"/>
              </a:ext>
            </a:extLst>
          </p:cNvPr>
          <p:cNvSpPr txBox="1"/>
          <p:nvPr/>
        </p:nvSpPr>
        <p:spPr>
          <a:xfrm>
            <a:off x="1937173" y="1172264"/>
            <a:ext cx="835905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90CA3131-85E1-129E-0772-959CE0DF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5EE3CED8-6A0F-5B61-7BB9-4B60BA21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C5ECC0BF-64E6-F5EA-B448-64C341A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35691C63-57F3-CCCC-AAFB-94E473CE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ACEBC99-8711-D6D1-470E-F16F8F468265}"/>
              </a:ext>
            </a:extLst>
          </p:cNvPr>
          <p:cNvSpPr txBox="1">
            <a:spLocks/>
          </p:cNvSpPr>
          <p:nvPr/>
        </p:nvSpPr>
        <p:spPr>
          <a:xfrm>
            <a:off x="1152228" y="2668514"/>
            <a:ext cx="9144000" cy="41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Interrupts are designed to interrupt the CPU’s execution of one task and move it to another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by scheduler to switch CPU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Used by IO devices to respond quickly to inputs</a:t>
            </a:r>
          </a:p>
        </p:txBody>
      </p:sp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36783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SCHEDULING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You’ll recall last time we talked about process scheduling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the CPU decides which program gets to run at which time slice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But if you’re given a list of different tasks to do, how do you know which order to do them in?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about how you might choose to handle tasks on a to-do list that you’re given.</a:t>
            </a:r>
          </a:p>
        </p:txBody>
      </p:sp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DF22C-D633-75CD-B00E-186B1EE50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4474C8A8-4FD3-4BC5-4D54-3AC49A20498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6685D-0C9E-F4CF-5B5C-DFE351274C1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53DED7A-1434-F1D7-4A0A-85F9D1343BA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F26DF1-7B17-F164-B5EB-7F8405BEC53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958961-5AF8-4CAD-BFFC-6804EEBACBF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007161-1D92-9D31-C721-DB571F66577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866BC53-B87E-F93B-7EB0-CBE994D08AFF}"/>
              </a:ext>
            </a:extLst>
          </p:cNvPr>
          <p:cNvGrpSpPr/>
          <p:nvPr/>
        </p:nvGrpSpPr>
        <p:grpSpPr>
          <a:xfrm>
            <a:off x="358570" y="1045596"/>
            <a:ext cx="6970177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90B1365-D24E-3615-7205-C79EC346D1B5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2BF062-6FAF-0104-75A9-15904E59DABC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FIRST COME, FIRST SERVE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0FD4B3F-162A-802E-5C16-2120BB128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First come, first serve </a:t>
            </a:r>
            <a:r>
              <a:rPr lang="en-US" sz="3200" dirty="0">
                <a:solidFill>
                  <a:schemeClr val="bg1"/>
                </a:solidFill>
              </a:rPr>
              <a:t>– the first task to arrive at the CPU is the first to get serviced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From there, the next received task is serviced, etc.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Entire task gets executed before switching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data structure does this resemble from topic 5?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21755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B8352-04FC-8403-FBDC-5FB6CE16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638AA19-3C64-E12B-6B05-EFF5C3566E4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AFEDBE-BC72-53D3-0760-143AE2808A6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85C6E8B-A73D-50AB-9FDB-B02C0428EF4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3248AA-3C23-0FA2-A90B-8D5B6CF0FC3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8184CA-08A2-2FFC-18F8-C3B416CA018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ECF98E-9C36-4C4A-C054-BDA6DADADB1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78B57E-3E6A-13A6-E1AC-2909B5E2571B}"/>
              </a:ext>
            </a:extLst>
          </p:cNvPr>
          <p:cNvGrpSpPr/>
          <p:nvPr/>
        </p:nvGrpSpPr>
        <p:grpSpPr>
          <a:xfrm>
            <a:off x="358571" y="1045596"/>
            <a:ext cx="506687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2A2D4E-0D44-3CA0-4214-9B0745B540E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49566-5F0F-FEE0-8AE2-1EA4B2CAD843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FCFS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D80A77C-F92D-4CF0-2461-46489EA5B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sense of urgency – what if I have a REALLY important task?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small, quick task may get backed up behind a large task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Convoy Effect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Average waiting time for process is high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Simple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Every process eventually gets to go, no risk of starvation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Acceptable when long waiting times are not a problem</a:t>
            </a:r>
          </a:p>
        </p:txBody>
      </p:sp>
    </p:spTree>
    <p:extLst>
      <p:ext uri="{BB962C8B-B14F-4D97-AF65-F5344CB8AC3E}">
        <p14:creationId xmlns:p14="http://schemas.microsoft.com/office/powerpoint/2010/main" val="309482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DE8DB-4429-C96F-EA99-CF435827E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9A198309-1A3D-BBDC-CEAC-59F5A0CE3D2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6FA85-FB44-9DFE-F892-12C2568E41E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DD3B124-42A0-BBE4-9E72-D1A166C6251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FEC510-8604-321B-EE9B-CE441AB1111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75B898-2833-2548-C3EB-8F4E0B3AAEC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E9CB9-CFCF-D70C-C2A7-CB00726AE86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ED2757-EADA-5F2F-EAD8-A5586E7F79AA}"/>
              </a:ext>
            </a:extLst>
          </p:cNvPr>
          <p:cNvGrpSpPr/>
          <p:nvPr/>
        </p:nvGrpSpPr>
        <p:grpSpPr>
          <a:xfrm>
            <a:off x="358570" y="1045596"/>
            <a:ext cx="58458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D20AC-A630-93F7-6523-17546B9D7ED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B0F8-4FD9-4785-0392-FF1FE7B1EEF6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SHORTEST JOB FIRST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4640BBD-F1A8-506A-4539-DB6B11783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Shortest Job First </a:t>
            </a:r>
            <a:r>
              <a:rPr lang="en-US" sz="3200" dirty="0">
                <a:solidFill>
                  <a:schemeClr val="bg1"/>
                </a:solidFill>
              </a:rPr>
              <a:t>– the CPU will always run the task that will be the quickest to complete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From there, the next shortest is run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Entire task is run before switching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a shorter tasks arrives mid task, the scheduler will switch to that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drawbacks of this setup?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potential pros of this setup?</a:t>
            </a:r>
          </a:p>
        </p:txBody>
      </p:sp>
    </p:spTree>
    <p:extLst>
      <p:ext uri="{BB962C8B-B14F-4D97-AF65-F5344CB8AC3E}">
        <p14:creationId xmlns:p14="http://schemas.microsoft.com/office/powerpoint/2010/main" val="317799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F33AF-EC6A-59C4-3E36-095BFCAA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2F413A3-A087-F121-BF8A-4AA03E6F823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6ABDFC-1955-155A-2FAA-767F32DFE2E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493D10B-840C-F9FB-616C-164241774B2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1376FA-28B0-806F-22BF-F913995FECB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6DD4D2-2065-5E18-954D-657987118C0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D2FA2B-D558-D5D6-94DC-1FF5E17D1D9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6.1.7 – RESOURCE MANAGEMENT TECH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E4F101D-4692-FF4B-84CE-47EA3CF0D432}"/>
              </a:ext>
            </a:extLst>
          </p:cNvPr>
          <p:cNvGrpSpPr/>
          <p:nvPr/>
        </p:nvGrpSpPr>
        <p:grpSpPr>
          <a:xfrm>
            <a:off x="358571" y="1045596"/>
            <a:ext cx="4504682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CCBF9D-3680-8CC1-82AB-4E9EA9FC06F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4F8C38-7CD5-6E68-AC60-D38B737B3ED7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SJF PROS/CONS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BDCEFE4-7237-737C-F934-A3E56C004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May cause long completion time for longer tasks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 lead to </a:t>
            </a:r>
            <a:r>
              <a:rPr lang="en-US" sz="2800" i="1" dirty="0">
                <a:solidFill>
                  <a:schemeClr val="bg1"/>
                </a:solidFill>
              </a:rPr>
              <a:t>starvation</a:t>
            </a:r>
            <a:r>
              <a:rPr lang="en-US" sz="2800" dirty="0">
                <a:solidFill>
                  <a:schemeClr val="bg1"/>
                </a:solidFill>
              </a:rPr>
              <a:t> of a longer task if many short tasks come over and over again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May not be able to predict the length of a task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Suitable when the length of a job is already known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Average completion time goes up</a:t>
            </a:r>
          </a:p>
        </p:txBody>
      </p:sp>
    </p:spTree>
    <p:extLst>
      <p:ext uri="{BB962C8B-B14F-4D97-AF65-F5344CB8AC3E}">
        <p14:creationId xmlns:p14="http://schemas.microsoft.com/office/powerpoint/2010/main" val="53497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44547</TotalTime>
  <Words>1194</Words>
  <Application>Microsoft Office PowerPoint</Application>
  <PresentationFormat>Widescreen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Bahnschrift SemiBold</vt:lpstr>
      <vt:lpstr>Sofachrome Rg</vt:lpstr>
      <vt:lpstr>Office Theme</vt:lpstr>
      <vt:lpstr>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34</cp:revision>
  <dcterms:created xsi:type="dcterms:W3CDTF">2024-08-07T17:47:07Z</dcterms:created>
  <dcterms:modified xsi:type="dcterms:W3CDTF">2025-03-11T13:34:06Z</dcterms:modified>
</cp:coreProperties>
</file>