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1" r:id="rId3"/>
    <p:sldId id="452" r:id="rId4"/>
    <p:sldId id="426" r:id="rId5"/>
    <p:sldId id="517" r:id="rId6"/>
    <p:sldId id="514" r:id="rId7"/>
    <p:sldId id="427" r:id="rId8"/>
    <p:sldId id="515" r:id="rId9"/>
    <p:sldId id="516" r:id="rId10"/>
    <p:sldId id="518" r:id="rId11"/>
    <p:sldId id="519" r:id="rId12"/>
    <p:sldId id="520" r:id="rId13"/>
    <p:sldId id="521" r:id="rId14"/>
    <p:sldId id="522" r:id="rId15"/>
    <p:sldId id="523" r:id="rId16"/>
    <p:sldId id="524" r:id="rId17"/>
    <p:sldId id="525" r:id="rId18"/>
    <p:sldId id="526" r:id="rId19"/>
    <p:sldId id="44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BF47"/>
    <a:srgbClr val="FDCF50"/>
    <a:srgbClr val="AEA890"/>
    <a:srgbClr val="EDEBE3"/>
    <a:srgbClr val="6C3612"/>
    <a:srgbClr val="8B4617"/>
    <a:srgbClr val="A4673A"/>
    <a:srgbClr val="A39672"/>
    <a:srgbClr val="37A76F"/>
    <a:srgbClr val="06140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B2DF76-0FAD-4713-BEF9-BBECC95CC6F8}" v="65" dt="2025-03-27T17:58:49.6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22" autoAdjust="0"/>
    <p:restoredTop sz="94849" autoAdjust="0"/>
  </p:normalViewPr>
  <p:slideViewPr>
    <p:cSldViewPr snapToGrid="0">
      <p:cViewPr varScale="1">
        <p:scale>
          <a:sx n="94" d="100"/>
          <a:sy n="94" d="100"/>
        </p:scale>
        <p:origin x="1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2A0E-95C2-43DC-2861-20BCC5D0B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B0673-CAFF-9EE0-1B6E-9DD8CFA3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F06C-335B-8E6D-C207-A27CC857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21558-5553-CAD4-E039-4805E11D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511D-4C2C-A653-2524-9E0D0F6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2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E78F-59F6-27D7-55F4-AC3E009E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1FA41-96FC-08C4-1550-D5B675051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09211-2DC1-66C1-664D-3CE4279F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C1DF-E2F3-75F8-5C18-22E40DB5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51F4-3CC5-E620-4B49-77E26059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2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574D7-5CC0-229C-1E4D-4259E3ADD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23502-FE67-6E6B-05B6-0B476CC33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0264-479B-5B14-996D-02BA0848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D37F-ABC0-AF20-29A1-4272386E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81F11-7D19-E831-B3C5-03BDD027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DF6B-4196-513E-4B79-1BA01C7A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F0A5-753B-581B-10B3-17691C07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11A7-BDE8-E4EC-ABD3-08E3B89B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637E-ED33-2BB1-4FF1-3C82A0D6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44B1A-D41E-B1AC-628A-0FCF4882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3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93F0-E92A-3788-2060-BE0D0A88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AD8BE-B165-6EE7-ED25-EBDCBB8C4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8C57-0CED-6D98-92AA-4C61B307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AE8F8-0936-A8D9-6F9E-6F8C1B55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BC5D-542B-814D-0839-35219FAE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1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B0E6-A6C6-21D3-149A-F737F32E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3EA9-2C7A-BFDC-D420-5CAE2508C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84AE2-4023-D10F-86D4-6053B7A91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E3108-AEFF-97C7-090A-FEE21E7C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17EB-1822-4DEA-BC31-BB0021AD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19C1-A991-259D-54B8-1779F478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93D1-A3D7-D459-B35B-910B4505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6692D-D890-DC05-6CB5-31796CEEA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90491-2643-7CEF-8DF7-9FCA4020C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DD468-A762-86F5-6E3B-321050E85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0688E-7B4E-3EF3-76F4-0A91DFBD3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055A7-6C2D-04EB-BC56-D67EAE8B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CE67F-906A-05D5-908E-FD6D813B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6CA14-88F8-E220-F014-5F92CE01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2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999D-88DB-49B8-8146-06EBFA0F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7224B-7E10-F5E9-B353-84A53C75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1E90C-6FB8-8345-A3D3-2D5AC5B8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99401-8F11-BAA8-504B-548A2487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DBE15-46B1-BE65-7A28-688CC397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BDCE7-D766-71F7-B584-B9C82759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84C1C-8461-8968-B6E6-518FC0D4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00C6-532F-C99A-E6FE-A147ED51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8479-B369-3354-01CC-1B562B5A1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F9220-95F5-56D4-5FEF-27B0E3EBF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5C74-D1F7-51C5-D75A-9062387F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3B8C4-9D64-68EF-64E2-AF0AFA0E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048BE-7BA3-8742-8D16-6E9C5509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E492-35EB-4466-7C09-74842614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B1F4D-06E8-B2FB-435D-1C32E9F0A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5E018-544E-C888-D331-5E5DF7894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1F9E6-F2B8-7FA0-31A0-E83991C5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2A5B4-0B11-DF1E-7C94-F3002127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E8B63-893F-E641-86D2-E0526DE1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D9EDA-1997-F916-BE26-6972C073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474C0-723A-7964-335B-83690AFEB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987D-183F-022F-3883-40B115949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4DDA48-E58B-4B8E-8E38-4CDAF2E248C9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CC38F-19EF-9CB6-6C67-F2633B708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096E5-0DB3-8C8C-37DE-C72BBE6D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9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5EA5256B-9573-1D62-6C08-49DD4AC0AF67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8EAAE1-06B4-D79A-9946-32A21B2D4BF2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12B0C25A-F776-F00E-333F-03CC2767D2C7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9214A-C5D2-B455-68C4-8D07C7E7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8031" y="1047003"/>
            <a:ext cx="5810602" cy="2826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Resource Management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7989"/>
            <a:ext cx="9144000" cy="7148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6.1.8 – 6.1.9: Dedicated OS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6.0 – RESOURCE MANAGEMENT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6803791-3323-5BB2-D425-9F43F6234F41}"/>
              </a:ext>
            </a:extLst>
          </p:cNvPr>
          <p:cNvGrpSpPr/>
          <p:nvPr/>
        </p:nvGrpSpPr>
        <p:grpSpPr>
          <a:xfrm rot="10800000">
            <a:off x="800023" y="1526978"/>
            <a:ext cx="6496493" cy="2439669"/>
            <a:chOff x="2551296" y="-377151"/>
            <a:chExt cx="6496493" cy="2439669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15D0F600-D785-7A03-FE44-8FBDC5F8905E}"/>
                </a:ext>
              </a:extLst>
            </p:cNvPr>
            <p:cNvSpPr/>
            <p:nvPr/>
          </p:nvSpPr>
          <p:spPr>
            <a:xfrm rot="16200000">
              <a:off x="5096879" y="-1424341"/>
              <a:ext cx="2439669" cy="4534049"/>
            </a:xfrm>
            <a:prstGeom prst="trapezoid">
              <a:avLst>
                <a:gd name="adj" fmla="val 20878"/>
              </a:avLst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 rot="10800000">
              <a:off x="2551296" y="131340"/>
              <a:ext cx="6496493" cy="1569660"/>
            </a:xfrm>
            <a:prstGeom prst="rect">
              <a:avLst/>
            </a:prstGeom>
            <a:noFill/>
            <a:scene3d>
              <a:camera prst="perspectiveContrastingLeftFacing" fov="5400000">
                <a:rot lat="0" lon="1920000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ln w="381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TOPIC 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1102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C1535D-48AA-B649-30DF-318F6A4EE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6723ADAD-0E9A-E2BA-33D1-C9F4635FD4E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A34812-9311-04C5-A0C1-7C8E692C5F26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00C7EFD5-B146-3ADC-B813-82ADF35300B2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0FE0F5-71C1-2558-AFD6-765818B02223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74FFD16-A6B9-66A0-D5C4-D6540703856E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AA359E-4DF7-C1C3-CEF3-28F211A4FCD9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6.1.8 – DEDICATED OS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CC4196A-85BB-6618-FC97-AFEC8DEE88AA}"/>
              </a:ext>
            </a:extLst>
          </p:cNvPr>
          <p:cNvGrpSpPr/>
          <p:nvPr/>
        </p:nvGrpSpPr>
        <p:grpSpPr>
          <a:xfrm>
            <a:off x="358569" y="1045596"/>
            <a:ext cx="7044683" cy="2179429"/>
            <a:chOff x="812225" y="1424872"/>
            <a:chExt cx="8392632" cy="21794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85E4429-B64E-A2F2-0481-002DC580A02A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6786B7-E1C8-986C-3457-5FDC729C2515}"/>
                </a:ext>
              </a:extLst>
            </p:cNvPr>
            <p:cNvSpPr txBox="1"/>
            <p:nvPr/>
          </p:nvSpPr>
          <p:spPr>
            <a:xfrm>
              <a:off x="896916" y="1480643"/>
              <a:ext cx="8223235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DEDICATED OS EXAMPLES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4055F72F-4140-D97A-0999-F73E55BFB7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Symbian – mobile OS designed for smartphones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Originally developed closed source for PDAs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Not commonly used anymore with the rise of smartphones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Dumbphone 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3255045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A9E441-B47B-70F0-23B1-1248A4C5B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8F9E730F-1451-A6CE-22DC-F7EC089EC5DB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874655-2E5C-EDF3-68A2-593B48FCD794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2715676E-9AC1-852D-8283-D60AFBD99D1D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8D3CB16-7478-E02B-EE29-A0E287B2CB5D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73E670-6CCB-2B6C-DAF4-DB7F818E361C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10DC3E0-8E9F-E3DF-94B8-A5DAF97C8E8B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6.1.8 – DEDICATED OS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488FBD0-E70C-7E4F-D41C-F5AFE8E58BEB}"/>
              </a:ext>
            </a:extLst>
          </p:cNvPr>
          <p:cNvGrpSpPr/>
          <p:nvPr/>
        </p:nvGrpSpPr>
        <p:grpSpPr>
          <a:xfrm>
            <a:off x="358569" y="1045596"/>
            <a:ext cx="7044683" cy="2179429"/>
            <a:chOff x="812225" y="1424872"/>
            <a:chExt cx="8392632" cy="21794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7C08DE7-2C46-2456-D03F-BD40CB94B5E4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6A46A7-3EAE-498F-1614-A7FBD08F87BB}"/>
                </a:ext>
              </a:extLst>
            </p:cNvPr>
            <p:cNvSpPr txBox="1"/>
            <p:nvPr/>
          </p:nvSpPr>
          <p:spPr>
            <a:xfrm>
              <a:off x="896916" y="1480643"/>
              <a:ext cx="8223235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DEDICATED OS EXAMPLES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32CC30CC-515A-8BCC-A99E-918B926CD9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Tizen – smart home and smart TV 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Developed by the Linux Foundation and based on Linux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Offers a consistent user experience across smart home devices</a:t>
            </a:r>
          </a:p>
        </p:txBody>
      </p:sp>
    </p:spTree>
    <p:extLst>
      <p:ext uri="{BB962C8B-B14F-4D97-AF65-F5344CB8AC3E}">
        <p14:creationId xmlns:p14="http://schemas.microsoft.com/office/powerpoint/2010/main" val="969445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4B9272-8877-CAD8-C25F-5B5C93903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88AB5646-16A9-0BD6-2FB7-0588FFC23D0C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8B0E86-2D6C-2E56-B1D9-E45809A653C0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8E361F92-D9EC-6099-7B29-18230520C82F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D972AFE-72CE-919B-F7ED-F4C61E42E9CF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6C37F53-E067-348D-7C89-371462204184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65A0FE1-0E2D-FDFE-3543-D051C00552A9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6.1.9 – COMPLEXITY HIDING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0327B7E-D8FD-E30C-0CCE-3C6BE116F902}"/>
              </a:ext>
            </a:extLst>
          </p:cNvPr>
          <p:cNvGrpSpPr/>
          <p:nvPr/>
        </p:nvGrpSpPr>
        <p:grpSpPr>
          <a:xfrm>
            <a:off x="358570" y="1045596"/>
            <a:ext cx="5507138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F3411D8-25E3-4EC7-B746-F5C88D1B2C67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28F0B79-AE58-E3CD-E2BB-1F5F2F7685EB}"/>
                </a:ext>
              </a:extLst>
            </p:cNvPr>
            <p:cNvSpPr txBox="1"/>
            <p:nvPr/>
          </p:nvSpPr>
          <p:spPr>
            <a:xfrm>
              <a:off x="896916" y="1480643"/>
              <a:ext cx="82232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COMPLEXITY HIDING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D5FDC0A7-8BC2-5D79-37B8-F99FC39CD9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Recall that an OS helps to abstract system information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Let’s look at some examples of how an operating system does this to make it easier to use</a:t>
            </a:r>
          </a:p>
        </p:txBody>
      </p:sp>
    </p:spTree>
    <p:extLst>
      <p:ext uri="{BB962C8B-B14F-4D97-AF65-F5344CB8AC3E}">
        <p14:creationId xmlns:p14="http://schemas.microsoft.com/office/powerpoint/2010/main" val="3956556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5D5F20-041B-47E5-B639-BAB640A9D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B22F621C-9331-19A4-50FE-8B9C3083240A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F114D7-6408-E6DD-C32B-4E8503E9E1A4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F18D039B-3831-E3D6-ED99-DD0F61E23E56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5F4B9EF-77A6-5020-31CB-BB1070E602CE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0D6FDA-4887-8B58-8725-FC232F77B6FF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C21CA8-274A-F220-0CBB-6461FE213278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6.1.9 – COMPLEXITY HIDING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FDD9C37-31E9-1C5D-4691-E161E84110AB}"/>
              </a:ext>
            </a:extLst>
          </p:cNvPr>
          <p:cNvGrpSpPr/>
          <p:nvPr/>
        </p:nvGrpSpPr>
        <p:grpSpPr>
          <a:xfrm>
            <a:off x="358570" y="1045596"/>
            <a:ext cx="4525003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E3D070-0DB8-17F9-25B2-CC61B0EFF2E1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EFF082-FE00-AF7A-B8D3-6BF23374B39A}"/>
                </a:ext>
              </a:extLst>
            </p:cNvPr>
            <p:cNvSpPr txBox="1"/>
            <p:nvPr/>
          </p:nvSpPr>
          <p:spPr>
            <a:xfrm>
              <a:off x="896916" y="1480643"/>
              <a:ext cx="82232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DRIVE LETTERS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8E8FC212-4795-FA8E-4EB1-9E150244A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What happens when you plug in a USB drive into your computer?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It usually shows up a letter, such as D, or 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Your main computer drive is almost always the C drive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You are able to navigate multiple drives and files without worrying about the technicalities and differences that happen when your computer reads these two totally different types of drive</a:t>
            </a:r>
          </a:p>
        </p:txBody>
      </p:sp>
    </p:spTree>
    <p:extLst>
      <p:ext uri="{BB962C8B-B14F-4D97-AF65-F5344CB8AC3E}">
        <p14:creationId xmlns:p14="http://schemas.microsoft.com/office/powerpoint/2010/main" val="2242420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AE4A63-4A38-DBBA-D28D-DEA8EC985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78DF52C7-082A-810D-E04D-DD9929E6B8D4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F6FCE3-9849-D379-992D-E226D3743900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7183857E-A1A4-81EF-4387-AF00F2777771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380FD2-2C72-3C07-E234-8217AC6AE917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05D218B-3498-A250-FB84-9C8924DAD096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AF263F-8C09-0EA1-87D4-95B798E4DA0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6.1.9 – COMPLEXITY HIDING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CA26BBC-3C25-2665-F7B0-2AB8C154BAE8}"/>
              </a:ext>
            </a:extLst>
          </p:cNvPr>
          <p:cNvGrpSpPr/>
          <p:nvPr/>
        </p:nvGrpSpPr>
        <p:grpSpPr>
          <a:xfrm>
            <a:off x="358570" y="1045596"/>
            <a:ext cx="5005910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A6017BC-4D4D-D755-A8F5-F494140CE77E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AC8F44-7228-91E0-8EE3-15186112F81C}"/>
                </a:ext>
              </a:extLst>
            </p:cNvPr>
            <p:cNvSpPr txBox="1"/>
            <p:nvPr/>
          </p:nvSpPr>
          <p:spPr>
            <a:xfrm>
              <a:off x="896916" y="1480643"/>
              <a:ext cx="82232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VIRTUAL MEMORY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6273FBC2-487C-57D1-75FC-5212340F4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You may recall our discussion of virtual memory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Virtual memory allows extra RAM to be simulated in your secondary storage drive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We don’t have to worry about manually telling the OS when we want to use virtual memory, it happens automatically </a:t>
            </a:r>
          </a:p>
        </p:txBody>
      </p:sp>
    </p:spTree>
    <p:extLst>
      <p:ext uri="{BB962C8B-B14F-4D97-AF65-F5344CB8AC3E}">
        <p14:creationId xmlns:p14="http://schemas.microsoft.com/office/powerpoint/2010/main" val="3007686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2788FB-7A71-D80C-E719-E9DA6A18EE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12913815-BF95-4DAF-B373-B883ECA91C04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F60E217-4217-9CE2-2976-237F97E2EC93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6E810BF3-8757-561A-71D5-DA9F09232CF5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945064B-9B77-299A-32F3-6221D2E7D24C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FB0425C-57D1-4549-A8A8-1497CE461B8F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7A6F09-D7E4-1F62-C043-5067D112124B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6.1.9 – COMPLEXITY HIDING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53DB110-5195-8EAB-8F64-C382DA8BE31D}"/>
              </a:ext>
            </a:extLst>
          </p:cNvPr>
          <p:cNvGrpSpPr/>
          <p:nvPr/>
        </p:nvGrpSpPr>
        <p:grpSpPr>
          <a:xfrm>
            <a:off x="358570" y="1045596"/>
            <a:ext cx="5005910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759115C-4B06-5AAE-E410-D5C78375C181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5D6320-2E89-75D9-9C19-F07663EB9488}"/>
                </a:ext>
              </a:extLst>
            </p:cNvPr>
            <p:cNvSpPr txBox="1"/>
            <p:nvPr/>
          </p:nvSpPr>
          <p:spPr>
            <a:xfrm>
              <a:off x="896916" y="1480643"/>
              <a:ext cx="82232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DEVICE DRIVERS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3CB6B2EB-03B3-3F80-3C7F-A9D89B2D3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Device drivers are also another example of how the OS hides information from 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drivers communicate with the peripherals for us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This ensures the computer doesn’t have to have provisions for every kind of peripheral </a:t>
            </a:r>
          </a:p>
        </p:txBody>
      </p:sp>
    </p:spTree>
    <p:extLst>
      <p:ext uri="{BB962C8B-B14F-4D97-AF65-F5344CB8AC3E}">
        <p14:creationId xmlns:p14="http://schemas.microsoft.com/office/powerpoint/2010/main" val="4247787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741FF7-5C5F-4BE6-DAF3-CC301BE50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2FF2DDE0-A8F3-A39C-50B5-3C09877122A9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C24C53-1D3E-0523-B272-D23A1A276B64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92932C65-365F-08E0-AFE9-FC2D0047C7A4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EEE2CBB-9E08-0804-4E2C-F46CF2B93CD1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ABD9F92-1447-E8C5-17EB-515B5B0EFCBE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D64409-410B-3E8D-FEB1-95CC0F7C7E2C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6.1.9 – COMPLEXITY HIDING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2AF0CF1-A6D5-A55F-BD99-F86675FDC4DC}"/>
              </a:ext>
            </a:extLst>
          </p:cNvPr>
          <p:cNvGrpSpPr/>
          <p:nvPr/>
        </p:nvGrpSpPr>
        <p:grpSpPr>
          <a:xfrm>
            <a:off x="358570" y="1045596"/>
            <a:ext cx="6225110" cy="1502321"/>
            <a:chOff x="812225" y="1424872"/>
            <a:chExt cx="8392632" cy="150232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E60646-94C3-D71C-7F30-14F2237EBD13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69197E-408F-79B8-60F1-F1A285B9BA70}"/>
                </a:ext>
              </a:extLst>
            </p:cNvPr>
            <p:cNvSpPr txBox="1"/>
            <p:nvPr/>
          </p:nvSpPr>
          <p:spPr>
            <a:xfrm>
              <a:off x="896916" y="1480643"/>
              <a:ext cx="822323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GRAPHICS RENDERING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E2B143E1-EC0E-796E-F01F-BFC533450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computer uses the GPU to abstract the graphics rendering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computer tells the GPU what to render, and the GPU will render the images to the screen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083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05F0FC-7D9F-5AD9-214F-2D5D4A4C4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F470C8FC-7841-4C91-F01D-092CBD32A1BF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9B2234-355D-7161-B83C-431FA6B0F605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086B2BB7-11B2-4ADD-BE5E-91A474EE2BD5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4B3EFCF-A146-C8E6-6BBA-CFC964F47C50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19F1D8-2577-3347-F2B6-00394ED785C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75C2BF1-A0BE-BCFF-E718-145F2F4E43D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6.1.9 – COMPLEXITY HIDING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F1858CF-4903-9279-A941-600370E8E177}"/>
              </a:ext>
            </a:extLst>
          </p:cNvPr>
          <p:cNvGrpSpPr/>
          <p:nvPr/>
        </p:nvGrpSpPr>
        <p:grpSpPr>
          <a:xfrm>
            <a:off x="358569" y="1045596"/>
            <a:ext cx="7681377" cy="1502321"/>
            <a:chOff x="812225" y="1424872"/>
            <a:chExt cx="8392632" cy="150232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A77934-552B-12B9-8EC4-FDEE5AF77390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7FAB34C-1D5D-904B-C030-7FC67293C068}"/>
                </a:ext>
              </a:extLst>
            </p:cNvPr>
            <p:cNvSpPr txBox="1"/>
            <p:nvPr/>
          </p:nvSpPr>
          <p:spPr>
            <a:xfrm>
              <a:off x="896916" y="1480643"/>
              <a:ext cx="822323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THE JAVA VIRTUAL MACHINE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4D1C9B01-30F8-43D5-F315-C6E75B29C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Java runs in a unique virtual environment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It </a:t>
            </a:r>
            <a:r>
              <a:rPr lang="en-US" sz="3200" i="1" dirty="0">
                <a:solidFill>
                  <a:schemeClr val="bg1"/>
                </a:solidFill>
              </a:rPr>
              <a:t>sandboxes</a:t>
            </a:r>
            <a:r>
              <a:rPr lang="en-US" sz="3200" dirty="0">
                <a:solidFill>
                  <a:schemeClr val="bg1"/>
                </a:solidFill>
              </a:rPr>
              <a:t> itself into a platform that can run on any machine, ensuring Java code is able to go cross-platform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JVM, rather than the program itself, ensures that Java programs work on all computers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744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F72860-5A9C-178B-6937-570799495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7837B7C7-1A5C-B5FD-86C8-399492F07C15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C89D1E-D8B8-301E-836E-0F386A27C27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562BF516-A5EC-783B-462B-326234BDE7B9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69ECCF8-BAD6-EB66-D653-8CC54B8F1B35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DFF01C4-7E92-3CCB-878A-E77DE3560042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1684C16-C48C-DDE6-9014-922E31E0388E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6.1.9 – COMPLEXITY HIDING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8C52725-E33D-1D2E-267A-E26A4401048D}"/>
              </a:ext>
            </a:extLst>
          </p:cNvPr>
          <p:cNvGrpSpPr/>
          <p:nvPr/>
        </p:nvGrpSpPr>
        <p:grpSpPr>
          <a:xfrm>
            <a:off x="358569" y="1045596"/>
            <a:ext cx="2323671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0E70F34-49F2-FAF0-C9AA-AB22B60C9E02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A5FBB2-6A11-FCF1-8455-CD2E199A496A}"/>
                </a:ext>
              </a:extLst>
            </p:cNvPr>
            <p:cNvSpPr txBox="1"/>
            <p:nvPr/>
          </p:nvSpPr>
          <p:spPr>
            <a:xfrm>
              <a:off x="896916" y="1480643"/>
              <a:ext cx="822323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OTHERS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207CAF30-48F8-D95E-D997-43D01A83C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What are some other operating system functionalities that you think may be an example of hiding?</a:t>
            </a:r>
          </a:p>
        </p:txBody>
      </p:sp>
    </p:spTree>
    <p:extLst>
      <p:ext uri="{BB962C8B-B14F-4D97-AF65-F5344CB8AC3E}">
        <p14:creationId xmlns:p14="http://schemas.microsoft.com/office/powerpoint/2010/main" val="13646707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EEFE4A-FA95-E4F7-0CFE-7F527FA42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E0D184C3-623C-AC51-360E-B9FCFF7F026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798CF6-C430-EFF2-8412-E340F23899B0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30B2E27F-719E-AB3C-4491-C8EDC5780C4C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3E4EB2F-3111-90D6-8467-4F313CC6185F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198A23D-0733-F0EE-79C6-92107079A2A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661B35B-E43E-2592-0ED3-05ED93056665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3.0 – NETWORKING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0581EBC-9686-96CC-46C8-8440E3E842A0}"/>
              </a:ext>
            </a:extLst>
          </p:cNvPr>
          <p:cNvGrpSpPr/>
          <p:nvPr/>
        </p:nvGrpSpPr>
        <p:grpSpPr>
          <a:xfrm>
            <a:off x="358569" y="1045596"/>
            <a:ext cx="6121743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8B9729-733D-3C1A-6939-044D5B31F9DA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89EF8C8-7E46-F32A-3969-403F35AED70C}"/>
                </a:ext>
              </a:extLst>
            </p:cNvPr>
            <p:cNvSpPr txBox="1"/>
            <p:nvPr/>
          </p:nvSpPr>
          <p:spPr>
            <a:xfrm>
              <a:off x="896921" y="1480643"/>
              <a:ext cx="8223237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VOCAB TO REMEMBER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3D480A74-8A88-5101-9C92-E953BEA648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6821323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Dedicated 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2" name="Picture 2" descr="Small Brain Wojak : Wojak Feels Guy Stickers For Telegram Bottomless ...">
            <a:extLst>
              <a:ext uri="{FF2B5EF4-FFF2-40B4-BE49-F238E27FC236}">
                <a16:creationId xmlns:a16="http://schemas.microsoft.com/office/drawing/2014/main" id="{0B813FAF-524A-4335-8F9D-942CB2BA7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40963" y="1441921"/>
            <a:ext cx="2808644" cy="280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909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4 0.00741 L 0.00364 0.00741 C 0.00039 0.00857 -0.00365 0.00718 -0.00625 0.01112 C -0.00742 0.01274 -0.00417 0.01528 -0.00287 0.0169 C 0.00312 0.02547 0.00156 0.02431 0.00638 0.02639 C 0.01523 0.02176 0.01432 0.02362 0.02291 0.00973 C 0.02396 0.00834 0.02617 0.00417 0.025 0.00394 C 0.01719 0.00255 0.0095 0.00556 0.00169 0.00625 C 0.00234 0.01459 0.00104 0.02431 0.00364 0.03102 C 0.00612 0.03727 0.01497 0.04051 0.01497 0.04051 C 0.02396 0.02639 0.02187 0.0338 0.02291 0.0051 C 0.02305 0.00186 0.02396 -0.003 0.02226 -0.00439 C 0.01823 -0.0074 0.01341 -0.00509 0.00898 -0.00555 C -0.00078 -0.00277 -0.01068 -0.00162 -0.02018 0.00278 C -0.0237 0.0044 -0.02943 0.00579 -0.02943 0.01227 C -0.02969 0.02362 -0.0237 0.03264 -0.02084 0.04283 C -0.01328 0.03866 -0.00521 0.03658 0.00169 0.02987 C 0.00534 0.02639 0.01068 0.02038 0.00963 0.01343 C 0.00846 0.0044 0.00169 0.00116 -0.00287 -0.00324 C -0.00534 -0.00532 -0.0082 -0.00462 -0.01094 -0.00555 C -0.01198 -0.00324 -0.01419 -0.00162 -0.01419 0.00163 C -0.01485 0.0375 -0.01042 0.03102 0.00638 0.04885 C 0.01055 0.03866 0.01823 0.03079 0.01901 0.01806 C 0.0194 0.01088 0.01055 -0.00833 0.00443 -0.01018 C 1.875E-6 -0.01157 -0.00443 -0.01111 -0.00886 -0.01134 C -0.01198 -0.00833 -0.01628 -0.00717 -0.01823 -0.00208 C -0.02617 0.01968 -0.02162 0.0301 -0.00951 0.03936 C -0.00612 0.0419 -0.00209 0.04005 0.00169 0.04051 C 0.00247 0.0338 0.0082 0.00533 0.00299 -0.00439 C 0.00104 -0.0081 -0.00274 -0.00601 -0.0056 -0.00671 C -0.01289 -0.00208 -0.02214 -0.00162 -0.01693 0.02176 C -0.01563 0.02686 -0.01107 0.02639 -0.0082 0.02871 C -0.00182 0.02408 0.00573 0.02269 0.01107 0.01459 C 0.01536 0.00788 0.01797 -0.00254 0.01901 -0.0125 C 0.01927 -0.01597 0.01601 -0.01712 0.01432 -0.01851 C 0.00768 -0.02384 0.00521 -0.02337 -0.00156 -0.0243 C -0.00365 -0.02361 -0.00716 -0.02569 -0.00755 -0.02199 C -0.00951 -0.00787 -0.00599 -0.00208 -0.00222 0.00625 C 0.01198 0.00024 0.01198 0.00788 0.01432 -0.01504 C 0.01445 -0.0162 0.01393 -0.01736 0.01367 -0.01851 C -0.12214 0.03357 -0.05078 0.0095 -0.3461 0.02871 C -0.57839 0.04399 -0.80417 0.04954 -1.03425 0.05602 " pathEditMode="relative" ptsTypes="AAAAAAAAAAAAAAAAAAAAAAAAAAAAAAAAAAAAAA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C2BA5A3-C783-B3E5-EF1D-2F30AA043D59}"/>
              </a:ext>
            </a:extLst>
          </p:cNvPr>
          <p:cNvSpPr/>
          <p:nvPr/>
        </p:nvSpPr>
        <p:spPr>
          <a:xfrm rot="1774420">
            <a:off x="7917712" y="2177989"/>
            <a:ext cx="1246459" cy="1246459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12 Points 26">
            <a:extLst>
              <a:ext uri="{FF2B5EF4-FFF2-40B4-BE49-F238E27FC236}">
                <a16:creationId xmlns:a16="http://schemas.microsoft.com/office/drawing/2014/main" id="{3348FCC1-05B0-1808-A072-67387F53C4D6}"/>
              </a:ext>
            </a:extLst>
          </p:cNvPr>
          <p:cNvSpPr/>
          <p:nvPr/>
        </p:nvSpPr>
        <p:spPr>
          <a:xfrm>
            <a:off x="2573079" y="3101020"/>
            <a:ext cx="1624418" cy="1624418"/>
          </a:xfrm>
          <a:prstGeom prst="star12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6EF97AED-271D-8A00-05A2-622CDA5F60EE}"/>
              </a:ext>
            </a:extLst>
          </p:cNvPr>
          <p:cNvSpPr/>
          <p:nvPr/>
        </p:nvSpPr>
        <p:spPr>
          <a:xfrm rot="19766584">
            <a:off x="6781740" y="5458459"/>
            <a:ext cx="2934586" cy="1149461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AGENDA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F240D6-E4E8-DA74-8619-9E67B9BDE87A}"/>
              </a:ext>
            </a:extLst>
          </p:cNvPr>
          <p:cNvGrpSpPr/>
          <p:nvPr/>
        </p:nvGrpSpPr>
        <p:grpSpPr>
          <a:xfrm>
            <a:off x="3749498" y="80652"/>
            <a:ext cx="4335402" cy="6526172"/>
            <a:chOff x="3749498" y="80652"/>
            <a:chExt cx="4335402" cy="6526172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3D2AA47-E69F-CAF3-1099-C7DD7DAB0D66}"/>
                </a:ext>
              </a:extLst>
            </p:cNvPr>
            <p:cNvSpPr/>
            <p:nvPr/>
          </p:nvSpPr>
          <p:spPr>
            <a:xfrm>
              <a:off x="3749498" y="1038990"/>
              <a:ext cx="4335402" cy="5567834"/>
            </a:xfrm>
            <a:prstGeom prst="rect">
              <a:avLst/>
            </a:prstGeom>
            <a:solidFill>
              <a:srgbClr val="A4673A"/>
            </a:solidFill>
            <a:ln w="76200">
              <a:solidFill>
                <a:srgbClr val="6C3612"/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DD429D9-3BCE-004C-07A6-EEF9BDFBD117}"/>
                </a:ext>
              </a:extLst>
            </p:cNvPr>
            <p:cNvSpPr/>
            <p:nvPr/>
          </p:nvSpPr>
          <p:spPr>
            <a:xfrm>
              <a:off x="4004559" y="1331241"/>
              <a:ext cx="3879695" cy="4982582"/>
            </a:xfrm>
            <a:prstGeom prst="rect">
              <a:avLst/>
            </a:prstGeom>
            <a:solidFill>
              <a:srgbClr val="EDEBE3"/>
            </a:solidFill>
            <a:ln w="76200">
              <a:solidFill>
                <a:srgbClr val="AEA89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AAF1D7C-34C4-04A2-2506-5DDAC333265A}"/>
                </a:ext>
              </a:extLst>
            </p:cNvPr>
            <p:cNvSpPr/>
            <p:nvPr/>
          </p:nvSpPr>
          <p:spPr>
            <a:xfrm>
              <a:off x="3931283" y="80652"/>
              <a:ext cx="3971829" cy="1559254"/>
            </a:xfrm>
            <a:custGeom>
              <a:avLst/>
              <a:gdLst>
                <a:gd name="connsiteX0" fmla="*/ 1527546 w 3055090"/>
                <a:gd name="connsiteY0" fmla="*/ 0 h 1199362"/>
                <a:gd name="connsiteX1" fmla="*/ 1963481 w 3055090"/>
                <a:gd name="connsiteY1" fmla="*/ 435935 h 1199362"/>
                <a:gd name="connsiteX2" fmla="*/ 1954625 w 3055090"/>
                <a:gd name="connsiteY2" fmla="*/ 523791 h 1199362"/>
                <a:gd name="connsiteX3" fmla="*/ 1943874 w 3055090"/>
                <a:gd name="connsiteY3" fmla="*/ 558423 h 1199362"/>
                <a:gd name="connsiteX4" fmla="*/ 3043548 w 3055090"/>
                <a:gd name="connsiteY4" fmla="*/ 558423 h 1199362"/>
                <a:gd name="connsiteX5" fmla="*/ 3047204 w 3055090"/>
                <a:gd name="connsiteY5" fmla="*/ 567413 h 1199362"/>
                <a:gd name="connsiteX6" fmla="*/ 3055090 w 3055090"/>
                <a:gd name="connsiteY6" fmla="*/ 626032 h 1199362"/>
                <a:gd name="connsiteX7" fmla="*/ 1527545 w 3055090"/>
                <a:gd name="connsiteY7" fmla="*/ 1199362 h 1199362"/>
                <a:gd name="connsiteX8" fmla="*/ 0 w 3055090"/>
                <a:gd name="connsiteY8" fmla="*/ 626032 h 1199362"/>
                <a:gd name="connsiteX9" fmla="*/ 7887 w 3055090"/>
                <a:gd name="connsiteY9" fmla="*/ 567413 h 1199362"/>
                <a:gd name="connsiteX10" fmla="*/ 11542 w 3055090"/>
                <a:gd name="connsiteY10" fmla="*/ 558423 h 1199362"/>
                <a:gd name="connsiteX11" fmla="*/ 1111218 w 3055090"/>
                <a:gd name="connsiteY11" fmla="*/ 558423 h 1199362"/>
                <a:gd name="connsiteX12" fmla="*/ 1100468 w 3055090"/>
                <a:gd name="connsiteY12" fmla="*/ 523791 h 1199362"/>
                <a:gd name="connsiteX13" fmla="*/ 1091611 w 3055090"/>
                <a:gd name="connsiteY13" fmla="*/ 435935 h 1199362"/>
                <a:gd name="connsiteX14" fmla="*/ 1527546 w 3055090"/>
                <a:gd name="connsiteY14" fmla="*/ 0 h 1199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55090" h="1199362">
                  <a:moveTo>
                    <a:pt x="1527546" y="0"/>
                  </a:moveTo>
                  <a:cubicBezTo>
                    <a:pt x="1768306" y="0"/>
                    <a:pt x="1963481" y="195175"/>
                    <a:pt x="1963481" y="435935"/>
                  </a:cubicBezTo>
                  <a:cubicBezTo>
                    <a:pt x="1963481" y="466030"/>
                    <a:pt x="1960432" y="495413"/>
                    <a:pt x="1954625" y="523791"/>
                  </a:cubicBezTo>
                  <a:lnTo>
                    <a:pt x="1943874" y="558423"/>
                  </a:lnTo>
                  <a:lnTo>
                    <a:pt x="3043548" y="558423"/>
                  </a:lnTo>
                  <a:lnTo>
                    <a:pt x="3047204" y="567413"/>
                  </a:lnTo>
                  <a:cubicBezTo>
                    <a:pt x="3052419" y="586686"/>
                    <a:pt x="3055090" y="606242"/>
                    <a:pt x="3055090" y="626032"/>
                  </a:cubicBezTo>
                  <a:cubicBezTo>
                    <a:pt x="3055090" y="942673"/>
                    <a:pt x="2371185" y="1199362"/>
                    <a:pt x="1527545" y="1199362"/>
                  </a:cubicBezTo>
                  <a:cubicBezTo>
                    <a:pt x="683905" y="1199362"/>
                    <a:pt x="0" y="942673"/>
                    <a:pt x="0" y="626032"/>
                  </a:cubicBezTo>
                  <a:cubicBezTo>
                    <a:pt x="0" y="606242"/>
                    <a:pt x="2672" y="586686"/>
                    <a:pt x="7887" y="567413"/>
                  </a:cubicBezTo>
                  <a:lnTo>
                    <a:pt x="11542" y="558423"/>
                  </a:lnTo>
                  <a:lnTo>
                    <a:pt x="1111218" y="558423"/>
                  </a:lnTo>
                  <a:lnTo>
                    <a:pt x="1100468" y="523791"/>
                  </a:lnTo>
                  <a:cubicBezTo>
                    <a:pt x="1094661" y="495413"/>
                    <a:pt x="1091611" y="466030"/>
                    <a:pt x="1091611" y="435935"/>
                  </a:cubicBezTo>
                  <a:cubicBezTo>
                    <a:pt x="1091611" y="195175"/>
                    <a:pt x="1286786" y="0"/>
                    <a:pt x="1527546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76200">
              <a:solidFill>
                <a:schemeClr val="tx1">
                  <a:lumMod val="75000"/>
                  <a:lumOff val="25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639B1F2-65A4-D085-BE1B-5EBBA3EB215B}"/>
              </a:ext>
            </a:extLst>
          </p:cNvPr>
          <p:cNvSpPr txBox="1"/>
          <p:nvPr/>
        </p:nvSpPr>
        <p:spPr>
          <a:xfrm>
            <a:off x="3834670" y="1778688"/>
            <a:ext cx="4165056" cy="769441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n w="19050">
                  <a:solidFill>
                    <a:sysClr val="windowText" lastClr="000000"/>
                  </a:solidFill>
                </a:ln>
                <a:latin typeface="Bahnschrift SemiBold" panose="020B0502040204020203" pitchFamily="34" charset="0"/>
              </a:rPr>
              <a:t>THE AGENDA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32269FFB-1EF1-D37A-11C3-122EC7244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0742" y="3110465"/>
            <a:ext cx="3821248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Warm-up Question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/>
              <a:t>6.1.6 – 6.1.7</a:t>
            </a:r>
          </a:p>
        </p:txBody>
      </p:sp>
    </p:spTree>
    <p:extLst>
      <p:ext uri="{BB962C8B-B14F-4D97-AF65-F5344CB8AC3E}">
        <p14:creationId xmlns:p14="http://schemas.microsoft.com/office/powerpoint/2010/main" val="2681144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0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8BB6E6-C153-392E-DC01-C37BA071E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A7218DAC-1FC4-1A88-860C-71B25645E592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065C0-CB52-7548-9F2F-ABAC2E2B3D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Compare and contrast polling and interrupts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0084CF6-0535-EB9F-7B22-6B43E0B4EC07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3D703F0-5833-4EE5-4AE4-6C03291B9EE1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7791CF-0709-656F-28F5-9373B3BEDB55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REVIEW</a:t>
              </a:r>
              <a:endParaRPr lang="en-US" sz="4400" b="1" i="1" dirty="0">
                <a:ln w="190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6C82EBB-EECD-5C69-F4BA-FFDF161AE996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4BA0E565-CDCB-AFD9-CED9-7C2ADF935ABC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F9303B33-012A-94A9-478E-66C4D04426B1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8AE085-BBF1-5391-9B6E-C5DA5FB40965}"/>
              </a:ext>
            </a:extLst>
          </p:cNvPr>
          <p:cNvSpPr txBox="1"/>
          <p:nvPr/>
        </p:nvSpPr>
        <p:spPr>
          <a:xfrm>
            <a:off x="1937173" y="1172264"/>
            <a:ext cx="8359055" cy="923330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Bahnschrift SemiBold" panose="020B0502040204020203" pitchFamily="34" charset="0"/>
              </a:rPr>
              <a:t>THE WARM-UP QUESTION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90CA3131-85E1-129E-0772-959CE0DF9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lame fire PNG">
            <a:extLst>
              <a:ext uri="{FF2B5EF4-FFF2-40B4-BE49-F238E27FC236}">
                <a16:creationId xmlns:a16="http://schemas.microsoft.com/office/drawing/2014/main" id="{5EE3CED8-6A0F-5B61-7BB9-4B60BA211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5298343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lame fire PNG">
            <a:extLst>
              <a:ext uri="{FF2B5EF4-FFF2-40B4-BE49-F238E27FC236}">
                <a16:creationId xmlns:a16="http://schemas.microsoft.com/office/drawing/2014/main" id="{C5ECC0BF-64E6-F5EA-B448-64C341A4F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55432" y="5214369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lame fire PNG">
            <a:extLst>
              <a:ext uri="{FF2B5EF4-FFF2-40B4-BE49-F238E27FC236}">
                <a16:creationId xmlns:a16="http://schemas.microsoft.com/office/drawing/2014/main" id="{35691C63-57F3-CCCC-AAFB-94E473CE1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826" y="5385741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9322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849775-7EF0-7A44-330D-3457CF0EF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B8254707-43BC-8600-E121-CE126E536B2E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02A9F28-A067-7053-7908-EE00846AC22B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14E8342-01C2-73F0-4CDF-BEF7BEEF7E87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DF350F-131A-988B-9BBB-0BE48937744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REVIEW</a:t>
              </a:r>
              <a:endParaRPr lang="en-US" sz="4400" b="1" i="1" dirty="0">
                <a:ln w="190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solidFill>
                  <a:schemeClr val="accent3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F10053E-B724-E02E-8DA1-C6E43EBD0FA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035B5C86-B4F6-B299-2873-B386B00DE641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835F3A7-FDD2-10BB-4974-BC8915C8F119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chemeClr val="accent3"/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30DF31-61D6-8A26-64EA-CD2B4EAB3653}"/>
              </a:ext>
            </a:extLst>
          </p:cNvPr>
          <p:cNvSpPr txBox="1"/>
          <p:nvPr/>
        </p:nvSpPr>
        <p:spPr>
          <a:xfrm>
            <a:off x="2038862" y="1172264"/>
            <a:ext cx="8114275" cy="923330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Bahnschrift SemiBold" panose="020B0502040204020203" pitchFamily="34" charset="0"/>
              </a:rPr>
              <a:t>THE WARM-UP ANSWER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5AE335D0-994D-3B49-9F96-86FFC218F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ACEBC99-8711-D6D1-470E-F16F8F468265}"/>
              </a:ext>
            </a:extLst>
          </p:cNvPr>
          <p:cNvSpPr txBox="1">
            <a:spLocks/>
          </p:cNvSpPr>
          <p:nvPr/>
        </p:nvSpPr>
        <p:spPr>
          <a:xfrm>
            <a:off x="1152228" y="2668514"/>
            <a:ext cx="9144000" cy="4131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Polling: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Checks intermittently for changes in 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Can waste resources if device isn’t updated frequently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Interrupts: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CPU is interrupted to process certain 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Can significantly impair CPU’s ability if interrupts happen often</a:t>
            </a:r>
          </a:p>
        </p:txBody>
      </p:sp>
    </p:spTree>
    <p:extLst>
      <p:ext uri="{BB962C8B-B14F-4D97-AF65-F5344CB8AC3E}">
        <p14:creationId xmlns:p14="http://schemas.microsoft.com/office/powerpoint/2010/main" val="31121739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2EE416-1AFC-E4CD-F9C6-8014119A6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273B94A6-09C8-C722-AB9F-10D4726D2560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EDB6F4-81B2-AD72-E095-43F885B3E6CA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24E9FF59-6E41-9FE7-6CFD-DEE1C00AC3FA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D6DA4ED-8139-9DDF-0A7E-CE7721B971AC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1EC614F-A92E-FB3A-E34C-DED682A2E902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B131C73-1C42-B56D-8FF7-891554C36340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6.1.8 – DEDICATED OS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BC2D9F1-C172-1168-933E-1058BB7E1063}"/>
              </a:ext>
            </a:extLst>
          </p:cNvPr>
          <p:cNvGrpSpPr/>
          <p:nvPr/>
        </p:nvGrpSpPr>
        <p:grpSpPr>
          <a:xfrm>
            <a:off x="358569" y="1045596"/>
            <a:ext cx="1287351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7423B3-C1D5-BF74-B7B1-8107893E78D1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E67D234-B86A-85CA-B00A-4481F7F01A12}"/>
                </a:ext>
              </a:extLst>
            </p:cNvPr>
            <p:cNvSpPr txBox="1"/>
            <p:nvPr/>
          </p:nvSpPr>
          <p:spPr>
            <a:xfrm>
              <a:off x="896918" y="1480643"/>
              <a:ext cx="8223235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OS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D29E0098-9BB0-CAA8-5F86-07601014A6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Recall the operating system as we’ve discussed throughout this unit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 lot of our focus has been on desktop operating systems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But most tech devices still require an operating system, even if they aren’t PCs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Some devices may have specific requirements for what the OS must do to </a:t>
            </a:r>
            <a:r>
              <a:rPr lang="en-US" sz="3200">
                <a:solidFill>
                  <a:schemeClr val="bg1"/>
                </a:solidFill>
              </a:rPr>
              <a:t>accomplish their goals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40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F8E64A-D904-203C-4771-987AA2929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F9BEDC5E-774B-28E3-5060-1AFB6CF68E7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BFA41B-1442-01EE-ECDF-08306B6EF8A4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61904846-A373-1D6E-294E-BFDF363B44BC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822BBEA-D261-28E1-9396-9C76CBCE9398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FD4B30-BD21-FE98-CEE5-2605D0AD8548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6A8981-2B6C-DB16-CB2D-7599DA618A42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6.1.8 – DEDICATED OS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679DC77-264B-0025-8772-E6661D2B45EF}"/>
              </a:ext>
            </a:extLst>
          </p:cNvPr>
          <p:cNvGrpSpPr/>
          <p:nvPr/>
        </p:nvGrpSpPr>
        <p:grpSpPr>
          <a:xfrm>
            <a:off x="358569" y="1045596"/>
            <a:ext cx="4389537" cy="1502321"/>
            <a:chOff x="812225" y="1424872"/>
            <a:chExt cx="8392632" cy="150232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4320FD-780C-FFE2-16AA-25BF324C35DC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88FDD8B-ECD6-B40C-5C85-4AAAED48BDEC}"/>
                </a:ext>
              </a:extLst>
            </p:cNvPr>
            <p:cNvSpPr txBox="1"/>
            <p:nvPr/>
          </p:nvSpPr>
          <p:spPr>
            <a:xfrm>
              <a:off x="896917" y="1480643"/>
              <a:ext cx="822323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OS ON DEVICES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12F62FC9-3F69-3688-C84A-2BDF6AAE6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If you are the manufacturer of a specific device, you have two options to consider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Using a pre-built operating system and adapting it slightly to your use case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Creating an operating system from the ground up specifically tailored for your device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What do we think of both options? Pros? Cons?</a:t>
            </a:r>
          </a:p>
        </p:txBody>
      </p:sp>
    </p:spTree>
    <p:extLst>
      <p:ext uri="{BB962C8B-B14F-4D97-AF65-F5344CB8AC3E}">
        <p14:creationId xmlns:p14="http://schemas.microsoft.com/office/powerpoint/2010/main" val="2449539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C85A12-07FA-CB1D-84B3-EDE83D0E1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153FA0E4-A80D-44BE-9100-E28E415B5B29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C54935-1374-E819-EB25-802C0D2102E5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E49AA1E0-7FC2-625D-391A-01E812C4EB6D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61AF35-46F0-E53D-75AA-DE8D04ABD8E6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7C0A81-8C16-2D36-8828-C7A153B22BF6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2D74BA-86DD-F505-EEA0-D5C33D41D750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6.1.8 – DEDICATED OS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A9B173B-CE48-9C6B-2B2B-91CB0DEA39A8}"/>
              </a:ext>
            </a:extLst>
          </p:cNvPr>
          <p:cNvGrpSpPr/>
          <p:nvPr/>
        </p:nvGrpSpPr>
        <p:grpSpPr>
          <a:xfrm>
            <a:off x="358569" y="1045596"/>
            <a:ext cx="3678337" cy="1502321"/>
            <a:chOff x="812225" y="1424872"/>
            <a:chExt cx="8392632" cy="150232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8C789D8-34B3-9B8B-8163-0B05B43B0F14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C48E57-1035-702D-57AC-FEB81AC0FB0E}"/>
                </a:ext>
              </a:extLst>
            </p:cNvPr>
            <p:cNvSpPr txBox="1"/>
            <p:nvPr/>
          </p:nvSpPr>
          <p:spPr>
            <a:xfrm>
              <a:off x="896916" y="1480643"/>
              <a:ext cx="822323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MODIFIED OS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75C76095-6C07-488A-7762-E5D8000DCF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If you modify a pre-existing 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User may already be familiar with existing OS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Final product is less likely to be well-optimized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OS won’t take full advantage of specific hardware to your system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OS chosen must work well with your hardware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Don’t put Windows on a phone</a:t>
            </a:r>
          </a:p>
        </p:txBody>
      </p:sp>
    </p:spTree>
    <p:extLst>
      <p:ext uri="{BB962C8B-B14F-4D97-AF65-F5344CB8AC3E}">
        <p14:creationId xmlns:p14="http://schemas.microsoft.com/office/powerpoint/2010/main" val="847532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3EA755-E422-28B4-D68E-C62836066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7FD32DEB-09C2-35BC-81DE-6EB1E6FA3C6D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7E796B-0AB7-84FC-975F-037EE9B0821B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2C7B4AD4-C884-B76D-2BAB-C3F016506A86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60FC21-FD2F-77E4-AD66-A42E768EBBC3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8CC547-524C-EA8F-99DE-5DE365E51142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F03BBDB-290D-E954-8339-8CF1548AF783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6.1.8 – DEDICATED OS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5A92331-C2BB-6B76-2D9D-3D1691881B4D}"/>
              </a:ext>
            </a:extLst>
          </p:cNvPr>
          <p:cNvGrpSpPr/>
          <p:nvPr/>
        </p:nvGrpSpPr>
        <p:grpSpPr>
          <a:xfrm>
            <a:off x="358570" y="1045596"/>
            <a:ext cx="3529324" cy="876338"/>
            <a:chOff x="812225" y="1424872"/>
            <a:chExt cx="8392632" cy="8763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883799-8E4B-3517-2E91-B97DCFC82FF1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B1148E-1470-2CF9-381D-A329FC82FFAB}"/>
                </a:ext>
              </a:extLst>
            </p:cNvPr>
            <p:cNvSpPr txBox="1"/>
            <p:nvPr/>
          </p:nvSpPr>
          <p:spPr>
            <a:xfrm>
              <a:off x="896917" y="1480643"/>
              <a:ext cx="8223236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CUSTOM OS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60107972-E112-DE7C-FF83-A0C0EC46D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If you use a custom 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User will have to become acquainted with the new interface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May lead to a steep learning curve for new users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OS is likely to be lighter and faster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No extra fluff for compatibility with other systems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Will take a lot more development time and money</a:t>
            </a:r>
          </a:p>
        </p:txBody>
      </p:sp>
    </p:spTree>
    <p:extLst>
      <p:ext uri="{BB962C8B-B14F-4D97-AF65-F5344CB8AC3E}">
        <p14:creationId xmlns:p14="http://schemas.microsoft.com/office/powerpoint/2010/main" val="2472394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4481EE-5711-6268-6CCC-F6F7DB7F8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3246685E-BB30-CC1D-0AF9-FBBAE7E5DDBB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A29F386-958D-30A0-9FAC-5C14706B82EC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D3F07B98-25A2-75EC-8A1A-5D26A3E13930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chemeClr val="accent3">
              <a:lumMod val="75000"/>
            </a:schemeClr>
          </a:solidFill>
          <a:ln w="76200">
            <a:solidFill>
              <a:schemeClr val="accent3">
                <a:lumMod val="50000"/>
              </a:schemeClr>
            </a:solidFill>
          </a:ln>
          <a:effectLst>
            <a:outerShdw dist="177800" dir="5400000" algn="t" rotWithShape="0">
              <a:srgbClr val="06140D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934EC4-4BBE-FBC2-099F-9C4152706813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  <a:solidFill>
            <a:schemeClr val="accent3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EDC51A5-69F1-AB0B-A2F8-E2BBFF5260C7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8D5032F-921B-C78C-F43A-E6D6225D5FDE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chemeClr val="accent3">
                        <a:lumMod val="60000"/>
                        <a:lumOff val="40000"/>
                      </a:schemeClr>
                    </a:solidFill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latin typeface="Bahnschrift SemiBold" panose="020B0502040204020203" pitchFamily="34" charset="0"/>
                </a:rPr>
                <a:t>TOPIC 6.1.8 – DEDICATED OS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1B92160-CBE7-4CE0-AF57-E1D6A31ABC51}"/>
              </a:ext>
            </a:extLst>
          </p:cNvPr>
          <p:cNvGrpSpPr/>
          <p:nvPr/>
        </p:nvGrpSpPr>
        <p:grpSpPr>
          <a:xfrm>
            <a:off x="358569" y="1045596"/>
            <a:ext cx="7044683" cy="2179429"/>
            <a:chOff x="812225" y="1424872"/>
            <a:chExt cx="8392632" cy="21794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A6FA218-7714-1A2F-F2FD-DA63E057D4FC}"/>
                </a:ext>
              </a:extLst>
            </p:cNvPr>
            <p:cNvSpPr/>
            <p:nvPr/>
          </p:nvSpPr>
          <p:spPr>
            <a:xfrm>
              <a:off x="812225" y="1424872"/>
              <a:ext cx="8392632" cy="87633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76200">
              <a:solidFill>
                <a:schemeClr val="accent3">
                  <a:lumMod val="50000"/>
                </a:schemeClr>
              </a:solidFill>
            </a:ln>
            <a:effectLst>
              <a:outerShdw dist="177800" dir="5400000" algn="t" rotWithShape="0">
                <a:srgbClr val="06140D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344063B-FC19-383C-CAB7-A605B361D494}"/>
                </a:ext>
              </a:extLst>
            </p:cNvPr>
            <p:cNvSpPr txBox="1"/>
            <p:nvPr/>
          </p:nvSpPr>
          <p:spPr>
            <a:xfrm>
              <a:off x="896916" y="1480643"/>
              <a:ext cx="8223235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4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Bahnschrift SemiBold" panose="020B0502040204020203" pitchFamily="34" charset="0"/>
                </a:rPr>
                <a:t>DEDICATED OS EXAMPLES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A86939ED-6FBD-A4D5-D1E6-F1544F6947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1050601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Android – a mobile operating system owned by Google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Android is built on top of Linux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Written in C, C++, Java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Offers Google Services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Familiar interface and widely compatible</a:t>
            </a:r>
          </a:p>
        </p:txBody>
      </p:sp>
    </p:spTree>
    <p:extLst>
      <p:ext uri="{BB962C8B-B14F-4D97-AF65-F5344CB8AC3E}">
        <p14:creationId xmlns:p14="http://schemas.microsoft.com/office/powerpoint/2010/main" val="368929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75000"/>
          </a:schemeClr>
        </a:solidFill>
        <a:ln w="76200">
          <a:solidFill>
            <a:schemeClr val="accent3">
              <a:lumMod val="50000"/>
            </a:schemeClr>
          </a:solidFill>
        </a:ln>
        <a:effectLst>
          <a:outerShdw dist="177800" dir="5400000" algn="t" rotWithShape="0">
            <a:srgbClr val="06140D"/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48815</TotalTime>
  <Words>741</Words>
  <Application>Microsoft Office PowerPoint</Application>
  <PresentationFormat>Widescreen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Bahnschrift SemiBold</vt:lpstr>
      <vt:lpstr>Sofachrome Rg</vt:lpstr>
      <vt:lpstr>Office Theme</vt:lpstr>
      <vt:lpstr>Resource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Hill</dc:creator>
  <cp:lastModifiedBy>Michael Hill</cp:lastModifiedBy>
  <cp:revision>38</cp:revision>
  <dcterms:created xsi:type="dcterms:W3CDTF">2024-08-07T17:47:07Z</dcterms:created>
  <dcterms:modified xsi:type="dcterms:W3CDTF">2025-03-27T18:02:25Z</dcterms:modified>
</cp:coreProperties>
</file>