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78" r:id="rId4"/>
    <p:sldId id="296" r:id="rId5"/>
    <p:sldId id="279" r:id="rId6"/>
    <p:sldId id="280" r:id="rId7"/>
    <p:sldId id="281" r:id="rId8"/>
    <p:sldId id="282" r:id="rId9"/>
    <p:sldId id="283" r:id="rId10"/>
    <p:sldId id="286" r:id="rId11"/>
    <p:sldId id="284" r:id="rId12"/>
    <p:sldId id="287" r:id="rId13"/>
    <p:sldId id="285" r:id="rId14"/>
    <p:sldId id="288" r:id="rId15"/>
    <p:sldId id="289" r:id="rId16"/>
    <p:sldId id="290" r:id="rId17"/>
    <p:sldId id="291" r:id="rId18"/>
    <p:sldId id="292" r:id="rId19"/>
    <p:sldId id="293" r:id="rId20"/>
    <p:sldId id="294" r:id="rId21"/>
    <p:sldId id="29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455D"/>
    <a:srgbClr val="516881"/>
    <a:srgbClr val="326648"/>
    <a:srgbClr val="388049"/>
    <a:srgbClr val="274F3F"/>
    <a:srgbClr val="2A4C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4660"/>
  </p:normalViewPr>
  <p:slideViewPr>
    <p:cSldViewPr snapToGrid="0">
      <p:cViewPr>
        <p:scale>
          <a:sx n="90" d="100"/>
          <a:sy n="90" d="100"/>
        </p:scale>
        <p:origin x="200"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Hill" userId="41dba03d-e58d-4389-9894-554c10310ba4" providerId="ADAL" clId="{A7A78639-C21C-4EE7-B7D2-FCA6C415BDAB}"/>
    <pc:docChg chg="custSel addSld delSld modSld">
      <pc:chgData name="Michael Hill" userId="41dba03d-e58d-4389-9894-554c10310ba4" providerId="ADAL" clId="{A7A78639-C21C-4EE7-B7D2-FCA6C415BDAB}" dt="2025-08-22T14:44:19.676" v="475" actId="1076"/>
      <pc:docMkLst>
        <pc:docMk/>
      </pc:docMkLst>
      <pc:sldChg chg="modSp mod">
        <pc:chgData name="Michael Hill" userId="41dba03d-e58d-4389-9894-554c10310ba4" providerId="ADAL" clId="{A7A78639-C21C-4EE7-B7D2-FCA6C415BDAB}" dt="2025-08-22T14:44:19.676" v="475" actId="1076"/>
        <pc:sldMkLst>
          <pc:docMk/>
          <pc:sldMk cId="1878848435" sldId="256"/>
        </pc:sldMkLst>
        <pc:spChg chg="mod">
          <ac:chgData name="Michael Hill" userId="41dba03d-e58d-4389-9894-554c10310ba4" providerId="ADAL" clId="{A7A78639-C21C-4EE7-B7D2-FCA6C415BDAB}" dt="2025-08-22T14:44:05.967" v="440" actId="20577"/>
          <ac:spMkLst>
            <pc:docMk/>
            <pc:sldMk cId="1878848435" sldId="256"/>
            <ac:spMk id="5" creationId="{18C18ECD-1A29-4735-FBF9-2230E3FED94F}"/>
          </ac:spMkLst>
        </pc:spChg>
        <pc:spChg chg="mod">
          <ac:chgData name="Michael Hill" userId="41dba03d-e58d-4389-9894-554c10310ba4" providerId="ADAL" clId="{A7A78639-C21C-4EE7-B7D2-FCA6C415BDAB}" dt="2025-08-22T14:44:19.676" v="475" actId="1076"/>
          <ac:spMkLst>
            <pc:docMk/>
            <pc:sldMk cId="1878848435" sldId="256"/>
            <ac:spMk id="6" creationId="{945BB639-AC69-FE40-4352-5D3077A94591}"/>
          </ac:spMkLst>
        </pc:spChg>
      </pc:sldChg>
      <pc:sldChg chg="modSp mod">
        <pc:chgData name="Michael Hill" userId="41dba03d-e58d-4389-9894-554c10310ba4" providerId="ADAL" clId="{A7A78639-C21C-4EE7-B7D2-FCA6C415BDAB}" dt="2025-08-22T14:42:03.312" v="46" actId="20577"/>
        <pc:sldMkLst>
          <pc:docMk/>
          <pc:sldMk cId="854122100" sldId="257"/>
        </pc:sldMkLst>
        <pc:spChg chg="mod">
          <ac:chgData name="Michael Hill" userId="41dba03d-e58d-4389-9894-554c10310ba4" providerId="ADAL" clId="{A7A78639-C21C-4EE7-B7D2-FCA6C415BDAB}" dt="2025-08-22T14:42:03.312" v="46" actId="20577"/>
          <ac:spMkLst>
            <pc:docMk/>
            <pc:sldMk cId="854122100" sldId="257"/>
            <ac:spMk id="8" creationId="{4D7671A2-401B-58C3-4049-2F9F2E07BD91}"/>
          </ac:spMkLst>
        </pc:spChg>
      </pc:sldChg>
      <pc:sldChg chg="del">
        <pc:chgData name="Michael Hill" userId="41dba03d-e58d-4389-9894-554c10310ba4" providerId="ADAL" clId="{A7A78639-C21C-4EE7-B7D2-FCA6C415BDAB}" dt="2025-08-22T14:40:35.618" v="0" actId="47"/>
        <pc:sldMkLst>
          <pc:docMk/>
          <pc:sldMk cId="1910594286" sldId="258"/>
        </pc:sldMkLst>
      </pc:sldChg>
      <pc:sldChg chg="del">
        <pc:chgData name="Michael Hill" userId="41dba03d-e58d-4389-9894-554c10310ba4" providerId="ADAL" clId="{A7A78639-C21C-4EE7-B7D2-FCA6C415BDAB}" dt="2025-08-22T14:40:35.618" v="0" actId="47"/>
        <pc:sldMkLst>
          <pc:docMk/>
          <pc:sldMk cId="3428879941" sldId="277"/>
        </pc:sldMkLst>
      </pc:sldChg>
      <pc:sldChg chg="modSp mod">
        <pc:chgData name="Michael Hill" userId="41dba03d-e58d-4389-9894-554c10310ba4" providerId="ADAL" clId="{A7A78639-C21C-4EE7-B7D2-FCA6C415BDAB}" dt="2025-08-22T14:43:44.496" v="434" actId="207"/>
        <pc:sldMkLst>
          <pc:docMk/>
          <pc:sldMk cId="4148945767" sldId="278"/>
        </pc:sldMkLst>
        <pc:spChg chg="mod">
          <ac:chgData name="Michael Hill" userId="41dba03d-e58d-4389-9894-554c10310ba4" providerId="ADAL" clId="{A7A78639-C21C-4EE7-B7D2-FCA6C415BDAB}" dt="2025-08-22T14:43:44.496" v="434" actId="207"/>
          <ac:spMkLst>
            <pc:docMk/>
            <pc:sldMk cId="4148945767" sldId="278"/>
            <ac:spMk id="8" creationId="{4D02B78A-B48A-70D7-3DD9-80B19216094F}"/>
          </ac:spMkLst>
        </pc:spChg>
      </pc:sldChg>
      <pc:sldChg chg="modSp mod">
        <pc:chgData name="Michael Hill" userId="41dba03d-e58d-4389-9894-554c10310ba4" providerId="ADAL" clId="{A7A78639-C21C-4EE7-B7D2-FCA6C415BDAB}" dt="2025-08-22T14:43:55.814" v="437" actId="207"/>
        <pc:sldMkLst>
          <pc:docMk/>
          <pc:sldMk cId="1027835601" sldId="280"/>
        </pc:sldMkLst>
        <pc:spChg chg="mod">
          <ac:chgData name="Michael Hill" userId="41dba03d-e58d-4389-9894-554c10310ba4" providerId="ADAL" clId="{A7A78639-C21C-4EE7-B7D2-FCA6C415BDAB}" dt="2025-08-22T14:43:55.814" v="437" actId="207"/>
          <ac:spMkLst>
            <pc:docMk/>
            <pc:sldMk cId="1027835601" sldId="280"/>
            <ac:spMk id="8" creationId="{AE164820-B6E9-F908-92F2-D359457DB5C5}"/>
          </ac:spMkLst>
        </pc:spChg>
      </pc:sldChg>
      <pc:sldChg chg="add">
        <pc:chgData name="Michael Hill" userId="41dba03d-e58d-4389-9894-554c10310ba4" providerId="ADAL" clId="{A7A78639-C21C-4EE7-B7D2-FCA6C415BDAB}" dt="2025-08-22T14:42:09.468" v="47" actId="2890"/>
        <pc:sldMkLst>
          <pc:docMk/>
          <pc:sldMk cId="754953584" sldId="296"/>
        </pc:sldMkLst>
      </pc:sldChg>
      <pc:sldChg chg="del">
        <pc:chgData name="Michael Hill" userId="41dba03d-e58d-4389-9894-554c10310ba4" providerId="ADAL" clId="{A7A78639-C21C-4EE7-B7D2-FCA6C415BDAB}" dt="2025-08-22T14:40:35.618" v="0" actId="47"/>
        <pc:sldMkLst>
          <pc:docMk/>
          <pc:sldMk cId="4221327636" sldId="296"/>
        </pc:sldMkLst>
      </pc:sldChg>
      <pc:sldChg chg="del">
        <pc:chgData name="Michael Hill" userId="41dba03d-e58d-4389-9894-554c10310ba4" providerId="ADAL" clId="{A7A78639-C21C-4EE7-B7D2-FCA6C415BDAB}" dt="2025-08-22T14:40:35.618" v="0" actId="47"/>
        <pc:sldMkLst>
          <pc:docMk/>
          <pc:sldMk cId="2098128014" sldId="297"/>
        </pc:sldMkLst>
      </pc:sldChg>
      <pc:sldChg chg="del">
        <pc:chgData name="Michael Hill" userId="41dba03d-e58d-4389-9894-554c10310ba4" providerId="ADAL" clId="{A7A78639-C21C-4EE7-B7D2-FCA6C415BDAB}" dt="2025-08-22T14:40:35.618" v="0" actId="47"/>
        <pc:sldMkLst>
          <pc:docMk/>
          <pc:sldMk cId="3541264760" sldId="298"/>
        </pc:sldMkLst>
      </pc:sldChg>
      <pc:sldChg chg="del">
        <pc:chgData name="Michael Hill" userId="41dba03d-e58d-4389-9894-554c10310ba4" providerId="ADAL" clId="{A7A78639-C21C-4EE7-B7D2-FCA6C415BDAB}" dt="2025-08-22T14:40:35.618" v="0" actId="47"/>
        <pc:sldMkLst>
          <pc:docMk/>
          <pc:sldMk cId="1332635033" sldId="299"/>
        </pc:sldMkLst>
      </pc:sldChg>
      <pc:sldChg chg="del">
        <pc:chgData name="Michael Hill" userId="41dba03d-e58d-4389-9894-554c10310ba4" providerId="ADAL" clId="{A7A78639-C21C-4EE7-B7D2-FCA6C415BDAB}" dt="2025-08-22T14:40:35.618" v="0" actId="47"/>
        <pc:sldMkLst>
          <pc:docMk/>
          <pc:sldMk cId="3137595719" sldId="300"/>
        </pc:sldMkLst>
      </pc:sldChg>
      <pc:sldChg chg="del">
        <pc:chgData name="Michael Hill" userId="41dba03d-e58d-4389-9894-554c10310ba4" providerId="ADAL" clId="{A7A78639-C21C-4EE7-B7D2-FCA6C415BDAB}" dt="2025-08-22T14:40:35.618" v="0" actId="47"/>
        <pc:sldMkLst>
          <pc:docMk/>
          <pc:sldMk cId="1941491726" sldId="301"/>
        </pc:sldMkLst>
      </pc:sldChg>
      <pc:sldChg chg="del">
        <pc:chgData name="Michael Hill" userId="41dba03d-e58d-4389-9894-554c10310ba4" providerId="ADAL" clId="{A7A78639-C21C-4EE7-B7D2-FCA6C415BDAB}" dt="2025-08-22T14:40:35.618" v="0" actId="47"/>
        <pc:sldMkLst>
          <pc:docMk/>
          <pc:sldMk cId="3576923869" sldId="302"/>
        </pc:sldMkLst>
      </pc:sldChg>
      <pc:sldChg chg="del">
        <pc:chgData name="Michael Hill" userId="41dba03d-e58d-4389-9894-554c10310ba4" providerId="ADAL" clId="{A7A78639-C21C-4EE7-B7D2-FCA6C415BDAB}" dt="2025-08-22T14:40:35.618" v="0" actId="47"/>
        <pc:sldMkLst>
          <pc:docMk/>
          <pc:sldMk cId="3284050451" sldId="303"/>
        </pc:sldMkLst>
      </pc:sldChg>
      <pc:sldChg chg="del">
        <pc:chgData name="Michael Hill" userId="41dba03d-e58d-4389-9894-554c10310ba4" providerId="ADAL" clId="{A7A78639-C21C-4EE7-B7D2-FCA6C415BDAB}" dt="2025-08-22T14:40:35.618" v="0" actId="47"/>
        <pc:sldMkLst>
          <pc:docMk/>
          <pc:sldMk cId="3941510641" sldId="304"/>
        </pc:sldMkLst>
      </pc:sldChg>
      <pc:sldChg chg="del">
        <pc:chgData name="Michael Hill" userId="41dba03d-e58d-4389-9894-554c10310ba4" providerId="ADAL" clId="{A7A78639-C21C-4EE7-B7D2-FCA6C415BDAB}" dt="2025-08-22T14:40:35.618" v="0" actId="47"/>
        <pc:sldMkLst>
          <pc:docMk/>
          <pc:sldMk cId="2976304774" sldId="305"/>
        </pc:sldMkLst>
      </pc:sldChg>
      <pc:sldChg chg="del">
        <pc:chgData name="Michael Hill" userId="41dba03d-e58d-4389-9894-554c10310ba4" providerId="ADAL" clId="{A7A78639-C21C-4EE7-B7D2-FCA6C415BDAB}" dt="2025-08-22T14:40:35.618" v="0" actId="47"/>
        <pc:sldMkLst>
          <pc:docMk/>
          <pc:sldMk cId="1092756489" sldId="306"/>
        </pc:sldMkLst>
      </pc:sldChg>
      <pc:sldChg chg="del">
        <pc:chgData name="Michael Hill" userId="41dba03d-e58d-4389-9894-554c10310ba4" providerId="ADAL" clId="{A7A78639-C21C-4EE7-B7D2-FCA6C415BDAB}" dt="2025-08-22T14:40:35.618" v="0" actId="47"/>
        <pc:sldMkLst>
          <pc:docMk/>
          <pc:sldMk cId="3562199868" sldId="3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007EC-7779-4BAC-8F03-814B556CCD38}" type="datetimeFigureOut">
              <a:rPr lang="en-US" smtClean="0"/>
              <a:t>8/22/2025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DB48C-FCC8-4682-A5C6-34BDEF33D275}" type="slidenum">
              <a:rPr lang="en-US" smtClean="0"/>
              <a:t>‹#›</a:t>
            </a:fld>
            <a:endParaRPr lang="en-US"/>
          </a:p>
        </p:txBody>
      </p:sp>
    </p:spTree>
    <p:extLst>
      <p:ext uri="{BB962C8B-B14F-4D97-AF65-F5344CB8AC3E}">
        <p14:creationId xmlns:p14="http://schemas.microsoft.com/office/powerpoint/2010/main" val="224325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DB48C-FCC8-4682-A5C6-34BDEF33D275}" type="slidenum">
              <a:rPr lang="en-US" smtClean="0"/>
              <a:t>22</a:t>
            </a:fld>
            <a:endParaRPr lang="en-US"/>
          </a:p>
        </p:txBody>
      </p:sp>
    </p:spTree>
    <p:extLst>
      <p:ext uri="{BB962C8B-B14F-4D97-AF65-F5344CB8AC3E}">
        <p14:creationId xmlns:p14="http://schemas.microsoft.com/office/powerpoint/2010/main" val="88345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C6A4B-E724-C642-63ED-9C1381B808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85E653-4903-1005-D15B-66DB874D2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04A978-A4B2-A67F-C69F-38ADC7DB4D2B}"/>
              </a:ext>
            </a:extLst>
          </p:cNvPr>
          <p:cNvSpPr>
            <a:spLocks noGrp="1"/>
          </p:cNvSpPr>
          <p:nvPr>
            <p:ph type="dt" sz="half" idx="10"/>
          </p:nvPr>
        </p:nvSpPr>
        <p:spPr/>
        <p:txBody>
          <a:bodyPr/>
          <a:lstStyle/>
          <a:p>
            <a:fld id="{52CFA067-BC5A-4095-A3A5-99A1BAFE9208}" type="datetimeFigureOut">
              <a:rPr lang="en-US" smtClean="0"/>
              <a:t>8/22/2025</a:t>
            </a:fld>
            <a:endParaRPr lang="en-US"/>
          </a:p>
        </p:txBody>
      </p:sp>
      <p:sp>
        <p:nvSpPr>
          <p:cNvPr id="5" name="Footer Placeholder 4">
            <a:extLst>
              <a:ext uri="{FF2B5EF4-FFF2-40B4-BE49-F238E27FC236}">
                <a16:creationId xmlns:a16="http://schemas.microsoft.com/office/drawing/2014/main" id="{FE4910B7-42B2-3D3D-3AE4-AC7E6C388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21657-9CFD-95BE-EEE3-E1B47D77D808}"/>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200227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A8605-B3B6-D788-279D-476906E34B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AD9E01-2C5E-0FD4-BF7C-54659537D7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685CA-CEBB-6B85-90D4-1BEF716FCB6C}"/>
              </a:ext>
            </a:extLst>
          </p:cNvPr>
          <p:cNvSpPr>
            <a:spLocks noGrp="1"/>
          </p:cNvSpPr>
          <p:nvPr>
            <p:ph type="dt" sz="half" idx="10"/>
          </p:nvPr>
        </p:nvSpPr>
        <p:spPr/>
        <p:txBody>
          <a:bodyPr/>
          <a:lstStyle/>
          <a:p>
            <a:fld id="{52CFA067-BC5A-4095-A3A5-99A1BAFE9208}" type="datetimeFigureOut">
              <a:rPr lang="en-US" smtClean="0"/>
              <a:t>8/22/2025</a:t>
            </a:fld>
            <a:endParaRPr lang="en-US"/>
          </a:p>
        </p:txBody>
      </p:sp>
      <p:sp>
        <p:nvSpPr>
          <p:cNvPr id="5" name="Footer Placeholder 4">
            <a:extLst>
              <a:ext uri="{FF2B5EF4-FFF2-40B4-BE49-F238E27FC236}">
                <a16:creationId xmlns:a16="http://schemas.microsoft.com/office/drawing/2014/main" id="{15B0A526-A1AA-3BC7-DC9D-B44EBC07B0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ED0B1-5EB5-A414-75E8-6BA511C07E04}"/>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1221256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BD8E7E-5301-E447-23C8-B8B5D2932F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336805-717E-9F25-0794-88BD42C6E8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03C3FF-BEC2-31C8-6723-85EC312761E6}"/>
              </a:ext>
            </a:extLst>
          </p:cNvPr>
          <p:cNvSpPr>
            <a:spLocks noGrp="1"/>
          </p:cNvSpPr>
          <p:nvPr>
            <p:ph type="dt" sz="half" idx="10"/>
          </p:nvPr>
        </p:nvSpPr>
        <p:spPr/>
        <p:txBody>
          <a:bodyPr/>
          <a:lstStyle/>
          <a:p>
            <a:fld id="{52CFA067-BC5A-4095-A3A5-99A1BAFE9208}" type="datetimeFigureOut">
              <a:rPr lang="en-US" smtClean="0"/>
              <a:t>8/22/2025</a:t>
            </a:fld>
            <a:endParaRPr lang="en-US"/>
          </a:p>
        </p:txBody>
      </p:sp>
      <p:sp>
        <p:nvSpPr>
          <p:cNvPr id="5" name="Footer Placeholder 4">
            <a:extLst>
              <a:ext uri="{FF2B5EF4-FFF2-40B4-BE49-F238E27FC236}">
                <a16:creationId xmlns:a16="http://schemas.microsoft.com/office/drawing/2014/main" id="{63DA1747-0799-AAD2-1377-F19D1A5E7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F77C4-38FB-B4D4-348D-9D2957422C38}"/>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208817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0003-439B-FA69-F591-6D66E27419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C20904-0912-32D7-F6E6-31372E4888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3E7E8-F851-BEB7-2C68-8FE1EF6742E1}"/>
              </a:ext>
            </a:extLst>
          </p:cNvPr>
          <p:cNvSpPr>
            <a:spLocks noGrp="1"/>
          </p:cNvSpPr>
          <p:nvPr>
            <p:ph type="dt" sz="half" idx="10"/>
          </p:nvPr>
        </p:nvSpPr>
        <p:spPr/>
        <p:txBody>
          <a:bodyPr/>
          <a:lstStyle/>
          <a:p>
            <a:fld id="{52CFA067-BC5A-4095-A3A5-99A1BAFE9208}" type="datetimeFigureOut">
              <a:rPr lang="en-US" smtClean="0"/>
              <a:t>8/22/2025</a:t>
            </a:fld>
            <a:endParaRPr lang="en-US"/>
          </a:p>
        </p:txBody>
      </p:sp>
      <p:sp>
        <p:nvSpPr>
          <p:cNvPr id="5" name="Footer Placeholder 4">
            <a:extLst>
              <a:ext uri="{FF2B5EF4-FFF2-40B4-BE49-F238E27FC236}">
                <a16:creationId xmlns:a16="http://schemas.microsoft.com/office/drawing/2014/main" id="{CABAE2CA-7781-6E95-12BA-557F775A97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9952B-F381-1189-2020-9A14F470CCE0}"/>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3057639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F060-3D96-5480-3C88-EE775B82FB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3569D8-9209-8B7C-1538-E818415FF6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F66B1C-5056-EDDF-CD36-E7BFD2F437E0}"/>
              </a:ext>
            </a:extLst>
          </p:cNvPr>
          <p:cNvSpPr>
            <a:spLocks noGrp="1"/>
          </p:cNvSpPr>
          <p:nvPr>
            <p:ph type="dt" sz="half" idx="10"/>
          </p:nvPr>
        </p:nvSpPr>
        <p:spPr/>
        <p:txBody>
          <a:bodyPr/>
          <a:lstStyle/>
          <a:p>
            <a:fld id="{52CFA067-BC5A-4095-A3A5-99A1BAFE9208}" type="datetimeFigureOut">
              <a:rPr lang="en-US" smtClean="0"/>
              <a:t>8/22/2025</a:t>
            </a:fld>
            <a:endParaRPr lang="en-US"/>
          </a:p>
        </p:txBody>
      </p:sp>
      <p:sp>
        <p:nvSpPr>
          <p:cNvPr id="5" name="Footer Placeholder 4">
            <a:extLst>
              <a:ext uri="{FF2B5EF4-FFF2-40B4-BE49-F238E27FC236}">
                <a16:creationId xmlns:a16="http://schemas.microsoft.com/office/drawing/2014/main" id="{77CF8CB3-3858-3C51-AA38-3F86C0974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EA923-CF31-8772-A331-247B9144D1B6}"/>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26220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25B0-376D-3011-4FDF-D4CA713D7E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D71C86-3E65-FA4B-6F6C-0BB7AA3900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FE646B-5AE1-A23D-3D1F-474544BF3B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B279F2-41EE-1489-59DC-32CD90629E44}"/>
              </a:ext>
            </a:extLst>
          </p:cNvPr>
          <p:cNvSpPr>
            <a:spLocks noGrp="1"/>
          </p:cNvSpPr>
          <p:nvPr>
            <p:ph type="dt" sz="half" idx="10"/>
          </p:nvPr>
        </p:nvSpPr>
        <p:spPr/>
        <p:txBody>
          <a:bodyPr/>
          <a:lstStyle/>
          <a:p>
            <a:fld id="{52CFA067-BC5A-4095-A3A5-99A1BAFE9208}" type="datetimeFigureOut">
              <a:rPr lang="en-US" smtClean="0"/>
              <a:t>8/22/2025</a:t>
            </a:fld>
            <a:endParaRPr lang="en-US"/>
          </a:p>
        </p:txBody>
      </p:sp>
      <p:sp>
        <p:nvSpPr>
          <p:cNvPr id="6" name="Footer Placeholder 5">
            <a:extLst>
              <a:ext uri="{FF2B5EF4-FFF2-40B4-BE49-F238E27FC236}">
                <a16:creationId xmlns:a16="http://schemas.microsoft.com/office/drawing/2014/main" id="{159EC4E9-67EE-D095-37A7-39EFE82D19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B2442-8F9C-AC5E-9546-BDE753C186C9}"/>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395994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8DBA-2489-9EF4-F45E-238BC26EF7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D34AAF-B93F-48B6-1B8B-FD3E959FB9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D8698B-3528-B8DC-27B8-D49145D604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9008AA-A42D-2259-0D36-908024A20B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8A62E1-25E1-7552-ABA8-BE7F2A3B1B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97670D-8F54-733D-3639-1B7CCE4C117B}"/>
              </a:ext>
            </a:extLst>
          </p:cNvPr>
          <p:cNvSpPr>
            <a:spLocks noGrp="1"/>
          </p:cNvSpPr>
          <p:nvPr>
            <p:ph type="dt" sz="half" idx="10"/>
          </p:nvPr>
        </p:nvSpPr>
        <p:spPr/>
        <p:txBody>
          <a:bodyPr/>
          <a:lstStyle/>
          <a:p>
            <a:fld id="{52CFA067-BC5A-4095-A3A5-99A1BAFE9208}" type="datetimeFigureOut">
              <a:rPr lang="en-US" smtClean="0"/>
              <a:t>8/22/2025</a:t>
            </a:fld>
            <a:endParaRPr lang="en-US"/>
          </a:p>
        </p:txBody>
      </p:sp>
      <p:sp>
        <p:nvSpPr>
          <p:cNvPr id="8" name="Footer Placeholder 7">
            <a:extLst>
              <a:ext uri="{FF2B5EF4-FFF2-40B4-BE49-F238E27FC236}">
                <a16:creationId xmlns:a16="http://schemas.microsoft.com/office/drawing/2014/main" id="{4B3C6C20-7A45-CC6A-CA55-61F7CCF3BF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B7766C-30F5-1A8E-58AF-CDC986CF8690}"/>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294457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B690D-7611-3967-E6F3-81F032CFF7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91D4BA6-7CE7-229C-2BD5-FECCA2886FAF}"/>
              </a:ext>
            </a:extLst>
          </p:cNvPr>
          <p:cNvSpPr>
            <a:spLocks noGrp="1"/>
          </p:cNvSpPr>
          <p:nvPr>
            <p:ph type="dt" sz="half" idx="10"/>
          </p:nvPr>
        </p:nvSpPr>
        <p:spPr/>
        <p:txBody>
          <a:bodyPr/>
          <a:lstStyle/>
          <a:p>
            <a:fld id="{52CFA067-BC5A-4095-A3A5-99A1BAFE9208}" type="datetimeFigureOut">
              <a:rPr lang="en-US" smtClean="0"/>
              <a:t>8/22/2025</a:t>
            </a:fld>
            <a:endParaRPr lang="en-US"/>
          </a:p>
        </p:txBody>
      </p:sp>
      <p:sp>
        <p:nvSpPr>
          <p:cNvPr id="4" name="Footer Placeholder 3">
            <a:extLst>
              <a:ext uri="{FF2B5EF4-FFF2-40B4-BE49-F238E27FC236}">
                <a16:creationId xmlns:a16="http://schemas.microsoft.com/office/drawing/2014/main" id="{81CA691A-621C-6EB1-3EB8-CA9FF47FB9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257F05-B410-F8DD-455C-490CEB149F11}"/>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2271566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709F58-5A85-92F4-B06D-2164303344CB}"/>
              </a:ext>
            </a:extLst>
          </p:cNvPr>
          <p:cNvSpPr>
            <a:spLocks noGrp="1"/>
          </p:cNvSpPr>
          <p:nvPr>
            <p:ph type="dt" sz="half" idx="10"/>
          </p:nvPr>
        </p:nvSpPr>
        <p:spPr/>
        <p:txBody>
          <a:bodyPr/>
          <a:lstStyle/>
          <a:p>
            <a:fld id="{52CFA067-BC5A-4095-A3A5-99A1BAFE9208}" type="datetimeFigureOut">
              <a:rPr lang="en-US" smtClean="0"/>
              <a:t>8/22/2025</a:t>
            </a:fld>
            <a:endParaRPr lang="en-US"/>
          </a:p>
        </p:txBody>
      </p:sp>
      <p:sp>
        <p:nvSpPr>
          <p:cNvPr id="3" name="Footer Placeholder 2">
            <a:extLst>
              <a:ext uri="{FF2B5EF4-FFF2-40B4-BE49-F238E27FC236}">
                <a16:creationId xmlns:a16="http://schemas.microsoft.com/office/drawing/2014/main" id="{CB9B9967-5360-F0CB-62AE-C03CEF75ED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5E68E6-84C0-1723-6611-61380FA19F8C}"/>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2267955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855B2-ECD6-C08F-72AD-183650C66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896BA6-2739-2BD7-969A-4113A5119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886298-57FD-A8A8-D424-73178F2DB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D784E3-D576-8AA7-A98D-17AA30F763C6}"/>
              </a:ext>
            </a:extLst>
          </p:cNvPr>
          <p:cNvSpPr>
            <a:spLocks noGrp="1"/>
          </p:cNvSpPr>
          <p:nvPr>
            <p:ph type="dt" sz="half" idx="10"/>
          </p:nvPr>
        </p:nvSpPr>
        <p:spPr/>
        <p:txBody>
          <a:bodyPr/>
          <a:lstStyle/>
          <a:p>
            <a:fld id="{52CFA067-BC5A-4095-A3A5-99A1BAFE9208}" type="datetimeFigureOut">
              <a:rPr lang="en-US" smtClean="0"/>
              <a:t>8/22/2025</a:t>
            </a:fld>
            <a:endParaRPr lang="en-US"/>
          </a:p>
        </p:txBody>
      </p:sp>
      <p:sp>
        <p:nvSpPr>
          <p:cNvPr id="6" name="Footer Placeholder 5">
            <a:extLst>
              <a:ext uri="{FF2B5EF4-FFF2-40B4-BE49-F238E27FC236}">
                <a16:creationId xmlns:a16="http://schemas.microsoft.com/office/drawing/2014/main" id="{42948EE1-5288-E1AE-89F1-37B64F23E5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75274-EEF3-4830-9978-53BE36B7A20D}"/>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2102701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32C3-BAF4-D846-43C1-525BE354EB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72DC9A-2E8B-6C73-166E-961BCED000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CE3A54-E42B-7858-93B4-F1A981487B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2C60C9-5A10-7256-4190-5DE6C1C3006E}"/>
              </a:ext>
            </a:extLst>
          </p:cNvPr>
          <p:cNvSpPr>
            <a:spLocks noGrp="1"/>
          </p:cNvSpPr>
          <p:nvPr>
            <p:ph type="dt" sz="half" idx="10"/>
          </p:nvPr>
        </p:nvSpPr>
        <p:spPr/>
        <p:txBody>
          <a:bodyPr/>
          <a:lstStyle/>
          <a:p>
            <a:fld id="{52CFA067-BC5A-4095-A3A5-99A1BAFE9208}" type="datetimeFigureOut">
              <a:rPr lang="en-US" smtClean="0"/>
              <a:t>8/22/2025</a:t>
            </a:fld>
            <a:endParaRPr lang="en-US"/>
          </a:p>
        </p:txBody>
      </p:sp>
      <p:sp>
        <p:nvSpPr>
          <p:cNvPr id="6" name="Footer Placeholder 5">
            <a:extLst>
              <a:ext uri="{FF2B5EF4-FFF2-40B4-BE49-F238E27FC236}">
                <a16:creationId xmlns:a16="http://schemas.microsoft.com/office/drawing/2014/main" id="{1E52744C-0DE9-DCDB-4998-7A3221F15C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D5596-7365-792E-D0E3-4ED3B5E7D42C}"/>
              </a:ext>
            </a:extLst>
          </p:cNvPr>
          <p:cNvSpPr>
            <a:spLocks noGrp="1"/>
          </p:cNvSpPr>
          <p:nvPr>
            <p:ph type="sldNum" sz="quarter" idx="12"/>
          </p:nvPr>
        </p:nvSpPr>
        <p:spPr/>
        <p:txBody>
          <a:bodyPr/>
          <a:lstStyle/>
          <a:p>
            <a:fld id="{7A0788BB-6672-4C27-B0EA-4C0AD0E80F39}" type="slidenum">
              <a:rPr lang="en-US" smtClean="0"/>
              <a:t>‹#›</a:t>
            </a:fld>
            <a:endParaRPr lang="en-US"/>
          </a:p>
        </p:txBody>
      </p:sp>
    </p:spTree>
    <p:extLst>
      <p:ext uri="{BB962C8B-B14F-4D97-AF65-F5344CB8AC3E}">
        <p14:creationId xmlns:p14="http://schemas.microsoft.com/office/powerpoint/2010/main" val="169505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A3BEBB-B682-7839-B2B4-500CE17CB2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BD3092-A078-5BEF-361E-CB3FDD4576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4A81F-9B16-8EEC-9FE4-9E9D0C8E87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CFA067-BC5A-4095-A3A5-99A1BAFE9208}" type="datetimeFigureOut">
              <a:rPr lang="en-US" smtClean="0"/>
              <a:t>8/22/2025</a:t>
            </a:fld>
            <a:endParaRPr lang="en-US"/>
          </a:p>
        </p:txBody>
      </p:sp>
      <p:sp>
        <p:nvSpPr>
          <p:cNvPr id="5" name="Footer Placeholder 4">
            <a:extLst>
              <a:ext uri="{FF2B5EF4-FFF2-40B4-BE49-F238E27FC236}">
                <a16:creationId xmlns:a16="http://schemas.microsoft.com/office/drawing/2014/main" id="{1EB43794-F45F-30BE-BC6F-DDF9A70C2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82708D-8AD6-9D50-70CF-8FFDD3AB7B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A0788BB-6672-4C27-B0EA-4C0AD0E80F39}" type="slidenum">
              <a:rPr lang="en-US" smtClean="0"/>
              <a:t>‹#›</a:t>
            </a:fld>
            <a:endParaRPr lang="en-US"/>
          </a:p>
        </p:txBody>
      </p:sp>
    </p:spTree>
    <p:extLst>
      <p:ext uri="{BB962C8B-B14F-4D97-AF65-F5344CB8AC3E}">
        <p14:creationId xmlns:p14="http://schemas.microsoft.com/office/powerpoint/2010/main" val="638898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BBF4B62-D7BF-1C6A-40E3-7B807FA87977}"/>
              </a:ext>
            </a:extLst>
          </p:cNvPr>
          <p:cNvSpPr/>
          <p:nvPr/>
        </p:nvSpPr>
        <p:spPr>
          <a:xfrm>
            <a:off x="4713768" y="2110368"/>
            <a:ext cx="2565990" cy="2565990"/>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2B883CE-936E-CB73-2B3E-56A618536A26}"/>
              </a:ext>
            </a:extLst>
          </p:cNvPr>
          <p:cNvSpPr/>
          <p:nvPr/>
        </p:nvSpPr>
        <p:spPr>
          <a:xfrm>
            <a:off x="895936" y="1574232"/>
            <a:ext cx="5652932" cy="2301533"/>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541717" lon="20311593" rev="27507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latin typeface="Bahnschrift SemiBold" panose="020B0502040204020203" pitchFamily="34" charset="0"/>
              </a:rPr>
              <a:t>TOPIC A:</a:t>
            </a:r>
          </a:p>
          <a:p>
            <a:pPr algn="ctr"/>
            <a:r>
              <a:rPr lang="en-US" sz="6000" dirty="0">
                <a:latin typeface="Bahnschrift SemiBold" panose="020B0502040204020203" pitchFamily="34" charset="0"/>
              </a:rPr>
              <a:t>DATABASES</a:t>
            </a:r>
          </a:p>
        </p:txBody>
      </p:sp>
      <p:sp>
        <p:nvSpPr>
          <p:cNvPr id="5" name="Rectangle 4">
            <a:extLst>
              <a:ext uri="{FF2B5EF4-FFF2-40B4-BE49-F238E27FC236}">
                <a16:creationId xmlns:a16="http://schemas.microsoft.com/office/drawing/2014/main" id="{18C18ECD-1A29-4735-FBF9-2230E3FED94F}"/>
              </a:ext>
            </a:extLst>
          </p:cNvPr>
          <p:cNvSpPr/>
          <p:nvPr/>
        </p:nvSpPr>
        <p:spPr>
          <a:xfrm>
            <a:off x="6890905" y="2714847"/>
            <a:ext cx="4096073" cy="1160918"/>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latin typeface="Bahnschrift SemiBold" panose="020B0502040204020203" pitchFamily="34" charset="0"/>
              </a:rPr>
              <a:t>LESSON A-1</a:t>
            </a:r>
          </a:p>
        </p:txBody>
      </p:sp>
      <p:sp>
        <p:nvSpPr>
          <p:cNvPr id="6" name="Rectangle 5">
            <a:extLst>
              <a:ext uri="{FF2B5EF4-FFF2-40B4-BE49-F238E27FC236}">
                <a16:creationId xmlns:a16="http://schemas.microsoft.com/office/drawing/2014/main" id="{945BB639-AC69-FE40-4352-5D3077A94591}"/>
              </a:ext>
            </a:extLst>
          </p:cNvPr>
          <p:cNvSpPr/>
          <p:nvPr/>
        </p:nvSpPr>
        <p:spPr>
          <a:xfrm>
            <a:off x="1410586" y="3614086"/>
            <a:ext cx="8684109" cy="1160918"/>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Relaxed">
              <a:rot lat="20129102" lon="991603" rev="2117886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latin typeface="Bahnschrift SemiBold" panose="020B0502040204020203" pitchFamily="34" charset="0"/>
              </a:rPr>
              <a:t>INTRO TO DATA &amp; DATABASES</a:t>
            </a:r>
          </a:p>
        </p:txBody>
      </p:sp>
    </p:spTree>
    <p:extLst>
      <p:ext uri="{BB962C8B-B14F-4D97-AF65-F5344CB8AC3E}">
        <p14:creationId xmlns:p14="http://schemas.microsoft.com/office/powerpoint/2010/main" val="1878848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88A0C28A-ECF5-8652-CD5E-C3C6E95B60A2}"/>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25E60050-A770-AF65-EF53-BA6242EA35D5}"/>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FE3E8-6049-C220-49CD-47CF204EAD7C}"/>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E263F23-3035-0EB3-6810-534435D7F926}"/>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087874C-429A-6B75-F2E3-9A4D31A5C66B}"/>
              </a:ext>
            </a:extLst>
          </p:cNvPr>
          <p:cNvSpPr/>
          <p:nvPr/>
        </p:nvSpPr>
        <p:spPr>
          <a:xfrm>
            <a:off x="1240403" y="1120703"/>
            <a:ext cx="949167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Databases are built to store millions of records at once and retrieve them very quickly to help with scaling up operations</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Using spreadsheets for this purpose genuinely may crash your computer</a:t>
            </a:r>
          </a:p>
        </p:txBody>
      </p:sp>
      <p:sp>
        <p:nvSpPr>
          <p:cNvPr id="5" name="Rectangle 4">
            <a:extLst>
              <a:ext uri="{FF2B5EF4-FFF2-40B4-BE49-F238E27FC236}">
                <a16:creationId xmlns:a16="http://schemas.microsoft.com/office/drawing/2014/main" id="{60A2B67E-71F7-D959-811C-7C18F7FE3E80}"/>
              </a:ext>
            </a:extLst>
          </p:cNvPr>
          <p:cNvSpPr/>
          <p:nvPr/>
        </p:nvSpPr>
        <p:spPr>
          <a:xfrm>
            <a:off x="-95415" y="148190"/>
            <a:ext cx="5179249" cy="763780"/>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DATABASE NEEDS</a:t>
            </a:r>
          </a:p>
        </p:txBody>
      </p:sp>
    </p:spTree>
    <p:extLst>
      <p:ext uri="{BB962C8B-B14F-4D97-AF65-F5344CB8AC3E}">
        <p14:creationId xmlns:p14="http://schemas.microsoft.com/office/powerpoint/2010/main" val="1045260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73234E85-D145-92D6-3661-C89A2D4B5A47}"/>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58AB64C9-5E56-5030-4508-889922BE965A}"/>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F795065-9A82-BC4B-AD71-491B6BD04A16}"/>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FA4F143-A86E-CAB2-055C-6CE0708D21AD}"/>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8C3E277-67CF-C2B0-D698-FC26777C61CB}"/>
              </a:ext>
            </a:extLst>
          </p:cNvPr>
          <p:cNvSpPr/>
          <p:nvPr/>
        </p:nvSpPr>
        <p:spPr>
          <a:xfrm>
            <a:off x="1240403" y="1120703"/>
            <a:ext cx="949167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happens if multiple branches of a company need to take down information about customers all at the same time?</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(Google sheets kind of fixes this issue but the curriculum was written before google sheets existed lol)</a:t>
            </a:r>
          </a:p>
        </p:txBody>
      </p:sp>
      <p:sp>
        <p:nvSpPr>
          <p:cNvPr id="5" name="Rectangle 4">
            <a:extLst>
              <a:ext uri="{FF2B5EF4-FFF2-40B4-BE49-F238E27FC236}">
                <a16:creationId xmlns:a16="http://schemas.microsoft.com/office/drawing/2014/main" id="{6177B268-E494-1C1F-DA79-C044B84883E8}"/>
              </a:ext>
            </a:extLst>
          </p:cNvPr>
          <p:cNvSpPr/>
          <p:nvPr/>
        </p:nvSpPr>
        <p:spPr>
          <a:xfrm>
            <a:off x="-95415" y="148190"/>
            <a:ext cx="5179249" cy="763780"/>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DATABASE NEEDS</a:t>
            </a:r>
          </a:p>
        </p:txBody>
      </p:sp>
    </p:spTree>
    <p:extLst>
      <p:ext uri="{BB962C8B-B14F-4D97-AF65-F5344CB8AC3E}">
        <p14:creationId xmlns:p14="http://schemas.microsoft.com/office/powerpoint/2010/main" val="2253552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F4CF3E8B-F650-BCF2-2299-BF78A15FD339}"/>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C8A9C7FB-2803-6B8B-918E-814E85E4C16D}"/>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FB072FE-1D2E-4E55-7E75-E6FFE21BEADD}"/>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82425E2-9405-CF84-2848-972C89ABD8A1}"/>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1BEA076-01D5-8DD8-4500-2B807842E1CE}"/>
              </a:ext>
            </a:extLst>
          </p:cNvPr>
          <p:cNvSpPr/>
          <p:nvPr/>
        </p:nvSpPr>
        <p:spPr>
          <a:xfrm>
            <a:off x="1240403" y="1120703"/>
            <a:ext cx="949167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Databases allow for multiple updates to occur at once, only having problems if multiple people change the same specific piece of data</a:t>
            </a:r>
          </a:p>
        </p:txBody>
      </p:sp>
      <p:sp>
        <p:nvSpPr>
          <p:cNvPr id="5" name="Rectangle 4">
            <a:extLst>
              <a:ext uri="{FF2B5EF4-FFF2-40B4-BE49-F238E27FC236}">
                <a16:creationId xmlns:a16="http://schemas.microsoft.com/office/drawing/2014/main" id="{A25755B7-5358-D2C8-F5B2-C65049424FAD}"/>
              </a:ext>
            </a:extLst>
          </p:cNvPr>
          <p:cNvSpPr/>
          <p:nvPr/>
        </p:nvSpPr>
        <p:spPr>
          <a:xfrm>
            <a:off x="-95415" y="148190"/>
            <a:ext cx="5179249" cy="763780"/>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DATABASE NEEDS</a:t>
            </a:r>
          </a:p>
        </p:txBody>
      </p:sp>
    </p:spTree>
    <p:extLst>
      <p:ext uri="{BB962C8B-B14F-4D97-AF65-F5344CB8AC3E}">
        <p14:creationId xmlns:p14="http://schemas.microsoft.com/office/powerpoint/2010/main" val="78329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9B409E88-C260-3BDB-1843-8DB1B29449C9}"/>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3EA3267C-6BBD-C41C-ECA6-0ECF9492455E}"/>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CCE0CA6-A82B-BA91-1916-FCA7D58757F2}"/>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9358A1C-A03B-1065-417C-CB36ACD72AE1}"/>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8044F9D-BF95-9FDA-DA98-73E0B16F10E8}"/>
              </a:ext>
            </a:extLst>
          </p:cNvPr>
          <p:cNvSpPr/>
          <p:nvPr/>
        </p:nvSpPr>
        <p:spPr>
          <a:xfrm>
            <a:off x="1240403" y="1120703"/>
            <a:ext cx="949167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happens when you put a letter in the date field? </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happens if you put an invalid character in somebody’s name</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Imagine that a second program runs based on this spreadsheet, what may happen to it?</a:t>
            </a:r>
          </a:p>
        </p:txBody>
      </p:sp>
      <p:sp>
        <p:nvSpPr>
          <p:cNvPr id="5" name="Rectangle 4">
            <a:extLst>
              <a:ext uri="{FF2B5EF4-FFF2-40B4-BE49-F238E27FC236}">
                <a16:creationId xmlns:a16="http://schemas.microsoft.com/office/drawing/2014/main" id="{F6C8DDA9-EB1A-4517-669F-B3A301099173}"/>
              </a:ext>
            </a:extLst>
          </p:cNvPr>
          <p:cNvSpPr/>
          <p:nvPr/>
        </p:nvSpPr>
        <p:spPr>
          <a:xfrm>
            <a:off x="-95415" y="148190"/>
            <a:ext cx="5179249" cy="763780"/>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DATABASE NEEDS</a:t>
            </a:r>
          </a:p>
        </p:txBody>
      </p:sp>
    </p:spTree>
    <p:extLst>
      <p:ext uri="{BB962C8B-B14F-4D97-AF65-F5344CB8AC3E}">
        <p14:creationId xmlns:p14="http://schemas.microsoft.com/office/powerpoint/2010/main" val="2732433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BFE1D801-013A-F253-B0C1-3C84D39C19BE}"/>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52F69156-9922-0734-5325-1E8633AA943A}"/>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DFF80BB-70FD-8E32-3CE8-A84DAE346472}"/>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1C0BB5E-D9E9-C54D-F208-844A79D156B2}"/>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5F84248-04A7-06F9-A9D0-79D72B3B0466}"/>
              </a:ext>
            </a:extLst>
          </p:cNvPr>
          <p:cNvSpPr/>
          <p:nvPr/>
        </p:nvSpPr>
        <p:spPr>
          <a:xfrm>
            <a:off x="1240403" y="1120703"/>
            <a:ext cx="949167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Databases enforce accuracy of data fields</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Date fields must be populated by a correctly formatted data</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Incorrect entries will be rejected and asked to try again</a:t>
            </a:r>
          </a:p>
        </p:txBody>
      </p:sp>
      <p:sp>
        <p:nvSpPr>
          <p:cNvPr id="5" name="Rectangle 4">
            <a:extLst>
              <a:ext uri="{FF2B5EF4-FFF2-40B4-BE49-F238E27FC236}">
                <a16:creationId xmlns:a16="http://schemas.microsoft.com/office/drawing/2014/main" id="{9DD46504-51C3-8820-55A8-8817A9364733}"/>
              </a:ext>
            </a:extLst>
          </p:cNvPr>
          <p:cNvSpPr/>
          <p:nvPr/>
        </p:nvSpPr>
        <p:spPr>
          <a:xfrm>
            <a:off x="-95415" y="148190"/>
            <a:ext cx="5179249" cy="763780"/>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DATABASE NEEDS</a:t>
            </a:r>
          </a:p>
        </p:txBody>
      </p:sp>
    </p:spTree>
    <p:extLst>
      <p:ext uri="{BB962C8B-B14F-4D97-AF65-F5344CB8AC3E}">
        <p14:creationId xmlns:p14="http://schemas.microsoft.com/office/powerpoint/2010/main" val="348222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072343A5-0DED-14CB-1E54-F599B495A798}"/>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7F7ECC05-80D0-1E23-71B9-119DD098787E}"/>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3EEF171-8EA1-D080-AF55-EA9E7B86C097}"/>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6531426-9B99-3DE1-809E-FFA0F0274247}"/>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FF3847C-A458-D538-3424-B62A1EFC9250}"/>
              </a:ext>
            </a:extLst>
          </p:cNvPr>
          <p:cNvSpPr/>
          <p:nvPr/>
        </p:nvSpPr>
        <p:spPr>
          <a:xfrm>
            <a:off x="1240403" y="1120703"/>
            <a:ext cx="949167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happens if a malicious actor gets into the computer where you’re storing your spreadsheet?</a:t>
            </a:r>
          </a:p>
        </p:txBody>
      </p:sp>
      <p:sp>
        <p:nvSpPr>
          <p:cNvPr id="5" name="Rectangle 4">
            <a:extLst>
              <a:ext uri="{FF2B5EF4-FFF2-40B4-BE49-F238E27FC236}">
                <a16:creationId xmlns:a16="http://schemas.microsoft.com/office/drawing/2014/main" id="{0B50ADDA-F35B-32FD-3275-745C0A589766}"/>
              </a:ext>
            </a:extLst>
          </p:cNvPr>
          <p:cNvSpPr/>
          <p:nvPr/>
        </p:nvSpPr>
        <p:spPr>
          <a:xfrm>
            <a:off x="-95415" y="148190"/>
            <a:ext cx="5179249" cy="763780"/>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DATABASE NEEDS</a:t>
            </a:r>
          </a:p>
        </p:txBody>
      </p:sp>
    </p:spTree>
    <p:extLst>
      <p:ext uri="{BB962C8B-B14F-4D97-AF65-F5344CB8AC3E}">
        <p14:creationId xmlns:p14="http://schemas.microsoft.com/office/powerpoint/2010/main" val="3269378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ACE8DD4E-1F2A-0D6F-1508-17DFAC96E123}"/>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16D540C5-0C29-5789-1472-B7AEA205FACE}"/>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BA9FC65-F969-4A47-0C47-4066D9DBCD93}"/>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611D759-F168-6196-0F71-2BA06CD6D552}"/>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16DF2D6-EF80-73F0-3252-CD661D01F51E}"/>
              </a:ext>
            </a:extLst>
          </p:cNvPr>
          <p:cNvSpPr/>
          <p:nvPr/>
        </p:nvSpPr>
        <p:spPr>
          <a:xfrm>
            <a:off x="1240403" y="1120703"/>
            <a:ext cx="949167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Databases can enforce user accounts using login, as well as additional security measures, such as deletion protection</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Databases can allow only certain users to see certain kinds of information</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Databases can encrypt information like passwords so that even if they are breached the passwords remain safe</a:t>
            </a:r>
          </a:p>
        </p:txBody>
      </p:sp>
      <p:sp>
        <p:nvSpPr>
          <p:cNvPr id="5" name="Rectangle 4">
            <a:extLst>
              <a:ext uri="{FF2B5EF4-FFF2-40B4-BE49-F238E27FC236}">
                <a16:creationId xmlns:a16="http://schemas.microsoft.com/office/drawing/2014/main" id="{AE407E71-57E6-26B3-EC66-940D939A11BA}"/>
              </a:ext>
            </a:extLst>
          </p:cNvPr>
          <p:cNvSpPr/>
          <p:nvPr/>
        </p:nvSpPr>
        <p:spPr>
          <a:xfrm>
            <a:off x="-95415" y="148190"/>
            <a:ext cx="5179249" cy="763780"/>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DATABASE NEEDS</a:t>
            </a:r>
          </a:p>
        </p:txBody>
      </p:sp>
    </p:spTree>
    <p:extLst>
      <p:ext uri="{BB962C8B-B14F-4D97-AF65-F5344CB8AC3E}">
        <p14:creationId xmlns:p14="http://schemas.microsoft.com/office/powerpoint/2010/main" val="2126508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C2DF52C2-333A-7C76-91FC-B9EDB789B522}"/>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1A145785-8D5B-DA6B-FE38-9CA1A3012B4F}"/>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50F46F8-0303-F72B-AA86-D9D162373BEE}"/>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2514D23-F68F-C227-90C9-7914F956FED6}"/>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7167D7-0561-B8BE-6B56-26CA21E1AE2D}"/>
              </a:ext>
            </a:extLst>
          </p:cNvPr>
          <p:cNvSpPr/>
          <p:nvPr/>
        </p:nvSpPr>
        <p:spPr>
          <a:xfrm>
            <a:off x="1240403" y="1120703"/>
            <a:ext cx="949167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happens if your computer gives up the ghost with the spreadsheet on it?</a:t>
            </a:r>
          </a:p>
        </p:txBody>
      </p:sp>
      <p:sp>
        <p:nvSpPr>
          <p:cNvPr id="5" name="Rectangle 4">
            <a:extLst>
              <a:ext uri="{FF2B5EF4-FFF2-40B4-BE49-F238E27FC236}">
                <a16:creationId xmlns:a16="http://schemas.microsoft.com/office/drawing/2014/main" id="{54ED4C98-85AE-B9F0-8A45-4F9B31350A6E}"/>
              </a:ext>
            </a:extLst>
          </p:cNvPr>
          <p:cNvSpPr/>
          <p:nvPr/>
        </p:nvSpPr>
        <p:spPr>
          <a:xfrm>
            <a:off x="-95415" y="148190"/>
            <a:ext cx="5179249" cy="763780"/>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DATABASE NEEDS</a:t>
            </a:r>
          </a:p>
        </p:txBody>
      </p:sp>
    </p:spTree>
    <p:extLst>
      <p:ext uri="{BB962C8B-B14F-4D97-AF65-F5344CB8AC3E}">
        <p14:creationId xmlns:p14="http://schemas.microsoft.com/office/powerpoint/2010/main" val="36643894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CD5F1724-7CD3-76C8-2306-D73EAD7D3E85}"/>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00CD420F-3D56-F449-0DDB-E4422BB3C323}"/>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59486C1-2425-E2F5-97D6-A5A1A44560C8}"/>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000DCFF-CB07-42B4-7F75-7B410C894CB1}"/>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0299822-79E8-E37A-744A-B8E8574E73BF}"/>
              </a:ext>
            </a:extLst>
          </p:cNvPr>
          <p:cNvSpPr/>
          <p:nvPr/>
        </p:nvSpPr>
        <p:spPr>
          <a:xfrm>
            <a:off x="1240403" y="1120703"/>
            <a:ext cx="949167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Databases allow you to have multiple copies of the data on them in multiple locations, as well as backups at one single location</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These can be switched over to similarly to failover systems as we discussed in Topic 1, and to have a proper failover system for an organization that uses a database you will need a backed up database</a:t>
            </a:r>
          </a:p>
        </p:txBody>
      </p:sp>
      <p:sp>
        <p:nvSpPr>
          <p:cNvPr id="5" name="Rectangle 4">
            <a:extLst>
              <a:ext uri="{FF2B5EF4-FFF2-40B4-BE49-F238E27FC236}">
                <a16:creationId xmlns:a16="http://schemas.microsoft.com/office/drawing/2014/main" id="{CDA8014A-E4CB-D1C6-A5AD-766C4398B45E}"/>
              </a:ext>
            </a:extLst>
          </p:cNvPr>
          <p:cNvSpPr/>
          <p:nvPr/>
        </p:nvSpPr>
        <p:spPr>
          <a:xfrm>
            <a:off x="-95415" y="148190"/>
            <a:ext cx="5179249" cy="763780"/>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DATABASE NEEDS</a:t>
            </a:r>
          </a:p>
        </p:txBody>
      </p:sp>
    </p:spTree>
    <p:extLst>
      <p:ext uri="{BB962C8B-B14F-4D97-AF65-F5344CB8AC3E}">
        <p14:creationId xmlns:p14="http://schemas.microsoft.com/office/powerpoint/2010/main" val="1312842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91A1C4E2-88D6-BEFB-6BF2-9530755B900F}"/>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44564D3A-1942-080A-2546-EE7D4E665D8E}"/>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BE046D5-D7DE-CC03-E395-5644E0A0081F}"/>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DBE2A3E-6FAC-8B58-6ECE-4E7DE3498050}"/>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88CBCDE-4924-5374-D84D-98BC1215B0B6}"/>
              </a:ext>
            </a:extLst>
          </p:cNvPr>
          <p:cNvSpPr/>
          <p:nvPr/>
        </p:nvSpPr>
        <p:spPr>
          <a:xfrm>
            <a:off x="1240403" y="1120703"/>
            <a:ext cx="949167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happens if your computer crashes while you’re in the middle of entering data?</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When you boot it back up, your automated program may start trying to run with incomplete data</a:t>
            </a:r>
          </a:p>
        </p:txBody>
      </p:sp>
      <p:sp>
        <p:nvSpPr>
          <p:cNvPr id="5" name="Rectangle 4">
            <a:extLst>
              <a:ext uri="{FF2B5EF4-FFF2-40B4-BE49-F238E27FC236}">
                <a16:creationId xmlns:a16="http://schemas.microsoft.com/office/drawing/2014/main" id="{D4433C20-E2A0-3ADA-73F6-15C043202FC7}"/>
              </a:ext>
            </a:extLst>
          </p:cNvPr>
          <p:cNvSpPr/>
          <p:nvPr/>
        </p:nvSpPr>
        <p:spPr>
          <a:xfrm>
            <a:off x="-95415" y="148190"/>
            <a:ext cx="5179249" cy="763780"/>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DATABASE NEEDS</a:t>
            </a:r>
          </a:p>
        </p:txBody>
      </p:sp>
    </p:spTree>
    <p:extLst>
      <p:ext uri="{BB962C8B-B14F-4D97-AF65-F5344CB8AC3E}">
        <p14:creationId xmlns:p14="http://schemas.microsoft.com/office/powerpoint/2010/main" val="3385313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66950A9E-999F-1BB1-2C00-779227746E04}"/>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86893419-8B7B-38C3-2D89-D4BB95E0AB27}"/>
              </a:ext>
            </a:extLst>
          </p:cNvPr>
          <p:cNvSpPr/>
          <p:nvPr/>
        </p:nvSpPr>
        <p:spPr>
          <a:xfrm>
            <a:off x="6199068" y="1783144"/>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2D4645F-350F-77B1-036C-D01223EB808D}"/>
              </a:ext>
            </a:extLst>
          </p:cNvPr>
          <p:cNvSpPr/>
          <p:nvPr/>
        </p:nvSpPr>
        <p:spPr>
          <a:xfrm>
            <a:off x="6881567" y="1777234"/>
            <a:ext cx="4516539" cy="2255680"/>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1072296" lon="587304" rev="21567845"/>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Bahnschrift" panose="020B0502040204020203" pitchFamily="34" charset="0"/>
              </a:rPr>
              <a:t>Have a way to take notes available for this lesson</a:t>
            </a:r>
          </a:p>
        </p:txBody>
      </p:sp>
      <p:sp>
        <p:nvSpPr>
          <p:cNvPr id="9" name="Oval 8">
            <a:extLst>
              <a:ext uri="{FF2B5EF4-FFF2-40B4-BE49-F238E27FC236}">
                <a16:creationId xmlns:a16="http://schemas.microsoft.com/office/drawing/2014/main" id="{39CF6B3F-1F6D-7800-03EB-3D197914A30A}"/>
              </a:ext>
            </a:extLst>
          </p:cNvPr>
          <p:cNvSpPr/>
          <p:nvPr/>
        </p:nvSpPr>
        <p:spPr>
          <a:xfrm>
            <a:off x="255923" y="3717853"/>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03133FC-E875-8442-9063-C305CC0BFB20}"/>
              </a:ext>
            </a:extLst>
          </p:cNvPr>
          <p:cNvSpPr/>
          <p:nvPr/>
        </p:nvSpPr>
        <p:spPr>
          <a:xfrm>
            <a:off x="4101365" y="311889"/>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D7671A2-401B-58C3-4049-2F9F2E07BD91}"/>
              </a:ext>
            </a:extLst>
          </p:cNvPr>
          <p:cNvSpPr/>
          <p:nvPr/>
        </p:nvSpPr>
        <p:spPr>
          <a:xfrm>
            <a:off x="1077431" y="938421"/>
            <a:ext cx="451653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atin typeface="Bahnschrift" panose="020B0502040204020203" pitchFamily="34" charset="0"/>
              </a:rPr>
              <a:t>Data</a:t>
            </a:r>
          </a:p>
          <a:p>
            <a:pPr algn="ctr"/>
            <a:r>
              <a:rPr lang="en-US" sz="2800" dirty="0">
                <a:latin typeface="Bahnschrift" panose="020B0502040204020203" pitchFamily="34" charset="0"/>
              </a:rPr>
              <a:t>Information</a:t>
            </a:r>
          </a:p>
          <a:p>
            <a:pPr algn="ctr"/>
            <a:r>
              <a:rPr lang="en-US" sz="2800" dirty="0">
                <a:latin typeface="Bahnschrift" panose="020B0502040204020203" pitchFamily="34" charset="0"/>
              </a:rPr>
              <a:t>Databases</a:t>
            </a:r>
          </a:p>
          <a:p>
            <a:pPr algn="ctr"/>
            <a:r>
              <a:rPr lang="en-US" sz="2800" dirty="0">
                <a:latin typeface="Bahnschrift" panose="020B0502040204020203" pitchFamily="34" charset="0"/>
              </a:rPr>
              <a:t>Database Needs</a:t>
            </a:r>
          </a:p>
          <a:p>
            <a:pPr algn="ctr"/>
            <a:endParaRPr lang="en-US" sz="2800" dirty="0">
              <a:latin typeface="Bahnschrift" panose="020B0502040204020203" pitchFamily="34" charset="0"/>
            </a:endParaRPr>
          </a:p>
        </p:txBody>
      </p:sp>
      <p:sp>
        <p:nvSpPr>
          <p:cNvPr id="10" name="Rectangle 9">
            <a:extLst>
              <a:ext uri="{FF2B5EF4-FFF2-40B4-BE49-F238E27FC236}">
                <a16:creationId xmlns:a16="http://schemas.microsoft.com/office/drawing/2014/main" id="{22468F18-96E8-0BDE-DEDF-19E7735BE1E6}"/>
              </a:ext>
            </a:extLst>
          </p:cNvPr>
          <p:cNvSpPr/>
          <p:nvPr/>
        </p:nvSpPr>
        <p:spPr>
          <a:xfrm>
            <a:off x="6598031" y="1564953"/>
            <a:ext cx="1708202" cy="632442"/>
          </a:xfrm>
          <a:prstGeom prst="rect">
            <a:avLst/>
          </a:prstGeom>
          <a:solidFill>
            <a:schemeClr val="accent5">
              <a:lumMod val="75000"/>
            </a:schemeClr>
          </a:solidFill>
          <a:ln>
            <a:noFill/>
          </a:ln>
          <a:effectLst>
            <a:outerShdw blurRad="76200" dist="12700" dir="2700000" sy="-23000" kx="-800400" algn="bl" rotWithShape="0">
              <a:prstClr val="black">
                <a:alpha val="20000"/>
              </a:prstClr>
            </a:outerShdw>
          </a:effectLst>
          <a:scene3d>
            <a:camera prst="perspectiveRelaxed">
              <a:rot lat="20129102" lon="991603" rev="2117886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Bahnschrift SemiBold" panose="020B0502040204020203" pitchFamily="34" charset="0"/>
              </a:rPr>
              <a:t>NOTE!</a:t>
            </a:r>
          </a:p>
        </p:txBody>
      </p:sp>
      <p:sp>
        <p:nvSpPr>
          <p:cNvPr id="5" name="Rectangle 4">
            <a:extLst>
              <a:ext uri="{FF2B5EF4-FFF2-40B4-BE49-F238E27FC236}">
                <a16:creationId xmlns:a16="http://schemas.microsoft.com/office/drawing/2014/main" id="{AFCD8CB0-8A02-BF4E-6CF1-A22B96E02C67}"/>
              </a:ext>
            </a:extLst>
          </p:cNvPr>
          <p:cNvSpPr/>
          <p:nvPr/>
        </p:nvSpPr>
        <p:spPr>
          <a:xfrm>
            <a:off x="1824466" y="474132"/>
            <a:ext cx="2903431" cy="928577"/>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latin typeface="Bahnschrift SemiBold" panose="020B0502040204020203" pitchFamily="34" charset="0"/>
              </a:rPr>
              <a:t>AGENDA</a:t>
            </a:r>
          </a:p>
        </p:txBody>
      </p:sp>
    </p:spTree>
    <p:extLst>
      <p:ext uri="{BB962C8B-B14F-4D97-AF65-F5344CB8AC3E}">
        <p14:creationId xmlns:p14="http://schemas.microsoft.com/office/powerpoint/2010/main" val="854122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E8812148-D11C-17AB-F3AE-65E033079147}"/>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3BF6E194-09CC-CF4E-5747-4D7DB9843F1E}"/>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26C0601-CABE-6A15-6245-6E4685E556F4}"/>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F260EB6-DEA0-98B3-2805-60D4B73A8049}"/>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9DA4539-5633-BF61-0982-0A8BB24FF297}"/>
              </a:ext>
            </a:extLst>
          </p:cNvPr>
          <p:cNvSpPr/>
          <p:nvPr/>
        </p:nvSpPr>
        <p:spPr>
          <a:xfrm>
            <a:off x="1240403" y="1120703"/>
            <a:ext cx="949167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Databases prevent entries from being made that do not satisfy all required fields, and if one is attempted, it is immediately reverted so we can be sure that every listing in the database is complete and workable</a:t>
            </a:r>
          </a:p>
        </p:txBody>
      </p:sp>
      <p:sp>
        <p:nvSpPr>
          <p:cNvPr id="5" name="Rectangle 4">
            <a:extLst>
              <a:ext uri="{FF2B5EF4-FFF2-40B4-BE49-F238E27FC236}">
                <a16:creationId xmlns:a16="http://schemas.microsoft.com/office/drawing/2014/main" id="{E2510A4B-7D9B-F16E-CEE1-844A47959AF9}"/>
              </a:ext>
            </a:extLst>
          </p:cNvPr>
          <p:cNvSpPr/>
          <p:nvPr/>
        </p:nvSpPr>
        <p:spPr>
          <a:xfrm>
            <a:off x="-95415" y="148190"/>
            <a:ext cx="5179249" cy="763780"/>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DATABASE NEEDS</a:t>
            </a:r>
          </a:p>
        </p:txBody>
      </p:sp>
    </p:spTree>
    <p:extLst>
      <p:ext uri="{BB962C8B-B14F-4D97-AF65-F5344CB8AC3E}">
        <p14:creationId xmlns:p14="http://schemas.microsoft.com/office/powerpoint/2010/main" val="2241550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8D908007-7937-88E1-3F37-56EF368963A4}"/>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10A4A788-5163-8FFF-354E-6916349891E9}"/>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37E4F95-D322-F2FD-DC1E-011688F50417}"/>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4504CE1-6DD9-11C4-863F-4D1A76177B3F}"/>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7FB6C15-A0E9-E878-05E4-14E16F69E6EC}"/>
              </a:ext>
            </a:extLst>
          </p:cNvPr>
          <p:cNvSpPr/>
          <p:nvPr/>
        </p:nvSpPr>
        <p:spPr>
          <a:xfrm>
            <a:off x="1240403" y="1120703"/>
            <a:ext cx="949167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Long story short, a database is necessary for an organization that stores a lot of data</a:t>
            </a:r>
          </a:p>
        </p:txBody>
      </p:sp>
      <p:sp>
        <p:nvSpPr>
          <p:cNvPr id="5" name="Rectangle 4">
            <a:extLst>
              <a:ext uri="{FF2B5EF4-FFF2-40B4-BE49-F238E27FC236}">
                <a16:creationId xmlns:a16="http://schemas.microsoft.com/office/drawing/2014/main" id="{171667F7-14B0-1EEB-F225-3E89111300CD}"/>
              </a:ext>
            </a:extLst>
          </p:cNvPr>
          <p:cNvSpPr/>
          <p:nvPr/>
        </p:nvSpPr>
        <p:spPr>
          <a:xfrm>
            <a:off x="-95415" y="148190"/>
            <a:ext cx="5179249" cy="763780"/>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DATABASE NEEDS</a:t>
            </a:r>
          </a:p>
        </p:txBody>
      </p:sp>
    </p:spTree>
    <p:extLst>
      <p:ext uri="{BB962C8B-B14F-4D97-AF65-F5344CB8AC3E}">
        <p14:creationId xmlns:p14="http://schemas.microsoft.com/office/powerpoint/2010/main" val="3896307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DC5BA6D2-661C-629D-3A0B-D8916DF3A8E5}"/>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8B93D669-FD26-373F-CDBC-983ED72E17F3}"/>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493F1B6-8034-6006-77FD-6E60A6700CC2}"/>
              </a:ext>
            </a:extLst>
          </p:cNvPr>
          <p:cNvSpPr/>
          <p:nvPr/>
        </p:nvSpPr>
        <p:spPr>
          <a:xfrm>
            <a:off x="255923" y="3717853"/>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3B445EE-DFCD-15A2-8253-548969370912}"/>
              </a:ext>
            </a:extLst>
          </p:cNvPr>
          <p:cNvSpPr/>
          <p:nvPr/>
        </p:nvSpPr>
        <p:spPr>
          <a:xfrm>
            <a:off x="4101365" y="311889"/>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D1FA388-F44C-0D62-E127-5DAA237B2FBA}"/>
              </a:ext>
            </a:extLst>
          </p:cNvPr>
          <p:cNvSpPr/>
          <p:nvPr/>
        </p:nvSpPr>
        <p:spPr>
          <a:xfrm>
            <a:off x="825243" y="1120703"/>
            <a:ext cx="10296411" cy="5550244"/>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How big do you think an organization needs to be before they switch over from a spreadsheet to a database?</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are the downsides to waiting a while to switch to a database from a spreadsheet?</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are the upsides of waiting to switch from a spreadsheet to </a:t>
            </a:r>
            <a:r>
              <a:rPr lang="en-US" sz="2800">
                <a:solidFill>
                  <a:schemeClr val="bg1"/>
                </a:solidFill>
                <a:latin typeface="Bahnschrift" panose="020B0502040204020203" pitchFamily="34" charset="0"/>
              </a:rPr>
              <a:t>a database?</a:t>
            </a:r>
            <a:endParaRPr lang="en-US" sz="2800" dirty="0">
              <a:solidFill>
                <a:schemeClr val="bg1"/>
              </a:solidFill>
              <a:latin typeface="Bahnschrift" panose="020B0502040204020203" pitchFamily="34" charset="0"/>
            </a:endParaRPr>
          </a:p>
        </p:txBody>
      </p:sp>
      <p:sp>
        <p:nvSpPr>
          <p:cNvPr id="5" name="Rectangle 4">
            <a:extLst>
              <a:ext uri="{FF2B5EF4-FFF2-40B4-BE49-F238E27FC236}">
                <a16:creationId xmlns:a16="http://schemas.microsoft.com/office/drawing/2014/main" id="{7A51E191-FB80-DD01-12DA-A63D6699BDF7}"/>
              </a:ext>
            </a:extLst>
          </p:cNvPr>
          <p:cNvSpPr/>
          <p:nvPr/>
        </p:nvSpPr>
        <p:spPr>
          <a:xfrm>
            <a:off x="148856" y="94904"/>
            <a:ext cx="3699575" cy="928577"/>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latin typeface="Bahnschrift SemiBold" panose="020B0502040204020203" pitchFamily="34" charset="0"/>
              </a:rPr>
              <a:t>DISCUSSION</a:t>
            </a:r>
          </a:p>
        </p:txBody>
      </p:sp>
    </p:spTree>
    <p:extLst>
      <p:ext uri="{BB962C8B-B14F-4D97-AF65-F5344CB8AC3E}">
        <p14:creationId xmlns:p14="http://schemas.microsoft.com/office/powerpoint/2010/main" val="51062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F36D779D-9A13-2A89-5634-91A8A37BE220}"/>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ED79D0E7-0764-7618-E1A6-C1DAF38DFE50}"/>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7BE8A69-0320-7D62-0255-C0A7C5D9318C}"/>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8871C6F-2A24-E909-D6FF-67C7766A5691}"/>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D02B78A-B48A-70D7-3DD9-80B19216094F}"/>
              </a:ext>
            </a:extLst>
          </p:cNvPr>
          <p:cNvSpPr/>
          <p:nvPr/>
        </p:nvSpPr>
        <p:spPr>
          <a:xfrm>
            <a:off x="1666053" y="1120703"/>
            <a:ext cx="906602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b="1" i="1" dirty="0">
                <a:solidFill>
                  <a:schemeClr val="accent5">
                    <a:lumMod val="40000"/>
                    <a:lumOff val="60000"/>
                  </a:schemeClr>
                </a:solidFill>
                <a:latin typeface="Bahnschrift" panose="020B0502040204020203" pitchFamily="34" charset="0"/>
              </a:rPr>
              <a:t>Data</a:t>
            </a:r>
            <a:r>
              <a:rPr lang="en-US" sz="2800" dirty="0">
                <a:solidFill>
                  <a:schemeClr val="bg1"/>
                </a:solidFill>
                <a:latin typeface="Bahnschrift" panose="020B0502040204020203" pitchFamily="34" charset="0"/>
              </a:rPr>
              <a:t> comes in many shapes and sizes</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Integers</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Text (strings)</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Boolean</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Computers simply store this data, they don’t have any additional context or information about it</a:t>
            </a:r>
          </a:p>
          <a:p>
            <a:pPr marL="457200" indent="-457200">
              <a:spcBef>
                <a:spcPts val="1200"/>
              </a:spcBef>
              <a:buFont typeface="Arial" panose="020B0604020202020204" pitchFamily="34" charset="0"/>
              <a:buChar char="•"/>
            </a:pPr>
            <a:endParaRPr lang="en-US" sz="2800" dirty="0">
              <a:solidFill>
                <a:schemeClr val="bg1"/>
              </a:solidFill>
              <a:latin typeface="Bahnschrift" panose="020B0502040204020203" pitchFamily="34" charset="0"/>
            </a:endParaRPr>
          </a:p>
        </p:txBody>
      </p:sp>
      <p:sp>
        <p:nvSpPr>
          <p:cNvPr id="5" name="Rectangle 4">
            <a:extLst>
              <a:ext uri="{FF2B5EF4-FFF2-40B4-BE49-F238E27FC236}">
                <a16:creationId xmlns:a16="http://schemas.microsoft.com/office/drawing/2014/main" id="{78FD1E74-96B5-4569-B3F4-C66AD605CC79}"/>
              </a:ext>
            </a:extLst>
          </p:cNvPr>
          <p:cNvSpPr/>
          <p:nvPr/>
        </p:nvSpPr>
        <p:spPr>
          <a:xfrm>
            <a:off x="79513" y="65791"/>
            <a:ext cx="2480807" cy="928577"/>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latin typeface="Bahnschrift SemiBold" panose="020B0502040204020203" pitchFamily="34" charset="0"/>
              </a:rPr>
              <a:t>DATA</a:t>
            </a:r>
          </a:p>
        </p:txBody>
      </p:sp>
    </p:spTree>
    <p:extLst>
      <p:ext uri="{BB962C8B-B14F-4D97-AF65-F5344CB8AC3E}">
        <p14:creationId xmlns:p14="http://schemas.microsoft.com/office/powerpoint/2010/main" val="414894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A6CD093C-019C-E0D0-A44F-BCFD998FBED1}"/>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2B8A9278-7938-3F47-74A4-36ED34DA7A11}"/>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3690A94-C2D5-027A-7ABD-513193B82BCB}"/>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322657B-26CA-F6B9-7FCA-680D7D1A56E8}"/>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CC73A25-E6CE-5ACB-568D-D5EE754032A8}"/>
              </a:ext>
            </a:extLst>
          </p:cNvPr>
          <p:cNvSpPr/>
          <p:nvPr/>
        </p:nvSpPr>
        <p:spPr>
          <a:xfrm>
            <a:off x="1666053" y="1120703"/>
            <a:ext cx="906602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If I was to spit out this list of numbers:</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30, 22, 09, 02, 04, 14, 26, 08</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What’s your first thought?</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These numbers have no inherent meaning to them, do they?</a:t>
            </a:r>
          </a:p>
        </p:txBody>
      </p:sp>
      <p:sp>
        <p:nvSpPr>
          <p:cNvPr id="5" name="Rectangle 4">
            <a:extLst>
              <a:ext uri="{FF2B5EF4-FFF2-40B4-BE49-F238E27FC236}">
                <a16:creationId xmlns:a16="http://schemas.microsoft.com/office/drawing/2014/main" id="{BD8807FA-4F30-599B-BED9-A660485E3CD8}"/>
              </a:ext>
            </a:extLst>
          </p:cNvPr>
          <p:cNvSpPr/>
          <p:nvPr/>
        </p:nvSpPr>
        <p:spPr>
          <a:xfrm>
            <a:off x="79513" y="65791"/>
            <a:ext cx="2480807" cy="928577"/>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latin typeface="Bahnschrift SemiBold" panose="020B0502040204020203" pitchFamily="34" charset="0"/>
              </a:rPr>
              <a:t>DATA</a:t>
            </a:r>
          </a:p>
        </p:txBody>
      </p:sp>
    </p:spTree>
    <p:extLst>
      <p:ext uri="{BB962C8B-B14F-4D97-AF65-F5344CB8AC3E}">
        <p14:creationId xmlns:p14="http://schemas.microsoft.com/office/powerpoint/2010/main" val="754953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160F2849-CAE5-A799-378B-2028593C99D8}"/>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607FADD0-3F7D-F987-F4C3-711FF488D9BA}"/>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DE6A475-1299-7180-F6D8-09DB376DA840}"/>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F4F0AC2-B84C-A79C-5EC6-BDC9C2768B59}"/>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C7CAD15-8E8B-46DF-8287-D024490F271A}"/>
              </a:ext>
            </a:extLst>
          </p:cNvPr>
          <p:cNvSpPr/>
          <p:nvPr/>
        </p:nvSpPr>
        <p:spPr>
          <a:xfrm>
            <a:off x="1666053" y="1120703"/>
            <a:ext cx="906602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This data could represent a few things</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ASCII values</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Scores earned in the last 8 throws in darts </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Temperature of 8 cities around the world at 12:00 PM today in Celsius</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Ages of the last 8 people to enter the Dallas Zoo</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else?</a:t>
            </a:r>
          </a:p>
        </p:txBody>
      </p:sp>
      <p:sp>
        <p:nvSpPr>
          <p:cNvPr id="5" name="Rectangle 4">
            <a:extLst>
              <a:ext uri="{FF2B5EF4-FFF2-40B4-BE49-F238E27FC236}">
                <a16:creationId xmlns:a16="http://schemas.microsoft.com/office/drawing/2014/main" id="{843BA08D-5329-B5DA-6569-7A7527F6D408}"/>
              </a:ext>
            </a:extLst>
          </p:cNvPr>
          <p:cNvSpPr/>
          <p:nvPr/>
        </p:nvSpPr>
        <p:spPr>
          <a:xfrm>
            <a:off x="79513" y="65791"/>
            <a:ext cx="2480807" cy="928577"/>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latin typeface="Bahnschrift SemiBold" panose="020B0502040204020203" pitchFamily="34" charset="0"/>
              </a:rPr>
              <a:t>DATA</a:t>
            </a:r>
          </a:p>
        </p:txBody>
      </p:sp>
    </p:spTree>
    <p:extLst>
      <p:ext uri="{BB962C8B-B14F-4D97-AF65-F5344CB8AC3E}">
        <p14:creationId xmlns:p14="http://schemas.microsoft.com/office/powerpoint/2010/main" val="22289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3B6D7FC8-8BA4-22B1-A52C-14E07C307881}"/>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6E2E0A1E-A187-9D62-E0E4-F38E18317F03}"/>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ECFAF7F-27BF-832C-4D82-837A09B9D0D6}"/>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6E77492-B177-38A8-9790-1F350288849C}"/>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164820-B6E9-F908-92F2-D359457DB5C5}"/>
              </a:ext>
            </a:extLst>
          </p:cNvPr>
          <p:cNvSpPr/>
          <p:nvPr/>
        </p:nvSpPr>
        <p:spPr>
          <a:xfrm>
            <a:off x="1666053" y="1120703"/>
            <a:ext cx="906602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This supporting information provides </a:t>
            </a:r>
            <a:r>
              <a:rPr lang="en-US" sz="2800" b="1" i="1" dirty="0">
                <a:solidFill>
                  <a:schemeClr val="accent5">
                    <a:lumMod val="40000"/>
                    <a:lumOff val="60000"/>
                  </a:schemeClr>
                </a:solidFill>
                <a:latin typeface="Bahnschrift" panose="020B0502040204020203" pitchFamily="34" charset="0"/>
              </a:rPr>
              <a:t>context</a:t>
            </a:r>
            <a:r>
              <a:rPr lang="en-US" sz="2800" b="1" i="1" dirty="0">
                <a:solidFill>
                  <a:schemeClr val="accent5">
                    <a:lumMod val="60000"/>
                    <a:lumOff val="40000"/>
                  </a:schemeClr>
                </a:solidFill>
                <a:latin typeface="Bahnschrift" panose="020B0502040204020203" pitchFamily="34" charset="0"/>
              </a:rPr>
              <a:t> </a:t>
            </a:r>
            <a:r>
              <a:rPr lang="en-US" sz="2800" dirty="0">
                <a:solidFill>
                  <a:schemeClr val="bg1"/>
                </a:solidFill>
                <a:latin typeface="Bahnschrift" panose="020B0502040204020203" pitchFamily="34" charset="0"/>
              </a:rPr>
              <a:t>for the </a:t>
            </a:r>
            <a:r>
              <a:rPr lang="en-US" sz="2800" b="1" i="1" dirty="0">
                <a:solidFill>
                  <a:schemeClr val="accent5">
                    <a:lumMod val="40000"/>
                    <a:lumOff val="60000"/>
                  </a:schemeClr>
                </a:solidFill>
                <a:latin typeface="Bahnschrift" panose="020B0502040204020203" pitchFamily="34" charset="0"/>
              </a:rPr>
              <a:t>data</a:t>
            </a:r>
            <a:r>
              <a:rPr lang="en-US" sz="2800" b="1" i="1" dirty="0">
                <a:solidFill>
                  <a:schemeClr val="accent5">
                    <a:lumMod val="60000"/>
                    <a:lumOff val="40000"/>
                  </a:schemeClr>
                </a:solidFill>
                <a:latin typeface="Bahnschrift" panose="020B0502040204020203" pitchFamily="34" charset="0"/>
              </a:rPr>
              <a:t> </a:t>
            </a:r>
            <a:r>
              <a:rPr lang="en-US" sz="2800" dirty="0">
                <a:solidFill>
                  <a:schemeClr val="bg1"/>
                </a:solidFill>
                <a:latin typeface="Bahnschrift" panose="020B0502040204020203" pitchFamily="34" charset="0"/>
              </a:rPr>
              <a:t>provided</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Through this, our data now has meaning, it represents something in our world, or outside of it</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The data has become </a:t>
            </a:r>
            <a:r>
              <a:rPr lang="en-US" sz="2800" b="1" i="1" dirty="0">
                <a:solidFill>
                  <a:schemeClr val="accent5">
                    <a:lumMod val="40000"/>
                    <a:lumOff val="60000"/>
                  </a:schemeClr>
                </a:solidFill>
                <a:latin typeface="Bahnschrift" panose="020B0502040204020203" pitchFamily="34" charset="0"/>
              </a:rPr>
              <a:t>information</a:t>
            </a:r>
          </a:p>
        </p:txBody>
      </p:sp>
      <p:sp>
        <p:nvSpPr>
          <p:cNvPr id="5" name="Rectangle 4">
            <a:extLst>
              <a:ext uri="{FF2B5EF4-FFF2-40B4-BE49-F238E27FC236}">
                <a16:creationId xmlns:a16="http://schemas.microsoft.com/office/drawing/2014/main" id="{C069A426-DF75-B8D7-E2ED-346EC01A557E}"/>
              </a:ext>
            </a:extLst>
          </p:cNvPr>
          <p:cNvSpPr/>
          <p:nvPr/>
        </p:nvSpPr>
        <p:spPr>
          <a:xfrm>
            <a:off x="79513" y="65791"/>
            <a:ext cx="4230094" cy="928577"/>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latin typeface="Bahnschrift SemiBold" panose="020B0502040204020203" pitchFamily="34" charset="0"/>
              </a:rPr>
              <a:t>INFORMATION</a:t>
            </a:r>
          </a:p>
        </p:txBody>
      </p:sp>
    </p:spTree>
    <p:extLst>
      <p:ext uri="{BB962C8B-B14F-4D97-AF65-F5344CB8AC3E}">
        <p14:creationId xmlns:p14="http://schemas.microsoft.com/office/powerpoint/2010/main" val="102783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8496A62C-0B73-B348-72AE-98C597042E8A}"/>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F7975A57-B661-D601-2ED6-42B4A9572B17}"/>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437A0F4-3E94-E80D-32EC-3D1E34FC8C98}"/>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7C4CBDA-D080-3A38-0C21-EF33D4E5EABA}"/>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82D452-FE51-83D9-4784-BF2039B6A363}"/>
              </a:ext>
            </a:extLst>
          </p:cNvPr>
          <p:cNvSpPr/>
          <p:nvPr/>
        </p:nvSpPr>
        <p:spPr>
          <a:xfrm>
            <a:off x="1666053" y="1120703"/>
            <a:ext cx="906602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It is important to know that databases only store data, and very small amounts of information describing what that data may be</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These terms are often used interchangeably (data and information) as there is often an assumption that the data stored in databases is only stored because it is of relevance as information</a:t>
            </a:r>
          </a:p>
          <a:p>
            <a:pPr marL="914400" lvl="1"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Used by the people who constructed the database</a:t>
            </a:r>
          </a:p>
        </p:txBody>
      </p:sp>
      <p:sp>
        <p:nvSpPr>
          <p:cNvPr id="5" name="Rectangle 4">
            <a:extLst>
              <a:ext uri="{FF2B5EF4-FFF2-40B4-BE49-F238E27FC236}">
                <a16:creationId xmlns:a16="http://schemas.microsoft.com/office/drawing/2014/main" id="{8D54AF3C-80D6-4669-C56F-CE68ED43B491}"/>
              </a:ext>
            </a:extLst>
          </p:cNvPr>
          <p:cNvSpPr/>
          <p:nvPr/>
        </p:nvSpPr>
        <p:spPr>
          <a:xfrm>
            <a:off x="79513" y="65791"/>
            <a:ext cx="2480807" cy="928577"/>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latin typeface="Bahnschrift SemiBold" panose="020B0502040204020203" pitchFamily="34" charset="0"/>
              </a:rPr>
              <a:t>DATA</a:t>
            </a:r>
          </a:p>
        </p:txBody>
      </p:sp>
    </p:spTree>
    <p:extLst>
      <p:ext uri="{BB962C8B-B14F-4D97-AF65-F5344CB8AC3E}">
        <p14:creationId xmlns:p14="http://schemas.microsoft.com/office/powerpoint/2010/main" val="60166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059E51E6-C174-8D63-71D2-611CF715B03D}"/>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C3D6D8C3-4DCB-ABCB-208B-FB8F122F3A5B}"/>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4CB8DDB-104A-DF63-F791-4035D44C23BE}"/>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6216F55-EAEA-9902-7B85-73DB9F9C35A9}"/>
              </a:ext>
            </a:extLst>
          </p:cNvPr>
          <p:cNvSpPr/>
          <p:nvPr/>
        </p:nvSpPr>
        <p:spPr>
          <a:xfrm>
            <a:off x="3150337" y="285438"/>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0E50C83-C951-C16F-65D3-7E96DBE6D097}"/>
              </a:ext>
            </a:extLst>
          </p:cNvPr>
          <p:cNvSpPr/>
          <p:nvPr/>
        </p:nvSpPr>
        <p:spPr>
          <a:xfrm>
            <a:off x="561543" y="1057092"/>
            <a:ext cx="7108467"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Databases refers only to the data part of an information system, they rarely exist on their own</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Databases are rigidly structured sets of data held in computer systems</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They are generally much more robust at storing data than alternatives like text files and spreadsheets</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Consequently, they take much, much more effort to create and maintain</a:t>
            </a:r>
          </a:p>
        </p:txBody>
      </p:sp>
      <p:sp>
        <p:nvSpPr>
          <p:cNvPr id="5" name="Rectangle 4">
            <a:extLst>
              <a:ext uri="{FF2B5EF4-FFF2-40B4-BE49-F238E27FC236}">
                <a16:creationId xmlns:a16="http://schemas.microsoft.com/office/drawing/2014/main" id="{81390D8C-A94D-BF0A-5A6F-95429F3A29D6}"/>
              </a:ext>
            </a:extLst>
          </p:cNvPr>
          <p:cNvSpPr/>
          <p:nvPr/>
        </p:nvSpPr>
        <p:spPr>
          <a:xfrm>
            <a:off x="68612" y="148190"/>
            <a:ext cx="3708257" cy="763780"/>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DATABASES</a:t>
            </a:r>
          </a:p>
        </p:txBody>
      </p:sp>
      <p:pic>
        <p:nvPicPr>
          <p:cNvPr id="3" name="Picture 2" descr="A blue barrel with white text&#10;&#10;AI-generated content may be incorrect.">
            <a:extLst>
              <a:ext uri="{FF2B5EF4-FFF2-40B4-BE49-F238E27FC236}">
                <a16:creationId xmlns:a16="http://schemas.microsoft.com/office/drawing/2014/main" id="{959AAE78-DA6B-F6A3-5E2B-658239882D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607" y="1707454"/>
            <a:ext cx="2950595" cy="4090946"/>
          </a:xfrm>
          <a:prstGeom prst="rect">
            <a:avLst/>
          </a:prstGeom>
        </p:spPr>
      </p:pic>
    </p:spTree>
    <p:extLst>
      <p:ext uri="{BB962C8B-B14F-4D97-AF65-F5344CB8AC3E}">
        <p14:creationId xmlns:p14="http://schemas.microsoft.com/office/powerpoint/2010/main" val="2951452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16881"/>
        </a:solidFill>
        <a:effectLst/>
      </p:bgPr>
    </p:bg>
    <p:spTree>
      <p:nvGrpSpPr>
        <p:cNvPr id="1" name="">
          <a:extLst>
            <a:ext uri="{FF2B5EF4-FFF2-40B4-BE49-F238E27FC236}">
              <a16:creationId xmlns:a16="http://schemas.microsoft.com/office/drawing/2014/main" id="{C35FC3ED-19D4-2B48-B7E8-7A498BC04260}"/>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7673F338-F0E2-62E3-663A-F2C5D1C3E008}"/>
              </a:ext>
            </a:extLst>
          </p:cNvPr>
          <p:cNvSpPr/>
          <p:nvPr/>
        </p:nvSpPr>
        <p:spPr>
          <a:xfrm>
            <a:off x="6199068" y="1783144"/>
            <a:ext cx="1253064" cy="1253064"/>
          </a:xfrm>
          <a:prstGeom prst="ellipse">
            <a:avLst/>
          </a:prstGeom>
          <a:noFill/>
          <a:ln w="101600">
            <a:solidFill>
              <a:srgbClr val="274F3F"/>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016F96F-C909-22BF-2D06-2BE9E0B620F2}"/>
              </a:ext>
            </a:extLst>
          </p:cNvPr>
          <p:cNvSpPr/>
          <p:nvPr/>
        </p:nvSpPr>
        <p:spPr>
          <a:xfrm>
            <a:off x="9789783" y="4306188"/>
            <a:ext cx="2019444" cy="201944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BAF0DEA-E611-F41E-B9D0-C3888424875F}"/>
              </a:ext>
            </a:extLst>
          </p:cNvPr>
          <p:cNvSpPr/>
          <p:nvPr/>
        </p:nvSpPr>
        <p:spPr>
          <a:xfrm>
            <a:off x="929670" y="530080"/>
            <a:ext cx="1253064" cy="1253064"/>
          </a:xfrm>
          <a:prstGeom prst="ellipse">
            <a:avLst/>
          </a:prstGeom>
          <a:noFill/>
          <a:ln w="101600">
            <a:solidFill>
              <a:srgbClr val="3D455D"/>
            </a:solidFill>
            <a:prstDash val="sysDash"/>
          </a:ln>
          <a:effectLst>
            <a:outerShdw blurRad="76200" dist="12700" dir="2700000" sy="-23000" kx="-8004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387FD37-FA19-7EB4-00E2-73DB1F0656A0}"/>
              </a:ext>
            </a:extLst>
          </p:cNvPr>
          <p:cNvSpPr/>
          <p:nvPr/>
        </p:nvSpPr>
        <p:spPr>
          <a:xfrm>
            <a:off x="1240403" y="1120703"/>
            <a:ext cx="9491679" cy="5391671"/>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74709" lon="21590731" rev="6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As data scales, alternatives like spreadsheets become unmanageable</a:t>
            </a:r>
          </a:p>
          <a:p>
            <a:pPr marL="457200" indent="-457200">
              <a:spcBef>
                <a:spcPts val="1200"/>
              </a:spcBef>
              <a:buFont typeface="Arial" panose="020B0604020202020204" pitchFamily="34" charset="0"/>
              <a:buChar char="•"/>
            </a:pPr>
            <a:r>
              <a:rPr lang="en-US" sz="2800" dirty="0">
                <a:solidFill>
                  <a:schemeClr val="bg1"/>
                </a:solidFill>
                <a:latin typeface="Bahnschrift" panose="020B0502040204020203" pitchFamily="34" charset="0"/>
              </a:rPr>
              <a:t>What might happen as a business using a spreadsheet grows to thousands, or even hundreds of thousands of customers?</a:t>
            </a:r>
          </a:p>
        </p:txBody>
      </p:sp>
      <p:sp>
        <p:nvSpPr>
          <p:cNvPr id="5" name="Rectangle 4">
            <a:extLst>
              <a:ext uri="{FF2B5EF4-FFF2-40B4-BE49-F238E27FC236}">
                <a16:creationId xmlns:a16="http://schemas.microsoft.com/office/drawing/2014/main" id="{DD9C42CC-22CE-E131-64E4-E39604A7F1EF}"/>
              </a:ext>
            </a:extLst>
          </p:cNvPr>
          <p:cNvSpPr/>
          <p:nvPr/>
        </p:nvSpPr>
        <p:spPr>
          <a:xfrm>
            <a:off x="-95415" y="148190"/>
            <a:ext cx="5179249" cy="763780"/>
          </a:xfrm>
          <a:prstGeom prst="rect">
            <a:avLst/>
          </a:prstGeom>
          <a:solidFill>
            <a:srgbClr val="516881"/>
          </a:solidFill>
          <a:ln>
            <a:noFill/>
          </a:ln>
          <a:effectLst>
            <a:outerShdw blurRad="76200" dist="12700" dir="2700000" sy="-23000" kx="-800400" algn="bl" rotWithShape="0">
              <a:prstClr val="black">
                <a:alpha val="20000"/>
              </a:prstClr>
            </a:outerShdw>
          </a:effectLst>
          <a:scene3d>
            <a:camera prst="perspectiveContrastingRightFacing">
              <a:rot lat="20788650" lon="1192990" rev="2139564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dirty="0">
                <a:latin typeface="Bahnschrift SemiBold" panose="020B0502040204020203" pitchFamily="34" charset="0"/>
              </a:rPr>
              <a:t>DATABASE NEEDS</a:t>
            </a:r>
          </a:p>
        </p:txBody>
      </p:sp>
    </p:spTree>
    <p:extLst>
      <p:ext uri="{BB962C8B-B14F-4D97-AF65-F5344CB8AC3E}">
        <p14:creationId xmlns:p14="http://schemas.microsoft.com/office/powerpoint/2010/main" val="2893658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1996</TotalTime>
  <Words>809</Words>
  <Application>Microsoft Office PowerPoint</Application>
  <PresentationFormat>Widescreen</PresentationFormat>
  <Paragraphs>84</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Aptos Display</vt:lpstr>
      <vt:lpstr>Arial</vt:lpstr>
      <vt:lpstr>Bahnschrift</vt:lpstr>
      <vt:lpstr>Bahnschrift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Hill</dc:creator>
  <cp:lastModifiedBy>Michael Hill</cp:lastModifiedBy>
  <cp:revision>4</cp:revision>
  <dcterms:created xsi:type="dcterms:W3CDTF">2025-08-11T14:07:39Z</dcterms:created>
  <dcterms:modified xsi:type="dcterms:W3CDTF">2025-08-22T14:44:27Z</dcterms:modified>
</cp:coreProperties>
</file>