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314" r:id="rId5"/>
    <p:sldId id="315" r:id="rId6"/>
    <p:sldId id="317" r:id="rId7"/>
    <p:sldId id="318" r:id="rId8"/>
    <p:sldId id="320" r:id="rId9"/>
    <p:sldId id="319" r:id="rId10"/>
    <p:sldId id="321" r:id="rId11"/>
    <p:sldId id="322" r:id="rId12"/>
    <p:sldId id="334" r:id="rId13"/>
    <p:sldId id="324" r:id="rId14"/>
    <p:sldId id="325" r:id="rId15"/>
    <p:sldId id="326" r:id="rId16"/>
    <p:sldId id="327" r:id="rId17"/>
    <p:sldId id="329" r:id="rId18"/>
    <p:sldId id="330" r:id="rId19"/>
    <p:sldId id="331" r:id="rId20"/>
    <p:sldId id="332" r:id="rId21"/>
    <p:sldId id="333" r:id="rId22"/>
    <p:sldId id="337" r:id="rId23"/>
    <p:sldId id="335" r:id="rId24"/>
    <p:sldId id="3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13C"/>
    <a:srgbClr val="0C113C"/>
    <a:srgbClr val="151733"/>
    <a:srgbClr val="A053D5"/>
    <a:srgbClr val="7331B5"/>
    <a:srgbClr val="65329E"/>
    <a:srgbClr val="18132F"/>
    <a:srgbClr val="20193F"/>
    <a:srgbClr val="2B2153"/>
    <a:srgbClr val="302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43E92-AB06-40D0-A6B4-FEA76B10288E}" v="13" dt="2024-08-13T15:31:12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54B43E92-AB06-40D0-A6B4-FEA76B10288E}"/>
    <pc:docChg chg="undo custSel addSld delSld modSld">
      <pc:chgData name="Michael Hill" userId="41dba03d-e58d-4389-9894-554c10310ba4" providerId="ADAL" clId="{54B43E92-AB06-40D0-A6B4-FEA76B10288E}" dt="2024-08-13T17:41:26.318" v="2625" actId="20577"/>
      <pc:docMkLst>
        <pc:docMk/>
      </pc:docMkLst>
      <pc:sldChg chg="modSp mod">
        <pc:chgData name="Michael Hill" userId="41dba03d-e58d-4389-9894-554c10310ba4" providerId="ADAL" clId="{54B43E92-AB06-40D0-A6B4-FEA76B10288E}" dt="2024-08-13T15:18:14.518" v="548" actId="20577"/>
        <pc:sldMkLst>
          <pc:docMk/>
          <pc:sldMk cId="427446858" sldId="320"/>
        </pc:sldMkLst>
        <pc:spChg chg="mod">
          <ac:chgData name="Michael Hill" userId="41dba03d-e58d-4389-9894-554c10310ba4" providerId="ADAL" clId="{54B43E92-AB06-40D0-A6B4-FEA76B10288E}" dt="2024-08-13T15:18:14.518" v="548" actId="20577"/>
          <ac:spMkLst>
            <pc:docMk/>
            <pc:sldMk cId="427446858" sldId="320"/>
            <ac:spMk id="3" creationId="{1952EB97-8858-E965-3685-2366E07B4928}"/>
          </ac:spMkLst>
        </pc:spChg>
      </pc:sldChg>
      <pc:sldChg chg="del">
        <pc:chgData name="Michael Hill" userId="41dba03d-e58d-4389-9894-554c10310ba4" providerId="ADAL" clId="{54B43E92-AB06-40D0-A6B4-FEA76B10288E}" dt="2024-08-13T15:15:35.630" v="0" actId="47"/>
        <pc:sldMkLst>
          <pc:docMk/>
          <pc:sldMk cId="2581375158" sldId="334"/>
        </pc:sldMkLst>
      </pc:sldChg>
      <pc:sldChg chg="modSp add mod">
        <pc:chgData name="Michael Hill" userId="41dba03d-e58d-4389-9894-554c10310ba4" providerId="ADAL" clId="{54B43E92-AB06-40D0-A6B4-FEA76B10288E}" dt="2024-08-13T15:20:09.556" v="1062" actId="2710"/>
        <pc:sldMkLst>
          <pc:docMk/>
          <pc:sldMk cId="3196500097" sldId="334"/>
        </pc:sldMkLst>
        <pc:spChg chg="mod">
          <ac:chgData name="Michael Hill" userId="41dba03d-e58d-4389-9894-554c10310ba4" providerId="ADAL" clId="{54B43E92-AB06-40D0-A6B4-FEA76B10288E}" dt="2024-08-13T15:20:09.556" v="1062" actId="2710"/>
          <ac:spMkLst>
            <pc:docMk/>
            <pc:sldMk cId="3196500097" sldId="334"/>
            <ac:spMk id="3" creationId="{1952EB97-8858-E965-3685-2366E07B4928}"/>
          </ac:spMkLst>
        </pc:spChg>
      </pc:sldChg>
      <pc:sldChg chg="modSp add mod">
        <pc:chgData name="Michael Hill" userId="41dba03d-e58d-4389-9894-554c10310ba4" providerId="ADAL" clId="{54B43E92-AB06-40D0-A6B4-FEA76B10288E}" dt="2024-08-13T15:30:07.236" v="2218" actId="20577"/>
        <pc:sldMkLst>
          <pc:docMk/>
          <pc:sldMk cId="3347070439" sldId="335"/>
        </pc:sldMkLst>
        <pc:spChg chg="mod">
          <ac:chgData name="Michael Hill" userId="41dba03d-e58d-4389-9894-554c10310ba4" providerId="ADAL" clId="{54B43E92-AB06-40D0-A6B4-FEA76B10288E}" dt="2024-08-13T15:30:07.236" v="2218" actId="20577"/>
          <ac:spMkLst>
            <pc:docMk/>
            <pc:sldMk cId="3347070439" sldId="335"/>
            <ac:spMk id="3" creationId="{1952EB97-8858-E965-3685-2366E07B4928}"/>
          </ac:spMkLst>
        </pc:spChg>
      </pc:sldChg>
      <pc:sldChg chg="addSp modSp add mod">
        <pc:chgData name="Michael Hill" userId="41dba03d-e58d-4389-9894-554c10310ba4" providerId="ADAL" clId="{54B43E92-AB06-40D0-A6B4-FEA76B10288E}" dt="2024-08-13T17:41:26.318" v="2625" actId="20577"/>
        <pc:sldMkLst>
          <pc:docMk/>
          <pc:sldMk cId="1449682256" sldId="336"/>
        </pc:sldMkLst>
        <pc:spChg chg="mod">
          <ac:chgData name="Michael Hill" userId="41dba03d-e58d-4389-9894-554c10310ba4" providerId="ADAL" clId="{54B43E92-AB06-40D0-A6B4-FEA76B10288E}" dt="2024-08-13T17:41:21.163" v="2606" actId="20577"/>
          <ac:spMkLst>
            <pc:docMk/>
            <pc:sldMk cId="1449682256" sldId="336"/>
            <ac:spMk id="3" creationId="{1952EB97-8858-E965-3685-2366E07B4928}"/>
          </ac:spMkLst>
        </pc:spChg>
        <pc:spChg chg="mod">
          <ac:chgData name="Michael Hill" userId="41dba03d-e58d-4389-9894-554c10310ba4" providerId="ADAL" clId="{54B43E92-AB06-40D0-A6B4-FEA76B10288E}" dt="2024-08-13T15:27:13.952" v="1780"/>
          <ac:spMkLst>
            <pc:docMk/>
            <pc:sldMk cId="1449682256" sldId="336"/>
            <ac:spMk id="5" creationId="{770163AF-B379-70CC-275B-68A80AF4F9E6}"/>
          </ac:spMkLst>
        </pc:spChg>
        <pc:spChg chg="mod">
          <ac:chgData name="Michael Hill" userId="41dba03d-e58d-4389-9894-554c10310ba4" providerId="ADAL" clId="{54B43E92-AB06-40D0-A6B4-FEA76B10288E}" dt="2024-08-13T15:27:13.952" v="1780"/>
          <ac:spMkLst>
            <pc:docMk/>
            <pc:sldMk cId="1449682256" sldId="336"/>
            <ac:spMk id="10" creationId="{53108C71-0411-C752-DACA-C2157218CCA4}"/>
          </ac:spMkLst>
        </pc:spChg>
        <pc:spChg chg="add mod">
          <ac:chgData name="Michael Hill" userId="41dba03d-e58d-4389-9894-554c10310ba4" providerId="ADAL" clId="{54B43E92-AB06-40D0-A6B4-FEA76B10288E}" dt="2024-08-13T15:27:18.232" v="1783" actId="20577"/>
          <ac:spMkLst>
            <pc:docMk/>
            <pc:sldMk cId="1449682256" sldId="336"/>
            <ac:spMk id="11" creationId="{D23AE25F-3F0A-2375-660B-1934A4DD8E98}"/>
          </ac:spMkLst>
        </pc:spChg>
        <pc:spChg chg="add mod">
          <ac:chgData name="Michael Hill" userId="41dba03d-e58d-4389-9894-554c10310ba4" providerId="ADAL" clId="{54B43E92-AB06-40D0-A6B4-FEA76B10288E}" dt="2024-08-13T17:41:26.318" v="2625" actId="20577"/>
          <ac:spMkLst>
            <pc:docMk/>
            <pc:sldMk cId="1449682256" sldId="336"/>
            <ac:spMk id="14" creationId="{C10A45F2-E2B9-FF5F-20EE-B2A4496685ED}"/>
          </ac:spMkLst>
        </pc:spChg>
        <pc:spChg chg="mod">
          <ac:chgData name="Michael Hill" userId="41dba03d-e58d-4389-9894-554c10310ba4" providerId="ADAL" clId="{54B43E92-AB06-40D0-A6B4-FEA76B10288E}" dt="2024-08-13T15:24:58.356" v="1583" actId="20577"/>
          <ac:spMkLst>
            <pc:docMk/>
            <pc:sldMk cId="1449682256" sldId="336"/>
            <ac:spMk id="18" creationId="{5639B1F2-65A4-D085-BE1B-5EBBA3EB215B}"/>
          </ac:spMkLst>
        </pc:spChg>
        <pc:grpChg chg="add mod">
          <ac:chgData name="Michael Hill" userId="41dba03d-e58d-4389-9894-554c10310ba4" providerId="ADAL" clId="{54B43E92-AB06-40D0-A6B4-FEA76B10288E}" dt="2024-08-13T15:27:13.952" v="1780"/>
          <ac:grpSpMkLst>
            <pc:docMk/>
            <pc:sldMk cId="1449682256" sldId="336"/>
            <ac:grpSpMk id="2" creationId="{97DC3A6C-69DC-AC43-3FDD-1C0D28A19D2A}"/>
          </ac:grpSpMkLst>
        </pc:grpChg>
        <pc:grpChg chg="mod">
          <ac:chgData name="Michael Hill" userId="41dba03d-e58d-4389-9894-554c10310ba4" providerId="ADAL" clId="{54B43E92-AB06-40D0-A6B4-FEA76B10288E}" dt="2024-08-13T15:25:01.722" v="1584" actId="14100"/>
          <ac:grpSpMkLst>
            <pc:docMk/>
            <pc:sldMk cId="1449682256" sldId="336"/>
            <ac:grpSpMk id="13" creationId="{5341BAC1-E2A4-BC55-F4B4-635308FE02E2}"/>
          </ac:grpSpMkLst>
        </pc:grpChg>
        <pc:picChg chg="add mod">
          <ac:chgData name="Michael Hill" userId="41dba03d-e58d-4389-9894-554c10310ba4" providerId="ADAL" clId="{54B43E92-AB06-40D0-A6B4-FEA76B10288E}" dt="2024-08-13T15:31:12.700" v="2248" actId="1076"/>
          <ac:picMkLst>
            <pc:docMk/>
            <pc:sldMk cId="1449682256" sldId="336"/>
            <ac:picMk id="3074" creationId="{F9D34E9B-73AC-F040-1922-F8099AC624EB}"/>
          </ac:picMkLst>
        </pc:picChg>
      </pc:sldChg>
      <pc:sldChg chg="modSp add mod">
        <pc:chgData name="Michael Hill" userId="41dba03d-e58d-4389-9894-554c10310ba4" providerId="ADAL" clId="{54B43E92-AB06-40D0-A6B4-FEA76B10288E}" dt="2024-08-13T17:35:56.083" v="2572" actId="20577"/>
        <pc:sldMkLst>
          <pc:docMk/>
          <pc:sldMk cId="3492773986" sldId="337"/>
        </pc:sldMkLst>
        <pc:spChg chg="mod">
          <ac:chgData name="Michael Hill" userId="41dba03d-e58d-4389-9894-554c10310ba4" providerId="ADAL" clId="{54B43E92-AB06-40D0-A6B4-FEA76B10288E}" dt="2024-08-13T17:35:56.083" v="2572" actId="20577"/>
          <ac:spMkLst>
            <pc:docMk/>
            <pc:sldMk cId="3492773986" sldId="337"/>
            <ac:spMk id="3" creationId="{1952EB97-8858-E965-3685-2366E07B49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0" y="-119185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086328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System Fundamentals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1.1.1 – 1.1.14 Systems in Organizations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1.0 – SYSTEM FUNDAMENTALS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84843" y="1070715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91075"/>
            <a:ext cx="9144000" cy="458225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Often, it takes a lot to update a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Companies are resistant to updating because change costs money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Southwest Airlines still runs on Windows 3.1 (myth but this is the kind of stuff companies </a:t>
            </a:r>
            <a:r>
              <a:rPr lang="en-US" i="1" dirty="0">
                <a:solidFill>
                  <a:schemeClr val="bg1"/>
                </a:solidFill>
              </a:rPr>
              <a:t>actually </a:t>
            </a:r>
            <a:r>
              <a:rPr lang="en-US" dirty="0">
                <a:solidFill>
                  <a:schemeClr val="bg1"/>
                </a:solidFill>
              </a:rPr>
              <a:t>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Outdated, old computers and programs are kept around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Old programs may not work with new programs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cannot be changed to newer format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legacy software run on newer hardware?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 the format compatible with new software?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 a legacy system use new technology?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Especially peripherals (printers, mice, etc.)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1.1.3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5134604" cy="876338"/>
            <a:chOff x="812225" y="1424872"/>
            <a:chExt cx="8392633" cy="876338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LEGACY SYSTEMS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1920"/>
            <a:ext cx="9800252" cy="41114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Sometimes, systems are incompatible not due to age, but due to different companies merging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Windows company merges with a MacOS company -&gt; incompatibility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Databases may have trouble being merged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must be transformed into one or the other formats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Change Management </a:t>
            </a:r>
            <a:r>
              <a:rPr lang="en-US" dirty="0">
                <a:solidFill>
                  <a:schemeClr val="bg1"/>
                </a:solidFill>
              </a:rPr>
              <a:t>policies may differ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1.1.3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049003" cy="1382547"/>
            <a:chOff x="812225" y="1424872"/>
            <a:chExt cx="8392633" cy="1382547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Business Mergers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1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1920"/>
            <a:ext cx="9800252" cy="411141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 Ways to Integrate new companies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 both current systems, develop them both simultaneously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Costly over time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Replace both current systems with a new one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Also costly, but up front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best parts of system from each company and combine them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 both companies to use half of one system and half of another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one company’s information system and drop the other</a:t>
            </a:r>
          </a:p>
          <a:p>
            <a:pPr marL="1257300" lvl="2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Creates policy problems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1.1.3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049003" cy="1382547"/>
            <a:chOff x="812225" y="1424872"/>
            <a:chExt cx="8392633" cy="1382547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Business Mergers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948" y="2309707"/>
            <a:ext cx="9800252" cy="41114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Let’s take the example of ZeniMax and Tango </a:t>
            </a:r>
            <a:r>
              <a:rPr lang="en-US" dirty="0" err="1">
                <a:solidFill>
                  <a:schemeClr val="bg1"/>
                </a:solidFill>
              </a:rPr>
              <a:t>Gameworks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Tango </a:t>
            </a:r>
            <a:r>
              <a:rPr lang="en-US" dirty="0" err="1">
                <a:solidFill>
                  <a:schemeClr val="bg1"/>
                </a:solidFill>
              </a:rPr>
              <a:t>Gameworks</a:t>
            </a:r>
            <a:r>
              <a:rPr lang="en-US" dirty="0">
                <a:solidFill>
                  <a:schemeClr val="bg1"/>
                </a:solidFill>
              </a:rPr>
              <a:t> is a Japanese game studio that was </a:t>
            </a:r>
            <a:r>
              <a:rPr lang="en-US" dirty="0" err="1">
                <a:solidFill>
                  <a:schemeClr val="bg1"/>
                </a:solidFill>
              </a:rPr>
              <a:t>aquried</a:t>
            </a:r>
            <a:r>
              <a:rPr lang="en-US" dirty="0">
                <a:solidFill>
                  <a:schemeClr val="bg1"/>
                </a:solidFill>
              </a:rPr>
              <a:t> by ZeniMax Media, an American game publisher in 2010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ZeniMax was then acquired by Microsoft in 2021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Tango </a:t>
            </a:r>
            <a:r>
              <a:rPr lang="en-US" dirty="0" err="1">
                <a:solidFill>
                  <a:schemeClr val="bg1"/>
                </a:solidFill>
              </a:rPr>
              <a:t>Gameworks</a:t>
            </a:r>
            <a:r>
              <a:rPr lang="en-US" dirty="0">
                <a:solidFill>
                  <a:schemeClr val="bg1"/>
                </a:solidFill>
              </a:rPr>
              <a:t> was then bought from Microsoft by </a:t>
            </a:r>
            <a:r>
              <a:rPr lang="en-US" dirty="0" err="1">
                <a:solidFill>
                  <a:schemeClr val="bg1"/>
                </a:solidFill>
              </a:rPr>
              <a:t>Krafton</a:t>
            </a:r>
            <a:r>
              <a:rPr lang="en-US" dirty="0">
                <a:solidFill>
                  <a:schemeClr val="bg1"/>
                </a:solidFill>
              </a:rPr>
              <a:t>, a South Korean game publisher (this happened 2 days ago)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company has different ways of storing employee data, backing up files for development, and likely much more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country these companies are from like use different software developed for their style of business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1.1.3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8053911" cy="876338"/>
            <a:chOff x="812225" y="1424872"/>
            <a:chExt cx="8392633" cy="876338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Business Mergers </a:t>
              </a:r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eXAMPLE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3BD646-39F5-5F5A-0279-F2389BB1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687" y="1483765"/>
            <a:ext cx="3431664" cy="53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ENIMAX MEDIA ACQUIRES ESCALATION STUDIOS - Invision Game Community">
            <a:extLst>
              <a:ext uri="{FF2B5EF4-FFF2-40B4-BE49-F238E27FC236}">
                <a16:creationId xmlns:a16="http://schemas.microsoft.com/office/drawing/2014/main" id="{262F4D8B-C878-1126-1B50-7ACE4717A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018" y="2267863"/>
            <a:ext cx="2424853" cy="56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logo PNG">
            <a:extLst>
              <a:ext uri="{FF2B5EF4-FFF2-40B4-BE49-F238E27FC236}">
                <a16:creationId xmlns:a16="http://schemas.microsoft.com/office/drawing/2014/main" id="{4CC52D9C-CB5E-181F-16D1-2E401AED3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0" y="2896295"/>
            <a:ext cx="3691466" cy="13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&quot;KRAFTON Strengthens Global Presence Through Strategic Integration of ...">
            <a:extLst>
              <a:ext uri="{FF2B5EF4-FFF2-40B4-BE49-F238E27FC236}">
                <a16:creationId xmlns:a16="http://schemas.microsoft.com/office/drawing/2014/main" id="{C07DB83E-08B4-825F-4C68-061CBF44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9" y="4433603"/>
            <a:ext cx="2094865" cy="35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42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74" y="2255520"/>
            <a:ext cx="9800252" cy="41114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Organizations have the option to run their systems locally (client side)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They can also run their systems remotely/in the cloud (server side)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1.1.4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681378" cy="1382547"/>
            <a:chOff x="812225" y="1424872"/>
            <a:chExt cx="8392633" cy="1382547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LOCAL VS REMOTE SYSTEMS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511F32-5412-7FF4-456B-09E87DB30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52362"/>
              </p:ext>
            </p:extLst>
          </p:nvPr>
        </p:nvGraphicFramePr>
        <p:xfrm>
          <a:off x="1464071" y="3290137"/>
          <a:ext cx="926385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929">
                  <a:extLst>
                    <a:ext uri="{9D8B030D-6E8A-4147-A177-3AD203B41FA5}">
                      <a16:colId xmlns:a16="http://schemas.microsoft.com/office/drawing/2014/main" val="3764154745"/>
                    </a:ext>
                  </a:extLst>
                </a:gridCol>
                <a:gridCol w="4631929">
                  <a:extLst>
                    <a:ext uri="{9D8B030D-6E8A-4147-A177-3AD203B41FA5}">
                      <a16:colId xmlns:a16="http://schemas.microsoft.com/office/drawing/2014/main" val="2346920127"/>
                    </a:ext>
                  </a:extLst>
                </a:gridCol>
              </a:tblGrid>
              <a:tr h="408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Local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Cloud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24292"/>
                  </a:ext>
                </a:extLst>
              </a:tr>
              <a:tr h="29441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Must buy and upkeep hardware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Must buy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Employees must be in house to support hardware and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Building space for servers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Electricity to operate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Rent hardware from server company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Fewer technology employees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Only pay for resources used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Easier to setup/deploy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Improved efficiency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Remote access from off-location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9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156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74" y="2255520"/>
            <a:ext cx="9800252" cy="41114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Local Computing </a:t>
            </a:r>
            <a:r>
              <a:rPr lang="en-US" dirty="0">
                <a:solidFill>
                  <a:schemeClr val="bg1"/>
                </a:solidFill>
              </a:rPr>
              <a:t>– storing and accessing data stored on a computer or server at your location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Cloud Computing</a:t>
            </a:r>
            <a:r>
              <a:rPr lang="en-US" dirty="0">
                <a:solidFill>
                  <a:schemeClr val="bg1"/>
                </a:solidFill>
              </a:rPr>
              <a:t> – accessing data and programs over the internet (like Google Drive or OneDrive)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Cloud Computing enables </a:t>
            </a:r>
            <a:r>
              <a:rPr lang="en-US" b="1" i="1" dirty="0">
                <a:solidFill>
                  <a:schemeClr val="bg1"/>
                </a:solidFill>
              </a:rPr>
              <a:t>Software as a Service (SaaS) 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software and data is stored on the cloud, usually accessed from a web browser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Examples: Google Docs, Facebook, Netflix, Gmail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Examples?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1.1.4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681378" cy="1382547"/>
            <a:chOff x="812225" y="1424872"/>
            <a:chExt cx="8392633" cy="1382547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LOCAL VS REMOTE SYSTEMS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1.1.4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681378" cy="876338"/>
            <a:chOff x="812225" y="1424872"/>
            <a:chExt cx="8392633" cy="876338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SAAS BENEFITS/DOWNSIDES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511F32-5412-7FF4-456B-09E87DB30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41040"/>
              </p:ext>
            </p:extLst>
          </p:nvPr>
        </p:nvGraphicFramePr>
        <p:xfrm>
          <a:off x="1464071" y="2729266"/>
          <a:ext cx="9263858" cy="340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929">
                  <a:extLst>
                    <a:ext uri="{9D8B030D-6E8A-4147-A177-3AD203B41FA5}">
                      <a16:colId xmlns:a16="http://schemas.microsoft.com/office/drawing/2014/main" val="3764154745"/>
                    </a:ext>
                  </a:extLst>
                </a:gridCol>
                <a:gridCol w="4631929">
                  <a:extLst>
                    <a:ext uri="{9D8B030D-6E8A-4147-A177-3AD203B41FA5}">
                      <a16:colId xmlns:a16="http://schemas.microsoft.com/office/drawing/2014/main" val="2346920127"/>
                    </a:ext>
                  </a:extLst>
                </a:gridCol>
              </a:tblGrid>
              <a:tr h="4086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Downsides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24292"/>
                  </a:ext>
                </a:extLst>
              </a:tr>
              <a:tr h="29441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Easier administration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Automatic updates and patch deployment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All users access same version of program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Globally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Lack of control of pricing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Rates can be raised by company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Lack of ownership of system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Potential security risks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Lack of inner knowledge of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99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92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74" y="2255520"/>
            <a:ext cx="9800252" cy="41114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installing a new system, there are multiple ways to begin its 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Direct Changeover</a:t>
            </a:r>
            <a:r>
              <a:rPr lang="en-US" dirty="0">
                <a:solidFill>
                  <a:schemeClr val="bg1"/>
                </a:solidFill>
              </a:rPr>
              <a:t> – hard switch from old system to new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Carries a lot of risk, as if new system fails the entire system is down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Works when system isn’t critical and speedy change is best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Employees are fully trained on new system before changeover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Grocery store fully replaces all checkouts overnight and reopens the next day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Parallel Running</a:t>
            </a:r>
            <a:r>
              <a:rPr lang="en-US" dirty="0">
                <a:solidFill>
                  <a:schemeClr val="bg1"/>
                </a:solidFill>
              </a:rPr>
              <a:t> – old and new systems run simultaneously for a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Most popular as it carries the lowest risk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Higher cost of running two systems, but can be reverted back if new system fails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1.1.5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773751" cy="876338"/>
            <a:chOff x="812225" y="1424872"/>
            <a:chExt cx="8392633" cy="876338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INSTALLATION METHODS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74" y="2255520"/>
            <a:ext cx="9800252" cy="41114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Phased Conversion </a:t>
            </a:r>
            <a:r>
              <a:rPr lang="en-US" dirty="0">
                <a:solidFill>
                  <a:schemeClr val="bg1"/>
                </a:solidFill>
              </a:rPr>
              <a:t>– compromise between parallel and direct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system implemented one piece at a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cost and isolates any potential problems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Because phases are implemented separately, long time to complete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Pilot Running</a:t>
            </a:r>
            <a:r>
              <a:rPr lang="en-US" dirty="0">
                <a:solidFill>
                  <a:schemeClr val="bg1"/>
                </a:solidFill>
              </a:rPr>
              <a:t> -  new system trialed at test location before full rollout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Bank may try new system at one branch before national rollout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Allows for full test but without catastrophic impact of failure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cost effective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Usually followed by direct changeover once completed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1.1.5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773751" cy="876338"/>
            <a:chOff x="812225" y="1424872"/>
            <a:chExt cx="8392633" cy="876338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INSTALLATION METHODS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5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74" y="2255520"/>
            <a:ext cx="9800252" cy="41114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companies merge, or move to a new system, what happens to their data?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must be migrated from one system to the new system, which could have complications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Incomplete Data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could be missing partially or completely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 data may have been optional in old system and mandatory in new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Duplicate Data: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may be duplicated, leading to multiple instances of one person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Usually well handled by migration tools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1.1.6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4890764" cy="876338"/>
            <a:chOff x="812225" y="1424872"/>
            <a:chExt cx="8392633" cy="876338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DATA MIGRATION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7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a pseudocode algorithm, using an array, that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Outputs each number in the array when divided by the next number in the array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 REVIEW REVIEW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7164119" y="5352262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383151" y="5560663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74" y="2255520"/>
            <a:ext cx="9800252" cy="41114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Data Non-conformity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from previous system may not fit the requirements of the new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system may ask for more information per-person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Inconsistent and Inaccurate Data: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may be misrepresented or converted on accident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Think of the way years work given the Y2K incident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Incompatible file formats, data structures, conventions on currency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1.1.6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4890764" cy="876338"/>
            <a:chOff x="812225" y="1424872"/>
            <a:chExt cx="8392633" cy="876338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DATA MIGRATION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74" y="2255520"/>
            <a:ext cx="9800252" cy="411141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implementing a new system, we must test it before deployment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Multiple types of testing allow for us to make a system that’s secure and complete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Unit Test</a:t>
            </a:r>
            <a:r>
              <a:rPr lang="en-US" dirty="0">
                <a:solidFill>
                  <a:schemeClr val="bg1"/>
                </a:solidFill>
              </a:rPr>
              <a:t> – test of an individual part of a system with test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System Test</a:t>
            </a:r>
            <a:r>
              <a:rPr lang="en-US" dirty="0">
                <a:solidFill>
                  <a:schemeClr val="bg1"/>
                </a:solidFill>
              </a:rPr>
              <a:t> – testing the overall function of the system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May use software that automates the testing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Recovery Test</a:t>
            </a:r>
            <a:r>
              <a:rPr lang="en-US" dirty="0">
                <a:solidFill>
                  <a:schemeClr val="bg1"/>
                </a:solidFill>
              </a:rPr>
              <a:t> – forces the software to fail to verify recovery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Security Test </a:t>
            </a:r>
            <a:r>
              <a:rPr lang="en-US" dirty="0">
                <a:solidFill>
                  <a:schemeClr val="bg1"/>
                </a:solidFill>
              </a:rPr>
              <a:t> - verifies that security measures properly protect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Stress Test </a:t>
            </a:r>
            <a:r>
              <a:rPr lang="en-US" dirty="0">
                <a:solidFill>
                  <a:schemeClr val="bg1"/>
                </a:solidFill>
              </a:rPr>
              <a:t>– make the app demand tons of resources to make sure the system won’t destroy itself</a:t>
            </a:r>
            <a:endParaRPr lang="en-US" b="1" i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1.1.7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5669698" cy="1382547"/>
            <a:chOff x="812225" y="1424872"/>
            <a:chExt cx="8392633" cy="1382547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TESTING METHODS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4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74" y="2255520"/>
            <a:ext cx="9800252" cy="41114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Alpha Test </a:t>
            </a:r>
            <a:r>
              <a:rPr lang="en-US" dirty="0">
                <a:solidFill>
                  <a:schemeClr val="bg1"/>
                </a:solidFill>
              </a:rPr>
              <a:t> - First phase of testing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Includes unit testing and system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Beta Test</a:t>
            </a:r>
            <a:r>
              <a:rPr lang="en-US" dirty="0">
                <a:solidFill>
                  <a:schemeClr val="bg1"/>
                </a:solidFill>
              </a:rPr>
              <a:t> – Second phase of testing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Sample of target audience tries the product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Also called pre-release testing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1.1.7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5669698" cy="1382547"/>
            <a:chOff x="812225" y="1424872"/>
            <a:chExt cx="8392633" cy="1382547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TESTING METHODS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73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74" y="2255520"/>
            <a:ext cx="9800252" cy="41114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must combine testing methods to adequately test our 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testing our philosophy should be to test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Normal Data – our program expects and uses most of the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at the Limits (edge cases) – on the edge of normal and extreme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Extreme Data – data that’s the correct type but not valid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Abnormal/Illegal Data – data that isn’t the correct type for the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testing a gradebook program, we would test the grades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60, 70, 80, 90 (normal)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200, -17 (extreme)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0, 100 (at the limits)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$$$, ADSF, (illegal)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1.1.7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5669698" cy="1382547"/>
            <a:chOff x="812225" y="1424872"/>
            <a:chExt cx="8392633" cy="1382547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TESTING METHODS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7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74" y="2255520"/>
            <a:ext cx="3545459" cy="411141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Legacy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Software as a Service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Parallel Running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Pilot Running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Direct Changeover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Phased Conversion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Migration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Beta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1.1.7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238658" cy="1382547"/>
            <a:chOff x="812225" y="1424872"/>
            <a:chExt cx="8392633" cy="1382547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3AE25F-3F0A-2375-660B-1934A4DD8E98}"/>
              </a:ext>
            </a:extLst>
          </p:cNvPr>
          <p:cNvSpPr txBox="1">
            <a:spLocks/>
          </p:cNvSpPr>
          <p:nvPr/>
        </p:nvSpPr>
        <p:spPr>
          <a:xfrm>
            <a:off x="5215847" y="2258907"/>
            <a:ext cx="3545459" cy="411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10A45F2-E2B9-FF5F-20EE-B2A4496685ED}"/>
              </a:ext>
            </a:extLst>
          </p:cNvPr>
          <p:cNvSpPr txBox="1">
            <a:spLocks/>
          </p:cNvSpPr>
          <p:nvPr/>
        </p:nvSpPr>
        <p:spPr>
          <a:xfrm>
            <a:off x="4998793" y="2341832"/>
            <a:ext cx="3545459" cy="4111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Unit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System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Recovery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Security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Stress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Normal Data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at the Limits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Extreme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Abnormal/Illegal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Alpha Testing </a:t>
            </a:r>
          </a:p>
        </p:txBody>
      </p:sp>
      <p:pic>
        <p:nvPicPr>
          <p:cNvPr id="3074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F9D34E9B-73AC-F040-1922-F8099AC62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231" y="1441921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8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547" y="2824480"/>
            <a:ext cx="8962352" cy="374161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ARR = [5, 10, 2, 6, 9]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loop  N from 1 to 5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if N != 0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RESULT = ARR[N-1] / ARR[N]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output RESULT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end if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end loop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7331B5"/>
                  </a:solidFill>
                </a:ln>
                <a:solidFill>
                  <a:srgbClr val="7331B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8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7"/>
            <a:ext cx="9144000" cy="40866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set of interacting parts that operate together to achieve some objective or purpose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System has three stages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i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Input </a:t>
            </a:r>
            <a:r>
              <a:rPr lang="en-US" dirty="0">
                <a:solidFill>
                  <a:schemeClr val="bg1"/>
                </a:solidFill>
              </a:rPr>
              <a:t>to the system that goes 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does something with that input (</a:t>
            </a:r>
            <a:r>
              <a:rPr lang="en-US" b="1" i="1" dirty="0">
                <a:solidFill>
                  <a:schemeClr val="bg1"/>
                </a:solidFill>
              </a:rPr>
              <a:t>processes</a:t>
            </a:r>
            <a:r>
              <a:rPr lang="en-US" dirty="0">
                <a:solidFill>
                  <a:schemeClr val="bg1"/>
                </a:solidFill>
              </a:rPr>
              <a:t> it)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process creates a result, or </a:t>
            </a:r>
            <a:r>
              <a:rPr lang="en-US" b="1" i="1" dirty="0">
                <a:solidFill>
                  <a:schemeClr val="bg1"/>
                </a:solidFill>
              </a:rPr>
              <a:t>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1.0 – System FUNDAMENTALS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5888481" cy="1382547"/>
            <a:chOff x="812225" y="1424872"/>
            <a:chExt cx="8392633" cy="1382547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WHAT IS A SYSTEM?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F8C41-86A8-30B9-B55A-1D155FAC1F87}"/>
              </a:ext>
            </a:extLst>
          </p:cNvPr>
          <p:cNvSpPr/>
          <p:nvPr/>
        </p:nvSpPr>
        <p:spPr>
          <a:xfrm>
            <a:off x="598811" y="3621830"/>
            <a:ext cx="2597543" cy="8080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37388-6592-E118-DE3F-EB91EEE38C16}"/>
              </a:ext>
            </a:extLst>
          </p:cNvPr>
          <p:cNvSpPr/>
          <p:nvPr/>
        </p:nvSpPr>
        <p:spPr>
          <a:xfrm>
            <a:off x="4948278" y="3627034"/>
            <a:ext cx="2597543" cy="8080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7F82E-6425-20C5-C480-1658DAA1733E}"/>
              </a:ext>
            </a:extLst>
          </p:cNvPr>
          <p:cNvSpPr/>
          <p:nvPr/>
        </p:nvSpPr>
        <p:spPr>
          <a:xfrm>
            <a:off x="9297745" y="3632238"/>
            <a:ext cx="2597543" cy="8080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2EE33-C52A-0D0C-46B8-A5E259546BD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96354" y="4025844"/>
            <a:ext cx="1751924" cy="52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44FE9B-8046-8473-B532-F871D98EA485}"/>
              </a:ext>
            </a:extLst>
          </p:cNvPr>
          <p:cNvCxnSpPr/>
          <p:nvPr/>
        </p:nvCxnSpPr>
        <p:spPr>
          <a:xfrm>
            <a:off x="7545821" y="4020640"/>
            <a:ext cx="1751924" cy="52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7"/>
            <a:ext cx="9144000" cy="40866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Systems surround 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Electrical System, Telephone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examples?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can even have systems inside of our own body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Take the digestive system for example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1.0 – System FUNDAMENTALS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5888481" cy="876338"/>
            <a:chOff x="812225" y="1424872"/>
            <a:chExt cx="8392633" cy="876338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SYSTEMS GALORE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F8C41-86A8-30B9-B55A-1D155FAC1F87}"/>
              </a:ext>
            </a:extLst>
          </p:cNvPr>
          <p:cNvSpPr/>
          <p:nvPr/>
        </p:nvSpPr>
        <p:spPr>
          <a:xfrm>
            <a:off x="447762" y="5091639"/>
            <a:ext cx="2597543" cy="8080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Food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37388-6592-E118-DE3F-EB91EEE38C16}"/>
              </a:ext>
            </a:extLst>
          </p:cNvPr>
          <p:cNvSpPr/>
          <p:nvPr/>
        </p:nvSpPr>
        <p:spPr>
          <a:xfrm>
            <a:off x="4797229" y="5096843"/>
            <a:ext cx="2597543" cy="8080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Digestion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7F82E-6425-20C5-C480-1658DAA1733E}"/>
              </a:ext>
            </a:extLst>
          </p:cNvPr>
          <p:cNvSpPr/>
          <p:nvPr/>
        </p:nvSpPr>
        <p:spPr>
          <a:xfrm>
            <a:off x="8642294" y="5102047"/>
            <a:ext cx="3101945" cy="8080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Energy/Waste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2EE33-C52A-0D0C-46B8-A5E259546BD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045305" y="5495653"/>
            <a:ext cx="1751924" cy="520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44FE9B-8046-8473-B532-F871D98EA4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394772" y="5490449"/>
            <a:ext cx="1247522" cy="1561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1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7"/>
            <a:ext cx="9144000" cy="40866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b="1" i="1" dirty="0">
                <a:solidFill>
                  <a:schemeClr val="bg1"/>
                </a:solidFill>
              </a:rPr>
              <a:t>computer system </a:t>
            </a:r>
            <a:r>
              <a:rPr lang="en-US" sz="2400" dirty="0">
                <a:solidFill>
                  <a:schemeClr val="bg1"/>
                </a:solidFill>
              </a:rPr>
              <a:t>is a system of connected computers and peripherals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Printers, scanners, routers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computers share central storage but can operate independently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often with schools, workplaces, agencies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computers can communicate to share info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the benefits of a school or workplace having a system like this?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1.0 – System FUNDAMENTALS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5888481" cy="876338"/>
            <a:chOff x="812225" y="1424872"/>
            <a:chExt cx="8392633" cy="876338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Computer Systems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2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82240"/>
            <a:ext cx="9144000" cy="40096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Recall what defines a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(In a faint whispering voice)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Input </a:t>
            </a:r>
            <a:r>
              <a:rPr lang="en-US" dirty="0">
                <a:solidFill>
                  <a:schemeClr val="bg1"/>
                </a:solidFill>
              </a:rPr>
              <a:t>to the system that goes 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does something with that input (</a:t>
            </a:r>
            <a:r>
              <a:rPr lang="en-US" b="1" i="1" dirty="0">
                <a:solidFill>
                  <a:schemeClr val="bg1"/>
                </a:solidFill>
              </a:rPr>
              <a:t>processes</a:t>
            </a:r>
            <a:r>
              <a:rPr lang="en-US" dirty="0">
                <a:solidFill>
                  <a:schemeClr val="bg1"/>
                </a:solidFill>
              </a:rPr>
              <a:t> it)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process creates a result, or </a:t>
            </a:r>
            <a:r>
              <a:rPr lang="en-US" b="1" i="1" dirty="0">
                <a:solidFill>
                  <a:schemeClr val="bg1"/>
                </a:solidFill>
              </a:rPr>
              <a:t>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the </a:t>
            </a:r>
            <a:r>
              <a:rPr lang="en-US" b="1" i="1" dirty="0">
                <a:solidFill>
                  <a:schemeClr val="bg1"/>
                </a:solidFill>
              </a:rPr>
              <a:t>input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i="1" dirty="0">
                <a:solidFill>
                  <a:schemeClr val="bg1"/>
                </a:solidFill>
              </a:rPr>
              <a:t>output</a:t>
            </a:r>
            <a:r>
              <a:rPr lang="en-US" dirty="0">
                <a:solidFill>
                  <a:schemeClr val="bg1"/>
                </a:solidFill>
              </a:rPr>
              <a:t> our system needs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allows us to plan our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Also allows us to plan the process that modifies our input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1.1.1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5888481" cy="876338"/>
            <a:chOff x="812225" y="1424872"/>
            <a:chExt cx="8392633" cy="876338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SYSTEM PLANNING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567093"/>
            <a:ext cx="9144000" cy="412477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TELOS Test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Technical Feasibility – Is our technology sufficient for the proposed solution?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Economic Feasibility – Is our proposed solution cost effective?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Legal Feasibility – Is our proposed solution legal?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Operational Feasibility – Are our practices and procedures sufficient for the proposed solution?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Schedule Feasibility – How long will we wait to implement the new solution?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Planning is highly complex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Often done by </a:t>
            </a:r>
            <a:r>
              <a:rPr lang="en-US" b="1" i="1" dirty="0">
                <a:solidFill>
                  <a:schemeClr val="bg1"/>
                </a:solidFill>
              </a:rPr>
              <a:t>Computer Systems Analyst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1.1.1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5888481" cy="876338"/>
            <a:chOff x="812225" y="1424872"/>
            <a:chExt cx="8392633" cy="876338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SYSTEM PLANNING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8143"/>
            <a:ext cx="9144000" cy="37970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making a change, you break things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Ever update an app and it works </a:t>
            </a:r>
            <a:r>
              <a:rPr lang="en-US" i="1" dirty="0">
                <a:solidFill>
                  <a:schemeClr val="bg1"/>
                </a:solidFill>
              </a:rPr>
              <a:t>worse</a:t>
            </a:r>
            <a:r>
              <a:rPr lang="en-US" dirty="0">
                <a:solidFill>
                  <a:schemeClr val="bg1"/>
                </a:solidFill>
              </a:rPr>
              <a:t> than before you updated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Developing </a:t>
            </a:r>
            <a:r>
              <a:rPr lang="en-US" b="1" i="1" dirty="0">
                <a:solidFill>
                  <a:schemeClr val="bg1"/>
                </a:solidFill>
              </a:rPr>
              <a:t>change management</a:t>
            </a:r>
            <a:r>
              <a:rPr lang="en-US" dirty="0">
                <a:solidFill>
                  <a:schemeClr val="bg1"/>
                </a:solidFill>
              </a:rPr>
              <a:t> policies help to mitigate this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 set of procedures for keeping all systems working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Ensures systems don’t go down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Ensures any change made is up to standard (not sloppy)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information and training about the current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Good change management can make the quality of life for employees much better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1.1.2 – Systems IN ORGANIZATIONS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949858" cy="1382547"/>
            <a:chOff x="812225" y="1424872"/>
            <a:chExt cx="8392633" cy="1382547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1" y="1483980"/>
              <a:ext cx="82232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CHANGE MANAGEMENT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wnload High Quality transparent emojis thumbs up Transparent PNG ...">
            <a:extLst>
              <a:ext uri="{FF2B5EF4-FFF2-40B4-BE49-F238E27FC236}">
                <a16:creationId xmlns:a16="http://schemas.microsoft.com/office/drawing/2014/main" id="{1B82F349-539A-8F2E-97F8-F070F3365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835" y="953347"/>
            <a:ext cx="2609178" cy="24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1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  <a:lumOff val="25000"/>
          </a:schemeClr>
        </a:solidFill>
        <a:ln w="76200">
          <a:solidFill>
            <a:schemeClr val="tx2">
              <a:lumMod val="90000"/>
              <a:lumOff val="10000"/>
            </a:schemeClr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1735</Words>
  <Application>Microsoft Office PowerPoint</Application>
  <PresentationFormat>Widescreen</PresentationFormat>
  <Paragraphs>247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NEXT ART</vt:lpstr>
      <vt:lpstr>Sofachrome Rg</vt:lpstr>
      <vt:lpstr>Office Theme</vt:lpstr>
      <vt:lpstr>System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10</cp:revision>
  <dcterms:created xsi:type="dcterms:W3CDTF">2024-08-07T17:47:07Z</dcterms:created>
  <dcterms:modified xsi:type="dcterms:W3CDTF">2024-08-13T17:41:33Z</dcterms:modified>
</cp:coreProperties>
</file>