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7" r:id="rId4"/>
    <p:sldId id="314" r:id="rId5"/>
    <p:sldId id="348" r:id="rId6"/>
    <p:sldId id="347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4" r:id="rId22"/>
    <p:sldId id="363" r:id="rId23"/>
    <p:sldId id="365" r:id="rId24"/>
    <p:sldId id="366" r:id="rId25"/>
    <p:sldId id="367" r:id="rId26"/>
    <p:sldId id="34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526"/>
    <a:srgbClr val="A053D5"/>
    <a:srgbClr val="0C213C"/>
    <a:srgbClr val="0C113C"/>
    <a:srgbClr val="151733"/>
    <a:srgbClr val="7331B5"/>
    <a:srgbClr val="65329E"/>
    <a:srgbClr val="18132F"/>
    <a:srgbClr val="20193F"/>
    <a:srgbClr val="2B2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EC6E5890-695A-405E-ACE3-1C18E5E4995D}"/>
    <pc:docChg chg="modSld">
      <pc:chgData name="Michael Hill" userId="41dba03d-e58d-4389-9894-554c10310ba4" providerId="ADAL" clId="{EC6E5890-695A-405E-ACE3-1C18E5E4995D}" dt="2025-01-13T21:22:57.419" v="0" actId="20577"/>
      <pc:docMkLst>
        <pc:docMk/>
      </pc:docMkLst>
      <pc:sldChg chg="modSp mod">
        <pc:chgData name="Michael Hill" userId="41dba03d-e58d-4389-9894-554c10310ba4" providerId="ADAL" clId="{EC6E5890-695A-405E-ACE3-1C18E5E4995D}" dt="2025-01-13T21:22:57.419" v="0" actId="20577"/>
        <pc:sldMkLst>
          <pc:docMk/>
          <pc:sldMk cId="3571102790" sldId="256"/>
        </pc:sldMkLst>
        <pc:spChg chg="mod">
          <ac:chgData name="Michael Hill" userId="41dba03d-e58d-4389-9894-554c10310ba4" providerId="ADAL" clId="{EC6E5890-695A-405E-ACE3-1C18E5E4995D}" dt="2025-01-13T21:22:57.419" v="0" actId="20577"/>
          <ac:spMkLst>
            <pc:docMk/>
            <pc:sldMk cId="3571102790" sldId="256"/>
            <ac:spMk id="3" creationId="{1952EB97-8858-E965-3685-2366E07B4928}"/>
          </ac:spMkLst>
        </pc:spChg>
      </pc:sldChg>
    </pc:docChg>
  </pc:docChgLst>
  <pc:docChgLst>
    <pc:chgData name="Michael Hill" userId="41dba03d-e58d-4389-9894-554c10310ba4" providerId="ADAL" clId="{A47D1EB4-3BBB-4FA7-A4FF-F383EF54C7E3}"/>
    <pc:docChg chg="undo custSel addSld delSld modSld sldOrd">
      <pc:chgData name="Michael Hill" userId="41dba03d-e58d-4389-9894-554c10310ba4" providerId="ADAL" clId="{A47D1EB4-3BBB-4FA7-A4FF-F383EF54C7E3}" dt="2024-08-15T16:30:16.763" v="12427" actId="20577"/>
      <pc:docMkLst>
        <pc:docMk/>
      </pc:docMkLst>
      <pc:sldChg chg="modSp mod">
        <pc:chgData name="Michael Hill" userId="41dba03d-e58d-4389-9894-554c10310ba4" providerId="ADAL" clId="{A47D1EB4-3BBB-4FA7-A4FF-F383EF54C7E3}" dt="2024-08-14T20:00:05.232" v="12209" actId="20577"/>
        <pc:sldMkLst>
          <pc:docMk/>
          <pc:sldMk cId="3571102790" sldId="256"/>
        </pc:sldMkLst>
      </pc:sldChg>
      <pc:sldChg chg="modSp mod">
        <pc:chgData name="Michael Hill" userId="41dba03d-e58d-4389-9894-554c10310ba4" providerId="ADAL" clId="{A47D1EB4-3BBB-4FA7-A4FF-F383EF54C7E3}" dt="2024-08-13T17:48:39.541" v="741" actId="20577"/>
        <pc:sldMkLst>
          <pc:docMk/>
          <pc:sldMk cId="1511213799" sldId="257"/>
        </pc:sldMkLst>
      </pc:sldChg>
      <pc:sldChg chg="modSp mod modAnim">
        <pc:chgData name="Michael Hill" userId="41dba03d-e58d-4389-9894-554c10310ba4" providerId="ADAL" clId="{A47D1EB4-3BBB-4FA7-A4FF-F383EF54C7E3}" dt="2024-08-13T17:52:03.645" v="1631" actId="20577"/>
        <pc:sldMkLst>
          <pc:docMk/>
          <pc:sldMk cId="1643146326" sldId="314"/>
        </pc:sldMkLst>
      </pc:sldChg>
      <pc:sldChg chg="modSp mod">
        <pc:chgData name="Michael Hill" userId="41dba03d-e58d-4389-9894-554c10310ba4" providerId="ADAL" clId="{A47D1EB4-3BBB-4FA7-A4FF-F383EF54C7E3}" dt="2024-08-13T17:48:34.230" v="738" actId="404"/>
        <pc:sldMkLst>
          <pc:docMk/>
          <pc:sldMk cId="3991663143" sldId="337"/>
        </pc:sldMkLst>
      </pc:sldChg>
      <pc:sldChg chg="del">
        <pc:chgData name="Michael Hill" userId="41dba03d-e58d-4389-9894-554c10310ba4" providerId="ADAL" clId="{A47D1EB4-3BBB-4FA7-A4FF-F383EF54C7E3}" dt="2024-08-13T17:54:58.842" v="1633" actId="47"/>
        <pc:sldMkLst>
          <pc:docMk/>
          <pc:sldMk cId="2218971979" sldId="338"/>
        </pc:sldMkLst>
      </pc:sldChg>
      <pc:sldChg chg="del">
        <pc:chgData name="Michael Hill" userId="41dba03d-e58d-4389-9894-554c10310ba4" providerId="ADAL" clId="{A47D1EB4-3BBB-4FA7-A4FF-F383EF54C7E3}" dt="2024-08-13T17:54:58.842" v="1633" actId="47"/>
        <pc:sldMkLst>
          <pc:docMk/>
          <pc:sldMk cId="2094044631" sldId="339"/>
        </pc:sldMkLst>
      </pc:sldChg>
      <pc:sldChg chg="del">
        <pc:chgData name="Michael Hill" userId="41dba03d-e58d-4389-9894-554c10310ba4" providerId="ADAL" clId="{A47D1EB4-3BBB-4FA7-A4FF-F383EF54C7E3}" dt="2024-08-13T17:54:58.842" v="1633" actId="47"/>
        <pc:sldMkLst>
          <pc:docMk/>
          <pc:sldMk cId="335192560" sldId="340"/>
        </pc:sldMkLst>
      </pc:sldChg>
      <pc:sldChg chg="del">
        <pc:chgData name="Michael Hill" userId="41dba03d-e58d-4389-9894-554c10310ba4" providerId="ADAL" clId="{A47D1EB4-3BBB-4FA7-A4FF-F383EF54C7E3}" dt="2024-08-13T17:54:58.842" v="1633" actId="47"/>
        <pc:sldMkLst>
          <pc:docMk/>
          <pc:sldMk cId="555806946" sldId="341"/>
        </pc:sldMkLst>
      </pc:sldChg>
      <pc:sldChg chg="del">
        <pc:chgData name="Michael Hill" userId="41dba03d-e58d-4389-9894-554c10310ba4" providerId="ADAL" clId="{A47D1EB4-3BBB-4FA7-A4FF-F383EF54C7E3}" dt="2024-08-13T17:54:58.842" v="1633" actId="47"/>
        <pc:sldMkLst>
          <pc:docMk/>
          <pc:sldMk cId="102729324" sldId="342"/>
        </pc:sldMkLst>
      </pc:sldChg>
      <pc:sldChg chg="del">
        <pc:chgData name="Michael Hill" userId="41dba03d-e58d-4389-9894-554c10310ba4" providerId="ADAL" clId="{A47D1EB4-3BBB-4FA7-A4FF-F383EF54C7E3}" dt="2024-08-13T17:54:58.842" v="1633" actId="47"/>
        <pc:sldMkLst>
          <pc:docMk/>
          <pc:sldMk cId="2014239593" sldId="343"/>
        </pc:sldMkLst>
      </pc:sldChg>
      <pc:sldChg chg="del">
        <pc:chgData name="Michael Hill" userId="41dba03d-e58d-4389-9894-554c10310ba4" providerId="ADAL" clId="{A47D1EB4-3BBB-4FA7-A4FF-F383EF54C7E3}" dt="2024-08-13T17:54:58.842" v="1633" actId="47"/>
        <pc:sldMkLst>
          <pc:docMk/>
          <pc:sldMk cId="2784347945" sldId="344"/>
        </pc:sldMkLst>
      </pc:sldChg>
      <pc:sldChg chg="del">
        <pc:chgData name="Michael Hill" userId="41dba03d-e58d-4389-9894-554c10310ba4" providerId="ADAL" clId="{A47D1EB4-3BBB-4FA7-A4FF-F383EF54C7E3}" dt="2024-08-13T17:54:58.842" v="1633" actId="47"/>
        <pc:sldMkLst>
          <pc:docMk/>
          <pc:sldMk cId="1352365786" sldId="345"/>
        </pc:sldMkLst>
      </pc:sldChg>
      <pc:sldChg chg="delSp modSp mod modAnim">
        <pc:chgData name="Michael Hill" userId="41dba03d-e58d-4389-9894-554c10310ba4" providerId="ADAL" clId="{A47D1EB4-3BBB-4FA7-A4FF-F383EF54C7E3}" dt="2024-08-14T19:23:15.631" v="12208" actId="478"/>
        <pc:sldMkLst>
          <pc:docMk/>
          <pc:sldMk cId="3319887149" sldId="346"/>
        </pc:sldMkLst>
      </pc:sldChg>
      <pc:sldChg chg="modSp add mod modAnim">
        <pc:chgData name="Michael Hill" userId="41dba03d-e58d-4389-9894-554c10310ba4" providerId="ADAL" clId="{A47D1EB4-3BBB-4FA7-A4FF-F383EF54C7E3}" dt="2024-08-13T18:08:38.419" v="3348" actId="20577"/>
        <pc:sldMkLst>
          <pc:docMk/>
          <pc:sldMk cId="1253708635" sldId="347"/>
        </pc:sldMkLst>
      </pc:sldChg>
      <pc:sldChg chg="modSp add mod ord">
        <pc:chgData name="Michael Hill" userId="41dba03d-e58d-4389-9894-554c10310ba4" providerId="ADAL" clId="{A47D1EB4-3BBB-4FA7-A4FF-F383EF54C7E3}" dt="2024-08-13T18:04:35.306" v="2554"/>
        <pc:sldMkLst>
          <pc:docMk/>
          <pc:sldMk cId="4140057708" sldId="348"/>
        </pc:sldMkLst>
      </pc:sldChg>
      <pc:sldChg chg="modSp add mod modAnim">
        <pc:chgData name="Michael Hill" userId="41dba03d-e58d-4389-9894-554c10310ba4" providerId="ADAL" clId="{A47D1EB4-3BBB-4FA7-A4FF-F383EF54C7E3}" dt="2024-08-13T18:12:29.650" v="3883" actId="20577"/>
        <pc:sldMkLst>
          <pc:docMk/>
          <pc:sldMk cId="974156308" sldId="349"/>
        </pc:sldMkLst>
      </pc:sldChg>
      <pc:sldChg chg="modSp add modAnim">
        <pc:chgData name="Michael Hill" userId="41dba03d-e58d-4389-9894-554c10310ba4" providerId="ADAL" clId="{A47D1EB4-3BBB-4FA7-A4FF-F383EF54C7E3}" dt="2024-08-13T18:14:36.864" v="4445" actId="20577"/>
        <pc:sldMkLst>
          <pc:docMk/>
          <pc:sldMk cId="183938009" sldId="350"/>
        </pc:sldMkLst>
      </pc:sldChg>
      <pc:sldChg chg="modSp add modAnim">
        <pc:chgData name="Michael Hill" userId="41dba03d-e58d-4389-9894-554c10310ba4" providerId="ADAL" clId="{A47D1EB4-3BBB-4FA7-A4FF-F383EF54C7E3}" dt="2024-08-13T18:17:31.585" v="5064" actId="20577"/>
        <pc:sldMkLst>
          <pc:docMk/>
          <pc:sldMk cId="389539985" sldId="351"/>
        </pc:sldMkLst>
      </pc:sldChg>
      <pc:sldChg chg="modSp add modAnim">
        <pc:chgData name="Michael Hill" userId="41dba03d-e58d-4389-9894-554c10310ba4" providerId="ADAL" clId="{A47D1EB4-3BBB-4FA7-A4FF-F383EF54C7E3}" dt="2024-08-13T18:20:22.202" v="5514" actId="20577"/>
        <pc:sldMkLst>
          <pc:docMk/>
          <pc:sldMk cId="1338212247" sldId="352"/>
        </pc:sldMkLst>
      </pc:sldChg>
      <pc:sldChg chg="modSp add mod modAnim">
        <pc:chgData name="Michael Hill" userId="41dba03d-e58d-4389-9894-554c10310ba4" providerId="ADAL" clId="{A47D1EB4-3BBB-4FA7-A4FF-F383EF54C7E3}" dt="2024-08-13T18:40:44.620" v="6027" actId="20577"/>
        <pc:sldMkLst>
          <pc:docMk/>
          <pc:sldMk cId="2843528752" sldId="353"/>
        </pc:sldMkLst>
      </pc:sldChg>
      <pc:sldChg chg="modSp add mod modAnim">
        <pc:chgData name="Michael Hill" userId="41dba03d-e58d-4389-9894-554c10310ba4" providerId="ADAL" clId="{A47D1EB4-3BBB-4FA7-A4FF-F383EF54C7E3}" dt="2024-08-13T19:08:37.960" v="7700" actId="20577"/>
        <pc:sldMkLst>
          <pc:docMk/>
          <pc:sldMk cId="1797274673" sldId="354"/>
        </pc:sldMkLst>
      </pc:sldChg>
      <pc:sldChg chg="modSp add mod modAnim">
        <pc:chgData name="Michael Hill" userId="41dba03d-e58d-4389-9894-554c10310ba4" providerId="ADAL" clId="{A47D1EB4-3BBB-4FA7-A4FF-F383EF54C7E3}" dt="2024-08-13T19:08:42.733" v="7703" actId="20577"/>
        <pc:sldMkLst>
          <pc:docMk/>
          <pc:sldMk cId="635827257" sldId="355"/>
        </pc:sldMkLst>
      </pc:sldChg>
      <pc:sldChg chg="modSp add mod modAnim">
        <pc:chgData name="Michael Hill" userId="41dba03d-e58d-4389-9894-554c10310ba4" providerId="ADAL" clId="{A47D1EB4-3BBB-4FA7-A4FF-F383EF54C7E3}" dt="2024-08-15T16:28:41.270" v="12329" actId="20577"/>
        <pc:sldMkLst>
          <pc:docMk/>
          <pc:sldMk cId="1514235782" sldId="356"/>
        </pc:sldMkLst>
      </pc:sldChg>
      <pc:sldChg chg="modSp add mod modAnim">
        <pc:chgData name="Michael Hill" userId="41dba03d-e58d-4389-9894-554c10310ba4" providerId="ADAL" clId="{A47D1EB4-3BBB-4FA7-A4FF-F383EF54C7E3}" dt="2024-08-13T19:16:20.079" v="8351" actId="20577"/>
        <pc:sldMkLst>
          <pc:docMk/>
          <pc:sldMk cId="2001342902" sldId="357"/>
        </pc:sldMkLst>
      </pc:sldChg>
      <pc:sldChg chg="addSp delSp modSp add mod delAnim">
        <pc:chgData name="Michael Hill" userId="41dba03d-e58d-4389-9894-554c10310ba4" providerId="ADAL" clId="{A47D1EB4-3BBB-4FA7-A4FF-F383EF54C7E3}" dt="2024-08-13T19:22:01.617" v="8497" actId="1076"/>
        <pc:sldMkLst>
          <pc:docMk/>
          <pc:sldMk cId="919963029" sldId="358"/>
        </pc:sldMkLst>
      </pc:sldChg>
      <pc:sldChg chg="addSp delSp modSp add mod modAnim">
        <pc:chgData name="Michael Hill" userId="41dba03d-e58d-4389-9894-554c10310ba4" providerId="ADAL" clId="{A47D1EB4-3BBB-4FA7-A4FF-F383EF54C7E3}" dt="2024-08-13T19:35:45.385" v="8883" actId="14100"/>
        <pc:sldMkLst>
          <pc:docMk/>
          <pc:sldMk cId="3776702104" sldId="359"/>
        </pc:sldMkLst>
      </pc:sldChg>
      <pc:sldChg chg="addSp delSp modSp add mod delAnim modAnim">
        <pc:chgData name="Michael Hill" userId="41dba03d-e58d-4389-9894-554c10310ba4" providerId="ADAL" clId="{A47D1EB4-3BBB-4FA7-A4FF-F383EF54C7E3}" dt="2024-08-14T17:31:33.316" v="9387" actId="14100"/>
        <pc:sldMkLst>
          <pc:docMk/>
          <pc:sldMk cId="240660623" sldId="360"/>
        </pc:sldMkLst>
      </pc:sldChg>
      <pc:sldChg chg="addSp delSp modSp add mod delAnim modAnim">
        <pc:chgData name="Michael Hill" userId="41dba03d-e58d-4389-9894-554c10310ba4" providerId="ADAL" clId="{A47D1EB4-3BBB-4FA7-A4FF-F383EF54C7E3}" dt="2024-08-14T17:36:03.310" v="9762" actId="14100"/>
        <pc:sldMkLst>
          <pc:docMk/>
          <pc:sldMk cId="426704084" sldId="361"/>
        </pc:sldMkLst>
      </pc:sldChg>
      <pc:sldChg chg="delSp modSp add mod modAnim">
        <pc:chgData name="Michael Hill" userId="41dba03d-e58d-4389-9894-554c10310ba4" providerId="ADAL" clId="{A47D1EB4-3BBB-4FA7-A4FF-F383EF54C7E3}" dt="2024-08-14T17:55:04.683" v="11399" actId="20577"/>
        <pc:sldMkLst>
          <pc:docMk/>
          <pc:sldMk cId="4058261118" sldId="362"/>
        </pc:sldMkLst>
      </pc:sldChg>
      <pc:sldChg chg="addSp delSp modSp add mod ord modAnim">
        <pc:chgData name="Michael Hill" userId="41dba03d-e58d-4389-9894-554c10310ba4" providerId="ADAL" clId="{A47D1EB4-3BBB-4FA7-A4FF-F383EF54C7E3}" dt="2024-08-15T16:30:16.763" v="12427" actId="20577"/>
        <pc:sldMkLst>
          <pc:docMk/>
          <pc:sldMk cId="2521401329" sldId="363"/>
        </pc:sldMkLst>
      </pc:sldChg>
      <pc:sldChg chg="modSp add mod modAnim">
        <pc:chgData name="Michael Hill" userId="41dba03d-e58d-4389-9894-554c10310ba4" providerId="ADAL" clId="{A47D1EB4-3BBB-4FA7-A4FF-F383EF54C7E3}" dt="2024-08-14T17:55:07.016" v="11400" actId="20577"/>
        <pc:sldMkLst>
          <pc:docMk/>
          <pc:sldMk cId="760174628" sldId="364"/>
        </pc:sldMkLst>
      </pc:sldChg>
      <pc:sldChg chg="modSp add mod ord modAnim">
        <pc:chgData name="Michael Hill" userId="41dba03d-e58d-4389-9894-554c10310ba4" providerId="ADAL" clId="{A47D1EB4-3BBB-4FA7-A4FF-F383EF54C7E3}" dt="2024-08-14T17:55:54.353" v="11501" actId="20577"/>
        <pc:sldMkLst>
          <pc:docMk/>
          <pc:sldMk cId="3223998549" sldId="365"/>
        </pc:sldMkLst>
      </pc:sldChg>
      <pc:sldChg chg="add">
        <pc:chgData name="Michael Hill" userId="41dba03d-e58d-4389-9894-554c10310ba4" providerId="ADAL" clId="{A47D1EB4-3BBB-4FA7-A4FF-F383EF54C7E3}" dt="2024-08-14T17:56:08.661" v="11502" actId="2890"/>
        <pc:sldMkLst>
          <pc:docMk/>
          <pc:sldMk cId="834262095" sldId="366"/>
        </pc:sldMkLst>
      </pc:sldChg>
      <pc:sldChg chg="addSp delSp modSp add mod modAnim">
        <pc:chgData name="Michael Hill" userId="41dba03d-e58d-4389-9894-554c10310ba4" providerId="ADAL" clId="{A47D1EB4-3BBB-4FA7-A4FF-F383EF54C7E3}" dt="2024-08-14T18:06:34.636" v="12111" actId="20577"/>
        <pc:sldMkLst>
          <pc:docMk/>
          <pc:sldMk cId="2128444383" sldId="3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2A0E-95C2-43DC-2861-20BCC5D0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0673-CAFF-9EE0-1B6E-9DD8CFA3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F06C-335B-8E6D-C207-A27CC857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1558-5553-CAD4-E039-4805E11D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511D-4C2C-A653-2524-9E0D0F6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E78F-59F6-27D7-55F4-AC3E009E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FA41-96FC-08C4-1550-D5B67505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9211-2DC1-66C1-664D-3CE4279F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C1DF-E2F3-75F8-5C18-22E40DB5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51F4-3CC5-E620-4B49-77E26059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574D7-5CC0-229C-1E4D-4259E3AD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23502-FE67-6E6B-05B6-0B476CC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0264-479B-5B14-996D-02BA08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D37F-ABC0-AF20-29A1-4272386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1F11-7D19-E831-B3C5-03BDD027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DF6B-4196-513E-4B79-1BA01C7A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F0A5-753B-581B-10B3-17691C07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11A7-BDE8-E4EC-ABD3-08E3B89B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637E-ED33-2BB1-4FF1-3C82A0D6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4B1A-D41E-B1AC-628A-0FCF488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93F0-E92A-3788-2060-BE0D0A88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D8BE-B165-6EE7-ED25-EBDCBB8C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8C57-0CED-6D98-92AA-4C61B30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E8F8-0936-A8D9-6F9E-6F8C1B55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BC5D-542B-814D-0839-35219FAE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B0E6-A6C6-21D3-149A-F737F32E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EA9-2C7A-BFDC-D420-5CAE2508C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4AE2-4023-D10F-86D4-6053B7A9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3108-AEFF-97C7-090A-FEE21E7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17EB-1822-4DEA-BC31-BB0021AD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19C1-A991-259D-54B8-1779F478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93D1-A3D7-D459-B35B-910B450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692D-D890-DC05-6CB5-31796CEE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0491-2643-7CEF-8DF7-9FCA4020C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DD468-A762-86F5-6E3B-321050E85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0688E-7B4E-3EF3-76F4-0A91DFBD3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55A7-6C2D-04EB-BC56-D67EAE8B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CE67F-906A-05D5-908E-FD6D813B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6CA14-88F8-E220-F014-5F92CE01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999D-88DB-49B8-8146-06EBFA0F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7224B-7E10-F5E9-B353-84A53C75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1E90C-6FB8-8345-A3D3-2D5AC5B8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99401-8F11-BAA8-504B-548A248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DBE15-46B1-BE65-7A28-688CC39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BDCE7-D766-71F7-B584-B9C8275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4C1C-8461-8968-B6E6-518FC0D4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00C6-532F-C99A-E6FE-A147ED51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8479-B369-3354-01CC-1B562B5A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F9220-95F5-56D4-5FEF-27B0E3EB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5C74-D1F7-51C5-D75A-9062387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3B8C4-9D64-68EF-64E2-AF0AFA0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48BE-7BA3-8742-8D16-6E9C5509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E492-35EB-4466-7C09-74842614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1F4D-06E8-B2FB-435D-1C32E9F0A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E018-544E-C888-D331-5E5DF789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F9E6-F2B8-7FA0-31A0-E83991C5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2A5B4-0B11-DF1E-7C94-F3002127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3-893F-E641-86D2-E0526DE1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D9EDA-1997-F916-BE26-6972C073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74C0-723A-7964-335B-83690AFE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987D-183F-022F-3883-40B115949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C38F-19EF-9CB6-6C67-F2633B70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96E5-0DB3-8C8C-37DE-C72BBE6D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kipedia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0" y="-119185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214A-C5D2-B455-68C4-8D07C7E7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1702" y="1659325"/>
            <a:ext cx="5810602" cy="2086328"/>
          </a:xfrm>
        </p:spPr>
        <p:txBody>
          <a:bodyPr>
            <a:normAutofit fontScale="90000"/>
          </a:bodyPr>
          <a:lstStyle/>
          <a:p>
            <a:r>
              <a:rPr lang="en-US" sz="7300" b="1" i="1" dirty="0">
                <a:solidFill>
                  <a:schemeClr val="bg1"/>
                </a:solidFill>
              </a:rPr>
              <a:t>System Fundamentals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990"/>
            <a:ext cx="9144000" cy="71482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1.2.1 – 1.2.11 Components of a Computer System, System Design and Analysis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1.0 – SYSTEM FUNDAMENTALS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803791-3323-5BB2-D425-9F43F6234F41}"/>
              </a:ext>
            </a:extLst>
          </p:cNvPr>
          <p:cNvGrpSpPr/>
          <p:nvPr/>
        </p:nvGrpSpPr>
        <p:grpSpPr>
          <a:xfrm rot="10800000">
            <a:off x="584843" y="1070715"/>
            <a:ext cx="6496493" cy="2439669"/>
            <a:chOff x="2441933" y="-377151"/>
            <a:chExt cx="6496493" cy="2439669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15D0F600-D785-7A03-FE44-8FBDC5F8905E}"/>
                </a:ext>
              </a:extLst>
            </p:cNvPr>
            <p:cNvSpPr/>
            <p:nvPr/>
          </p:nvSpPr>
          <p:spPr>
            <a:xfrm rot="16200000">
              <a:off x="5096879" y="-1424341"/>
              <a:ext cx="2439669" cy="4534049"/>
            </a:xfrm>
            <a:prstGeom prst="trapezoid">
              <a:avLst>
                <a:gd name="adj" fmla="val 20878"/>
              </a:avLst>
            </a:prstGeom>
            <a:solidFill>
              <a:schemeClr val="tx2">
                <a:lumMod val="75000"/>
                <a:lumOff val="25000"/>
              </a:schemeClr>
            </a:solidFill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 rot="10800000">
              <a:off x="2441933" y="137379"/>
              <a:ext cx="6496493" cy="1569660"/>
            </a:xfrm>
            <a:prstGeom prst="rect">
              <a:avLst/>
            </a:prstGeom>
            <a:noFill/>
            <a:scene3d>
              <a:camera prst="perspectiveContrastingLeftFacing" fov="5400000">
                <a:rot lat="0" lon="192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ln w="381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TOPIC 1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0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208107"/>
            <a:ext cx="9144000" cy="45584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Policies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Requires development of procedures to maintain and monitor these systems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Regulations must control what policies each organization must have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Standards and Protocols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Development of protocols and standards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USB, GIF, ASCII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People and Machines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Technology dependency and isolation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of AI in military, law enforcement, school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Digital Citizenship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all must use this new technology ethically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1.2.3 – COMPUTER SYSTEM PARTS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8"/>
            <a:ext cx="4497910" cy="861285"/>
            <a:chOff x="812225" y="1424872"/>
            <a:chExt cx="8392633" cy="501101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56796"/>
              <a:ext cx="8223237" cy="4118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ETHICAL ISSUES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12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208107"/>
            <a:ext cx="9144000" cy="45584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Stakeholder</a:t>
            </a:r>
            <a:r>
              <a:rPr lang="en-US" dirty="0">
                <a:solidFill>
                  <a:schemeClr val="bg1"/>
                </a:solidFill>
              </a:rPr>
              <a:t> – individual, team, group, organization that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Has an interest in the realization of a project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Might be impacted by the outcome of a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End User</a:t>
            </a:r>
            <a:r>
              <a:rPr lang="en-US" dirty="0">
                <a:solidFill>
                  <a:schemeClr val="bg1"/>
                </a:solidFill>
              </a:rPr>
              <a:t> – person who is going to be using the product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Able to identify flaws with the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Identify inconveniences they’ve spotted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Able to suggest improvements crucial to the system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1.2.4 – System Design/Analysis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7"/>
            <a:ext cx="7200470" cy="1378309"/>
            <a:chOff x="812225" y="1424872"/>
            <a:chExt cx="8392633" cy="801909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4" y="1456796"/>
              <a:ext cx="8223238" cy="7699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RELEVANT STAKEHOLDERS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28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208107"/>
            <a:ext cx="9144000" cy="45584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Time for some good </a:t>
            </a:r>
            <a:r>
              <a:rPr lang="en-US" dirty="0" err="1">
                <a:solidFill>
                  <a:schemeClr val="bg1"/>
                </a:solidFill>
              </a:rPr>
              <a:t>ol</a:t>
            </a:r>
            <a:r>
              <a:rPr lang="en-US" dirty="0">
                <a:solidFill>
                  <a:schemeClr val="bg1"/>
                </a:solidFill>
              </a:rPr>
              <a:t>’ requirements engineering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want to gather as much information about the system that we’re </a:t>
            </a:r>
            <a:r>
              <a:rPr lang="en-US" dirty="0" err="1">
                <a:solidFill>
                  <a:schemeClr val="bg1"/>
                </a:solidFill>
              </a:rPr>
              <a:t>gonna</a:t>
            </a:r>
            <a:r>
              <a:rPr lang="en-US" dirty="0">
                <a:solidFill>
                  <a:schemeClr val="bg1"/>
                </a:solidFill>
              </a:rPr>
              <a:t> be making from stakeholders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are some methods to gather this information?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Interviewing Stakeholders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Face to face procedure that focuses on obtaining reliable and valid data in form of responses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Structured Interviews</a:t>
            </a:r>
            <a:r>
              <a:rPr lang="en-US" dirty="0">
                <a:solidFill>
                  <a:schemeClr val="bg1"/>
                </a:solidFill>
              </a:rPr>
              <a:t> are standardized, and the same questions are presented in the same way to each stakeholder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Unstructured Interviews </a:t>
            </a:r>
            <a:r>
              <a:rPr lang="en-US" dirty="0">
                <a:solidFill>
                  <a:schemeClr val="bg1"/>
                </a:solidFill>
              </a:rPr>
              <a:t>are flexible and shareholders express thoughts freely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Time consuming, data can be hard to summarize and evaluate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1.2.5 – System Design/Analysis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7"/>
            <a:ext cx="10275563" cy="1378309"/>
            <a:chOff x="812225" y="1424872"/>
            <a:chExt cx="8392633" cy="801909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4" y="1456796"/>
              <a:ext cx="8223238" cy="7699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REQUIREMENTS FROM STAKEHOLDERS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74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208107"/>
            <a:ext cx="9144000" cy="45584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Questionnaires </a:t>
            </a:r>
            <a:r>
              <a:rPr lang="en-US" dirty="0">
                <a:solidFill>
                  <a:schemeClr val="bg1"/>
                </a:solidFill>
              </a:rPr>
              <a:t>have carefully constructed responses to get unambiguous responses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Closed </a:t>
            </a:r>
            <a:r>
              <a:rPr lang="en-US" dirty="0">
                <a:solidFill>
                  <a:schemeClr val="bg1"/>
                </a:solidFill>
              </a:rPr>
              <a:t>or </a:t>
            </a:r>
            <a:r>
              <a:rPr lang="en-US" b="1" i="1" dirty="0">
                <a:solidFill>
                  <a:schemeClr val="bg1"/>
                </a:solidFill>
              </a:rPr>
              <a:t>Restricted Questionnaires </a:t>
            </a:r>
            <a:r>
              <a:rPr lang="en-US" dirty="0">
                <a:solidFill>
                  <a:schemeClr val="bg1"/>
                </a:solidFill>
              </a:rPr>
              <a:t>generally have yes/no questions, box checking, and short responses. Helps to gather statistics and present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Open </a:t>
            </a:r>
            <a:r>
              <a:rPr lang="en-US" dirty="0">
                <a:solidFill>
                  <a:schemeClr val="bg1"/>
                </a:solidFill>
              </a:rPr>
              <a:t>or </a:t>
            </a:r>
            <a:r>
              <a:rPr lang="en-US" b="1" i="1" dirty="0">
                <a:solidFill>
                  <a:schemeClr val="bg1"/>
                </a:solidFill>
              </a:rPr>
              <a:t>Unrestricted Questionnaires</a:t>
            </a:r>
            <a:r>
              <a:rPr lang="en-US" dirty="0">
                <a:solidFill>
                  <a:schemeClr val="bg1"/>
                </a:solidFill>
              </a:rPr>
              <a:t> have free response sections with more room for asking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literally might as well have done an interview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Observation </a:t>
            </a:r>
            <a:r>
              <a:rPr lang="en-US" dirty="0">
                <a:solidFill>
                  <a:schemeClr val="bg1"/>
                </a:solidFill>
              </a:rPr>
              <a:t>of current procedures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Watch for shortcomings of current system to develop around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Happens on-site where you observe employees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Employees sometimes may change behavior if they know they’re being observed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1.2.5 – System Design/Analysis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7"/>
            <a:ext cx="10275563" cy="1378309"/>
            <a:chOff x="812225" y="1424872"/>
            <a:chExt cx="8392633" cy="801909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4" y="1456796"/>
              <a:ext cx="8223238" cy="7699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REQUIREMENTS FROM STAKEHOLDERS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7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208107"/>
            <a:ext cx="9144000" cy="45584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By examining current systems, we can see what works currently in the market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Competing products on the market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Literature search for documents related such as logistics documentation and computer systems procedures/reports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Observing the current workplace and its systems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Research (like books) into system design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1.2.6 – System Design/Analysis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8"/>
            <a:ext cx="7085324" cy="861285"/>
            <a:chOff x="812225" y="1424872"/>
            <a:chExt cx="8392633" cy="501101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4" y="1456796"/>
              <a:ext cx="8223238" cy="4118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INFORMATION GATHERING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35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208107"/>
            <a:ext cx="9144000" cy="45584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Requirements specification document</a:t>
            </a:r>
            <a:r>
              <a:rPr lang="en-US" dirty="0">
                <a:solidFill>
                  <a:schemeClr val="bg1"/>
                </a:solidFill>
              </a:rPr>
              <a:t> contains specific customer requirements of a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These often contain </a:t>
            </a:r>
            <a:r>
              <a:rPr lang="en-US" b="1" i="1" dirty="0">
                <a:solidFill>
                  <a:schemeClr val="bg1"/>
                </a:solidFill>
              </a:rPr>
              <a:t>System Flowcharts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 description of a data processing system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1.2.7 – System Design/Analysis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7"/>
            <a:ext cx="8385803" cy="1378309"/>
            <a:chOff x="812225" y="1424872"/>
            <a:chExt cx="8392633" cy="801909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56796"/>
              <a:ext cx="8223237" cy="7699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Requirements specification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42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1.2.7 – System Design/Analysis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8"/>
            <a:ext cx="3861218" cy="861285"/>
            <a:chOff x="812225" y="1424872"/>
            <a:chExt cx="8392633" cy="501101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56796"/>
              <a:ext cx="8223237" cy="4118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FLOWCHARTS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AE4C5B-6BC2-A66E-B04A-0A9947595458}"/>
              </a:ext>
            </a:extLst>
          </p:cNvPr>
          <p:cNvSpPr/>
          <p:nvPr/>
        </p:nvSpPr>
        <p:spPr>
          <a:xfrm>
            <a:off x="5181600" y="1100468"/>
            <a:ext cx="1429173" cy="65382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60EB4D98-4816-09DE-E909-D2F64B4CB920}"/>
              </a:ext>
            </a:extLst>
          </p:cNvPr>
          <p:cNvSpPr/>
          <p:nvPr/>
        </p:nvSpPr>
        <p:spPr>
          <a:xfrm>
            <a:off x="6976533" y="1100468"/>
            <a:ext cx="1862667" cy="861285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or</a:t>
            </a:r>
          </a:p>
          <a:p>
            <a:pPr algn="ctr"/>
            <a:r>
              <a:rPr lang="en-US" dirty="0"/>
              <a:t>Output</a:t>
            </a:r>
          </a:p>
        </p:txBody>
      </p:sp>
      <p:sp>
        <p:nvSpPr>
          <p:cNvPr id="15" name="Flowchart: Display 14">
            <a:extLst>
              <a:ext uri="{FF2B5EF4-FFF2-40B4-BE49-F238E27FC236}">
                <a16:creationId xmlns:a16="http://schemas.microsoft.com/office/drawing/2014/main" id="{1D130351-59EB-73C7-18B8-7EC6D317FE37}"/>
              </a:ext>
            </a:extLst>
          </p:cNvPr>
          <p:cNvSpPr/>
          <p:nvPr/>
        </p:nvSpPr>
        <p:spPr>
          <a:xfrm>
            <a:off x="9204960" y="1058624"/>
            <a:ext cx="1469813" cy="945079"/>
          </a:xfrm>
          <a:prstGeom prst="flowChartDisplay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2D1CBE3F-2C83-9F9C-EB4A-CADE5F512ABC}"/>
              </a:ext>
            </a:extLst>
          </p:cNvPr>
          <p:cNvSpPr/>
          <p:nvPr/>
        </p:nvSpPr>
        <p:spPr>
          <a:xfrm>
            <a:off x="4646507" y="2258970"/>
            <a:ext cx="1842346" cy="1124373"/>
          </a:xfrm>
          <a:prstGeom prst="flowChartMagneticDisk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Storage</a:t>
            </a:r>
          </a:p>
        </p:txBody>
      </p: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F4786417-73C2-3712-6514-7F4A626D53ED}"/>
              </a:ext>
            </a:extLst>
          </p:cNvPr>
          <p:cNvSpPr/>
          <p:nvPr/>
        </p:nvSpPr>
        <p:spPr>
          <a:xfrm>
            <a:off x="6881706" y="2323254"/>
            <a:ext cx="1957494" cy="1178560"/>
          </a:xfrm>
          <a:prstGeom prst="flowChartManualOperation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Manual Operation</a:t>
            </a:r>
          </a:p>
        </p:txBody>
      </p:sp>
      <p:sp>
        <p:nvSpPr>
          <p:cNvPr id="21" name="Flowchart: Manual Input 20">
            <a:extLst>
              <a:ext uri="{FF2B5EF4-FFF2-40B4-BE49-F238E27FC236}">
                <a16:creationId xmlns:a16="http://schemas.microsoft.com/office/drawing/2014/main" id="{E29E9FEF-3C95-FE54-FD35-46970C8A5D3E}"/>
              </a:ext>
            </a:extLst>
          </p:cNvPr>
          <p:cNvSpPr/>
          <p:nvPr/>
        </p:nvSpPr>
        <p:spPr>
          <a:xfrm>
            <a:off x="9204961" y="2357120"/>
            <a:ext cx="1361440" cy="1124373"/>
          </a:xfrm>
          <a:prstGeom prst="flowChartManualInpu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Manual Input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BA4E46C0-FAC8-02B6-2CF1-A03C661386ED}"/>
              </a:ext>
            </a:extLst>
          </p:cNvPr>
          <p:cNvSpPr/>
          <p:nvPr/>
        </p:nvSpPr>
        <p:spPr>
          <a:xfrm>
            <a:off x="5789133" y="3888020"/>
            <a:ext cx="1374986" cy="1070187"/>
          </a:xfrm>
          <a:prstGeom prst="flowChartDocumen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Document/File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832B98C8-4378-678E-2793-150D8A51BA6B}"/>
              </a:ext>
            </a:extLst>
          </p:cNvPr>
          <p:cNvSpPr/>
          <p:nvPr/>
        </p:nvSpPr>
        <p:spPr>
          <a:xfrm>
            <a:off x="7704668" y="3833706"/>
            <a:ext cx="2181013" cy="1374986"/>
          </a:xfrm>
          <a:prstGeom prst="diamond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919963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1.2.7 – System Design/Analysis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8"/>
            <a:ext cx="3861218" cy="861285"/>
            <a:chOff x="812225" y="1424872"/>
            <a:chExt cx="8392633" cy="501101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56796"/>
              <a:ext cx="8223237" cy="4118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FLOWCHARTS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9BC4D64F-45AA-F424-D3D5-BE8BDF77A8A1}"/>
              </a:ext>
            </a:extLst>
          </p:cNvPr>
          <p:cNvSpPr/>
          <p:nvPr/>
        </p:nvSpPr>
        <p:spPr>
          <a:xfrm>
            <a:off x="4930988" y="1370341"/>
            <a:ext cx="1253066" cy="543380"/>
          </a:xfrm>
          <a:prstGeom prst="parallelogram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Speed Sensor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3675941B-7C22-0132-AE2F-D68875A0C70B}"/>
              </a:ext>
            </a:extLst>
          </p:cNvPr>
          <p:cNvSpPr/>
          <p:nvPr/>
        </p:nvSpPr>
        <p:spPr>
          <a:xfrm>
            <a:off x="4853094" y="2922252"/>
            <a:ext cx="1408854" cy="616374"/>
          </a:xfrm>
          <a:prstGeom prst="diamond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 fast?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C89415D3-CEB7-22FB-A6F0-74264D698F4F}"/>
              </a:ext>
            </a:extLst>
          </p:cNvPr>
          <p:cNvSpPr/>
          <p:nvPr/>
        </p:nvSpPr>
        <p:spPr>
          <a:xfrm>
            <a:off x="4776894" y="4456412"/>
            <a:ext cx="1561253" cy="616374"/>
          </a:xfrm>
          <a:prstGeom prst="diamond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 slow?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B66639-9135-F753-8532-BA2FFF624C2C}"/>
              </a:ext>
            </a:extLst>
          </p:cNvPr>
          <p:cNvSpPr/>
          <p:nvPr/>
        </p:nvSpPr>
        <p:spPr>
          <a:xfrm>
            <a:off x="7762240" y="2922252"/>
            <a:ext cx="1408854" cy="61637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 fuel to the engine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FCD8F-3512-7FEF-CAAA-7AB43805B8E6}"/>
              </a:ext>
            </a:extLst>
          </p:cNvPr>
          <p:cNvSpPr/>
          <p:nvPr/>
        </p:nvSpPr>
        <p:spPr>
          <a:xfrm>
            <a:off x="7762240" y="4456412"/>
            <a:ext cx="1408854" cy="61637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fuel to the engine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333F19-65B3-6515-974B-7EEBC8CB04D4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5557521" y="1913721"/>
            <a:ext cx="0" cy="100853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B41FEA-7E62-36A9-47EC-E34B6BBD6FA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57520" y="3538626"/>
            <a:ext cx="1" cy="91778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2BC13D-E419-EA83-586D-218A9BCBDDF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338147" y="4764599"/>
            <a:ext cx="1424093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AA6393-E819-F714-06A7-F18F3DD68BF7}"/>
              </a:ext>
            </a:extLst>
          </p:cNvPr>
          <p:cNvCxnSpPr>
            <a:cxnSpLocks/>
          </p:cNvCxnSpPr>
          <p:nvPr/>
        </p:nvCxnSpPr>
        <p:spPr>
          <a:xfrm>
            <a:off x="6261948" y="3230439"/>
            <a:ext cx="1424093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CAFF1B-CC9B-1D2C-98DB-900D6A110511}"/>
              </a:ext>
            </a:extLst>
          </p:cNvPr>
          <p:cNvCxnSpPr>
            <a:cxnSpLocks/>
          </p:cNvCxnSpPr>
          <p:nvPr/>
        </p:nvCxnSpPr>
        <p:spPr>
          <a:xfrm flipV="1">
            <a:off x="10615507" y="1571192"/>
            <a:ext cx="0" cy="413822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967599-2BA4-8DBC-1B31-704ED716BB64}"/>
              </a:ext>
            </a:extLst>
          </p:cNvPr>
          <p:cNvCxnSpPr>
            <a:cxnSpLocks/>
            <a:endCxn id="2" idx="2"/>
          </p:cNvCxnSpPr>
          <p:nvPr/>
        </p:nvCxnSpPr>
        <p:spPr>
          <a:xfrm flipH="1">
            <a:off x="6116132" y="1642031"/>
            <a:ext cx="449937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32C094-9708-EF54-E8DE-F41D790F8662}"/>
              </a:ext>
            </a:extLst>
          </p:cNvPr>
          <p:cNvCxnSpPr>
            <a:cxnSpLocks/>
          </p:cNvCxnSpPr>
          <p:nvPr/>
        </p:nvCxnSpPr>
        <p:spPr>
          <a:xfrm>
            <a:off x="5557520" y="5709418"/>
            <a:ext cx="505798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41DEF3-2C28-C8C3-4503-2D6D7829A600}"/>
              </a:ext>
            </a:extLst>
          </p:cNvPr>
          <p:cNvCxnSpPr>
            <a:cxnSpLocks/>
          </p:cNvCxnSpPr>
          <p:nvPr/>
        </p:nvCxnSpPr>
        <p:spPr>
          <a:xfrm>
            <a:off x="5557520" y="5072786"/>
            <a:ext cx="0" cy="63663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01DC87-7073-2154-12BC-070DFDCFF615}"/>
              </a:ext>
            </a:extLst>
          </p:cNvPr>
          <p:cNvCxnSpPr>
            <a:cxnSpLocks/>
          </p:cNvCxnSpPr>
          <p:nvPr/>
        </p:nvCxnSpPr>
        <p:spPr>
          <a:xfrm>
            <a:off x="9243907" y="3230439"/>
            <a:ext cx="137160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94638C-62D9-22C2-DEA0-A2C279CB8A1E}"/>
              </a:ext>
            </a:extLst>
          </p:cNvPr>
          <p:cNvCxnSpPr>
            <a:cxnSpLocks/>
          </p:cNvCxnSpPr>
          <p:nvPr/>
        </p:nvCxnSpPr>
        <p:spPr>
          <a:xfrm>
            <a:off x="9243906" y="4764599"/>
            <a:ext cx="1371601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Subtitle 2">
            <a:extLst>
              <a:ext uri="{FF2B5EF4-FFF2-40B4-BE49-F238E27FC236}">
                <a16:creationId xmlns:a16="http://schemas.microsoft.com/office/drawing/2014/main" id="{ECFB66AC-E2E5-A5C8-5B6B-55532A8DD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208107"/>
            <a:ext cx="3230117" cy="45584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System designed to keep the car at a certain speed by slowing it down or speeding it up to that speed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6DADB877-7F84-03B2-1CBB-DFD6E05DB3D8}"/>
              </a:ext>
            </a:extLst>
          </p:cNvPr>
          <p:cNvSpPr txBox="1">
            <a:spLocks/>
          </p:cNvSpPr>
          <p:nvPr/>
        </p:nvSpPr>
        <p:spPr>
          <a:xfrm>
            <a:off x="6572373" y="2840848"/>
            <a:ext cx="617702" cy="389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B43DA701-43E1-1803-0B49-79A6F9D068F5}"/>
              </a:ext>
            </a:extLst>
          </p:cNvPr>
          <p:cNvSpPr txBox="1">
            <a:spLocks/>
          </p:cNvSpPr>
          <p:nvPr/>
        </p:nvSpPr>
        <p:spPr>
          <a:xfrm>
            <a:off x="6558161" y="4375008"/>
            <a:ext cx="617702" cy="389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5AE2D591-1BBD-79FC-1F8C-F82B3A8E37F3}"/>
              </a:ext>
            </a:extLst>
          </p:cNvPr>
          <p:cNvSpPr txBox="1">
            <a:spLocks/>
          </p:cNvSpPr>
          <p:nvPr/>
        </p:nvSpPr>
        <p:spPr>
          <a:xfrm>
            <a:off x="5600883" y="3789208"/>
            <a:ext cx="617702" cy="389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50EAF6B5-958D-9D4B-7F4D-6D49CB2AD3A6}"/>
              </a:ext>
            </a:extLst>
          </p:cNvPr>
          <p:cNvSpPr txBox="1">
            <a:spLocks/>
          </p:cNvSpPr>
          <p:nvPr/>
        </p:nvSpPr>
        <p:spPr>
          <a:xfrm>
            <a:off x="5632756" y="5206436"/>
            <a:ext cx="617702" cy="389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76702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  <p:bldP spid="50" grpId="0" build="p"/>
      <p:bldP spid="52" grpId="0" build="p"/>
      <p:bldP spid="53" grpId="0" build="p"/>
      <p:bldP spid="5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1.2.7 – System Design/Analysis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7"/>
            <a:ext cx="5832257" cy="1378309"/>
            <a:chOff x="812225" y="1424872"/>
            <a:chExt cx="8392633" cy="801909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56796"/>
              <a:ext cx="8223238" cy="7699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DATA FLOW DIAGRAM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ECFB66AC-E2E5-A5C8-5B6B-55532A8DD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524" y="2036342"/>
            <a:ext cx="9454812" cy="86128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Describes the way data moves through a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Describes the places that data is stored in the system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6944E40-4DAD-29C6-E2B2-0888C5F41FC3}"/>
              </a:ext>
            </a:extLst>
          </p:cNvPr>
          <p:cNvSpPr/>
          <p:nvPr/>
        </p:nvSpPr>
        <p:spPr>
          <a:xfrm>
            <a:off x="5247639" y="4316670"/>
            <a:ext cx="1720428" cy="861285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age and test results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9F222D-45DC-6D22-372F-A1418E471698}"/>
              </a:ext>
            </a:extLst>
          </p:cNvPr>
          <p:cNvSpPr/>
          <p:nvPr/>
        </p:nvSpPr>
        <p:spPr>
          <a:xfrm>
            <a:off x="2044615" y="4365155"/>
            <a:ext cx="1767840" cy="812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FDB32A-458B-B423-8358-67D1135BA90E}"/>
              </a:ext>
            </a:extLst>
          </p:cNvPr>
          <p:cNvSpPr/>
          <p:nvPr/>
        </p:nvSpPr>
        <p:spPr>
          <a:xfrm>
            <a:off x="5132492" y="2897627"/>
            <a:ext cx="1950720" cy="73829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(Data) Drivers with valid 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AC57C9-346C-CFBB-6181-903206FA63D5}"/>
              </a:ext>
            </a:extLst>
          </p:cNvPr>
          <p:cNvSpPr/>
          <p:nvPr/>
        </p:nvSpPr>
        <p:spPr>
          <a:xfrm>
            <a:off x="5126973" y="5910818"/>
            <a:ext cx="1950720" cy="73829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(Data) Drivers with valid test results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82AE04-898C-A96C-D8BC-6CB09B3501B3}"/>
              </a:ext>
            </a:extLst>
          </p:cNvPr>
          <p:cNvSpPr/>
          <p:nvPr/>
        </p:nvSpPr>
        <p:spPr>
          <a:xfrm>
            <a:off x="8379544" y="4371916"/>
            <a:ext cx="1767840" cy="812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84942D-7C30-9A21-BAB2-29F1FA96DC88}"/>
              </a:ext>
            </a:extLst>
          </p:cNvPr>
          <p:cNvCxnSpPr>
            <a:cxnSpLocks/>
          </p:cNvCxnSpPr>
          <p:nvPr/>
        </p:nvCxnSpPr>
        <p:spPr>
          <a:xfrm>
            <a:off x="6968067" y="4920128"/>
            <a:ext cx="1424093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AEB43B87-10EA-98DF-FDD4-233BF278127C}"/>
              </a:ext>
            </a:extLst>
          </p:cNvPr>
          <p:cNvSpPr txBox="1">
            <a:spLocks/>
          </p:cNvSpPr>
          <p:nvPr/>
        </p:nvSpPr>
        <p:spPr>
          <a:xfrm>
            <a:off x="7098013" y="4378820"/>
            <a:ext cx="1185333" cy="6254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Result of Application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0C3FE8-4F30-69C5-CF66-F79598EBF50E}"/>
              </a:ext>
            </a:extLst>
          </p:cNvPr>
          <p:cNvCxnSpPr>
            <a:cxnSpLocks/>
          </p:cNvCxnSpPr>
          <p:nvPr/>
        </p:nvCxnSpPr>
        <p:spPr>
          <a:xfrm>
            <a:off x="3823546" y="4980778"/>
            <a:ext cx="1424093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ubtitle 2">
            <a:extLst>
              <a:ext uri="{FF2B5EF4-FFF2-40B4-BE49-F238E27FC236}">
                <a16:creationId xmlns:a16="http://schemas.microsoft.com/office/drawing/2014/main" id="{9148DD3C-3D66-FA2A-5FCE-93FD33C34816}"/>
              </a:ext>
            </a:extLst>
          </p:cNvPr>
          <p:cNvSpPr txBox="1">
            <a:spLocks/>
          </p:cNvSpPr>
          <p:nvPr/>
        </p:nvSpPr>
        <p:spPr>
          <a:xfrm>
            <a:off x="4063770" y="4591187"/>
            <a:ext cx="984877" cy="389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Details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7327DA-3DE1-DC50-81A7-7801F47E6958}"/>
              </a:ext>
            </a:extLst>
          </p:cNvPr>
          <p:cNvCxnSpPr>
            <a:cxnSpLocks/>
          </p:cNvCxnSpPr>
          <p:nvPr/>
        </p:nvCxnSpPr>
        <p:spPr>
          <a:xfrm flipV="1">
            <a:off x="6426988" y="3614056"/>
            <a:ext cx="0" cy="702614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C9AE0B4-4AA6-876D-958D-6384592957C2}"/>
              </a:ext>
            </a:extLst>
          </p:cNvPr>
          <p:cNvCxnSpPr>
            <a:cxnSpLocks/>
          </p:cNvCxnSpPr>
          <p:nvPr/>
        </p:nvCxnSpPr>
        <p:spPr>
          <a:xfrm>
            <a:off x="5765683" y="3614056"/>
            <a:ext cx="0" cy="75699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Subtitle 2">
            <a:extLst>
              <a:ext uri="{FF2B5EF4-FFF2-40B4-BE49-F238E27FC236}">
                <a16:creationId xmlns:a16="http://schemas.microsoft.com/office/drawing/2014/main" id="{2542F6E3-DDA5-446E-39D0-96DA87F38970}"/>
              </a:ext>
            </a:extLst>
          </p:cNvPr>
          <p:cNvSpPr txBox="1">
            <a:spLocks/>
          </p:cNvSpPr>
          <p:nvPr/>
        </p:nvSpPr>
        <p:spPr>
          <a:xfrm>
            <a:off x="6489174" y="3820146"/>
            <a:ext cx="1637132" cy="389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Driver Details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178A6E1-DDA8-7C29-91B9-6B4C169F41E5}"/>
              </a:ext>
            </a:extLst>
          </p:cNvPr>
          <p:cNvSpPr txBox="1">
            <a:spLocks/>
          </p:cNvSpPr>
          <p:nvPr/>
        </p:nvSpPr>
        <p:spPr>
          <a:xfrm>
            <a:off x="4151587" y="3785669"/>
            <a:ext cx="1637132" cy="389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Valid or Invalid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EDABD8-1F8C-83E6-5592-717C1AE52094}"/>
              </a:ext>
            </a:extLst>
          </p:cNvPr>
          <p:cNvCxnSpPr>
            <a:cxnSpLocks/>
          </p:cNvCxnSpPr>
          <p:nvPr/>
        </p:nvCxnSpPr>
        <p:spPr>
          <a:xfrm>
            <a:off x="6426988" y="5134597"/>
            <a:ext cx="0" cy="80894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9BEAB9-B750-DF9F-5041-D4919337B67B}"/>
              </a:ext>
            </a:extLst>
          </p:cNvPr>
          <p:cNvCxnSpPr>
            <a:cxnSpLocks/>
          </p:cNvCxnSpPr>
          <p:nvPr/>
        </p:nvCxnSpPr>
        <p:spPr>
          <a:xfrm flipV="1">
            <a:off x="5765683" y="5134597"/>
            <a:ext cx="0" cy="80894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Subtitle 2">
            <a:extLst>
              <a:ext uri="{FF2B5EF4-FFF2-40B4-BE49-F238E27FC236}">
                <a16:creationId xmlns:a16="http://schemas.microsoft.com/office/drawing/2014/main" id="{3389757C-F0A4-F96F-7BBA-BB29682AFB81}"/>
              </a:ext>
            </a:extLst>
          </p:cNvPr>
          <p:cNvSpPr txBox="1">
            <a:spLocks/>
          </p:cNvSpPr>
          <p:nvPr/>
        </p:nvSpPr>
        <p:spPr>
          <a:xfrm>
            <a:off x="6489174" y="5420609"/>
            <a:ext cx="1637132" cy="389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Driver Details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42A728F8-0BA6-47A4-8820-B80C180C7E9F}"/>
              </a:ext>
            </a:extLst>
          </p:cNvPr>
          <p:cNvSpPr txBox="1">
            <a:spLocks/>
          </p:cNvSpPr>
          <p:nvPr/>
        </p:nvSpPr>
        <p:spPr>
          <a:xfrm>
            <a:off x="4151587" y="5359373"/>
            <a:ext cx="1637132" cy="389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Valid or Invalid</a:t>
            </a:r>
          </a:p>
        </p:txBody>
      </p:sp>
    </p:spTree>
    <p:extLst>
      <p:ext uri="{BB962C8B-B14F-4D97-AF65-F5344CB8AC3E}">
        <p14:creationId xmlns:p14="http://schemas.microsoft.com/office/powerpoint/2010/main" val="240660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  <p:bldP spid="15" grpId="0" build="p"/>
      <p:bldP spid="19" grpId="0" build="p"/>
      <p:bldP spid="27" grpId="0" build="p"/>
      <p:bldP spid="28" grpId="0" build="p"/>
      <p:bldP spid="31" grpId="0" build="p"/>
      <p:bldP spid="3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1.2.7 – System Design/Analysis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8"/>
            <a:ext cx="5832257" cy="861285"/>
            <a:chOff x="812225" y="1424872"/>
            <a:chExt cx="8392633" cy="501101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56796"/>
              <a:ext cx="8223238" cy="4118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Structure Charts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ECFB66AC-E2E5-A5C8-5B6B-55532A8DD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611" y="2304651"/>
            <a:ext cx="11128716" cy="163741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Describes functions and subfunctions of a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Relationships between modules of a computer program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Modular Design</a:t>
            </a:r>
            <a:r>
              <a:rPr lang="en-US" dirty="0">
                <a:solidFill>
                  <a:schemeClr val="bg1"/>
                </a:solidFill>
              </a:rPr>
              <a:t>: Design the modules individually before combining them to solve a problem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6C63605A-C7AA-7494-7D61-95D2D8CFFE29}"/>
              </a:ext>
            </a:extLst>
          </p:cNvPr>
          <p:cNvSpPr/>
          <p:nvPr/>
        </p:nvSpPr>
        <p:spPr>
          <a:xfrm>
            <a:off x="4924213" y="3867573"/>
            <a:ext cx="1882987" cy="657014"/>
          </a:xfrm>
          <a:prstGeom prst="flowChartAlternateProcess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Calculator System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AA565728-0442-118D-8B72-5863FF00E23C}"/>
              </a:ext>
            </a:extLst>
          </p:cNvPr>
          <p:cNvSpPr/>
          <p:nvPr/>
        </p:nvSpPr>
        <p:spPr>
          <a:xfrm>
            <a:off x="4924212" y="4999031"/>
            <a:ext cx="1882987" cy="657014"/>
          </a:xfrm>
          <a:prstGeom prst="flowChartAlternateProcess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Multiplication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F77292A0-8F43-77F4-F339-14F845DAD705}"/>
              </a:ext>
            </a:extLst>
          </p:cNvPr>
          <p:cNvSpPr/>
          <p:nvPr/>
        </p:nvSpPr>
        <p:spPr>
          <a:xfrm>
            <a:off x="2770291" y="4999031"/>
            <a:ext cx="1882987" cy="657014"/>
          </a:xfrm>
          <a:prstGeom prst="flowChartAlternateProcess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Addition</a:t>
            </a:r>
          </a:p>
        </p:txBody>
      </p:sp>
      <p:sp>
        <p:nvSpPr>
          <p:cNvPr id="33" name="Flowchart: Alternate Process 32">
            <a:extLst>
              <a:ext uri="{FF2B5EF4-FFF2-40B4-BE49-F238E27FC236}">
                <a16:creationId xmlns:a16="http://schemas.microsoft.com/office/drawing/2014/main" id="{2CBB5C0F-791C-4111-8DE9-F1FB749BE32B}"/>
              </a:ext>
            </a:extLst>
          </p:cNvPr>
          <p:cNvSpPr/>
          <p:nvPr/>
        </p:nvSpPr>
        <p:spPr>
          <a:xfrm>
            <a:off x="7078133" y="4999031"/>
            <a:ext cx="1882987" cy="657014"/>
          </a:xfrm>
          <a:prstGeom prst="flowChartAlternateProcess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</p:txBody>
      </p:sp>
      <p:sp>
        <p:nvSpPr>
          <p:cNvPr id="34" name="Flowchart: Alternate Process 33">
            <a:extLst>
              <a:ext uri="{FF2B5EF4-FFF2-40B4-BE49-F238E27FC236}">
                <a16:creationId xmlns:a16="http://schemas.microsoft.com/office/drawing/2014/main" id="{22CABC3A-7319-09B9-844F-DB24354EDA01}"/>
              </a:ext>
            </a:extLst>
          </p:cNvPr>
          <p:cNvSpPr/>
          <p:nvPr/>
        </p:nvSpPr>
        <p:spPr>
          <a:xfrm>
            <a:off x="7410028" y="5967617"/>
            <a:ext cx="1882987" cy="657014"/>
          </a:xfrm>
          <a:prstGeom prst="flowChartAlternateProcess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Graphing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6387E05-CA08-D4A9-9978-10B2899FE897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5865706" y="4524587"/>
            <a:ext cx="1" cy="47444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A517276-D3C3-4223-0541-D513AD150D4C}"/>
              </a:ext>
            </a:extLst>
          </p:cNvPr>
          <p:cNvCxnSpPr>
            <a:cxnSpLocks/>
          </p:cNvCxnSpPr>
          <p:nvPr/>
        </p:nvCxnSpPr>
        <p:spPr>
          <a:xfrm flipH="1">
            <a:off x="3595790" y="4761809"/>
            <a:ext cx="453982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FD2919D-A37A-C868-C544-476A4E163008}"/>
              </a:ext>
            </a:extLst>
          </p:cNvPr>
          <p:cNvCxnSpPr>
            <a:cxnSpLocks/>
          </p:cNvCxnSpPr>
          <p:nvPr/>
        </p:nvCxnSpPr>
        <p:spPr>
          <a:xfrm>
            <a:off x="3595790" y="4710846"/>
            <a:ext cx="0" cy="23722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5E7B3C1-8D69-A727-D92C-F84A582E210C}"/>
              </a:ext>
            </a:extLst>
          </p:cNvPr>
          <p:cNvCxnSpPr>
            <a:cxnSpLocks/>
          </p:cNvCxnSpPr>
          <p:nvPr/>
        </p:nvCxnSpPr>
        <p:spPr>
          <a:xfrm>
            <a:off x="8117836" y="4710846"/>
            <a:ext cx="0" cy="23722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F7CEFE8-A8DB-6F2E-6686-DE9BCE62A990}"/>
              </a:ext>
            </a:extLst>
          </p:cNvPr>
          <p:cNvCxnSpPr>
            <a:cxnSpLocks/>
          </p:cNvCxnSpPr>
          <p:nvPr/>
        </p:nvCxnSpPr>
        <p:spPr>
          <a:xfrm>
            <a:off x="7248309" y="5656045"/>
            <a:ext cx="0" cy="640079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9CA2B3F-73C5-45A8-752D-60C9809984D2}"/>
              </a:ext>
            </a:extLst>
          </p:cNvPr>
          <p:cNvCxnSpPr>
            <a:cxnSpLocks/>
          </p:cNvCxnSpPr>
          <p:nvPr/>
        </p:nvCxnSpPr>
        <p:spPr>
          <a:xfrm flipH="1">
            <a:off x="7248309" y="6238388"/>
            <a:ext cx="22352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04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Describe some methods to prevent data loss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At least two different methods, how they work, and why they work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31909"/>
            <a:ext cx="14618533" cy="1381920"/>
            <a:chOff x="-89777" y="-821151"/>
            <a:chExt cx="14618533" cy="1381920"/>
          </a:xfrm>
          <a:solidFill>
            <a:schemeClr val="tx2">
              <a:lumMod val="90000"/>
              <a:lumOff val="10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 REVIEW REVIEW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QUESTION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me fire PNG">
            <a:extLst>
              <a:ext uri="{FF2B5EF4-FFF2-40B4-BE49-F238E27FC236}">
                <a16:creationId xmlns:a16="http://schemas.microsoft.com/office/drawing/2014/main" id="{D9502E04-7CD5-E64B-BDCC-3626BD76B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/>
          <a:stretch/>
        </p:blipFill>
        <p:spPr bwMode="auto">
          <a:xfrm>
            <a:off x="2038861" y="5352262"/>
            <a:ext cx="6255557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lame fire PNG">
            <a:extLst>
              <a:ext uri="{FF2B5EF4-FFF2-40B4-BE49-F238E27FC236}">
                <a16:creationId xmlns:a16="http://schemas.microsoft.com/office/drawing/2014/main" id="{BE98E3E8-5AFF-07E6-E3CB-5B00086DC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8"/>
          <a:stretch/>
        </p:blipFill>
        <p:spPr bwMode="auto">
          <a:xfrm>
            <a:off x="6630059" y="5484246"/>
            <a:ext cx="666748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lame fire PNG">
            <a:extLst>
              <a:ext uri="{FF2B5EF4-FFF2-40B4-BE49-F238E27FC236}">
                <a16:creationId xmlns:a16="http://schemas.microsoft.com/office/drawing/2014/main" id="{CF34534A-4EFB-5CAB-38C4-A6E8E2F10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/>
          <a:stretch/>
        </p:blipFill>
        <p:spPr bwMode="auto">
          <a:xfrm>
            <a:off x="-2801898" y="5352262"/>
            <a:ext cx="6255557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13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1.2.8 – System Design/Analysis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8"/>
            <a:ext cx="4281164" cy="861285"/>
            <a:chOff x="812225" y="1424872"/>
            <a:chExt cx="8392633" cy="501101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56796"/>
              <a:ext cx="8223238" cy="4118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Prototyping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ECFB66AC-E2E5-A5C8-5B6B-55532A8DD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611" y="2304651"/>
            <a:ext cx="11128716" cy="42736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Now we’ve got structure thanks to our flowcharts, data flow diagrams, and structure charts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do we start making our system?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start by making a </a:t>
            </a:r>
            <a:r>
              <a:rPr lang="en-US" b="1" i="1" dirty="0">
                <a:solidFill>
                  <a:schemeClr val="bg1"/>
                </a:solidFill>
              </a:rPr>
              <a:t>prototype 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Working or non-working early version of the final system used in the design phase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Shows how the final product will probably work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Useful for client to see progress and form of final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Benefits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Feedback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Gets clients involved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Higher user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4058261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1.2.9 – System Design/Analysis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8"/>
            <a:ext cx="5270071" cy="861285"/>
            <a:chOff x="812225" y="1424872"/>
            <a:chExt cx="8392633" cy="501101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56796"/>
              <a:ext cx="8223238" cy="4118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DESIGN ITERATION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ECFB66AC-E2E5-A5C8-5B6B-55532A8DD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611" y="2304651"/>
            <a:ext cx="11128716" cy="4273636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you just have one prototype, you’re doing it </a:t>
            </a:r>
            <a:r>
              <a:rPr lang="en-US" i="1" dirty="0">
                <a:solidFill>
                  <a:schemeClr val="bg1"/>
                </a:solidFill>
              </a:rPr>
              <a:t>wrong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idea is perfect on a first try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By iterating on our design, we can build more useful and effective systems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Often done using the </a:t>
            </a:r>
            <a:r>
              <a:rPr lang="en-US" b="1" i="1" dirty="0">
                <a:solidFill>
                  <a:schemeClr val="bg1"/>
                </a:solidFill>
              </a:rPr>
              <a:t>Software Development Life Cycle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Process where developers build systems over time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Several variations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Typical key steps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Feasibility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Analysis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Design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Implementation (Coding)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Testing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760174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1.2.9 – System Design/Analysis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8"/>
            <a:ext cx="6401217" cy="861285"/>
            <a:chOff x="812225" y="1424872"/>
            <a:chExt cx="8392633" cy="501101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56796"/>
              <a:ext cx="8223238" cy="4118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DESIGN ITERATION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ECFB66AC-E2E5-A5C8-5B6B-55532A8DD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611" y="2472267"/>
            <a:ext cx="11128716" cy="4106020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Waterfall </a:t>
            </a:r>
            <a:r>
              <a:rPr lang="en-US">
                <a:solidFill>
                  <a:schemeClr val="bg1"/>
                </a:solidFill>
              </a:rPr>
              <a:t>(linear), </a:t>
            </a:r>
            <a:r>
              <a:rPr lang="en-US" dirty="0">
                <a:solidFill>
                  <a:schemeClr val="bg1"/>
                </a:solidFill>
              </a:rPr>
              <a:t>each step sequentially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Iterative method loops back to improve instead of moving from each step to the other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F1D027-AA21-11B3-2D8E-8CB763E90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57" y="2757905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401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1.2.10 – System Design/Analysis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7"/>
            <a:ext cx="5737431" cy="1378309"/>
            <a:chOff x="812225" y="1424872"/>
            <a:chExt cx="8392633" cy="801909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56796"/>
              <a:ext cx="8223238" cy="7699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USER INVOLVEMENT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ECFB66AC-E2E5-A5C8-5B6B-55532A8DD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611" y="2304651"/>
            <a:ext cx="11128716" cy="42736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you fail to involve the users in the process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Development may take longer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Development may be more costly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End-product may not do all tasks it needs to do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Effective communication is important between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Client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Developer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End-users</a:t>
            </a:r>
          </a:p>
        </p:txBody>
      </p:sp>
    </p:spTree>
    <p:extLst>
      <p:ext uri="{BB962C8B-B14F-4D97-AF65-F5344CB8AC3E}">
        <p14:creationId xmlns:p14="http://schemas.microsoft.com/office/powerpoint/2010/main" val="3223998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1.2.10 – System Design/Analysis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7"/>
            <a:ext cx="5737431" cy="1378309"/>
            <a:chOff x="812225" y="1424872"/>
            <a:chExt cx="8392633" cy="801909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56796"/>
              <a:ext cx="8223238" cy="7699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USER INVOLVEMENT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ECFB66AC-E2E5-A5C8-5B6B-55532A8DD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611" y="2304651"/>
            <a:ext cx="11128716" cy="42736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you fail to involve the users in the process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Development may take longer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Development may be more costly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End-product may not do all tasks it needs to do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Effective communication is important between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Client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Developer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End-users</a:t>
            </a:r>
          </a:p>
        </p:txBody>
      </p:sp>
    </p:spTree>
    <p:extLst>
      <p:ext uri="{BB962C8B-B14F-4D97-AF65-F5344CB8AC3E}">
        <p14:creationId xmlns:p14="http://schemas.microsoft.com/office/powerpoint/2010/main" val="834262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1.2.11 – System Design/Analysis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8"/>
            <a:ext cx="5737431" cy="861285"/>
            <a:chOff x="812225" y="1424872"/>
            <a:chExt cx="8392633" cy="501101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56796"/>
              <a:ext cx="8223238" cy="4118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New System Blues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ECFB66AC-E2E5-A5C8-5B6B-55532A8DD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611" y="2304651"/>
            <a:ext cx="11128716" cy="427363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As technology marches on, it impacts people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Social Media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Has connected people globally like never before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People become more dependent on devices and develop social skills there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Automation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Improves efficiency and speed of work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Replaces jobs previously filled by humans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Technological advances aren’t inherently bad, but we must consider their impacts and how they will change the world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4C937C1-187D-DD21-3C5A-E380E1B97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515" y="987353"/>
            <a:ext cx="2236828" cy="22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444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0948" y="2158886"/>
            <a:ext cx="5421292" cy="462799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Hardware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Software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Peripheral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Network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Human Resources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Client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Server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Router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Firewall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F411A5-EA99-88F0-5604-5BC2A22B4BF8}"/>
              </a:ext>
            </a:extLst>
          </p:cNvPr>
          <p:cNvGrpSpPr/>
          <p:nvPr/>
        </p:nvGrpSpPr>
        <p:grpSpPr>
          <a:xfrm>
            <a:off x="358569" y="1045598"/>
            <a:ext cx="7376578" cy="861285"/>
            <a:chOff x="358569" y="1045598"/>
            <a:chExt cx="8649963" cy="86128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358569" y="1045598"/>
              <a:ext cx="8649963" cy="861285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445864" y="1100468"/>
              <a:ext cx="847537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VOCAB TO REMEMBER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mall Brain Wojak : Wojak Feels Guy Stickers For Telegram Bottomless ...">
            <a:extLst>
              <a:ext uri="{FF2B5EF4-FFF2-40B4-BE49-F238E27FC236}">
                <a16:creationId xmlns:a16="http://schemas.microsoft.com/office/drawing/2014/main" id="{1C1C9041-5DCE-4284-C07B-6635974BB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8231" y="1441921"/>
            <a:ext cx="3344616" cy="334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CE53F880-CD73-D336-E5E7-6F8F1DBC9D05}"/>
              </a:ext>
            </a:extLst>
          </p:cNvPr>
          <p:cNvSpPr txBox="1">
            <a:spLocks/>
          </p:cNvSpPr>
          <p:nvPr/>
        </p:nvSpPr>
        <p:spPr>
          <a:xfrm>
            <a:off x="4372947" y="2158886"/>
            <a:ext cx="5421292" cy="4627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Stakeholder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End User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Flowchart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Data Flow Diagram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Structure Chart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>
                <a:solidFill>
                  <a:schemeClr val="bg1"/>
                </a:solidFill>
              </a:rPr>
              <a:t>Prototype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887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Cloud Storage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a natural disaster happens at the primary location, an offsite data backup prevents the data from being destroyed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Failover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a system fails, an identical backup of the system on site is brought in to keep things flowing smoothly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31909"/>
            <a:ext cx="14618533" cy="1381920"/>
            <a:chOff x="-89777" y="-821151"/>
            <a:chExt cx="14618533" cy="1381920"/>
          </a:xfrm>
          <a:solidFill>
            <a:schemeClr val="tx2">
              <a:lumMod val="90000"/>
              <a:lumOff val="10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 REVIEW REVIEW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ANSWERS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me fire PNG">
            <a:extLst>
              <a:ext uri="{FF2B5EF4-FFF2-40B4-BE49-F238E27FC236}">
                <a16:creationId xmlns:a16="http://schemas.microsoft.com/office/drawing/2014/main" id="{D9502E04-7CD5-E64B-BDCC-3626BD76B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/>
          <a:stretch/>
        </p:blipFill>
        <p:spPr bwMode="auto">
          <a:xfrm>
            <a:off x="2038861" y="5352262"/>
            <a:ext cx="6255557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lame fire PNG">
            <a:extLst>
              <a:ext uri="{FF2B5EF4-FFF2-40B4-BE49-F238E27FC236}">
                <a16:creationId xmlns:a16="http://schemas.microsoft.com/office/drawing/2014/main" id="{BE98E3E8-5AFF-07E6-E3CB-5B00086DC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8"/>
          <a:stretch/>
        </p:blipFill>
        <p:spPr bwMode="auto">
          <a:xfrm>
            <a:off x="6630059" y="5484246"/>
            <a:ext cx="666748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lame fire PNG">
            <a:extLst>
              <a:ext uri="{FF2B5EF4-FFF2-40B4-BE49-F238E27FC236}">
                <a16:creationId xmlns:a16="http://schemas.microsoft.com/office/drawing/2014/main" id="{CF34534A-4EFB-5CAB-38C4-A6E8E2F10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/>
          <a:stretch/>
        </p:blipFill>
        <p:spPr bwMode="auto">
          <a:xfrm>
            <a:off x="-2801898" y="5352262"/>
            <a:ext cx="6255557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663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38566"/>
            <a:ext cx="9144000" cy="462799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Hardware</a:t>
            </a:r>
            <a:r>
              <a:rPr lang="en-US" dirty="0">
                <a:solidFill>
                  <a:schemeClr val="bg1"/>
                </a:solidFill>
              </a:rPr>
              <a:t> – the physical parts of a computer system (physical computer)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Software</a:t>
            </a:r>
            <a:r>
              <a:rPr lang="en-US" dirty="0">
                <a:solidFill>
                  <a:schemeClr val="bg1"/>
                </a:solidFill>
              </a:rPr>
              <a:t> – the programs, programming languages, and data that decide how a computer system works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bg1"/>
                </a:solidFill>
              </a:rPr>
              <a:t>Peripheral </a:t>
            </a:r>
            <a:r>
              <a:rPr lang="en-US" sz="2400" i="1" dirty="0">
                <a:solidFill>
                  <a:schemeClr val="bg1"/>
                </a:solidFill>
              </a:rPr>
              <a:t>– </a:t>
            </a:r>
            <a:r>
              <a:rPr lang="en-US" sz="2400" dirty="0">
                <a:solidFill>
                  <a:schemeClr val="bg1"/>
                </a:solidFill>
              </a:rPr>
              <a:t>a device, such as a keyboard, mouse, or hard drive, that connects to the computer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Network</a:t>
            </a:r>
            <a:r>
              <a:rPr lang="en-US" dirty="0">
                <a:solidFill>
                  <a:schemeClr val="bg1"/>
                </a:solidFill>
              </a:rPr>
              <a:t> – a group of computers connected together and sharing information across wireless or wired technology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bg1"/>
                </a:solidFill>
              </a:rPr>
              <a:t>Human Resources </a:t>
            </a:r>
            <a:r>
              <a:rPr lang="en-US" dirty="0">
                <a:solidFill>
                  <a:schemeClr val="bg1"/>
                </a:solidFill>
              </a:rPr>
              <a:t>– the human element of the system, skills, energies, talents, abilities, and knowledge used for the productions of goods or the rendering of services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1.2.1 – COMPUTER SYSTEM PARTS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8"/>
            <a:ext cx="8704150" cy="1993863"/>
            <a:chOff x="812225" y="1424872"/>
            <a:chExt cx="8392633" cy="1160042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56796"/>
              <a:ext cx="8223237" cy="11281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PARTS OF A COMPUTER SYSTEM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4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38566"/>
            <a:ext cx="9144000" cy="462799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Within a network, a computer can have a role to play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chemeClr val="bg1"/>
                </a:solidFill>
              </a:rPr>
              <a:t>Client</a:t>
            </a:r>
            <a:r>
              <a:rPr lang="en-US" sz="2400" dirty="0">
                <a:solidFill>
                  <a:schemeClr val="bg1"/>
                </a:solidFill>
              </a:rPr>
              <a:t> – workstation that gains access to data, programs, and peripheral devices via the network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bg1"/>
                </a:solidFill>
              </a:rPr>
              <a:t> – computer that supplies data to clients on a network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Email Sever receives, routes, delivers emails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Web Server delivers web pages to clients upon request from web browsers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DNS (Domain Name System) Server translates domain name (</a:t>
            </a:r>
            <a:r>
              <a:rPr lang="en-US" dirty="0">
                <a:solidFill>
                  <a:schemeClr val="bg1"/>
                </a:solidFill>
                <a:hlinkClick r:id="rId2"/>
              </a:rPr>
              <a:t>www.Wikipedia.com</a:t>
            </a:r>
            <a:r>
              <a:rPr lang="en-US" dirty="0">
                <a:solidFill>
                  <a:schemeClr val="bg1"/>
                </a:solidFill>
              </a:rPr>
              <a:t>) to the associated IP address (192.0.2.1) to route the corresponding web server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Router</a:t>
            </a:r>
            <a:r>
              <a:rPr lang="en-US" dirty="0">
                <a:solidFill>
                  <a:schemeClr val="bg1"/>
                </a:solidFill>
              </a:rPr>
              <a:t> – networking equipment that transmits info between two networks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Firewall </a:t>
            </a:r>
            <a:r>
              <a:rPr lang="en-US" dirty="0">
                <a:solidFill>
                  <a:schemeClr val="bg1"/>
                </a:solidFill>
              </a:rPr>
              <a:t>– programs that protect the network resources from other networks</a:t>
            </a:r>
            <a:endParaRPr lang="en-US" b="1" i="1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1.2.2 – COMPUTER SYSTEM PARTS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8"/>
            <a:ext cx="6407990" cy="861285"/>
            <a:chOff x="812225" y="1424872"/>
            <a:chExt cx="8392633" cy="501101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56796"/>
              <a:ext cx="8223237" cy="4118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ROLES OF A COMPUTER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57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38566"/>
            <a:ext cx="9144000" cy="462799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Recent developments to a fully networked world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Pick one of the following concerns, research it for a few minutes, then talk about the pros and the cons and why it’s a more recent issue, and talk about potential mitigation factors for it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Reliability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Security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Privacy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Anonymity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Intellectual Property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Digital Divide and Equality of Access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Surveillance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Globalization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Time: 20 Minutes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1.2.3 – COMPUTER SYSTEM PARTS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8"/>
            <a:ext cx="4497910" cy="861285"/>
            <a:chOff x="812225" y="1424872"/>
            <a:chExt cx="8392633" cy="501101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56796"/>
              <a:ext cx="8223237" cy="4118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ETHICAL ISSUES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08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208107"/>
            <a:ext cx="9144000" cy="45584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Reliability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Dependency on IT systems makes us dependent on them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Efficient because of it, but opens us up to risk if systems go down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Reliability </a:t>
            </a:r>
            <a:r>
              <a:rPr lang="en-US" i="1" dirty="0">
                <a:solidFill>
                  <a:schemeClr val="bg1"/>
                </a:solidFill>
              </a:rPr>
              <a:t>must </a:t>
            </a:r>
            <a:r>
              <a:rPr lang="en-US" dirty="0">
                <a:solidFill>
                  <a:schemeClr val="bg1"/>
                </a:solidFill>
              </a:rPr>
              <a:t>be prioritized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Integrity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Protect the completeness and accuracy of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can become a system vulnerability if not protected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Inconsistency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information is duplicated in a database, only one copy might be updated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leads to conflicting records of a person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1.2.3 – COMPUTER SYSTEM PARTS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8"/>
            <a:ext cx="4497910" cy="861285"/>
            <a:chOff x="812225" y="1424872"/>
            <a:chExt cx="8392633" cy="501101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56796"/>
              <a:ext cx="8223237" cy="4118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ETHICAL ISSUES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56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208107"/>
            <a:ext cx="9144000" cy="45584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Security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With such precious data being stored, it makes it a massive target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Passwords, encryption, data, biometrics, two factor authentication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Privacy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stored for long periods of time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data is stored, and how personal is it?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Anonymity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internet’s anonymous nature emboldens many to act differently online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People are more willing to commit crimes or harass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Intellectual Property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Piracy is much easier to propagate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Information is freely available for people to learn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1.2.3 – COMPUTER SYSTEM PARTS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8"/>
            <a:ext cx="4497910" cy="861285"/>
            <a:chOff x="812225" y="1424872"/>
            <a:chExt cx="8392633" cy="501101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56796"/>
              <a:ext cx="8223237" cy="4118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ETHICAL ISSUES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8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208107"/>
            <a:ext cx="9144000" cy="45584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Digital Divide and Equality of Access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Not all have equal access to technology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Some countries, or regions of countries, don’t have access to much technology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Technology dependence can exclude these people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Surveillance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People can be illegally monitored over the internet without their knowledge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People can be legally caught doing illegal activities easier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Globalization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internet makes it easier for people to communicate worldwide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Increases spread of ideas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Increases global homogenization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1.2.3 – COMPUTER SYSTEM PARTS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8"/>
            <a:ext cx="4497910" cy="861285"/>
            <a:chOff x="812225" y="1424872"/>
            <a:chExt cx="8392633" cy="501101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56796"/>
              <a:ext cx="8223237" cy="4118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ETHICAL ISSUES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9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75000"/>
            <a:lumOff val="25000"/>
          </a:schemeClr>
        </a:solidFill>
        <a:ln w="76200">
          <a:solidFill>
            <a:schemeClr val="tx2">
              <a:lumMod val="90000"/>
              <a:lumOff val="10000"/>
            </a:schemeClr>
          </a:solidFill>
        </a:ln>
        <a:effectLst>
          <a:outerShdw dist="177800" dir="5400000" algn="t" rotWithShape="0">
            <a:srgbClr val="081526"/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1624</Words>
  <Application>Microsoft Office PowerPoint</Application>
  <PresentationFormat>Widescreen</PresentationFormat>
  <Paragraphs>272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NEXT ART</vt:lpstr>
      <vt:lpstr>Sofachrome Rg</vt:lpstr>
      <vt:lpstr>Office Theme</vt:lpstr>
      <vt:lpstr>System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12</cp:revision>
  <dcterms:created xsi:type="dcterms:W3CDTF">2024-08-07T17:47:07Z</dcterms:created>
  <dcterms:modified xsi:type="dcterms:W3CDTF">2025-01-13T21:23:00Z</dcterms:modified>
</cp:coreProperties>
</file>