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81" r:id="rId3"/>
    <p:sldId id="426" r:id="rId4"/>
    <p:sldId id="42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62" r:id="rId19"/>
    <p:sldId id="461" r:id="rId20"/>
    <p:sldId id="463" r:id="rId21"/>
    <p:sldId id="464" r:id="rId22"/>
    <p:sldId id="465" r:id="rId23"/>
    <p:sldId id="44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F50"/>
    <a:srgbClr val="37A76F"/>
    <a:srgbClr val="FCBF47"/>
    <a:srgbClr val="A39672"/>
    <a:srgbClr val="06140D"/>
    <a:srgbClr val="103221"/>
    <a:srgbClr val="361616"/>
    <a:srgbClr val="080404"/>
    <a:srgbClr val="831F1F"/>
    <a:srgbClr val="AA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591B2-5C67-4E46-81A7-3139C3D2D591}" v="212" dt="2025-01-23T16:55:32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36562-6F77-43EB-8F40-79A9D9F76800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2A7B6-B019-4790-83BD-CAE4D3D00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9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2A7B6-B019-4790-83BD-CAE4D3D00A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EA5256B-9573-1D62-6C08-49DD4AC0AF6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EAAE1-06B4-D79A-9946-32A21B2D4BF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2B0C25A-F776-F00E-333F-03CC2767D2C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8031" y="1047003"/>
            <a:ext cx="5810602" cy="2826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Organization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2.1.11: Logic Gates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2.0 – Computer organization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800023" y="1526978"/>
            <a:ext cx="6496493" cy="2439669"/>
            <a:chOff x="2551296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551296" y="131340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4BE7EA-722F-C926-C430-7DA3BBABE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30FD5E79-F45B-F9EB-35B7-48FEC8E85C16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341A0-17A7-02F8-A7EA-27A110136F1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00C3A757-7718-5C62-1273-7A1191D5FF8A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B1F7A5-AAA7-184E-DEFE-FCD27F4643E8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BBEFD2-702C-8B56-6D69-23F5CFD4BCD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FAE0D7-CD88-F29C-5496-850DAF4C88E6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2.1.11 – BOOLEAN OPERATORS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94B0EE-1B29-4A68-3A24-EF29BFB733F3}"/>
              </a:ext>
            </a:extLst>
          </p:cNvPr>
          <p:cNvGrpSpPr/>
          <p:nvPr/>
        </p:nvGrpSpPr>
        <p:grpSpPr>
          <a:xfrm>
            <a:off x="358570" y="1045596"/>
            <a:ext cx="2906177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575E4E-0A04-C2EC-A477-24C70B9D67F1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85E200-38DF-EE9E-4392-9BDB8D1BB3C5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XOR GATE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90783B86-BE68-7782-0122-004831D3A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XOR’s gate mimics the OR gate’s visual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Added line on back end of arrow symbol to indicate XOR not OR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F3F692-2FC5-EFC0-1650-4FE6FDBD2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0" y="4698537"/>
            <a:ext cx="2197947" cy="219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0306AB2-FB04-1399-A244-B0FDF7751857}"/>
              </a:ext>
            </a:extLst>
          </p:cNvPr>
          <p:cNvGrpSpPr/>
          <p:nvPr/>
        </p:nvGrpSpPr>
        <p:grpSpPr>
          <a:xfrm>
            <a:off x="5896286" y="4762890"/>
            <a:ext cx="2061221" cy="1292766"/>
            <a:chOff x="4759526" y="3535680"/>
            <a:chExt cx="2061221" cy="129276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67A1BB-90E6-54AA-DA64-5306896994AF}"/>
                </a:ext>
              </a:extLst>
            </p:cNvPr>
            <p:cNvSpPr/>
            <p:nvPr/>
          </p:nvSpPr>
          <p:spPr>
            <a:xfrm>
              <a:off x="4775200" y="3535680"/>
              <a:ext cx="2045547" cy="1292766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Clipart - Digital logic gates">
              <a:extLst>
                <a:ext uri="{FF2B5EF4-FFF2-40B4-BE49-F238E27FC236}">
                  <a16:creationId xmlns:a16="http://schemas.microsoft.com/office/drawing/2014/main" id="{9F77CEDC-FD50-2565-AB95-7C95FE02FB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122" t="54936" r="52684" b="24539"/>
            <a:stretch/>
          </p:blipFill>
          <p:spPr bwMode="auto">
            <a:xfrm>
              <a:off x="4759526" y="3659582"/>
              <a:ext cx="1943388" cy="1168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45098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022BA0-7809-9FC6-B8DD-71696DA7C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B018959-1E85-F002-5AF6-726A2667D07F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E66E64-3C3E-4924-4749-F9962517028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F289B28E-92E1-4B31-7AE3-73D4D87D979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CEC58D-72F9-3CE2-546C-04523EF09833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43C2DD-644E-AE4D-6E8C-D2D5FA616185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1464CE-25FB-7AAA-5B49-9EC8B48BEB46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2.1.11 – BOOLEAN OPERATORS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7F6DD7-6780-ED64-6017-1C0E6EBCD15F}"/>
              </a:ext>
            </a:extLst>
          </p:cNvPr>
          <p:cNvGrpSpPr/>
          <p:nvPr/>
        </p:nvGrpSpPr>
        <p:grpSpPr>
          <a:xfrm>
            <a:off x="358570" y="1045596"/>
            <a:ext cx="1680203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F48DEA-725A-D635-49FA-68A8B059F1A2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8ABE31-4BF7-A6D2-C65D-FEC208A3BB9E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NOT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0536E32C-A498-CDBF-6565-CCE6A18C4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NOT simply serves to invert the switch value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C1F7F3-C216-76B9-0C17-5195BD7577D7}"/>
              </a:ext>
            </a:extLst>
          </p:cNvPr>
          <p:cNvSpPr/>
          <p:nvPr/>
        </p:nvSpPr>
        <p:spPr>
          <a:xfrm>
            <a:off x="6645965" y="3953878"/>
            <a:ext cx="4504266" cy="2506133"/>
          </a:xfrm>
          <a:prstGeom prst="rect">
            <a:avLst/>
          </a:prstGeom>
          <a:solidFill>
            <a:srgbClr val="FDCF50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FDB027A-7FC8-2AC3-D072-0B0C632A9CA4}"/>
              </a:ext>
            </a:extLst>
          </p:cNvPr>
          <p:cNvSpPr txBox="1">
            <a:spLocks/>
          </p:cNvSpPr>
          <p:nvPr/>
        </p:nvSpPr>
        <p:spPr>
          <a:xfrm>
            <a:off x="9500622" y="5774216"/>
            <a:ext cx="1850096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switch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95E128C-1B61-EA12-08A6-2EDFCA765975}"/>
              </a:ext>
            </a:extLst>
          </p:cNvPr>
          <p:cNvSpPr txBox="1">
            <a:spLocks/>
          </p:cNvSpPr>
          <p:nvPr/>
        </p:nvSpPr>
        <p:spPr>
          <a:xfrm>
            <a:off x="6560121" y="5879371"/>
            <a:ext cx="1850096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switch 1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53B3971-4FD7-24F7-202C-B7C16081F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493930"/>
              </p:ext>
            </p:extLst>
          </p:nvPr>
        </p:nvGraphicFramePr>
        <p:xfrm>
          <a:off x="1611066" y="4409209"/>
          <a:ext cx="3769006" cy="17926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4503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884503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4449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6738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6738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42C34CAF-C2B7-8219-D26A-9A7EA92F1239}"/>
              </a:ext>
            </a:extLst>
          </p:cNvPr>
          <p:cNvSpPr/>
          <p:nvPr/>
        </p:nvSpPr>
        <p:spPr>
          <a:xfrm>
            <a:off x="7883184" y="4100158"/>
            <a:ext cx="2032000" cy="2032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F7C183-C95C-E608-5BB3-5CA094411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C85D1B64-5281-E91F-54FE-A3A7E1EAB572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DBFECF-445C-5000-E9AF-E7D6FD4FD15B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D22DAC94-B8BA-CDDB-0D7C-9161B2C17B2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688DB3-249D-8088-43B7-39DADEE22EB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BAA3CC-8547-0015-07C3-C9B090A7B9B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61D90B-EFDD-5768-203D-300191FDE410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2.1.11 – BOOLEAN OPERATORS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E058E0D-7FEB-72B4-73DC-AC62EB998F5B}"/>
              </a:ext>
            </a:extLst>
          </p:cNvPr>
          <p:cNvGrpSpPr/>
          <p:nvPr/>
        </p:nvGrpSpPr>
        <p:grpSpPr>
          <a:xfrm>
            <a:off x="358570" y="1045596"/>
            <a:ext cx="290617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DFC0D6-DA21-FC45-CDB8-9C83C1979C96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8B0FFE-437F-CA4B-6725-54C37A665B42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NOT GATE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A3A45128-3764-0A9C-D961-CBE2035C4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NOT’s gate is a triangle with a dot at the end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dot represents the inversion of the value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 will see this reappear later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F18F51-C8B8-7DAC-3642-E6A055B7AB39}"/>
              </a:ext>
            </a:extLst>
          </p:cNvPr>
          <p:cNvGrpSpPr/>
          <p:nvPr/>
        </p:nvGrpSpPr>
        <p:grpSpPr>
          <a:xfrm>
            <a:off x="6751853" y="3944716"/>
            <a:ext cx="3672307" cy="2266742"/>
            <a:chOff x="4775200" y="3535680"/>
            <a:chExt cx="2045547" cy="129276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24DBBD-5FFF-C666-146C-D37821434BA3}"/>
                </a:ext>
              </a:extLst>
            </p:cNvPr>
            <p:cNvSpPr/>
            <p:nvPr/>
          </p:nvSpPr>
          <p:spPr>
            <a:xfrm>
              <a:off x="4775200" y="3535680"/>
              <a:ext cx="2045547" cy="1292766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Clipart - Digital logic gates">
              <a:extLst>
                <a:ext uri="{FF2B5EF4-FFF2-40B4-BE49-F238E27FC236}">
                  <a16:creationId xmlns:a16="http://schemas.microsoft.com/office/drawing/2014/main" id="{F9FAABE6-7962-011F-B75B-E9F43B6442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038" t="83413" r="58600" b="-3938"/>
            <a:stretch/>
          </p:blipFill>
          <p:spPr bwMode="auto">
            <a:xfrm>
              <a:off x="4826279" y="3597631"/>
              <a:ext cx="1943388" cy="1168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1372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F78208-76F7-1533-4D47-DD1E33AB6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321AFAEE-B533-D1E7-D652-1FB45D18F3D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6DA69-FA44-B855-3004-A51DA0AB5463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39D1BBB-B505-E05F-D630-F230EBF8F7EF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1D37FC-4F9E-0F30-EAAA-03DF80BE4252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25A19C-F668-32CC-D43E-778577BB8182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1D7F0D-82F5-9EE1-75B5-5E781B5D85E9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2.1.11 – BOOLEAN OPERATORS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3596B65-6D03-206E-21D8-FECD836BDBCA}"/>
              </a:ext>
            </a:extLst>
          </p:cNvPr>
          <p:cNvGrpSpPr/>
          <p:nvPr/>
        </p:nvGrpSpPr>
        <p:grpSpPr>
          <a:xfrm>
            <a:off x="358570" y="1045596"/>
            <a:ext cx="2023730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BE2CFE-4731-95BA-87BD-1D2B620E9CF3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BC233F-B8CE-FBC9-0822-3295C890155F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NAND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EB1075A-4B2C-74DA-1B59-EA20A3F54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NAND – short for Not 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Identical to the AND gate, but inverts the output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436D13-2C2D-6F96-3749-840C32335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456940"/>
              </p:ext>
            </p:extLst>
          </p:nvPr>
        </p:nvGraphicFramePr>
        <p:xfrm>
          <a:off x="1586165" y="3953878"/>
          <a:ext cx="4135983" cy="25814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8661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B190A58-300A-F65A-5C0F-0743D0A548FA}"/>
              </a:ext>
            </a:extLst>
          </p:cNvPr>
          <p:cNvSpPr/>
          <p:nvPr/>
        </p:nvSpPr>
        <p:spPr>
          <a:xfrm>
            <a:off x="6645965" y="3953878"/>
            <a:ext cx="4504266" cy="2506133"/>
          </a:xfrm>
          <a:prstGeom prst="rect">
            <a:avLst/>
          </a:prstGeom>
          <a:solidFill>
            <a:srgbClr val="FDCF50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A1F0077-E3FB-39AC-5EE5-4EC8C0EFB75A}"/>
              </a:ext>
            </a:extLst>
          </p:cNvPr>
          <p:cNvSpPr/>
          <p:nvPr/>
        </p:nvSpPr>
        <p:spPr>
          <a:xfrm>
            <a:off x="8511570" y="4364806"/>
            <a:ext cx="765352" cy="1642590"/>
          </a:xfrm>
          <a:custGeom>
            <a:avLst/>
            <a:gdLst>
              <a:gd name="connsiteX0" fmla="*/ 406494 w 765352"/>
              <a:gd name="connsiteY0" fmla="*/ 0 h 1642590"/>
              <a:gd name="connsiteX1" fmla="*/ 443606 w 765352"/>
              <a:gd name="connsiteY1" fmla="*/ 33311 h 1642590"/>
              <a:gd name="connsiteX2" fmla="*/ 765352 w 765352"/>
              <a:gd name="connsiteY2" fmla="*/ 800451 h 1642590"/>
              <a:gd name="connsiteX3" fmla="*/ 365596 w 765352"/>
              <a:gd name="connsiteY3" fmla="*/ 1637613 h 1642590"/>
              <a:gd name="connsiteX4" fmla="*/ 358858 w 765352"/>
              <a:gd name="connsiteY4" fmla="*/ 1642590 h 1642590"/>
              <a:gd name="connsiteX5" fmla="*/ 321746 w 765352"/>
              <a:gd name="connsiteY5" fmla="*/ 1609278 h 1642590"/>
              <a:gd name="connsiteX6" fmla="*/ 0 w 765352"/>
              <a:gd name="connsiteY6" fmla="*/ 842138 h 1642590"/>
              <a:gd name="connsiteX7" fmla="*/ 399756 w 765352"/>
              <a:gd name="connsiteY7" fmla="*/ 4976 h 1642590"/>
              <a:gd name="connsiteX8" fmla="*/ 406494 w 765352"/>
              <a:gd name="connsiteY8" fmla="*/ 0 h 164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5352" h="1642590">
                <a:moveTo>
                  <a:pt x="406494" y="0"/>
                </a:moveTo>
                <a:lnTo>
                  <a:pt x="443606" y="33311"/>
                </a:lnTo>
                <a:cubicBezTo>
                  <a:pt x="642397" y="229639"/>
                  <a:pt x="765352" y="500864"/>
                  <a:pt x="765352" y="800451"/>
                </a:cubicBezTo>
                <a:cubicBezTo>
                  <a:pt x="765352" y="1137487"/>
                  <a:pt x="609737" y="1438626"/>
                  <a:pt x="365596" y="1637613"/>
                </a:cubicBezTo>
                <a:lnTo>
                  <a:pt x="358858" y="1642590"/>
                </a:lnTo>
                <a:lnTo>
                  <a:pt x="321746" y="1609278"/>
                </a:lnTo>
                <a:cubicBezTo>
                  <a:pt x="122955" y="1412950"/>
                  <a:pt x="0" y="1141725"/>
                  <a:pt x="0" y="842138"/>
                </a:cubicBezTo>
                <a:cubicBezTo>
                  <a:pt x="0" y="505103"/>
                  <a:pt x="155615" y="203963"/>
                  <a:pt x="399756" y="4976"/>
                </a:cubicBezTo>
                <a:lnTo>
                  <a:pt x="406494" y="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3977E6-4764-37D2-3741-DCF92834ECF0}"/>
              </a:ext>
            </a:extLst>
          </p:cNvPr>
          <p:cNvSpPr/>
          <p:nvPr/>
        </p:nvSpPr>
        <p:spPr>
          <a:xfrm>
            <a:off x="7079902" y="4080356"/>
            <a:ext cx="1838162" cy="2169800"/>
          </a:xfrm>
          <a:custGeom>
            <a:avLst/>
            <a:gdLst>
              <a:gd name="connsiteX0" fmla="*/ 1098510 w 1838162"/>
              <a:gd name="connsiteY0" fmla="*/ 0 h 2169800"/>
              <a:gd name="connsiteX1" fmla="*/ 1797264 w 1838162"/>
              <a:gd name="connsiteY1" fmla="*/ 247738 h 2169800"/>
              <a:gd name="connsiteX2" fmla="*/ 1838162 w 1838162"/>
              <a:gd name="connsiteY2" fmla="*/ 284449 h 2169800"/>
              <a:gd name="connsiteX3" fmla="*/ 1831424 w 1838162"/>
              <a:gd name="connsiteY3" fmla="*/ 289425 h 2169800"/>
              <a:gd name="connsiteX4" fmla="*/ 1431668 w 1838162"/>
              <a:gd name="connsiteY4" fmla="*/ 1126587 h 2169800"/>
              <a:gd name="connsiteX5" fmla="*/ 1753414 w 1838162"/>
              <a:gd name="connsiteY5" fmla="*/ 1893727 h 2169800"/>
              <a:gd name="connsiteX6" fmla="*/ 1790526 w 1838162"/>
              <a:gd name="connsiteY6" fmla="*/ 1927039 h 2169800"/>
              <a:gd name="connsiteX7" fmla="*/ 1712697 w 1838162"/>
              <a:gd name="connsiteY7" fmla="*/ 1984516 h 2169800"/>
              <a:gd name="connsiteX8" fmla="*/ 1098510 w 1838162"/>
              <a:gd name="connsiteY8" fmla="*/ 2169800 h 2169800"/>
              <a:gd name="connsiteX9" fmla="*/ 0 w 1838162"/>
              <a:gd name="connsiteY9" fmla="*/ 1084900 h 2169800"/>
              <a:gd name="connsiteX10" fmla="*/ 1098510 w 1838162"/>
              <a:gd name="connsiteY10" fmla="*/ 0 h 216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8162" h="2169800">
                <a:moveTo>
                  <a:pt x="1098510" y="0"/>
                </a:moveTo>
                <a:cubicBezTo>
                  <a:pt x="1363937" y="0"/>
                  <a:pt x="1607377" y="92971"/>
                  <a:pt x="1797264" y="247738"/>
                </a:cubicBezTo>
                <a:lnTo>
                  <a:pt x="1838162" y="284449"/>
                </a:lnTo>
                <a:lnTo>
                  <a:pt x="1831424" y="289425"/>
                </a:lnTo>
                <a:cubicBezTo>
                  <a:pt x="1587283" y="488412"/>
                  <a:pt x="1431668" y="789552"/>
                  <a:pt x="1431668" y="1126587"/>
                </a:cubicBezTo>
                <a:cubicBezTo>
                  <a:pt x="1431668" y="1426174"/>
                  <a:pt x="1554623" y="1697399"/>
                  <a:pt x="1753414" y="1893727"/>
                </a:cubicBezTo>
                <a:lnTo>
                  <a:pt x="1790526" y="1927039"/>
                </a:lnTo>
                <a:lnTo>
                  <a:pt x="1712697" y="1984516"/>
                </a:lnTo>
                <a:cubicBezTo>
                  <a:pt x="1537374" y="2101495"/>
                  <a:pt x="1326019" y="2169800"/>
                  <a:pt x="1098510" y="2169800"/>
                </a:cubicBezTo>
                <a:cubicBezTo>
                  <a:pt x="491820" y="2169800"/>
                  <a:pt x="0" y="1684074"/>
                  <a:pt x="0" y="1084900"/>
                </a:cubicBezTo>
                <a:cubicBezTo>
                  <a:pt x="0" y="485726"/>
                  <a:pt x="491820" y="0"/>
                  <a:pt x="1098510" y="0"/>
                </a:cubicBezTo>
                <a:close/>
              </a:path>
            </a:pathLst>
          </a:custGeom>
          <a:solidFill>
            <a:srgbClr val="FDCF5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E269DDC-0463-72E8-EA17-C78B966EE4DD}"/>
              </a:ext>
            </a:extLst>
          </p:cNvPr>
          <p:cNvSpPr/>
          <p:nvPr/>
        </p:nvSpPr>
        <p:spPr>
          <a:xfrm>
            <a:off x="8870428" y="4122043"/>
            <a:ext cx="1838162" cy="2169800"/>
          </a:xfrm>
          <a:custGeom>
            <a:avLst/>
            <a:gdLst>
              <a:gd name="connsiteX0" fmla="*/ 739652 w 1838162"/>
              <a:gd name="connsiteY0" fmla="*/ 0 h 2169800"/>
              <a:gd name="connsiteX1" fmla="*/ 1838162 w 1838162"/>
              <a:gd name="connsiteY1" fmla="*/ 1084900 h 2169800"/>
              <a:gd name="connsiteX2" fmla="*/ 739652 w 1838162"/>
              <a:gd name="connsiteY2" fmla="*/ 2169800 h 2169800"/>
              <a:gd name="connsiteX3" fmla="*/ 40898 w 1838162"/>
              <a:gd name="connsiteY3" fmla="*/ 1922062 h 2169800"/>
              <a:gd name="connsiteX4" fmla="*/ 0 w 1838162"/>
              <a:gd name="connsiteY4" fmla="*/ 1885352 h 2169800"/>
              <a:gd name="connsiteX5" fmla="*/ 6738 w 1838162"/>
              <a:gd name="connsiteY5" fmla="*/ 1880375 h 2169800"/>
              <a:gd name="connsiteX6" fmla="*/ 406494 w 1838162"/>
              <a:gd name="connsiteY6" fmla="*/ 1043213 h 2169800"/>
              <a:gd name="connsiteX7" fmla="*/ 84748 w 1838162"/>
              <a:gd name="connsiteY7" fmla="*/ 276073 h 2169800"/>
              <a:gd name="connsiteX8" fmla="*/ 47636 w 1838162"/>
              <a:gd name="connsiteY8" fmla="*/ 242762 h 2169800"/>
              <a:gd name="connsiteX9" fmla="*/ 125465 w 1838162"/>
              <a:gd name="connsiteY9" fmla="*/ 185284 h 2169800"/>
              <a:gd name="connsiteX10" fmla="*/ 739652 w 1838162"/>
              <a:gd name="connsiteY10" fmla="*/ 0 h 216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8162" h="2169800">
                <a:moveTo>
                  <a:pt x="739652" y="0"/>
                </a:moveTo>
                <a:cubicBezTo>
                  <a:pt x="1346342" y="0"/>
                  <a:pt x="1838162" y="485726"/>
                  <a:pt x="1838162" y="1084900"/>
                </a:cubicBezTo>
                <a:cubicBezTo>
                  <a:pt x="1838162" y="1684074"/>
                  <a:pt x="1346342" y="2169800"/>
                  <a:pt x="739652" y="2169800"/>
                </a:cubicBezTo>
                <a:cubicBezTo>
                  <a:pt x="474225" y="2169800"/>
                  <a:pt x="230785" y="2076829"/>
                  <a:pt x="40898" y="1922062"/>
                </a:cubicBezTo>
                <a:lnTo>
                  <a:pt x="0" y="1885352"/>
                </a:lnTo>
                <a:lnTo>
                  <a:pt x="6738" y="1880375"/>
                </a:lnTo>
                <a:cubicBezTo>
                  <a:pt x="250879" y="1681388"/>
                  <a:pt x="406494" y="1380249"/>
                  <a:pt x="406494" y="1043213"/>
                </a:cubicBezTo>
                <a:cubicBezTo>
                  <a:pt x="406494" y="743626"/>
                  <a:pt x="283539" y="472401"/>
                  <a:pt x="84748" y="276073"/>
                </a:cubicBezTo>
                <a:lnTo>
                  <a:pt x="47636" y="242762"/>
                </a:lnTo>
                <a:lnTo>
                  <a:pt x="125465" y="185284"/>
                </a:lnTo>
                <a:cubicBezTo>
                  <a:pt x="300788" y="68305"/>
                  <a:pt x="512143" y="0"/>
                  <a:pt x="739652" y="0"/>
                </a:cubicBezTo>
                <a:close/>
              </a:path>
            </a:pathLst>
          </a:custGeom>
          <a:solidFill>
            <a:srgbClr val="FDCF5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86DF4E0-B989-C071-6DD5-6F519453E20F}"/>
              </a:ext>
            </a:extLst>
          </p:cNvPr>
          <p:cNvSpPr txBox="1">
            <a:spLocks/>
          </p:cNvSpPr>
          <p:nvPr/>
        </p:nvSpPr>
        <p:spPr>
          <a:xfrm>
            <a:off x="9500622" y="5774216"/>
            <a:ext cx="1850096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switch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F35C4B7-73BE-AD8C-1FDE-C07333C7538D}"/>
              </a:ext>
            </a:extLst>
          </p:cNvPr>
          <p:cNvSpPr txBox="1">
            <a:spLocks/>
          </p:cNvSpPr>
          <p:nvPr/>
        </p:nvSpPr>
        <p:spPr>
          <a:xfrm>
            <a:off x="6560121" y="5879371"/>
            <a:ext cx="1850096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switch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060C449-802A-94B8-6AB4-F9F3C0D18FF2}"/>
              </a:ext>
            </a:extLst>
          </p:cNvPr>
          <p:cNvSpPr/>
          <p:nvPr/>
        </p:nvSpPr>
        <p:spPr>
          <a:xfrm>
            <a:off x="8511570" y="4364806"/>
            <a:ext cx="765352" cy="1642590"/>
          </a:xfrm>
          <a:custGeom>
            <a:avLst/>
            <a:gdLst>
              <a:gd name="connsiteX0" fmla="*/ 406494 w 765352"/>
              <a:gd name="connsiteY0" fmla="*/ 0 h 1642590"/>
              <a:gd name="connsiteX1" fmla="*/ 443606 w 765352"/>
              <a:gd name="connsiteY1" fmla="*/ 33311 h 1642590"/>
              <a:gd name="connsiteX2" fmla="*/ 765352 w 765352"/>
              <a:gd name="connsiteY2" fmla="*/ 800451 h 1642590"/>
              <a:gd name="connsiteX3" fmla="*/ 365596 w 765352"/>
              <a:gd name="connsiteY3" fmla="*/ 1637613 h 1642590"/>
              <a:gd name="connsiteX4" fmla="*/ 358858 w 765352"/>
              <a:gd name="connsiteY4" fmla="*/ 1642590 h 1642590"/>
              <a:gd name="connsiteX5" fmla="*/ 321746 w 765352"/>
              <a:gd name="connsiteY5" fmla="*/ 1609278 h 1642590"/>
              <a:gd name="connsiteX6" fmla="*/ 0 w 765352"/>
              <a:gd name="connsiteY6" fmla="*/ 842138 h 1642590"/>
              <a:gd name="connsiteX7" fmla="*/ 399756 w 765352"/>
              <a:gd name="connsiteY7" fmla="*/ 4976 h 1642590"/>
              <a:gd name="connsiteX8" fmla="*/ 406494 w 765352"/>
              <a:gd name="connsiteY8" fmla="*/ 0 h 164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5352" h="1642590">
                <a:moveTo>
                  <a:pt x="406494" y="0"/>
                </a:moveTo>
                <a:lnTo>
                  <a:pt x="443606" y="33311"/>
                </a:lnTo>
                <a:cubicBezTo>
                  <a:pt x="642397" y="229639"/>
                  <a:pt x="765352" y="500864"/>
                  <a:pt x="765352" y="800451"/>
                </a:cubicBezTo>
                <a:cubicBezTo>
                  <a:pt x="765352" y="1137487"/>
                  <a:pt x="609737" y="1438626"/>
                  <a:pt x="365596" y="1637613"/>
                </a:cubicBezTo>
                <a:lnTo>
                  <a:pt x="358858" y="1642590"/>
                </a:lnTo>
                <a:lnTo>
                  <a:pt x="321746" y="1609278"/>
                </a:lnTo>
                <a:cubicBezTo>
                  <a:pt x="122955" y="1412950"/>
                  <a:pt x="0" y="1141725"/>
                  <a:pt x="0" y="842138"/>
                </a:cubicBezTo>
                <a:cubicBezTo>
                  <a:pt x="0" y="505103"/>
                  <a:pt x="155615" y="203963"/>
                  <a:pt x="399756" y="4976"/>
                </a:cubicBezTo>
                <a:lnTo>
                  <a:pt x="40649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17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5BE48D-786D-C193-0855-A9BEA5C01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252C6B97-1084-35F3-92A8-AB94B88CD104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4484AD-80F6-ECF9-2286-7CFD929F0E7D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BF741C71-E4D8-EF2D-414D-622847D79AA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CDE6DD-C123-A75E-72E3-53B2BACCC077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BC1524-D52E-A291-4EBE-32958CFC15F1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83AAC9-A4AB-2682-055F-632C07753D4B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2.1.11 – BOOLEAN OPERATORS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4421A62-3659-D507-4924-B97B7FE8298F}"/>
              </a:ext>
            </a:extLst>
          </p:cNvPr>
          <p:cNvGrpSpPr/>
          <p:nvPr/>
        </p:nvGrpSpPr>
        <p:grpSpPr>
          <a:xfrm>
            <a:off x="358570" y="1045596"/>
            <a:ext cx="3495457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53B579-C8A7-A1EF-0766-8D06568FE29B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E9E6AE-2650-B0A3-CCD5-5EDD9BB16826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NAND GATE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E1F8AF07-7395-D46C-10E6-B248AA8EE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NAND’s gate is the AND gate symbol with a dot to represent the inversion of the value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8A24BB-E50C-CC56-0CE0-7443D5EBE73D}"/>
              </a:ext>
            </a:extLst>
          </p:cNvPr>
          <p:cNvGrpSpPr/>
          <p:nvPr/>
        </p:nvGrpSpPr>
        <p:grpSpPr>
          <a:xfrm>
            <a:off x="6751853" y="3965036"/>
            <a:ext cx="3672307" cy="2266742"/>
            <a:chOff x="4775200" y="3535680"/>
            <a:chExt cx="2045547" cy="129276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902ED2-E02A-DF5C-1341-773CEE3AFA18}"/>
                </a:ext>
              </a:extLst>
            </p:cNvPr>
            <p:cNvSpPr/>
            <p:nvPr/>
          </p:nvSpPr>
          <p:spPr>
            <a:xfrm>
              <a:off x="4775200" y="3535680"/>
              <a:ext cx="2045547" cy="1292766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Clipart - Digital logic gates">
              <a:extLst>
                <a:ext uri="{FF2B5EF4-FFF2-40B4-BE49-F238E27FC236}">
                  <a16:creationId xmlns:a16="http://schemas.microsoft.com/office/drawing/2014/main" id="{79EF36A3-1113-1FD4-2EA4-81014090ED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74" t="-3601" r="3288" b="83076"/>
            <a:stretch/>
          </p:blipFill>
          <p:spPr bwMode="auto">
            <a:xfrm>
              <a:off x="4826279" y="3597631"/>
              <a:ext cx="1943388" cy="1168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43220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860B32-7468-078A-8FEF-ABFF234A8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BAA235A4-4373-F4A3-0317-324DE9669B7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6D0E2-C590-32F3-A297-640041FF7D6F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2AE1C6F3-FC5E-1D9A-1758-169DB851F328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C5DC3D-8107-A4E6-AA12-1D63AC38E143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873377-CB1E-1C2C-F3E7-F400B305EF55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6AF32D-5E2F-21EE-6B4E-C039FB2759F8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2.1.11 – BOOLEAN OPERATORS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E75DF36-6175-C97F-A705-3447B46F183D}"/>
              </a:ext>
            </a:extLst>
          </p:cNvPr>
          <p:cNvGrpSpPr/>
          <p:nvPr/>
        </p:nvGrpSpPr>
        <p:grpSpPr>
          <a:xfrm>
            <a:off x="358570" y="1045596"/>
            <a:ext cx="1680203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8E05C8-7967-9ACA-398E-57D75ACF3CBF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B1BF78-4E5C-59C2-1EA1-6873B5518362}"/>
                </a:ext>
              </a:extLst>
            </p:cNvPr>
            <p:cNvSpPr txBox="1"/>
            <p:nvPr/>
          </p:nvSpPr>
          <p:spPr>
            <a:xfrm>
              <a:off x="896921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NOR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572E311-7734-B4E7-4AA0-0EF3E6C66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NOR – short for Not 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Identical to the OR gate, but inverts the output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BF310C-558C-1234-1C97-204FBF8DA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3473"/>
              </p:ext>
            </p:extLst>
          </p:nvPr>
        </p:nvGraphicFramePr>
        <p:xfrm>
          <a:off x="1586165" y="3953878"/>
          <a:ext cx="4135983" cy="25814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8661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C0C9B2E-4DDA-DAB0-5F9D-EA05086AC15B}"/>
              </a:ext>
            </a:extLst>
          </p:cNvPr>
          <p:cNvSpPr/>
          <p:nvPr/>
        </p:nvSpPr>
        <p:spPr>
          <a:xfrm>
            <a:off x="6645965" y="3953878"/>
            <a:ext cx="4504266" cy="2506133"/>
          </a:xfrm>
          <a:prstGeom prst="rect">
            <a:avLst/>
          </a:prstGeom>
          <a:solidFill>
            <a:srgbClr val="FDCF50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6952834-77C0-64DF-A78E-6BF2942D7F9B}"/>
              </a:ext>
            </a:extLst>
          </p:cNvPr>
          <p:cNvSpPr/>
          <p:nvPr/>
        </p:nvSpPr>
        <p:spPr>
          <a:xfrm>
            <a:off x="8511570" y="4364806"/>
            <a:ext cx="765352" cy="1642590"/>
          </a:xfrm>
          <a:custGeom>
            <a:avLst/>
            <a:gdLst>
              <a:gd name="connsiteX0" fmla="*/ 406494 w 765352"/>
              <a:gd name="connsiteY0" fmla="*/ 0 h 1642590"/>
              <a:gd name="connsiteX1" fmla="*/ 443606 w 765352"/>
              <a:gd name="connsiteY1" fmla="*/ 33311 h 1642590"/>
              <a:gd name="connsiteX2" fmla="*/ 765352 w 765352"/>
              <a:gd name="connsiteY2" fmla="*/ 800451 h 1642590"/>
              <a:gd name="connsiteX3" fmla="*/ 365596 w 765352"/>
              <a:gd name="connsiteY3" fmla="*/ 1637613 h 1642590"/>
              <a:gd name="connsiteX4" fmla="*/ 358858 w 765352"/>
              <a:gd name="connsiteY4" fmla="*/ 1642590 h 1642590"/>
              <a:gd name="connsiteX5" fmla="*/ 321746 w 765352"/>
              <a:gd name="connsiteY5" fmla="*/ 1609278 h 1642590"/>
              <a:gd name="connsiteX6" fmla="*/ 0 w 765352"/>
              <a:gd name="connsiteY6" fmla="*/ 842138 h 1642590"/>
              <a:gd name="connsiteX7" fmla="*/ 399756 w 765352"/>
              <a:gd name="connsiteY7" fmla="*/ 4976 h 1642590"/>
              <a:gd name="connsiteX8" fmla="*/ 406494 w 765352"/>
              <a:gd name="connsiteY8" fmla="*/ 0 h 164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5352" h="1642590">
                <a:moveTo>
                  <a:pt x="406494" y="0"/>
                </a:moveTo>
                <a:lnTo>
                  <a:pt x="443606" y="33311"/>
                </a:lnTo>
                <a:cubicBezTo>
                  <a:pt x="642397" y="229639"/>
                  <a:pt x="765352" y="500864"/>
                  <a:pt x="765352" y="800451"/>
                </a:cubicBezTo>
                <a:cubicBezTo>
                  <a:pt x="765352" y="1137487"/>
                  <a:pt x="609737" y="1438626"/>
                  <a:pt x="365596" y="1637613"/>
                </a:cubicBezTo>
                <a:lnTo>
                  <a:pt x="358858" y="1642590"/>
                </a:lnTo>
                <a:lnTo>
                  <a:pt x="321746" y="1609278"/>
                </a:lnTo>
                <a:cubicBezTo>
                  <a:pt x="122955" y="1412950"/>
                  <a:pt x="0" y="1141725"/>
                  <a:pt x="0" y="842138"/>
                </a:cubicBezTo>
                <a:cubicBezTo>
                  <a:pt x="0" y="505103"/>
                  <a:pt x="155615" y="203963"/>
                  <a:pt x="399756" y="4976"/>
                </a:cubicBezTo>
                <a:lnTo>
                  <a:pt x="406494" y="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9FE2D8-07D3-0FED-7564-E9A20091D79B}"/>
              </a:ext>
            </a:extLst>
          </p:cNvPr>
          <p:cNvSpPr/>
          <p:nvPr/>
        </p:nvSpPr>
        <p:spPr>
          <a:xfrm>
            <a:off x="7079902" y="4080356"/>
            <a:ext cx="1838162" cy="2169800"/>
          </a:xfrm>
          <a:custGeom>
            <a:avLst/>
            <a:gdLst>
              <a:gd name="connsiteX0" fmla="*/ 1098510 w 1838162"/>
              <a:gd name="connsiteY0" fmla="*/ 0 h 2169800"/>
              <a:gd name="connsiteX1" fmla="*/ 1797264 w 1838162"/>
              <a:gd name="connsiteY1" fmla="*/ 247738 h 2169800"/>
              <a:gd name="connsiteX2" fmla="*/ 1838162 w 1838162"/>
              <a:gd name="connsiteY2" fmla="*/ 284449 h 2169800"/>
              <a:gd name="connsiteX3" fmla="*/ 1831424 w 1838162"/>
              <a:gd name="connsiteY3" fmla="*/ 289425 h 2169800"/>
              <a:gd name="connsiteX4" fmla="*/ 1431668 w 1838162"/>
              <a:gd name="connsiteY4" fmla="*/ 1126587 h 2169800"/>
              <a:gd name="connsiteX5" fmla="*/ 1753414 w 1838162"/>
              <a:gd name="connsiteY5" fmla="*/ 1893727 h 2169800"/>
              <a:gd name="connsiteX6" fmla="*/ 1790526 w 1838162"/>
              <a:gd name="connsiteY6" fmla="*/ 1927039 h 2169800"/>
              <a:gd name="connsiteX7" fmla="*/ 1712697 w 1838162"/>
              <a:gd name="connsiteY7" fmla="*/ 1984516 h 2169800"/>
              <a:gd name="connsiteX8" fmla="*/ 1098510 w 1838162"/>
              <a:gd name="connsiteY8" fmla="*/ 2169800 h 2169800"/>
              <a:gd name="connsiteX9" fmla="*/ 0 w 1838162"/>
              <a:gd name="connsiteY9" fmla="*/ 1084900 h 2169800"/>
              <a:gd name="connsiteX10" fmla="*/ 1098510 w 1838162"/>
              <a:gd name="connsiteY10" fmla="*/ 0 h 216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8162" h="2169800">
                <a:moveTo>
                  <a:pt x="1098510" y="0"/>
                </a:moveTo>
                <a:cubicBezTo>
                  <a:pt x="1363937" y="0"/>
                  <a:pt x="1607377" y="92971"/>
                  <a:pt x="1797264" y="247738"/>
                </a:cubicBezTo>
                <a:lnTo>
                  <a:pt x="1838162" y="284449"/>
                </a:lnTo>
                <a:lnTo>
                  <a:pt x="1831424" y="289425"/>
                </a:lnTo>
                <a:cubicBezTo>
                  <a:pt x="1587283" y="488412"/>
                  <a:pt x="1431668" y="789552"/>
                  <a:pt x="1431668" y="1126587"/>
                </a:cubicBezTo>
                <a:cubicBezTo>
                  <a:pt x="1431668" y="1426174"/>
                  <a:pt x="1554623" y="1697399"/>
                  <a:pt x="1753414" y="1893727"/>
                </a:cubicBezTo>
                <a:lnTo>
                  <a:pt x="1790526" y="1927039"/>
                </a:lnTo>
                <a:lnTo>
                  <a:pt x="1712697" y="1984516"/>
                </a:lnTo>
                <a:cubicBezTo>
                  <a:pt x="1537374" y="2101495"/>
                  <a:pt x="1326019" y="2169800"/>
                  <a:pt x="1098510" y="2169800"/>
                </a:cubicBezTo>
                <a:cubicBezTo>
                  <a:pt x="491820" y="2169800"/>
                  <a:pt x="0" y="1684074"/>
                  <a:pt x="0" y="1084900"/>
                </a:cubicBezTo>
                <a:cubicBezTo>
                  <a:pt x="0" y="485726"/>
                  <a:pt x="491820" y="0"/>
                  <a:pt x="109851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FA8B960-9139-80E8-A351-5D92651B78D8}"/>
              </a:ext>
            </a:extLst>
          </p:cNvPr>
          <p:cNvSpPr/>
          <p:nvPr/>
        </p:nvSpPr>
        <p:spPr>
          <a:xfrm>
            <a:off x="8870428" y="4122043"/>
            <a:ext cx="1838162" cy="2169800"/>
          </a:xfrm>
          <a:custGeom>
            <a:avLst/>
            <a:gdLst>
              <a:gd name="connsiteX0" fmla="*/ 739652 w 1838162"/>
              <a:gd name="connsiteY0" fmla="*/ 0 h 2169800"/>
              <a:gd name="connsiteX1" fmla="*/ 1838162 w 1838162"/>
              <a:gd name="connsiteY1" fmla="*/ 1084900 h 2169800"/>
              <a:gd name="connsiteX2" fmla="*/ 739652 w 1838162"/>
              <a:gd name="connsiteY2" fmla="*/ 2169800 h 2169800"/>
              <a:gd name="connsiteX3" fmla="*/ 40898 w 1838162"/>
              <a:gd name="connsiteY3" fmla="*/ 1922062 h 2169800"/>
              <a:gd name="connsiteX4" fmla="*/ 0 w 1838162"/>
              <a:gd name="connsiteY4" fmla="*/ 1885352 h 2169800"/>
              <a:gd name="connsiteX5" fmla="*/ 6738 w 1838162"/>
              <a:gd name="connsiteY5" fmla="*/ 1880375 h 2169800"/>
              <a:gd name="connsiteX6" fmla="*/ 406494 w 1838162"/>
              <a:gd name="connsiteY6" fmla="*/ 1043213 h 2169800"/>
              <a:gd name="connsiteX7" fmla="*/ 84748 w 1838162"/>
              <a:gd name="connsiteY7" fmla="*/ 276073 h 2169800"/>
              <a:gd name="connsiteX8" fmla="*/ 47636 w 1838162"/>
              <a:gd name="connsiteY8" fmla="*/ 242762 h 2169800"/>
              <a:gd name="connsiteX9" fmla="*/ 125465 w 1838162"/>
              <a:gd name="connsiteY9" fmla="*/ 185284 h 2169800"/>
              <a:gd name="connsiteX10" fmla="*/ 739652 w 1838162"/>
              <a:gd name="connsiteY10" fmla="*/ 0 h 216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8162" h="2169800">
                <a:moveTo>
                  <a:pt x="739652" y="0"/>
                </a:moveTo>
                <a:cubicBezTo>
                  <a:pt x="1346342" y="0"/>
                  <a:pt x="1838162" y="485726"/>
                  <a:pt x="1838162" y="1084900"/>
                </a:cubicBezTo>
                <a:cubicBezTo>
                  <a:pt x="1838162" y="1684074"/>
                  <a:pt x="1346342" y="2169800"/>
                  <a:pt x="739652" y="2169800"/>
                </a:cubicBezTo>
                <a:cubicBezTo>
                  <a:pt x="474225" y="2169800"/>
                  <a:pt x="230785" y="2076829"/>
                  <a:pt x="40898" y="1922062"/>
                </a:cubicBezTo>
                <a:lnTo>
                  <a:pt x="0" y="1885352"/>
                </a:lnTo>
                <a:lnTo>
                  <a:pt x="6738" y="1880375"/>
                </a:lnTo>
                <a:cubicBezTo>
                  <a:pt x="250879" y="1681388"/>
                  <a:pt x="406494" y="1380249"/>
                  <a:pt x="406494" y="1043213"/>
                </a:cubicBezTo>
                <a:cubicBezTo>
                  <a:pt x="406494" y="743626"/>
                  <a:pt x="283539" y="472401"/>
                  <a:pt x="84748" y="276073"/>
                </a:cubicBezTo>
                <a:lnTo>
                  <a:pt x="47636" y="242762"/>
                </a:lnTo>
                <a:lnTo>
                  <a:pt x="125465" y="185284"/>
                </a:lnTo>
                <a:cubicBezTo>
                  <a:pt x="300788" y="68305"/>
                  <a:pt x="512143" y="0"/>
                  <a:pt x="739652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57B6A7-B3C3-F3F3-1962-B3F283B65799}"/>
              </a:ext>
            </a:extLst>
          </p:cNvPr>
          <p:cNvSpPr txBox="1">
            <a:spLocks/>
          </p:cNvSpPr>
          <p:nvPr/>
        </p:nvSpPr>
        <p:spPr>
          <a:xfrm>
            <a:off x="9500622" y="5774216"/>
            <a:ext cx="1850096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switch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C8114A3-E1B4-F42E-4ED1-B276408A0969}"/>
              </a:ext>
            </a:extLst>
          </p:cNvPr>
          <p:cNvSpPr txBox="1">
            <a:spLocks/>
          </p:cNvSpPr>
          <p:nvPr/>
        </p:nvSpPr>
        <p:spPr>
          <a:xfrm>
            <a:off x="6560121" y="5879371"/>
            <a:ext cx="1850096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switch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7B1EB2-9078-E647-BF82-DC01592047A3}"/>
              </a:ext>
            </a:extLst>
          </p:cNvPr>
          <p:cNvSpPr/>
          <p:nvPr/>
        </p:nvSpPr>
        <p:spPr>
          <a:xfrm>
            <a:off x="8521036" y="4371579"/>
            <a:ext cx="765352" cy="1642590"/>
          </a:xfrm>
          <a:custGeom>
            <a:avLst/>
            <a:gdLst>
              <a:gd name="connsiteX0" fmla="*/ 406494 w 765352"/>
              <a:gd name="connsiteY0" fmla="*/ 0 h 1642590"/>
              <a:gd name="connsiteX1" fmla="*/ 443606 w 765352"/>
              <a:gd name="connsiteY1" fmla="*/ 33311 h 1642590"/>
              <a:gd name="connsiteX2" fmla="*/ 765352 w 765352"/>
              <a:gd name="connsiteY2" fmla="*/ 800451 h 1642590"/>
              <a:gd name="connsiteX3" fmla="*/ 365596 w 765352"/>
              <a:gd name="connsiteY3" fmla="*/ 1637613 h 1642590"/>
              <a:gd name="connsiteX4" fmla="*/ 358858 w 765352"/>
              <a:gd name="connsiteY4" fmla="*/ 1642590 h 1642590"/>
              <a:gd name="connsiteX5" fmla="*/ 321746 w 765352"/>
              <a:gd name="connsiteY5" fmla="*/ 1609278 h 1642590"/>
              <a:gd name="connsiteX6" fmla="*/ 0 w 765352"/>
              <a:gd name="connsiteY6" fmla="*/ 842138 h 1642590"/>
              <a:gd name="connsiteX7" fmla="*/ 399756 w 765352"/>
              <a:gd name="connsiteY7" fmla="*/ 4976 h 1642590"/>
              <a:gd name="connsiteX8" fmla="*/ 406494 w 765352"/>
              <a:gd name="connsiteY8" fmla="*/ 0 h 164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5352" h="1642590">
                <a:moveTo>
                  <a:pt x="406494" y="0"/>
                </a:moveTo>
                <a:lnTo>
                  <a:pt x="443606" y="33311"/>
                </a:lnTo>
                <a:cubicBezTo>
                  <a:pt x="642397" y="229639"/>
                  <a:pt x="765352" y="500864"/>
                  <a:pt x="765352" y="800451"/>
                </a:cubicBezTo>
                <a:cubicBezTo>
                  <a:pt x="765352" y="1137487"/>
                  <a:pt x="609737" y="1438626"/>
                  <a:pt x="365596" y="1637613"/>
                </a:cubicBezTo>
                <a:lnTo>
                  <a:pt x="358858" y="1642590"/>
                </a:lnTo>
                <a:lnTo>
                  <a:pt x="321746" y="1609278"/>
                </a:lnTo>
                <a:cubicBezTo>
                  <a:pt x="122955" y="1412950"/>
                  <a:pt x="0" y="1141725"/>
                  <a:pt x="0" y="842138"/>
                </a:cubicBezTo>
                <a:cubicBezTo>
                  <a:pt x="0" y="505103"/>
                  <a:pt x="155615" y="203963"/>
                  <a:pt x="399756" y="4976"/>
                </a:cubicBezTo>
                <a:lnTo>
                  <a:pt x="40649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2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8336C-E636-E119-CC27-6DEBA2062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AAFD18DA-2ABA-D72E-D13B-E2D91D8374C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177DF-7BBA-7362-B80B-49E698B2944B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CEB31465-145D-4E68-53A1-9BE5C1764604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B242C2-058D-83E7-CD21-0791A7E9BBFC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CA5CC3-FB5F-DE43-051F-F148D5900055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16D13E-75DF-C791-31F2-4694DE28E32F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2.1.11 – BOOLEAN OPERATORS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6F3E05E-D559-93E8-070F-5538AD0DBF4F}"/>
              </a:ext>
            </a:extLst>
          </p:cNvPr>
          <p:cNvGrpSpPr/>
          <p:nvPr/>
        </p:nvGrpSpPr>
        <p:grpSpPr>
          <a:xfrm>
            <a:off x="358570" y="1045596"/>
            <a:ext cx="4552097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5EB6ED-834B-75DC-647F-9413997EA6C4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7D019B-5886-4113-9064-5E041474CC02}"/>
                </a:ext>
              </a:extLst>
            </p:cNvPr>
            <p:cNvSpPr txBox="1"/>
            <p:nvPr/>
          </p:nvSpPr>
          <p:spPr>
            <a:xfrm>
              <a:off x="896920" y="1480643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COMPLEX LOGIC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FB390C7E-E30F-4286-0E3E-55CFD19E6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570" y="2271130"/>
            <a:ext cx="1137977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would we represent a Python statement like this using logic gates?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condition1 == True and condition2 == True and condition3 == True: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Our current logic gates only support up to two inputs, so brainstorm how we can create this condition</a:t>
            </a:r>
          </a:p>
        </p:txBody>
      </p:sp>
    </p:spTree>
    <p:extLst>
      <p:ext uri="{BB962C8B-B14F-4D97-AF65-F5344CB8AC3E}">
        <p14:creationId xmlns:p14="http://schemas.microsoft.com/office/powerpoint/2010/main" val="3922013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C79FBA-E212-8830-728C-C59F9FE07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FE2C5155-5431-D7F5-6802-367C2D2922D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049299-C800-74DA-F7F1-9845021532D7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5D0A4C0F-EFC4-5A55-66EF-6F25D15D2598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52C48B-C8DA-FB6B-77E4-7E59EC7D8539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7FD3C2-D016-4680-FE97-318CE57F7194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B0461F-D69B-6D1B-62C2-CE6D846A9CFC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2.1.11 – BOOLEAN OPERATORS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BCDDD6B-F15D-D88B-35E2-80A781907DBD}"/>
              </a:ext>
            </a:extLst>
          </p:cNvPr>
          <p:cNvGrpSpPr/>
          <p:nvPr/>
        </p:nvGrpSpPr>
        <p:grpSpPr>
          <a:xfrm>
            <a:off x="358570" y="1045596"/>
            <a:ext cx="4552097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A7B37B-74D7-7C0A-4E28-61C4CEF4AFE2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BABA5D-DC8C-3C0A-D0D6-72764EF997CE}"/>
                </a:ext>
              </a:extLst>
            </p:cNvPr>
            <p:cNvSpPr txBox="1"/>
            <p:nvPr/>
          </p:nvSpPr>
          <p:spPr>
            <a:xfrm>
              <a:off x="896920" y="1480643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COMPLEX LOGIC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B508F50-227C-9ED8-23DA-DBE362568ABB}"/>
              </a:ext>
            </a:extLst>
          </p:cNvPr>
          <p:cNvSpPr/>
          <p:nvPr/>
        </p:nvSpPr>
        <p:spPr>
          <a:xfrm>
            <a:off x="7642339" y="1045596"/>
            <a:ext cx="3427030" cy="4982290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pic>
        <p:nvPicPr>
          <p:cNvPr id="11" name="Picture 2" descr="Clipart - Digital logic gates">
            <a:extLst>
              <a:ext uri="{FF2B5EF4-FFF2-40B4-BE49-F238E27FC236}">
                <a16:creationId xmlns:a16="http://schemas.microsoft.com/office/drawing/2014/main" id="{D2E0A187-1637-5EEE-9473-052220227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3" b="84954"/>
          <a:stretch/>
        </p:blipFill>
        <p:spPr bwMode="auto">
          <a:xfrm rot="16200000">
            <a:off x="8080959" y="1722690"/>
            <a:ext cx="2374781" cy="116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lipart - Digital logic gates">
            <a:extLst>
              <a:ext uri="{FF2B5EF4-FFF2-40B4-BE49-F238E27FC236}">
                <a16:creationId xmlns:a16="http://schemas.microsoft.com/office/drawing/2014/main" id="{762EE5A6-A8EF-F6E6-5B02-A678437E0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3" b="84954"/>
          <a:stretch/>
        </p:blipFill>
        <p:spPr bwMode="auto">
          <a:xfrm rot="16200000">
            <a:off x="8328313" y="3619145"/>
            <a:ext cx="2374781" cy="116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B94A9930-705B-3A51-B2E0-81DF80410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569" y="2271130"/>
            <a:ext cx="7283769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can break our statement into (condition1 == True and condition 2 == True) and condition 3 == True</a:t>
            </a:r>
          </a:p>
        </p:txBody>
      </p:sp>
    </p:spTree>
    <p:extLst>
      <p:ext uri="{BB962C8B-B14F-4D97-AF65-F5344CB8AC3E}">
        <p14:creationId xmlns:p14="http://schemas.microsoft.com/office/powerpoint/2010/main" val="3759661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DE6486-F8B8-2B39-2731-3B9019535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C556778-B1D1-EDF4-29A1-3D392F0A3616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0D739-9086-9CE5-00CA-4BEBCC83A9AF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9B362A61-06A0-9D7A-136A-6B9E1643E9E2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6A434D-FEE6-A7CC-1C95-3D0517220C25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B1BFC6E-7B44-AFD4-8EE6-151E86BED8D2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D50D79-FE07-F874-8A9B-390D348FA3C1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2.1.11 – BOOLEAN OPERATORS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C141316-67F3-4715-4381-D71470147B24}"/>
              </a:ext>
            </a:extLst>
          </p:cNvPr>
          <p:cNvGrpSpPr/>
          <p:nvPr/>
        </p:nvGrpSpPr>
        <p:grpSpPr>
          <a:xfrm>
            <a:off x="358570" y="1045596"/>
            <a:ext cx="4552097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68D9FA-99F6-5C3A-2D67-C3C67F02A077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D48FA0-6A66-9783-549A-45A590819E0C}"/>
                </a:ext>
              </a:extLst>
            </p:cNvPr>
            <p:cNvSpPr txBox="1"/>
            <p:nvPr/>
          </p:nvSpPr>
          <p:spPr>
            <a:xfrm>
              <a:off x="896920" y="1480643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COMPLEX LOGIC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B5A6BD0-6641-A382-7A2D-EFDB18C22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570" y="2271130"/>
            <a:ext cx="9430472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about a structure for (condition1 or not condition2) and condition3:</a:t>
            </a:r>
          </a:p>
        </p:txBody>
      </p:sp>
    </p:spTree>
    <p:extLst>
      <p:ext uri="{BB962C8B-B14F-4D97-AF65-F5344CB8AC3E}">
        <p14:creationId xmlns:p14="http://schemas.microsoft.com/office/powerpoint/2010/main" val="1708567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126EA1-61C9-4A6C-C76D-8869923E4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DEAD1-0976-24D6-8765-2F6C5BE85538}"/>
              </a:ext>
            </a:extLst>
          </p:cNvPr>
          <p:cNvSpPr/>
          <p:nvPr/>
        </p:nvSpPr>
        <p:spPr>
          <a:xfrm>
            <a:off x="8284604" y="914320"/>
            <a:ext cx="3427030" cy="5670580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pic>
        <p:nvPicPr>
          <p:cNvPr id="3" name="Picture 2" descr="Clipart - Digital logic gates">
            <a:extLst>
              <a:ext uri="{FF2B5EF4-FFF2-40B4-BE49-F238E27FC236}">
                <a16:creationId xmlns:a16="http://schemas.microsoft.com/office/drawing/2014/main" id="{20D22E73-727F-0D33-A419-B01D56D18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3" b="84954"/>
          <a:stretch/>
        </p:blipFill>
        <p:spPr bwMode="auto">
          <a:xfrm rot="16200000">
            <a:off x="8302904" y="1242661"/>
            <a:ext cx="2374781" cy="116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lipart - Digital logic gates">
            <a:extLst>
              <a:ext uri="{FF2B5EF4-FFF2-40B4-BE49-F238E27FC236}">
                <a16:creationId xmlns:a16="http://schemas.microsoft.com/office/drawing/2014/main" id="{253FAA9F-1554-0C7A-66ED-903305351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3" t="28493" r="55806" b="56461"/>
          <a:stretch/>
        </p:blipFill>
        <p:spPr bwMode="auto">
          <a:xfrm rot="16200000">
            <a:off x="8498183" y="3351210"/>
            <a:ext cx="2374781" cy="116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lipart - Digital logic gates">
            <a:extLst>
              <a:ext uri="{FF2B5EF4-FFF2-40B4-BE49-F238E27FC236}">
                <a16:creationId xmlns:a16="http://schemas.microsoft.com/office/drawing/2014/main" id="{2674CFE0-3E93-7FF0-DB03-6BBB4A0BA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8" t="86589" r="61311" b="-1635"/>
          <a:stretch/>
        </p:blipFill>
        <p:spPr bwMode="auto">
          <a:xfrm rot="16200000">
            <a:off x="8726939" y="5034701"/>
            <a:ext cx="2374781" cy="116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9A96A959-5659-9882-B56B-ED79B91D1066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E3251F-E517-EEB8-7110-1D5B5B9704F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D9D2DB5F-2B06-470C-6C5B-817263CEFDE5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CD3A26-69CC-2C81-8089-B79EAE0EB420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C2C3516-D1DB-0AB4-1797-8CE1E7D364AC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D4C615-B131-5FB7-B6F7-793C45D01192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2.1.11 – BOOLEAN OPERATORS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8FF96F7-8D2B-EFF2-DEDC-DC6317B035DA}"/>
              </a:ext>
            </a:extLst>
          </p:cNvPr>
          <p:cNvGrpSpPr/>
          <p:nvPr/>
        </p:nvGrpSpPr>
        <p:grpSpPr>
          <a:xfrm>
            <a:off x="358570" y="1045596"/>
            <a:ext cx="4552097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50FF52-4D7D-CBC9-579E-F72F7FDC0B6D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3D149C-C9C3-59D4-2F88-BAEE65DFCF42}"/>
                </a:ext>
              </a:extLst>
            </p:cNvPr>
            <p:cNvSpPr txBox="1"/>
            <p:nvPr/>
          </p:nvSpPr>
          <p:spPr>
            <a:xfrm>
              <a:off x="896920" y="1480643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COMPLEX LOGIC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78C57803-7154-5842-AFA9-B279D67B0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570" y="2271130"/>
            <a:ext cx="7559142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about a structure for (condition1 or not condition2) and condition3:</a:t>
            </a:r>
          </a:p>
        </p:txBody>
      </p:sp>
    </p:spTree>
    <p:extLst>
      <p:ext uri="{BB962C8B-B14F-4D97-AF65-F5344CB8AC3E}">
        <p14:creationId xmlns:p14="http://schemas.microsoft.com/office/powerpoint/2010/main" val="80481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Convert the decimal (base 10) number 192 into its binary (base 2) representation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E71B6D99-2A72-5DBB-82ED-705E2F05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529834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AB8DB945-2BED-E7C6-96E2-E58E2C014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5432" y="522791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921FFBF9-2771-21AA-5DC0-96913C3C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26" y="538573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14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F2D1D6-7F0B-6534-5A40-70F21666F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84EB3160-3194-8757-5210-2D7F243AC750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55D919-D52F-EE72-A171-F61DAFF1C313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441D9240-6D46-E70B-88D0-9C75337A56F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1FA599-D79F-6C6D-7377-AD55AE282DCA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3434DBE-8D99-386B-8C92-07EDDEBCA7D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229296-820C-567D-7D76-411D1A03A530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2.1.11 – BOOLEAN OPERATORS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664AA6-99F7-293A-122C-FCE79D4F97D1}"/>
              </a:ext>
            </a:extLst>
          </p:cNvPr>
          <p:cNvGrpSpPr/>
          <p:nvPr/>
        </p:nvGrpSpPr>
        <p:grpSpPr>
          <a:xfrm>
            <a:off x="358570" y="1045596"/>
            <a:ext cx="4552097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43E8A2-0CCC-CFA2-2FD9-17FB301D2AB4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13B0AC-2663-CBE0-E4CA-12B424352F26}"/>
                </a:ext>
              </a:extLst>
            </p:cNvPr>
            <p:cNvSpPr txBox="1"/>
            <p:nvPr/>
          </p:nvSpPr>
          <p:spPr>
            <a:xfrm>
              <a:off x="896920" y="1480643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COMPLEX LOGIC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82B8BC51-32EF-3489-4A11-4C9549442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570" y="2271130"/>
            <a:ext cx="9430472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One last question – try: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(condition1 or not condition2) and (condition3 and condition4): </a:t>
            </a:r>
          </a:p>
        </p:txBody>
      </p:sp>
    </p:spTree>
    <p:extLst>
      <p:ext uri="{BB962C8B-B14F-4D97-AF65-F5344CB8AC3E}">
        <p14:creationId xmlns:p14="http://schemas.microsoft.com/office/powerpoint/2010/main" val="234759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00347F-17E9-23CA-3C4C-1D1614C96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61E6EE-0164-216B-B16E-9C75E6387040}"/>
              </a:ext>
            </a:extLst>
          </p:cNvPr>
          <p:cNvSpPr/>
          <p:nvPr/>
        </p:nvSpPr>
        <p:spPr>
          <a:xfrm>
            <a:off x="8284604" y="914320"/>
            <a:ext cx="3427030" cy="5670580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pic>
        <p:nvPicPr>
          <p:cNvPr id="3" name="Picture 2" descr="Clipart - Digital logic gates">
            <a:extLst>
              <a:ext uri="{FF2B5EF4-FFF2-40B4-BE49-F238E27FC236}">
                <a16:creationId xmlns:a16="http://schemas.microsoft.com/office/drawing/2014/main" id="{9DED14DF-CC4E-D522-C14E-D4435E845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3" b="84954"/>
          <a:stretch/>
        </p:blipFill>
        <p:spPr bwMode="auto">
          <a:xfrm rot="16200000">
            <a:off x="8753167" y="305539"/>
            <a:ext cx="2374781" cy="291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lipart - Digital logic gates">
            <a:extLst>
              <a:ext uri="{FF2B5EF4-FFF2-40B4-BE49-F238E27FC236}">
                <a16:creationId xmlns:a16="http://schemas.microsoft.com/office/drawing/2014/main" id="{FC56E2A6-8E6F-756C-821B-FA2395A4B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3" t="28493" r="55806" b="56461"/>
          <a:stretch/>
        </p:blipFill>
        <p:spPr bwMode="auto">
          <a:xfrm rot="16200000">
            <a:off x="7992624" y="3373767"/>
            <a:ext cx="2374783" cy="116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lipart - Digital logic gates">
            <a:extLst>
              <a:ext uri="{FF2B5EF4-FFF2-40B4-BE49-F238E27FC236}">
                <a16:creationId xmlns:a16="http://schemas.microsoft.com/office/drawing/2014/main" id="{39F80629-B5F1-E7D9-A3F0-24080E6A2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28" t="86589" r="61311" b="-1635"/>
          <a:stretch/>
        </p:blipFill>
        <p:spPr bwMode="auto">
          <a:xfrm rot="16200000">
            <a:off x="8221381" y="5057259"/>
            <a:ext cx="2374781" cy="116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E88115D5-B8B7-35A1-A2FB-AB54C80016F4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BA3519-4946-4932-6004-5FC6F5344654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99B6DBD-2A82-EC18-31FF-76DD1331E1F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8E79C8-7C09-BE99-B005-0597C91E08A2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4C2288-B311-D4D3-A25E-7CCE069AF48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302F15-1B87-72C1-69CE-3656CCDC4F31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2.1.11 – BOOLEAN OPERATORS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726988B-C8A7-B0C7-4F12-D6C5B670B5F6}"/>
              </a:ext>
            </a:extLst>
          </p:cNvPr>
          <p:cNvGrpSpPr/>
          <p:nvPr/>
        </p:nvGrpSpPr>
        <p:grpSpPr>
          <a:xfrm>
            <a:off x="358570" y="1045596"/>
            <a:ext cx="4552097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7F9A87-2CDA-49E5-95E2-5D159D65C0D0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4EC658-91D7-8829-BB31-A56E1AB3894A}"/>
                </a:ext>
              </a:extLst>
            </p:cNvPr>
            <p:cNvSpPr txBox="1"/>
            <p:nvPr/>
          </p:nvSpPr>
          <p:spPr>
            <a:xfrm>
              <a:off x="896920" y="1480643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COMPLEX LOGIC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B14C9438-B165-6B60-57B0-50324C7C7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570" y="2271130"/>
            <a:ext cx="7559142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(condition1 or not condition2) and (condition3 and condition4): </a:t>
            </a:r>
          </a:p>
        </p:txBody>
      </p:sp>
      <p:pic>
        <p:nvPicPr>
          <p:cNvPr id="5" name="Picture 4" descr="Clipart - Digital logic gates">
            <a:extLst>
              <a:ext uri="{FF2B5EF4-FFF2-40B4-BE49-F238E27FC236}">
                <a16:creationId xmlns:a16="http://schemas.microsoft.com/office/drawing/2014/main" id="{845911A6-DDED-C1F5-AB99-2E224F1C4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83" b="84954"/>
          <a:stretch/>
        </p:blipFill>
        <p:spPr bwMode="auto">
          <a:xfrm rot="16200000">
            <a:off x="9280368" y="3028602"/>
            <a:ext cx="2374781" cy="127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95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570854-F6B2-EDF2-D843-5CC0560F9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F76F9BE-0AD4-DCFB-4CF9-23ECFBCF5C6A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A544EB-70AF-7B45-B695-7B82189C8CC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474F4E0D-88AF-75CD-4896-9FFC696C248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875589-1CE4-64EF-767E-B689B631936C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948B8CF-12DD-4EBA-B35A-8D0AE7789D5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BF3622-6516-CB93-1EFF-5F1DD149CDCA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2.1.11 – BOOLEAN OPERATORS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9F079AA-97AD-5B0B-4A30-B7ABCFE6176D}"/>
              </a:ext>
            </a:extLst>
          </p:cNvPr>
          <p:cNvGrpSpPr/>
          <p:nvPr/>
        </p:nvGrpSpPr>
        <p:grpSpPr>
          <a:xfrm>
            <a:off x="358570" y="1045596"/>
            <a:ext cx="4552097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CCFDE2-2BFA-6A8C-2247-BC8B65A2DD38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A7AEEC-71BF-A247-A820-7F0A472E704A}"/>
                </a:ext>
              </a:extLst>
            </p:cNvPr>
            <p:cNvSpPr txBox="1"/>
            <p:nvPr/>
          </p:nvSpPr>
          <p:spPr>
            <a:xfrm>
              <a:off x="896920" y="1480643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COMPLEX LOGIC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EC2AB4A7-89FE-2091-7A95-75A38FDE3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570" y="2271130"/>
            <a:ext cx="9430472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Good job!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Next time, we’ll be expanding more on the logic that underlies these, and increasing the complexity</a:t>
            </a:r>
          </a:p>
        </p:txBody>
      </p:sp>
    </p:spTree>
    <p:extLst>
      <p:ext uri="{BB962C8B-B14F-4D97-AF65-F5344CB8AC3E}">
        <p14:creationId xmlns:p14="http://schemas.microsoft.com/office/powerpoint/2010/main" val="2305530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EFE4A-FA95-E4F7-0CFE-7F527FA42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E0D184C3-623C-AC51-360E-B9FCFF7F026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798CF6-C430-EFF2-8412-E340F23899B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30B2E27F-719E-AB3C-4491-C8EDC5780C4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E4EB2F-3111-90D6-8467-4F313CC6185F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98A23D-0733-F0EE-79C6-92107079A2A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61B35B-E43E-2592-0ED3-05ED9305666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2.0 – computer organization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0581EBC-9686-96CC-46C8-8440E3E842A0}"/>
              </a:ext>
            </a:extLst>
          </p:cNvPr>
          <p:cNvGrpSpPr/>
          <p:nvPr/>
        </p:nvGrpSpPr>
        <p:grpSpPr>
          <a:xfrm>
            <a:off x="358569" y="1045596"/>
            <a:ext cx="6121743" cy="1994763"/>
            <a:chOff x="812225" y="1424872"/>
            <a:chExt cx="8392632" cy="19947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8B9729-733D-3C1A-6939-044D5B31F9D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9EF8C8-7E46-F32A-3969-403F35AED70C}"/>
                </a:ext>
              </a:extLst>
            </p:cNvPr>
            <p:cNvSpPr txBox="1"/>
            <p:nvPr/>
          </p:nvSpPr>
          <p:spPr>
            <a:xfrm>
              <a:off x="896921" y="1480643"/>
              <a:ext cx="822323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D480A74-8A88-5101-9C92-E953BEA64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3433773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XOR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Logic Gate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0B813FAF-524A-4335-8F9D-942CB2BA7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0963" y="1441921"/>
            <a:ext cx="2808644" cy="28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90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41 0.01852 L 0.01341 0.01852 C 0.01081 0.01991 0.0082 0.02176 0.0056 0.02246 C 0.00482 0.02269 0.00273 0.02246 0.00338 0.02153 C 0.00677 0.01667 0.01094 0.01389 0.01445 0.00973 C 0.01888 0.0044 0.02305 -0.00162 0.02721 -0.00717 C 0.02226 -0.0074 0.0164 -0.00324 0.01224 -0.0081 C 0.00976 -0.01111 0.01771 -0.01319 0.02057 -0.01504 C 0.02526 -0.01805 0.03021 -0.02037 0.03502 -0.02291 C 0.01484 -0.02361 -0.00638 -0.01388 -0.02552 -0.025 C -0.03776 -0.03194 0.00013 -0.03125 0.01276 -0.03564 C 0.02109 -0.03865 0.02916 -0.04305 0.03724 -0.04652 L 0.00898 -0.04768 C -0.00755 -0.04768 -0.02513 -0.03587 -0.0405 -0.04652 C -0.05117 -0.05416 -0.0181 -0.05601 -0.00664 -0.05856 C 0.01862 -0.06388 0.04414 -0.06527 0.06953 -0.07037 L -0.02383 -0.07222 C -0.03972 -0.07407 0.00794 -0.0743 0.02396 -0.07523 L 0.06562 -0.07731 L -0.09544 -0.0831 C -0.08698 -0.08541 -0.07839 -0.08703 -0.06992 -0.09004 C -0.03776 -0.10185 -0.03646 -0.10254 -0.01836 -0.1118 C -0.02331 -0.11342 -0.02839 -0.11481 -0.03334 -0.11666 C -0.03399 -0.11689 -0.03112 -0.11666 -0.03112 -0.11666 C -0.02188 -0.1199 -0.0125 -0.12245 -0.00326 -0.12662 C 0.02565 -0.13981 0.01927 -0.13287 0.03164 -0.1493 C 0.03229 -0.14907 0.03294 -0.14907 0.03333 -0.14837 C 0.04114 -0.13032 0.03932 -0.12916 0.04219 -0.10393 C 0.0414 -0.09398 0.03919 -0.0743 0.03997 -0.06435 C 0.04036 -0.05972 0.04062 -0.07361 0.04114 -0.07824 C 0.04336 -0.09675 0.04596 -0.11504 0.04831 -0.13356 C 0.04778 -0.31921 0.07252 -0.51111 0.04505 -0.69027 " pathEditMode="relative" ptsTypes="AAAAAAAAAAAAAAAAAAAAAAAAAAAAAA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49775-7EF0-7A44-330D-3457CF0EF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B8254707-43BC-8600-E121-CE126E536B2E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58AD1-3052-2E13-0375-989A89E54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418948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192 / 2 = 96 with remainder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96 / 2 = </a:t>
            </a:r>
            <a:r>
              <a:rPr lang="en-US" sz="2800" dirty="0">
                <a:solidFill>
                  <a:schemeClr val="bg1"/>
                </a:solidFill>
              </a:rPr>
              <a:t>48 with remainder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48 / 2 = 24 with remainder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24 / 2 = 12 with remainder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12 / 2 = 6 with remainder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6 / 2 = 3 with remainder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3 / 2 = 1 with remainder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 / 2 = 0 with remainder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192</a:t>
            </a:r>
            <a:r>
              <a:rPr lang="en-US" sz="2800" baseline="-25000" dirty="0">
                <a:solidFill>
                  <a:schemeClr val="bg1"/>
                </a:solidFill>
              </a:rPr>
              <a:t>10</a:t>
            </a:r>
            <a:r>
              <a:rPr lang="en-US" sz="2800" dirty="0">
                <a:solidFill>
                  <a:schemeClr val="bg1"/>
                </a:solidFill>
              </a:rPr>
              <a:t> = 11000000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2A9F28-A067-7053-7908-EE00846AC22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4E8342-01C2-73F0-4CDF-BEF7BEEF7E8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F350F-131A-988B-9BBB-0BE48937744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F10053E-B724-E02E-8DA1-C6E43EBD0FA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035B5C86-B4F6-B299-2873-B386B00DE64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835F3A7-FDD2-10BB-4974-BC8915C8F119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0DF31-61D6-8A26-64EA-CD2B4EAB3653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5AE335D0-994D-3B49-9F96-86FFC218F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173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C85A12-07FA-CB1D-84B3-EDE83D0E1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53FA0E4-A80D-44BE-9100-E28E415B5B2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54935-1374-E819-EB25-802C0D2102E5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E49AA1E0-7FC2-625D-391A-01E812C4EB6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61AF35-46F0-E53D-75AA-DE8D04ABD8E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7C0A81-8C16-2D36-8828-C7A153B22BF6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2D74BA-86DD-F505-EEA0-D5C33D41D750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2.1.11 – BOOLEAN OPERATORS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9B173B-CE48-9C6B-2B2B-91CB0DEA39A8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C789D8-34B3-9B8B-8163-0B05B43B0F14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C48E57-1035-702D-57AC-FEB81AC0FB0E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BASIC CIRCUITS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75C76095-6C07-488A-7762-E5D8000DC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Wires – carry electrical signal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Battery – supplies power through the circuit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Switch – Allows us to toggle the circuit on/off (input)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Light bulb – Allows us to see if the circuit is completed (output)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circuit has two states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Switch is open, light is off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Switch is closed, light is 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404320-76F3-9148-68B2-05A2B789E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287" y="937132"/>
            <a:ext cx="3489272" cy="21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3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18637D-8E04-A35F-30B1-E8F465C5A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0702A91E-9686-1CE4-3503-DAC1DDF959D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36F95B-1AAF-70D1-7A72-946EDBC65107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90B8BC74-8AE5-F5F0-BCBB-0ABE47D6EA3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88B782-7529-5EA8-23FD-BB0DEC2BB38A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2CA62A-F949-0065-17E1-38FB428C3AA2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51E122-B0F7-8B6C-6C0E-6D86DE50BAFC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2.1.11 – BOOLEAN OPERATORS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B60BECD-DF2C-B066-B7CF-DC814219D43A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B5A6D5-2FF5-2972-2A88-F52CF24956D2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39D81B-9CE2-10BA-25A7-BD054A5EFCDD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BASIC CIRCUITS</a:t>
              </a:r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9FDFB0A-8D84-9543-20FD-47A810275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30073"/>
              </p:ext>
            </p:extLst>
          </p:nvPr>
        </p:nvGraphicFramePr>
        <p:xfrm>
          <a:off x="1152228" y="4122690"/>
          <a:ext cx="3757138" cy="18393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8569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878569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</a:tblGrid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Switch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Light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72950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</a:tbl>
          </a:graphicData>
        </a:graphic>
      </p:graphicFrame>
      <p:sp>
        <p:nvSpPr>
          <p:cNvPr id="16" name="Subtitle 2">
            <a:extLst>
              <a:ext uri="{FF2B5EF4-FFF2-40B4-BE49-F238E27FC236}">
                <a16:creationId xmlns:a16="http://schemas.microsoft.com/office/drawing/2014/main" id="{61D8A88D-6C65-5A6D-0122-7E0BE6DFD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5561483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Note the usage of binary digits (bits) in the table to represent states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5F78E8-B9C7-05BA-7CD6-03D1C61084E6}"/>
              </a:ext>
            </a:extLst>
          </p:cNvPr>
          <p:cNvSpPr/>
          <p:nvPr/>
        </p:nvSpPr>
        <p:spPr>
          <a:xfrm>
            <a:off x="5845387" y="3833707"/>
            <a:ext cx="4504266" cy="250613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3162E1-2759-DD27-96DF-972AD5409011}"/>
              </a:ext>
            </a:extLst>
          </p:cNvPr>
          <p:cNvSpPr/>
          <p:nvPr/>
        </p:nvSpPr>
        <p:spPr>
          <a:xfrm>
            <a:off x="6944522" y="3908363"/>
            <a:ext cx="2197020" cy="2169799"/>
          </a:xfrm>
          <a:prstGeom prst="ellipse">
            <a:avLst/>
          </a:prstGeom>
          <a:solidFill>
            <a:srgbClr val="FCBF47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6311E5DF-92F0-D923-EAF1-26FF4925D5EB}"/>
              </a:ext>
            </a:extLst>
          </p:cNvPr>
          <p:cNvSpPr txBox="1">
            <a:spLocks/>
          </p:cNvSpPr>
          <p:nvPr/>
        </p:nvSpPr>
        <p:spPr>
          <a:xfrm>
            <a:off x="7155538" y="5510528"/>
            <a:ext cx="1850096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switch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EF9C723-326E-2646-AD6F-5E51FFABE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287" y="937132"/>
            <a:ext cx="3489272" cy="216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24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5D8E53-7125-927E-FC10-CC2667FB7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36D7BEDC-DC13-85CF-D63B-B6FC37C66BE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4724F0-70FD-457B-909F-90775EFEAD57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4F3070E7-9567-E80D-4423-2CF6C7621094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5C3E04-A6CE-7F24-D666-4FDD1ABF002A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3BFEBB-8321-0FC0-D0FB-6A94BB213B60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EAA36D-0C04-0BF5-A0EC-5FD6DE0E09D0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2.1.11 – BOOLEAN OPERATORS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248C01-7078-4A64-E087-779C91FB0197}"/>
              </a:ext>
            </a:extLst>
          </p:cNvPr>
          <p:cNvGrpSpPr/>
          <p:nvPr/>
        </p:nvGrpSpPr>
        <p:grpSpPr>
          <a:xfrm>
            <a:off x="358571" y="1045596"/>
            <a:ext cx="2872310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8C0F5D-D512-5478-6CD1-8D8E76140F4E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3D40F3-1DBE-C3F7-06DB-408D37292416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AND GATE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8DC48B1A-CA2A-5613-E519-300B964C9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Two switches instead of one in series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is how the and condition in our programming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Goes from two states to four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B8DE88-6A3F-5DDB-998E-1A97E3C3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211" y="845473"/>
            <a:ext cx="3214883" cy="1432373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E2B4D2-D84B-E650-5337-51F2C313E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355101"/>
              </p:ext>
            </p:extLst>
          </p:nvPr>
        </p:nvGraphicFramePr>
        <p:xfrm>
          <a:off x="1518601" y="3767604"/>
          <a:ext cx="4135983" cy="29472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8661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Switch 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Switch 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Light - AND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72950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Open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Open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Closed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Closed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Open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Closed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Closed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EB32EDA-36F4-8B07-EACA-339E315615F1}"/>
              </a:ext>
            </a:extLst>
          </p:cNvPr>
          <p:cNvSpPr/>
          <p:nvPr/>
        </p:nvSpPr>
        <p:spPr>
          <a:xfrm>
            <a:off x="6610774" y="3583093"/>
            <a:ext cx="4504266" cy="250613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63FBF31-F8A6-905C-559D-0143E16F34A3}"/>
              </a:ext>
            </a:extLst>
          </p:cNvPr>
          <p:cNvSpPr/>
          <p:nvPr/>
        </p:nvSpPr>
        <p:spPr>
          <a:xfrm>
            <a:off x="8476379" y="3994021"/>
            <a:ext cx="765352" cy="1642590"/>
          </a:xfrm>
          <a:custGeom>
            <a:avLst/>
            <a:gdLst>
              <a:gd name="connsiteX0" fmla="*/ 406494 w 765352"/>
              <a:gd name="connsiteY0" fmla="*/ 0 h 1642590"/>
              <a:gd name="connsiteX1" fmla="*/ 443606 w 765352"/>
              <a:gd name="connsiteY1" fmla="*/ 33311 h 1642590"/>
              <a:gd name="connsiteX2" fmla="*/ 765352 w 765352"/>
              <a:gd name="connsiteY2" fmla="*/ 800451 h 1642590"/>
              <a:gd name="connsiteX3" fmla="*/ 365596 w 765352"/>
              <a:gd name="connsiteY3" fmla="*/ 1637613 h 1642590"/>
              <a:gd name="connsiteX4" fmla="*/ 358858 w 765352"/>
              <a:gd name="connsiteY4" fmla="*/ 1642590 h 1642590"/>
              <a:gd name="connsiteX5" fmla="*/ 321746 w 765352"/>
              <a:gd name="connsiteY5" fmla="*/ 1609278 h 1642590"/>
              <a:gd name="connsiteX6" fmla="*/ 0 w 765352"/>
              <a:gd name="connsiteY6" fmla="*/ 842138 h 1642590"/>
              <a:gd name="connsiteX7" fmla="*/ 399756 w 765352"/>
              <a:gd name="connsiteY7" fmla="*/ 4976 h 1642590"/>
              <a:gd name="connsiteX8" fmla="*/ 406494 w 765352"/>
              <a:gd name="connsiteY8" fmla="*/ 0 h 164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5352" h="1642590">
                <a:moveTo>
                  <a:pt x="406494" y="0"/>
                </a:moveTo>
                <a:lnTo>
                  <a:pt x="443606" y="33311"/>
                </a:lnTo>
                <a:cubicBezTo>
                  <a:pt x="642397" y="229639"/>
                  <a:pt x="765352" y="500864"/>
                  <a:pt x="765352" y="800451"/>
                </a:cubicBezTo>
                <a:cubicBezTo>
                  <a:pt x="765352" y="1137487"/>
                  <a:pt x="609737" y="1438626"/>
                  <a:pt x="365596" y="1637613"/>
                </a:cubicBezTo>
                <a:lnTo>
                  <a:pt x="358858" y="1642590"/>
                </a:lnTo>
                <a:lnTo>
                  <a:pt x="321746" y="1609278"/>
                </a:lnTo>
                <a:cubicBezTo>
                  <a:pt x="122955" y="1412950"/>
                  <a:pt x="0" y="1141725"/>
                  <a:pt x="0" y="842138"/>
                </a:cubicBezTo>
                <a:cubicBezTo>
                  <a:pt x="0" y="505103"/>
                  <a:pt x="155615" y="203963"/>
                  <a:pt x="399756" y="4976"/>
                </a:cubicBezTo>
                <a:lnTo>
                  <a:pt x="406494" y="0"/>
                </a:lnTo>
                <a:close/>
              </a:path>
            </a:pathLst>
          </a:custGeom>
          <a:solidFill>
            <a:srgbClr val="FCBF47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72A31C5-80FA-FC4A-D19A-12419AB08843}"/>
              </a:ext>
            </a:extLst>
          </p:cNvPr>
          <p:cNvSpPr/>
          <p:nvPr/>
        </p:nvSpPr>
        <p:spPr>
          <a:xfrm>
            <a:off x="7044711" y="3709571"/>
            <a:ext cx="1838162" cy="2169800"/>
          </a:xfrm>
          <a:custGeom>
            <a:avLst/>
            <a:gdLst>
              <a:gd name="connsiteX0" fmla="*/ 1098510 w 1838162"/>
              <a:gd name="connsiteY0" fmla="*/ 0 h 2169800"/>
              <a:gd name="connsiteX1" fmla="*/ 1797264 w 1838162"/>
              <a:gd name="connsiteY1" fmla="*/ 247738 h 2169800"/>
              <a:gd name="connsiteX2" fmla="*/ 1838162 w 1838162"/>
              <a:gd name="connsiteY2" fmla="*/ 284449 h 2169800"/>
              <a:gd name="connsiteX3" fmla="*/ 1831424 w 1838162"/>
              <a:gd name="connsiteY3" fmla="*/ 289425 h 2169800"/>
              <a:gd name="connsiteX4" fmla="*/ 1431668 w 1838162"/>
              <a:gd name="connsiteY4" fmla="*/ 1126587 h 2169800"/>
              <a:gd name="connsiteX5" fmla="*/ 1753414 w 1838162"/>
              <a:gd name="connsiteY5" fmla="*/ 1893727 h 2169800"/>
              <a:gd name="connsiteX6" fmla="*/ 1790526 w 1838162"/>
              <a:gd name="connsiteY6" fmla="*/ 1927039 h 2169800"/>
              <a:gd name="connsiteX7" fmla="*/ 1712697 w 1838162"/>
              <a:gd name="connsiteY7" fmla="*/ 1984516 h 2169800"/>
              <a:gd name="connsiteX8" fmla="*/ 1098510 w 1838162"/>
              <a:gd name="connsiteY8" fmla="*/ 2169800 h 2169800"/>
              <a:gd name="connsiteX9" fmla="*/ 0 w 1838162"/>
              <a:gd name="connsiteY9" fmla="*/ 1084900 h 2169800"/>
              <a:gd name="connsiteX10" fmla="*/ 1098510 w 1838162"/>
              <a:gd name="connsiteY10" fmla="*/ 0 h 216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8162" h="2169800">
                <a:moveTo>
                  <a:pt x="1098510" y="0"/>
                </a:moveTo>
                <a:cubicBezTo>
                  <a:pt x="1363937" y="0"/>
                  <a:pt x="1607377" y="92971"/>
                  <a:pt x="1797264" y="247738"/>
                </a:cubicBezTo>
                <a:lnTo>
                  <a:pt x="1838162" y="284449"/>
                </a:lnTo>
                <a:lnTo>
                  <a:pt x="1831424" y="289425"/>
                </a:lnTo>
                <a:cubicBezTo>
                  <a:pt x="1587283" y="488412"/>
                  <a:pt x="1431668" y="789552"/>
                  <a:pt x="1431668" y="1126587"/>
                </a:cubicBezTo>
                <a:cubicBezTo>
                  <a:pt x="1431668" y="1426174"/>
                  <a:pt x="1554623" y="1697399"/>
                  <a:pt x="1753414" y="1893727"/>
                </a:cubicBezTo>
                <a:lnTo>
                  <a:pt x="1790526" y="1927039"/>
                </a:lnTo>
                <a:lnTo>
                  <a:pt x="1712697" y="1984516"/>
                </a:lnTo>
                <a:cubicBezTo>
                  <a:pt x="1537374" y="2101495"/>
                  <a:pt x="1326019" y="2169800"/>
                  <a:pt x="1098510" y="2169800"/>
                </a:cubicBezTo>
                <a:cubicBezTo>
                  <a:pt x="491820" y="2169800"/>
                  <a:pt x="0" y="1684074"/>
                  <a:pt x="0" y="1084900"/>
                </a:cubicBezTo>
                <a:cubicBezTo>
                  <a:pt x="0" y="485726"/>
                  <a:pt x="491820" y="0"/>
                  <a:pt x="1098510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6AD11A-1F57-2963-B7AD-22E09EE54A38}"/>
              </a:ext>
            </a:extLst>
          </p:cNvPr>
          <p:cNvSpPr/>
          <p:nvPr/>
        </p:nvSpPr>
        <p:spPr>
          <a:xfrm>
            <a:off x="8835237" y="3751258"/>
            <a:ext cx="1838162" cy="2169800"/>
          </a:xfrm>
          <a:custGeom>
            <a:avLst/>
            <a:gdLst>
              <a:gd name="connsiteX0" fmla="*/ 739652 w 1838162"/>
              <a:gd name="connsiteY0" fmla="*/ 0 h 2169800"/>
              <a:gd name="connsiteX1" fmla="*/ 1838162 w 1838162"/>
              <a:gd name="connsiteY1" fmla="*/ 1084900 h 2169800"/>
              <a:gd name="connsiteX2" fmla="*/ 739652 w 1838162"/>
              <a:gd name="connsiteY2" fmla="*/ 2169800 h 2169800"/>
              <a:gd name="connsiteX3" fmla="*/ 40898 w 1838162"/>
              <a:gd name="connsiteY3" fmla="*/ 1922062 h 2169800"/>
              <a:gd name="connsiteX4" fmla="*/ 0 w 1838162"/>
              <a:gd name="connsiteY4" fmla="*/ 1885352 h 2169800"/>
              <a:gd name="connsiteX5" fmla="*/ 6738 w 1838162"/>
              <a:gd name="connsiteY5" fmla="*/ 1880375 h 2169800"/>
              <a:gd name="connsiteX6" fmla="*/ 406494 w 1838162"/>
              <a:gd name="connsiteY6" fmla="*/ 1043213 h 2169800"/>
              <a:gd name="connsiteX7" fmla="*/ 84748 w 1838162"/>
              <a:gd name="connsiteY7" fmla="*/ 276073 h 2169800"/>
              <a:gd name="connsiteX8" fmla="*/ 47636 w 1838162"/>
              <a:gd name="connsiteY8" fmla="*/ 242762 h 2169800"/>
              <a:gd name="connsiteX9" fmla="*/ 125465 w 1838162"/>
              <a:gd name="connsiteY9" fmla="*/ 185284 h 2169800"/>
              <a:gd name="connsiteX10" fmla="*/ 739652 w 1838162"/>
              <a:gd name="connsiteY10" fmla="*/ 0 h 216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8162" h="2169800">
                <a:moveTo>
                  <a:pt x="739652" y="0"/>
                </a:moveTo>
                <a:cubicBezTo>
                  <a:pt x="1346342" y="0"/>
                  <a:pt x="1838162" y="485726"/>
                  <a:pt x="1838162" y="1084900"/>
                </a:cubicBezTo>
                <a:cubicBezTo>
                  <a:pt x="1838162" y="1684074"/>
                  <a:pt x="1346342" y="2169800"/>
                  <a:pt x="739652" y="2169800"/>
                </a:cubicBezTo>
                <a:cubicBezTo>
                  <a:pt x="474225" y="2169800"/>
                  <a:pt x="230785" y="2076829"/>
                  <a:pt x="40898" y="1922062"/>
                </a:cubicBezTo>
                <a:lnTo>
                  <a:pt x="0" y="1885352"/>
                </a:lnTo>
                <a:lnTo>
                  <a:pt x="6738" y="1880375"/>
                </a:lnTo>
                <a:cubicBezTo>
                  <a:pt x="250879" y="1681388"/>
                  <a:pt x="406494" y="1380249"/>
                  <a:pt x="406494" y="1043213"/>
                </a:cubicBezTo>
                <a:cubicBezTo>
                  <a:pt x="406494" y="743626"/>
                  <a:pt x="283539" y="472401"/>
                  <a:pt x="84748" y="276073"/>
                </a:cubicBezTo>
                <a:lnTo>
                  <a:pt x="47636" y="242762"/>
                </a:lnTo>
                <a:lnTo>
                  <a:pt x="125465" y="185284"/>
                </a:lnTo>
                <a:cubicBezTo>
                  <a:pt x="300788" y="68305"/>
                  <a:pt x="512143" y="0"/>
                  <a:pt x="739652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9051C2E9-37C8-C7F1-AA46-9C776FD62B70}"/>
              </a:ext>
            </a:extLst>
          </p:cNvPr>
          <p:cNvSpPr txBox="1">
            <a:spLocks/>
          </p:cNvSpPr>
          <p:nvPr/>
        </p:nvSpPr>
        <p:spPr>
          <a:xfrm>
            <a:off x="9479750" y="5496981"/>
            <a:ext cx="1850096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switch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D0F7CF0-EABE-CCF1-68E2-7C84456781E8}"/>
              </a:ext>
            </a:extLst>
          </p:cNvPr>
          <p:cNvSpPr txBox="1">
            <a:spLocks/>
          </p:cNvSpPr>
          <p:nvPr/>
        </p:nvSpPr>
        <p:spPr>
          <a:xfrm>
            <a:off x="6466349" y="5496981"/>
            <a:ext cx="1850096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switch 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220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EE92E2-41C9-E2F0-CC1D-70E654136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ECF5E81F-C182-DBC8-B43B-F30EC4195C6E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494069-220B-EFE6-633B-75BAF26AD8FC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FF974808-D223-4BAF-E12C-3B13E54B9940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837C4E-7FC1-ECFE-ADCD-A16ECD8FBFA0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D5B4E9-CFD8-F53F-1C2A-B97E59A57121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54BFF6-0EB2-A549-2005-B6BAD3683C86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2.1.11 – BOOLEAN OPERATORS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24C044F-2EAC-5B03-14C4-053BEE1FEAA3}"/>
              </a:ext>
            </a:extLst>
          </p:cNvPr>
          <p:cNvGrpSpPr/>
          <p:nvPr/>
        </p:nvGrpSpPr>
        <p:grpSpPr>
          <a:xfrm>
            <a:off x="358571" y="1045596"/>
            <a:ext cx="2872310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7A7D3F-33CA-B819-D1CB-0DF564D05AA1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1542B5-42D2-A689-6820-8E651107C2BC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OR GATE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A594E5FA-78DD-2B19-ADF0-047FB51EC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Two switches instead of one in parallel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is how the or condition in our programming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Goes from two states to four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BA4247-754B-3F48-63EB-BB7C2E21B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42682"/>
              </p:ext>
            </p:extLst>
          </p:nvPr>
        </p:nvGraphicFramePr>
        <p:xfrm>
          <a:off x="1518601" y="3767604"/>
          <a:ext cx="4135983" cy="29472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8661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Switch 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Switch 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Light - AND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872950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Open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 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Open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Closed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Closed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Open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Closed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Closed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821562F-DB35-738B-0740-DC1EF159E438}"/>
              </a:ext>
            </a:extLst>
          </p:cNvPr>
          <p:cNvSpPr/>
          <p:nvPr/>
        </p:nvSpPr>
        <p:spPr>
          <a:xfrm>
            <a:off x="6610774" y="3583093"/>
            <a:ext cx="4504266" cy="250613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B786E1-2A57-B564-D2FE-B41D83392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445" y="793253"/>
            <a:ext cx="3410581" cy="1896135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D8787DE-F745-9D25-F279-59C1F2863961}"/>
              </a:ext>
            </a:extLst>
          </p:cNvPr>
          <p:cNvSpPr/>
          <p:nvPr/>
        </p:nvSpPr>
        <p:spPr>
          <a:xfrm>
            <a:off x="6929098" y="3742277"/>
            <a:ext cx="3744301" cy="2137094"/>
          </a:xfrm>
          <a:custGeom>
            <a:avLst/>
            <a:gdLst>
              <a:gd name="connsiteX0" fmla="*/ 801157 w 2889510"/>
              <a:gd name="connsiteY0" fmla="*/ 0 h 1612650"/>
              <a:gd name="connsiteX1" fmla="*/ 1367661 w 2889510"/>
              <a:gd name="connsiteY1" fmla="*/ 234654 h 1612650"/>
              <a:gd name="connsiteX2" fmla="*/ 1449019 w 2889510"/>
              <a:gd name="connsiteY2" fmla="*/ 333261 h 1612650"/>
              <a:gd name="connsiteX3" fmla="*/ 1521849 w 2889510"/>
              <a:gd name="connsiteY3" fmla="*/ 244990 h 1612650"/>
              <a:gd name="connsiteX4" fmla="*/ 2088353 w 2889510"/>
              <a:gd name="connsiteY4" fmla="*/ 10336 h 1612650"/>
              <a:gd name="connsiteX5" fmla="*/ 2889510 w 2889510"/>
              <a:gd name="connsiteY5" fmla="*/ 811493 h 1612650"/>
              <a:gd name="connsiteX6" fmla="*/ 2088353 w 2889510"/>
              <a:gd name="connsiteY6" fmla="*/ 1612650 h 1612650"/>
              <a:gd name="connsiteX7" fmla="*/ 1521849 w 2889510"/>
              <a:gd name="connsiteY7" fmla="*/ 1377997 h 1612650"/>
              <a:gd name="connsiteX8" fmla="*/ 1440491 w 2889510"/>
              <a:gd name="connsiteY8" fmla="*/ 1279390 h 1612650"/>
              <a:gd name="connsiteX9" fmla="*/ 1367661 w 2889510"/>
              <a:gd name="connsiteY9" fmla="*/ 1367661 h 1612650"/>
              <a:gd name="connsiteX10" fmla="*/ 801157 w 2889510"/>
              <a:gd name="connsiteY10" fmla="*/ 1602314 h 1612650"/>
              <a:gd name="connsiteX11" fmla="*/ 0 w 2889510"/>
              <a:gd name="connsiteY11" fmla="*/ 801157 h 1612650"/>
              <a:gd name="connsiteX12" fmla="*/ 801157 w 2889510"/>
              <a:gd name="connsiteY12" fmla="*/ 0 h 161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89510" h="1612650">
                <a:moveTo>
                  <a:pt x="801157" y="0"/>
                </a:moveTo>
                <a:cubicBezTo>
                  <a:pt x="1022391" y="0"/>
                  <a:pt x="1222680" y="89673"/>
                  <a:pt x="1367661" y="234654"/>
                </a:cubicBezTo>
                <a:lnTo>
                  <a:pt x="1449019" y="333261"/>
                </a:lnTo>
                <a:lnTo>
                  <a:pt x="1521849" y="244990"/>
                </a:lnTo>
                <a:cubicBezTo>
                  <a:pt x="1666830" y="100009"/>
                  <a:pt x="1867120" y="10336"/>
                  <a:pt x="2088353" y="10336"/>
                </a:cubicBezTo>
                <a:cubicBezTo>
                  <a:pt x="2530820" y="10336"/>
                  <a:pt x="2889510" y="369026"/>
                  <a:pt x="2889510" y="811493"/>
                </a:cubicBezTo>
                <a:cubicBezTo>
                  <a:pt x="2889510" y="1253960"/>
                  <a:pt x="2530820" y="1612650"/>
                  <a:pt x="2088353" y="1612650"/>
                </a:cubicBezTo>
                <a:cubicBezTo>
                  <a:pt x="1867120" y="1612650"/>
                  <a:pt x="1666830" y="1522978"/>
                  <a:pt x="1521849" y="1377997"/>
                </a:cubicBezTo>
                <a:lnTo>
                  <a:pt x="1440491" y="1279390"/>
                </a:lnTo>
                <a:lnTo>
                  <a:pt x="1367661" y="1367661"/>
                </a:lnTo>
                <a:cubicBezTo>
                  <a:pt x="1222680" y="1512642"/>
                  <a:pt x="1022391" y="1602314"/>
                  <a:pt x="801157" y="1602314"/>
                </a:cubicBezTo>
                <a:cubicBezTo>
                  <a:pt x="358690" y="1602314"/>
                  <a:pt x="0" y="1243624"/>
                  <a:pt x="0" y="801157"/>
                </a:cubicBezTo>
                <a:cubicBezTo>
                  <a:pt x="0" y="358690"/>
                  <a:pt x="358690" y="0"/>
                  <a:pt x="801157" y="0"/>
                </a:cubicBezTo>
                <a:close/>
              </a:path>
            </a:pathLst>
          </a:custGeom>
          <a:solidFill>
            <a:srgbClr val="FDCF5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FAC7CE9-6257-3F65-0538-58BAE373E1D7}"/>
              </a:ext>
            </a:extLst>
          </p:cNvPr>
          <p:cNvSpPr txBox="1">
            <a:spLocks/>
          </p:cNvSpPr>
          <p:nvPr/>
        </p:nvSpPr>
        <p:spPr>
          <a:xfrm>
            <a:off x="9479750" y="5496981"/>
            <a:ext cx="1850096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switch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F07C618-37CA-0716-81C9-6B46F671F378}"/>
              </a:ext>
            </a:extLst>
          </p:cNvPr>
          <p:cNvSpPr txBox="1">
            <a:spLocks/>
          </p:cNvSpPr>
          <p:nvPr/>
        </p:nvSpPr>
        <p:spPr>
          <a:xfrm>
            <a:off x="6466349" y="5496981"/>
            <a:ext cx="1850096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switch 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61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94EDEF-D712-7F18-3D5E-1AAC5D2F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881807D7-DD17-0506-FF44-D3DD35E701D3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128B6-70AD-9D3C-A832-FF12D6BA149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17ED99A-ECC8-7BA1-6D36-63DF10426B5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2C1EA2-5E51-7AB9-D9A2-CB1243323789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83E173-9056-BEC7-991E-E6541549BA80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2AD521-7691-944A-9DAD-19BAEA263BD0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2.1.11 – BOOLEAN OPERATORS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C452C92-0388-8D03-3C3C-A345E5D324B2}"/>
              </a:ext>
            </a:extLst>
          </p:cNvPr>
          <p:cNvGrpSpPr/>
          <p:nvPr/>
        </p:nvGrpSpPr>
        <p:grpSpPr>
          <a:xfrm>
            <a:off x="358570" y="1045596"/>
            <a:ext cx="3407403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7603FF-5775-1219-1318-3C618767B92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BBC039-5DFB-1CC0-9BE0-27FAD79A9281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Symbols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AD11F016-2DE7-D18F-2B2C-3AB54AF8C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These are our most basic circuits, and so we have created simplified ways of representing the switch mechanisms when drawing diagrams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refer to these as ‘logic gates’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Both gates take inputs for switches 1 and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top gate, AND, returns 1 only if both switches are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Semicircle shape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bottom gate, OR, returns 1 if either switch is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Arrow shape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A910C5-B089-F2CC-C610-0BF44CA6740F}"/>
              </a:ext>
            </a:extLst>
          </p:cNvPr>
          <p:cNvGrpSpPr/>
          <p:nvPr/>
        </p:nvGrpSpPr>
        <p:grpSpPr>
          <a:xfrm>
            <a:off x="9952166" y="3488266"/>
            <a:ext cx="2045547" cy="3030414"/>
            <a:chOff x="4775200" y="3535680"/>
            <a:chExt cx="2045547" cy="30304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F4684A-1516-63D5-CBA3-77CC1C7B3653}"/>
                </a:ext>
              </a:extLst>
            </p:cNvPr>
            <p:cNvSpPr/>
            <p:nvPr/>
          </p:nvSpPr>
          <p:spPr>
            <a:xfrm>
              <a:off x="4775200" y="3535680"/>
              <a:ext cx="2045547" cy="3030414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2" name="Picture 2" descr="Clipart - Digital logic gates">
              <a:extLst>
                <a:ext uri="{FF2B5EF4-FFF2-40B4-BE49-F238E27FC236}">
                  <a16:creationId xmlns:a16="http://schemas.microsoft.com/office/drawing/2014/main" id="{3879EBB3-FC6E-3ACA-4C38-133F0E9601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883" b="54191"/>
            <a:stretch/>
          </p:blipFill>
          <p:spPr bwMode="auto">
            <a:xfrm>
              <a:off x="5017459" y="3816772"/>
              <a:ext cx="1742328" cy="2608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2248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F3F2D2-64C0-CDE3-DA37-420FE5CAC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F7A165C6-7405-3B04-CE4A-1019DAD3F60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C68F50-26E0-B91C-E88D-4A61D87A3E54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D28C0AE5-C818-F841-3FF3-DDF5B6EEFA8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F6EBD85-D44F-30ED-0D96-9E32DD2570C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BCD5AE-F817-773F-CA05-D5330B0EEFAF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83F33E-4949-23CC-C981-F77801089356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2.1.11 – BOOLEAN OPERATORS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7C7AE1-7119-F1C0-E75E-4BC3E9B1EA92}"/>
              </a:ext>
            </a:extLst>
          </p:cNvPr>
          <p:cNvGrpSpPr/>
          <p:nvPr/>
        </p:nvGrpSpPr>
        <p:grpSpPr>
          <a:xfrm>
            <a:off x="358570" y="1045596"/>
            <a:ext cx="1680203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414BA1-AEF3-6283-1FDA-7B46CFA1D0C3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6B1F51B-DA05-0F0E-814C-626458BDE83C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XOR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5832E553-3B0A-8E8A-5840-B845D7999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have a few additional logic gates to complete Boolean logic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XOR – short for exclusive 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Mimics the way that we may communicate using ‘or’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79A21A-6F11-C79F-046F-D62CF361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597192"/>
              </p:ext>
            </p:extLst>
          </p:nvPr>
        </p:nvGraphicFramePr>
        <p:xfrm>
          <a:off x="1586165" y="3953878"/>
          <a:ext cx="4135983" cy="25814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8661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E5B2328-3A70-8E00-38E7-2EA073848410}"/>
              </a:ext>
            </a:extLst>
          </p:cNvPr>
          <p:cNvSpPr/>
          <p:nvPr/>
        </p:nvSpPr>
        <p:spPr>
          <a:xfrm>
            <a:off x="6645965" y="3953878"/>
            <a:ext cx="4504266" cy="250613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8F0E529-E789-6001-6866-02CD56DDAE6B}"/>
              </a:ext>
            </a:extLst>
          </p:cNvPr>
          <p:cNvSpPr/>
          <p:nvPr/>
        </p:nvSpPr>
        <p:spPr>
          <a:xfrm>
            <a:off x="8511570" y="4364806"/>
            <a:ext cx="765352" cy="1642590"/>
          </a:xfrm>
          <a:custGeom>
            <a:avLst/>
            <a:gdLst>
              <a:gd name="connsiteX0" fmla="*/ 406494 w 765352"/>
              <a:gd name="connsiteY0" fmla="*/ 0 h 1642590"/>
              <a:gd name="connsiteX1" fmla="*/ 443606 w 765352"/>
              <a:gd name="connsiteY1" fmla="*/ 33311 h 1642590"/>
              <a:gd name="connsiteX2" fmla="*/ 765352 w 765352"/>
              <a:gd name="connsiteY2" fmla="*/ 800451 h 1642590"/>
              <a:gd name="connsiteX3" fmla="*/ 365596 w 765352"/>
              <a:gd name="connsiteY3" fmla="*/ 1637613 h 1642590"/>
              <a:gd name="connsiteX4" fmla="*/ 358858 w 765352"/>
              <a:gd name="connsiteY4" fmla="*/ 1642590 h 1642590"/>
              <a:gd name="connsiteX5" fmla="*/ 321746 w 765352"/>
              <a:gd name="connsiteY5" fmla="*/ 1609278 h 1642590"/>
              <a:gd name="connsiteX6" fmla="*/ 0 w 765352"/>
              <a:gd name="connsiteY6" fmla="*/ 842138 h 1642590"/>
              <a:gd name="connsiteX7" fmla="*/ 399756 w 765352"/>
              <a:gd name="connsiteY7" fmla="*/ 4976 h 1642590"/>
              <a:gd name="connsiteX8" fmla="*/ 406494 w 765352"/>
              <a:gd name="connsiteY8" fmla="*/ 0 h 164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5352" h="1642590">
                <a:moveTo>
                  <a:pt x="406494" y="0"/>
                </a:moveTo>
                <a:lnTo>
                  <a:pt x="443606" y="33311"/>
                </a:lnTo>
                <a:cubicBezTo>
                  <a:pt x="642397" y="229639"/>
                  <a:pt x="765352" y="500864"/>
                  <a:pt x="765352" y="800451"/>
                </a:cubicBezTo>
                <a:cubicBezTo>
                  <a:pt x="765352" y="1137487"/>
                  <a:pt x="609737" y="1438626"/>
                  <a:pt x="365596" y="1637613"/>
                </a:cubicBezTo>
                <a:lnTo>
                  <a:pt x="358858" y="1642590"/>
                </a:lnTo>
                <a:lnTo>
                  <a:pt x="321746" y="1609278"/>
                </a:lnTo>
                <a:cubicBezTo>
                  <a:pt x="122955" y="1412950"/>
                  <a:pt x="0" y="1141725"/>
                  <a:pt x="0" y="842138"/>
                </a:cubicBezTo>
                <a:cubicBezTo>
                  <a:pt x="0" y="505103"/>
                  <a:pt x="155615" y="203963"/>
                  <a:pt x="399756" y="4976"/>
                </a:cubicBezTo>
                <a:lnTo>
                  <a:pt x="406494" y="0"/>
                </a:ln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9AC6455-7B03-54DF-9F6B-9E7E8C637293}"/>
              </a:ext>
            </a:extLst>
          </p:cNvPr>
          <p:cNvSpPr/>
          <p:nvPr/>
        </p:nvSpPr>
        <p:spPr>
          <a:xfrm>
            <a:off x="7079902" y="4080356"/>
            <a:ext cx="1838162" cy="2169800"/>
          </a:xfrm>
          <a:custGeom>
            <a:avLst/>
            <a:gdLst>
              <a:gd name="connsiteX0" fmla="*/ 1098510 w 1838162"/>
              <a:gd name="connsiteY0" fmla="*/ 0 h 2169800"/>
              <a:gd name="connsiteX1" fmla="*/ 1797264 w 1838162"/>
              <a:gd name="connsiteY1" fmla="*/ 247738 h 2169800"/>
              <a:gd name="connsiteX2" fmla="*/ 1838162 w 1838162"/>
              <a:gd name="connsiteY2" fmla="*/ 284449 h 2169800"/>
              <a:gd name="connsiteX3" fmla="*/ 1831424 w 1838162"/>
              <a:gd name="connsiteY3" fmla="*/ 289425 h 2169800"/>
              <a:gd name="connsiteX4" fmla="*/ 1431668 w 1838162"/>
              <a:gd name="connsiteY4" fmla="*/ 1126587 h 2169800"/>
              <a:gd name="connsiteX5" fmla="*/ 1753414 w 1838162"/>
              <a:gd name="connsiteY5" fmla="*/ 1893727 h 2169800"/>
              <a:gd name="connsiteX6" fmla="*/ 1790526 w 1838162"/>
              <a:gd name="connsiteY6" fmla="*/ 1927039 h 2169800"/>
              <a:gd name="connsiteX7" fmla="*/ 1712697 w 1838162"/>
              <a:gd name="connsiteY7" fmla="*/ 1984516 h 2169800"/>
              <a:gd name="connsiteX8" fmla="*/ 1098510 w 1838162"/>
              <a:gd name="connsiteY8" fmla="*/ 2169800 h 2169800"/>
              <a:gd name="connsiteX9" fmla="*/ 0 w 1838162"/>
              <a:gd name="connsiteY9" fmla="*/ 1084900 h 2169800"/>
              <a:gd name="connsiteX10" fmla="*/ 1098510 w 1838162"/>
              <a:gd name="connsiteY10" fmla="*/ 0 h 216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8162" h="2169800">
                <a:moveTo>
                  <a:pt x="1098510" y="0"/>
                </a:moveTo>
                <a:cubicBezTo>
                  <a:pt x="1363937" y="0"/>
                  <a:pt x="1607377" y="92971"/>
                  <a:pt x="1797264" y="247738"/>
                </a:cubicBezTo>
                <a:lnTo>
                  <a:pt x="1838162" y="284449"/>
                </a:lnTo>
                <a:lnTo>
                  <a:pt x="1831424" y="289425"/>
                </a:lnTo>
                <a:cubicBezTo>
                  <a:pt x="1587283" y="488412"/>
                  <a:pt x="1431668" y="789552"/>
                  <a:pt x="1431668" y="1126587"/>
                </a:cubicBezTo>
                <a:cubicBezTo>
                  <a:pt x="1431668" y="1426174"/>
                  <a:pt x="1554623" y="1697399"/>
                  <a:pt x="1753414" y="1893727"/>
                </a:cubicBezTo>
                <a:lnTo>
                  <a:pt x="1790526" y="1927039"/>
                </a:lnTo>
                <a:lnTo>
                  <a:pt x="1712697" y="1984516"/>
                </a:lnTo>
                <a:cubicBezTo>
                  <a:pt x="1537374" y="2101495"/>
                  <a:pt x="1326019" y="2169800"/>
                  <a:pt x="1098510" y="2169800"/>
                </a:cubicBezTo>
                <a:cubicBezTo>
                  <a:pt x="491820" y="2169800"/>
                  <a:pt x="0" y="1684074"/>
                  <a:pt x="0" y="1084900"/>
                </a:cubicBezTo>
                <a:cubicBezTo>
                  <a:pt x="0" y="485726"/>
                  <a:pt x="491820" y="0"/>
                  <a:pt x="1098510" y="0"/>
                </a:cubicBezTo>
                <a:close/>
              </a:path>
            </a:pathLst>
          </a:custGeom>
          <a:solidFill>
            <a:srgbClr val="FDCF5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078118E-A5FF-80E9-E851-7DC83524B24B}"/>
              </a:ext>
            </a:extLst>
          </p:cNvPr>
          <p:cNvSpPr/>
          <p:nvPr/>
        </p:nvSpPr>
        <p:spPr>
          <a:xfrm>
            <a:off x="8870428" y="4122043"/>
            <a:ext cx="1838162" cy="2169800"/>
          </a:xfrm>
          <a:custGeom>
            <a:avLst/>
            <a:gdLst>
              <a:gd name="connsiteX0" fmla="*/ 739652 w 1838162"/>
              <a:gd name="connsiteY0" fmla="*/ 0 h 2169800"/>
              <a:gd name="connsiteX1" fmla="*/ 1838162 w 1838162"/>
              <a:gd name="connsiteY1" fmla="*/ 1084900 h 2169800"/>
              <a:gd name="connsiteX2" fmla="*/ 739652 w 1838162"/>
              <a:gd name="connsiteY2" fmla="*/ 2169800 h 2169800"/>
              <a:gd name="connsiteX3" fmla="*/ 40898 w 1838162"/>
              <a:gd name="connsiteY3" fmla="*/ 1922062 h 2169800"/>
              <a:gd name="connsiteX4" fmla="*/ 0 w 1838162"/>
              <a:gd name="connsiteY4" fmla="*/ 1885352 h 2169800"/>
              <a:gd name="connsiteX5" fmla="*/ 6738 w 1838162"/>
              <a:gd name="connsiteY5" fmla="*/ 1880375 h 2169800"/>
              <a:gd name="connsiteX6" fmla="*/ 406494 w 1838162"/>
              <a:gd name="connsiteY6" fmla="*/ 1043213 h 2169800"/>
              <a:gd name="connsiteX7" fmla="*/ 84748 w 1838162"/>
              <a:gd name="connsiteY7" fmla="*/ 276073 h 2169800"/>
              <a:gd name="connsiteX8" fmla="*/ 47636 w 1838162"/>
              <a:gd name="connsiteY8" fmla="*/ 242762 h 2169800"/>
              <a:gd name="connsiteX9" fmla="*/ 125465 w 1838162"/>
              <a:gd name="connsiteY9" fmla="*/ 185284 h 2169800"/>
              <a:gd name="connsiteX10" fmla="*/ 739652 w 1838162"/>
              <a:gd name="connsiteY10" fmla="*/ 0 h 216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38162" h="2169800">
                <a:moveTo>
                  <a:pt x="739652" y="0"/>
                </a:moveTo>
                <a:cubicBezTo>
                  <a:pt x="1346342" y="0"/>
                  <a:pt x="1838162" y="485726"/>
                  <a:pt x="1838162" y="1084900"/>
                </a:cubicBezTo>
                <a:cubicBezTo>
                  <a:pt x="1838162" y="1684074"/>
                  <a:pt x="1346342" y="2169800"/>
                  <a:pt x="739652" y="2169800"/>
                </a:cubicBezTo>
                <a:cubicBezTo>
                  <a:pt x="474225" y="2169800"/>
                  <a:pt x="230785" y="2076829"/>
                  <a:pt x="40898" y="1922062"/>
                </a:cubicBezTo>
                <a:lnTo>
                  <a:pt x="0" y="1885352"/>
                </a:lnTo>
                <a:lnTo>
                  <a:pt x="6738" y="1880375"/>
                </a:lnTo>
                <a:cubicBezTo>
                  <a:pt x="250879" y="1681388"/>
                  <a:pt x="406494" y="1380249"/>
                  <a:pt x="406494" y="1043213"/>
                </a:cubicBezTo>
                <a:cubicBezTo>
                  <a:pt x="406494" y="743626"/>
                  <a:pt x="283539" y="472401"/>
                  <a:pt x="84748" y="276073"/>
                </a:cubicBezTo>
                <a:lnTo>
                  <a:pt x="47636" y="242762"/>
                </a:lnTo>
                <a:lnTo>
                  <a:pt x="125465" y="185284"/>
                </a:lnTo>
                <a:cubicBezTo>
                  <a:pt x="300788" y="68305"/>
                  <a:pt x="512143" y="0"/>
                  <a:pt x="739652" y="0"/>
                </a:cubicBezTo>
                <a:close/>
              </a:path>
            </a:pathLst>
          </a:custGeom>
          <a:solidFill>
            <a:srgbClr val="FDCF50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A9D5D84-46E0-34AD-6E9D-6222150D32AB}"/>
              </a:ext>
            </a:extLst>
          </p:cNvPr>
          <p:cNvSpPr txBox="1">
            <a:spLocks/>
          </p:cNvSpPr>
          <p:nvPr/>
        </p:nvSpPr>
        <p:spPr>
          <a:xfrm>
            <a:off x="9500622" y="5774216"/>
            <a:ext cx="1850096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switch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DA41393-4E77-9E24-AE88-5CB32F8D3954}"/>
              </a:ext>
            </a:extLst>
          </p:cNvPr>
          <p:cNvSpPr txBox="1">
            <a:spLocks/>
          </p:cNvSpPr>
          <p:nvPr/>
        </p:nvSpPr>
        <p:spPr>
          <a:xfrm>
            <a:off x="6560121" y="5879371"/>
            <a:ext cx="1850096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switch 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142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75000"/>
          </a:schemeClr>
        </a:solidFill>
        <a:ln w="76200">
          <a:solidFill>
            <a:schemeClr val="accent3">
              <a:lumMod val="50000"/>
            </a:schemeClr>
          </a:solidFill>
        </a:ln>
        <a:effectLst>
          <a:outerShdw dist="177800" dir="5400000" algn="t" rotWithShape="0">
            <a:srgbClr val="06140D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40657</TotalTime>
  <Words>1061</Words>
  <Application>Microsoft Office PowerPoint</Application>
  <PresentationFormat>Widescreen</PresentationFormat>
  <Paragraphs>220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NEXT ART</vt:lpstr>
      <vt:lpstr>Sofachrome Rg</vt:lpstr>
      <vt:lpstr>Office Theme</vt:lpstr>
      <vt:lpstr>Computer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29</cp:revision>
  <dcterms:created xsi:type="dcterms:W3CDTF">2024-08-07T17:47:07Z</dcterms:created>
  <dcterms:modified xsi:type="dcterms:W3CDTF">2025-01-23T19:18:39Z</dcterms:modified>
</cp:coreProperties>
</file>