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60" r:id="rId6"/>
    <p:sldId id="263" r:id="rId7"/>
    <p:sldId id="259" r:id="rId8"/>
    <p:sldId id="261" r:id="rId9"/>
    <p:sldId id="262" r:id="rId10"/>
    <p:sldId id="265" r:id="rId11"/>
    <p:sldId id="266" r:id="rId12"/>
    <p:sldId id="275" r:id="rId13"/>
    <p:sldId id="276" r:id="rId14"/>
    <p:sldId id="277" r:id="rId15"/>
    <p:sldId id="278" r:id="rId16"/>
    <p:sldId id="279" r:id="rId17"/>
    <p:sldId id="280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53D5"/>
    <a:srgbClr val="7331B5"/>
    <a:srgbClr val="65329E"/>
    <a:srgbClr val="18132F"/>
    <a:srgbClr val="20193F"/>
    <a:srgbClr val="2B2153"/>
    <a:srgbClr val="30255D"/>
    <a:srgbClr val="7F55D3"/>
    <a:srgbClr val="522FA1"/>
    <a:srgbClr val="1D18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51392-55E8-466F-BF23-813274F7305C}" v="9" dt="2024-08-08T23:18:46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4.1.1 – 4.1.3: Thinking Procedurally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Will the following algorithm correctly solve 5 + 1 + 4 * 3 ^ 4?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3 ^ 4 = 81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Second, 4 * 81 = 324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Third, 5 + 1 = 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Finally, 6 + 324 = 330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4.1.2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4603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TRUE OR FALSE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7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about this: 5 + 10 * 8 ^ 2?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10 * 8 = 80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Second, 80 ^ 2 = 1600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Finally, 5 + 1600 = 1605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786CCF-FEFD-C590-BC79-F8177CCBD18F}"/>
              </a:ext>
            </a:extLst>
          </p:cNvPr>
          <p:cNvGrpSpPr/>
          <p:nvPr/>
        </p:nvGrpSpPr>
        <p:grpSpPr>
          <a:xfrm>
            <a:off x="358569" y="1045596"/>
            <a:ext cx="4460319" cy="876338"/>
            <a:chOff x="812225" y="1424872"/>
            <a:chExt cx="8392633" cy="8763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8C3277-DACC-E354-7F3C-3D874D1248BD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5F5BC9-C88B-8DA5-861D-468E4237919E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TRUE OR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4366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Additional notes: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many problems, multiple algorithms can solve the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Algorithms can be written a few ways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English words/instructions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Flow chart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Pseudo-code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64037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Algorithms appendix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2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51626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algorithm to give me x ^ 2 multiplied by 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64037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Algorithms appendix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41E2D3C-5063-9B4C-7459-A3B7B25E4BC0}"/>
              </a:ext>
            </a:extLst>
          </p:cNvPr>
          <p:cNvSpPr txBox="1">
            <a:spLocks/>
          </p:cNvSpPr>
          <p:nvPr/>
        </p:nvSpPr>
        <p:spPr>
          <a:xfrm>
            <a:off x="1152228" y="3423993"/>
            <a:ext cx="4121675" cy="158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English: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First, calculate x ^ 2, and call it 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Second, calculate y * 3, and call it z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Return z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B0C7DF-EFA7-22BF-7336-BC4192ADD01A}"/>
              </a:ext>
            </a:extLst>
          </p:cNvPr>
          <p:cNvSpPr/>
          <p:nvPr/>
        </p:nvSpPr>
        <p:spPr>
          <a:xfrm>
            <a:off x="8587110" y="1104704"/>
            <a:ext cx="1512541" cy="600343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C53AB-8BE5-6A88-5AA0-BD7669B122A7}"/>
              </a:ext>
            </a:extLst>
          </p:cNvPr>
          <p:cNvSpPr/>
          <p:nvPr/>
        </p:nvSpPr>
        <p:spPr>
          <a:xfrm>
            <a:off x="8276007" y="2063516"/>
            <a:ext cx="2134746" cy="680644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y = x ^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1E4043-EC0F-2E57-D5F3-1C85273A9D48}"/>
              </a:ext>
            </a:extLst>
          </p:cNvPr>
          <p:cNvSpPr/>
          <p:nvPr/>
        </p:nvSpPr>
        <p:spPr>
          <a:xfrm>
            <a:off x="8276007" y="3234153"/>
            <a:ext cx="2134746" cy="680644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z = y *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5185F-1776-6DA1-266A-40B945C98049}"/>
              </a:ext>
            </a:extLst>
          </p:cNvPr>
          <p:cNvSpPr/>
          <p:nvPr/>
        </p:nvSpPr>
        <p:spPr>
          <a:xfrm>
            <a:off x="8276007" y="4307204"/>
            <a:ext cx="2134746" cy="680644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z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160FCB9-C53F-274E-3346-AAF30ECE9DC8}"/>
              </a:ext>
            </a:extLst>
          </p:cNvPr>
          <p:cNvSpPr/>
          <p:nvPr/>
        </p:nvSpPr>
        <p:spPr>
          <a:xfrm>
            <a:off x="8587109" y="5453124"/>
            <a:ext cx="1512541" cy="600343"/>
          </a:xfrm>
          <a:prstGeom prst="round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91AFA5-E16D-289E-E255-05D67E472FF7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9343380" y="1705047"/>
            <a:ext cx="1" cy="3584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DDEF8C-B516-391B-5123-084BD457CD30}"/>
              </a:ext>
            </a:extLst>
          </p:cNvPr>
          <p:cNvCxnSpPr/>
          <p:nvPr/>
        </p:nvCxnSpPr>
        <p:spPr>
          <a:xfrm flipH="1">
            <a:off x="9343378" y="2831476"/>
            <a:ext cx="1" cy="3584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DB4584-7E9B-81B9-1CA1-9CF79983093B}"/>
              </a:ext>
            </a:extLst>
          </p:cNvPr>
          <p:cNvCxnSpPr/>
          <p:nvPr/>
        </p:nvCxnSpPr>
        <p:spPr>
          <a:xfrm flipH="1">
            <a:off x="9343376" y="3957905"/>
            <a:ext cx="1" cy="3584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04C097-6EDE-E3FF-A1B1-2D4BA0F5FB9E}"/>
              </a:ext>
            </a:extLst>
          </p:cNvPr>
          <p:cNvCxnSpPr/>
          <p:nvPr/>
        </p:nvCxnSpPr>
        <p:spPr>
          <a:xfrm flipH="1">
            <a:off x="9343374" y="5084334"/>
            <a:ext cx="1" cy="3584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ubtitle 2">
            <a:extLst>
              <a:ext uri="{FF2B5EF4-FFF2-40B4-BE49-F238E27FC236}">
                <a16:creationId xmlns:a16="http://schemas.microsoft.com/office/drawing/2014/main" id="{40AA8844-9B32-F740-6B72-6306BDB9E61B}"/>
              </a:ext>
            </a:extLst>
          </p:cNvPr>
          <p:cNvSpPr txBox="1">
            <a:spLocks/>
          </p:cNvSpPr>
          <p:nvPr/>
        </p:nvSpPr>
        <p:spPr>
          <a:xfrm>
            <a:off x="8470493" y="645776"/>
            <a:ext cx="4121675" cy="158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Flowchart: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728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51626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An algorithm to give me x ^ 2 multiplied by 3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640372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Algorithms appendix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41E2D3C-5063-9B4C-7459-A3B7B25E4BC0}"/>
              </a:ext>
            </a:extLst>
          </p:cNvPr>
          <p:cNvSpPr txBox="1">
            <a:spLocks/>
          </p:cNvSpPr>
          <p:nvPr/>
        </p:nvSpPr>
        <p:spPr>
          <a:xfrm>
            <a:off x="722847" y="3120048"/>
            <a:ext cx="4914807" cy="292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Pseudocode: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x already exists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x * x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y * 3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z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508B827D-B1E4-D4E4-F7FA-6E603ED23CE4}"/>
              </a:ext>
            </a:extLst>
          </p:cNvPr>
          <p:cNvSpPr txBox="1">
            <a:spLocks/>
          </p:cNvSpPr>
          <p:nvPr/>
        </p:nvSpPr>
        <p:spPr>
          <a:xfrm>
            <a:off x="6096000" y="3122765"/>
            <a:ext cx="4914807" cy="292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Python code</a:t>
            </a:r>
          </a:p>
          <a:p>
            <a:pPr algn="l"/>
            <a:r>
              <a:rPr lang="es-E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algn="l"/>
            <a:r>
              <a:rPr lang="es-E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 = x * x</a:t>
            </a:r>
          </a:p>
          <a:p>
            <a:pPr algn="l"/>
            <a:r>
              <a:rPr lang="es-E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z = y * 3    	</a:t>
            </a:r>
            <a:r>
              <a:rPr lang="es-E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(z)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458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this talk of algorithms is fun, but isn’t computer science about making programs?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program: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Generally, a collection of algorithms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to solve a specific problem or set of problems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Or be Twitter I guess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10410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what is A PROGRAM?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572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do I know when to make an algorithm?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 you have a problem, and you need to identify a specific solution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Solution can be comprised of simple, repeatable steps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Steps are able to be followed in a certain 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7847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THINK LIKE A COMPUTER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54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Order of steps in an algorithm is important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can’t bake a cake before I’ve mixed my batter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about what steps you’ll need </a:t>
            </a:r>
            <a:r>
              <a:rPr lang="en-US" sz="2800" i="1" dirty="0">
                <a:solidFill>
                  <a:schemeClr val="bg1"/>
                </a:solidFill>
              </a:rPr>
              <a:t>before </a:t>
            </a:r>
            <a:r>
              <a:rPr lang="en-US" sz="2800" dirty="0">
                <a:solidFill>
                  <a:schemeClr val="bg1"/>
                </a:solidFill>
              </a:rPr>
              <a:t>you make the whole algorithm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4.1.2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7847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THINK LIKE A COMPUTER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7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These algorithms can get repetitive, huh?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Procedures allow us to cut down on repeat steps in an algorithm or program.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‘Jump’ to another algorithm (called a procedure) to shorten and simplify our program.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Also known as ‘sub-procedures’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4085415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2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say I’m a robot that can cook, and I need specific instructions on how to do each step of the process.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Algorithm for cracking eggs looks like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Grab egg from the egg carton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Locate a suitable surface to crack the egg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Gently, yet firmly hit the egg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the egg apart using the crack generated by hitting it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Pry the egg open all the way, releasing the whites and the yolks into the bowl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That’s a lot of steps, right??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of these recipes have to crack tons of eggs!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2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Formally defined, a list of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Specific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Very little ambiguity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 a specific order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algorithm 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Finite, it will always end (no infinite algorithm)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Definite, each step is well defined (unambiguous)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Effective, each step is simple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9417948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what is AN ALGORITHM anyway?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280926"/>
          </a:xfrm>
        </p:spPr>
        <p:txBody>
          <a:bodyPr>
            <a:normAutofit fontScale="7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I’m making a cake that takes 3 eggs, my algorithm looks like this JUST for the eggs: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Grab egg from the egg carton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Locate a suitable surface to crack the egg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Gently, yet firmly hit the egg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the egg apart using the crack generated by hitting it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Pry the egg open all the way, releasing the whites and the yolks into the bowl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Grab egg from the egg carton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Locate a suitable surface to crack the egg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Gently, yet firmly hit the egg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the egg apart using the crack generated by hitting it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Pry the egg open all the way, releasing the whites and the yolks into the bowl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Grab egg from the egg carton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Locate a suitable surface to crack the egg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Gently, yet firmly hit the egg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the egg apart using the crack generated by hitting it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Pry the egg open all the way, releasing the whites and the yolks into the bowl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(This is obviously way too long just for some eggs)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280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Unique procedure for cracking an egg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CrackEgg</a:t>
            </a:r>
            <a:r>
              <a:rPr lang="en-US" sz="2800" dirty="0">
                <a:solidFill>
                  <a:schemeClr val="bg1"/>
                </a:solidFill>
              </a:rPr>
              <a:t>():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Grab egg from the egg carton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Locate a suitable surface to crack the egg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Gently, yet firmly hit the egg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Split the egg apart using the crack generated by hitting it against the surface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Pry the egg open all the way, releasing the whites and the yolks into the bowl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Name of procedure is important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algorithm looks for that name in your program to run the procedure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4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280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Now, if our cake cracks three eggs, all we need is: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CrackEgg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CrackEgg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CrackEgg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Benefits: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time writing the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space on paper or inside the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95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2809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Benefits: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time writing the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space on paper or inside the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this to actions you have memorized or do on instinct.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don’t usually have to remember each step to: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Tie your shoes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Walk (foot by foot)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into your car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PROCEDURE BENEFITS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0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805248" cy="428092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an algorithm for something you’re familiar with, in plain words.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sure not to leave any steps out, be specific, like you’re writing it to a child. You can’t assume they know anything about what </a:t>
            </a:r>
            <a:r>
              <a:rPr lang="en-US">
                <a:solidFill>
                  <a:schemeClr val="bg1"/>
                </a:solidFill>
              </a:rPr>
              <a:t>you’re doing.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at least one procedure, and write it like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ProcedureName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Procedure step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Procedure step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Procedure step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Then use that procedure in your algorithm by writing it in like this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Algorithm step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ProcedureName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Algorithm step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4.1.3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6545151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Algorithm EXERCISE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8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946" y="2330067"/>
            <a:ext cx="9971826" cy="411729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 algorithm can have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that is given to the algorithm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Output that the algorithm gives 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Examples: Recipes, Computer Code (obviously), Lab Instructions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Other examples?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9417948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what is AN ALGORITHM anyway?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438" y="1090650"/>
            <a:ext cx="8189340" cy="115235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Using the four directions, what combo will get this cool robot PNG* to point A without touching any purple?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2F6B5D-2847-977F-33DB-E05F5E72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278249"/>
              </p:ext>
            </p:extLst>
          </p:nvPr>
        </p:nvGraphicFramePr>
        <p:xfrm>
          <a:off x="3740058" y="2197395"/>
          <a:ext cx="4454100" cy="4336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2350">
                  <a:extLst>
                    <a:ext uri="{9D8B030D-6E8A-4147-A177-3AD203B41FA5}">
                      <a16:colId xmlns:a16="http://schemas.microsoft.com/office/drawing/2014/main" val="2574715081"/>
                    </a:ext>
                  </a:extLst>
                </a:gridCol>
                <a:gridCol w="742350">
                  <a:extLst>
                    <a:ext uri="{9D8B030D-6E8A-4147-A177-3AD203B41FA5}">
                      <a16:colId xmlns:a16="http://schemas.microsoft.com/office/drawing/2014/main" val="228300123"/>
                    </a:ext>
                  </a:extLst>
                </a:gridCol>
                <a:gridCol w="742350">
                  <a:extLst>
                    <a:ext uri="{9D8B030D-6E8A-4147-A177-3AD203B41FA5}">
                      <a16:colId xmlns:a16="http://schemas.microsoft.com/office/drawing/2014/main" val="682272733"/>
                    </a:ext>
                  </a:extLst>
                </a:gridCol>
                <a:gridCol w="742350">
                  <a:extLst>
                    <a:ext uri="{9D8B030D-6E8A-4147-A177-3AD203B41FA5}">
                      <a16:colId xmlns:a16="http://schemas.microsoft.com/office/drawing/2014/main" val="624237579"/>
                    </a:ext>
                  </a:extLst>
                </a:gridCol>
                <a:gridCol w="742350">
                  <a:extLst>
                    <a:ext uri="{9D8B030D-6E8A-4147-A177-3AD203B41FA5}">
                      <a16:colId xmlns:a16="http://schemas.microsoft.com/office/drawing/2014/main" val="298484202"/>
                    </a:ext>
                  </a:extLst>
                </a:gridCol>
                <a:gridCol w="742350">
                  <a:extLst>
                    <a:ext uri="{9D8B030D-6E8A-4147-A177-3AD203B41FA5}">
                      <a16:colId xmlns:a16="http://schemas.microsoft.com/office/drawing/2014/main" val="1321937535"/>
                    </a:ext>
                  </a:extLst>
                </a:gridCol>
              </a:tblGrid>
              <a:tr h="722717"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36993"/>
                  </a:ext>
                </a:extLst>
              </a:tr>
              <a:tr h="722717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2395"/>
                  </a:ext>
                </a:extLst>
              </a:tr>
              <a:tr h="722717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947855"/>
                  </a:ext>
                </a:extLst>
              </a:tr>
              <a:tr h="722717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30488"/>
                  </a:ext>
                </a:extLst>
              </a:tr>
              <a:tr h="722717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24452"/>
                  </a:ext>
                </a:extLst>
              </a:tr>
              <a:tr h="7227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39354"/>
                  </a:ext>
                </a:extLst>
              </a:tr>
            </a:tbl>
          </a:graphicData>
        </a:graphic>
      </p:graphicFrame>
      <p:pic>
        <p:nvPicPr>
          <p:cNvPr id="1026" name="Picture 2" descr="Robot PNG | PNG All">
            <a:extLst>
              <a:ext uri="{FF2B5EF4-FFF2-40B4-BE49-F238E27FC236}">
                <a16:creationId xmlns:a16="http://schemas.microsoft.com/office/drawing/2014/main" id="{37C3F6E3-ADFF-7504-5AAB-9EF0A62D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58" y="5673950"/>
            <a:ext cx="740026" cy="92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8587C6-7C2D-059C-311F-47C3E279CA51}"/>
              </a:ext>
            </a:extLst>
          </p:cNvPr>
          <p:cNvSpPr txBox="1"/>
          <p:nvPr/>
        </p:nvSpPr>
        <p:spPr>
          <a:xfrm>
            <a:off x="8335926" y="5241295"/>
            <a:ext cx="27715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*Assume the robot moves relative to us, and doesn’t turn, and that each square he moves takes one arrow.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0222F5-774C-5B41-0EDE-93ED5280F364}"/>
              </a:ext>
            </a:extLst>
          </p:cNvPr>
          <p:cNvSpPr/>
          <p:nvPr/>
        </p:nvSpPr>
        <p:spPr>
          <a:xfrm>
            <a:off x="8892363" y="2439249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603F70-D27C-CA29-858E-D723F5EF8505}"/>
              </a:ext>
            </a:extLst>
          </p:cNvPr>
          <p:cNvSpPr/>
          <p:nvPr/>
        </p:nvSpPr>
        <p:spPr>
          <a:xfrm rot="16200000">
            <a:off x="9952649" y="2439249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0505686-37BE-CE7E-8974-73E89C0DE22A}"/>
              </a:ext>
            </a:extLst>
          </p:cNvPr>
          <p:cNvSpPr/>
          <p:nvPr/>
        </p:nvSpPr>
        <p:spPr>
          <a:xfrm rot="10800000">
            <a:off x="9959738" y="3486128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4617E1-CC4E-5C26-FA63-13E516153962}"/>
              </a:ext>
            </a:extLst>
          </p:cNvPr>
          <p:cNvSpPr/>
          <p:nvPr/>
        </p:nvSpPr>
        <p:spPr>
          <a:xfrm rot="5400000">
            <a:off x="8885274" y="3523771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71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481" y="1184050"/>
            <a:ext cx="9537037" cy="54251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directions will get this cool robot PNG* to point A?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2F6B5D-2847-977F-33DB-E05F5E72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87280"/>
              </p:ext>
            </p:extLst>
          </p:nvPr>
        </p:nvGraphicFramePr>
        <p:xfrm>
          <a:off x="962079" y="1888496"/>
          <a:ext cx="3781998" cy="36819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0333">
                  <a:extLst>
                    <a:ext uri="{9D8B030D-6E8A-4147-A177-3AD203B41FA5}">
                      <a16:colId xmlns:a16="http://schemas.microsoft.com/office/drawing/2014/main" val="2574715081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228300123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682272733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624237579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298484202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1321937535"/>
                    </a:ext>
                  </a:extLst>
                </a:gridCol>
              </a:tblGrid>
              <a:tr h="61366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A</a:t>
                      </a:r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36993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2395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947855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30488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24452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39354"/>
                  </a:ext>
                </a:extLst>
              </a:tr>
            </a:tbl>
          </a:graphicData>
        </a:graphic>
      </p:graphicFrame>
      <p:pic>
        <p:nvPicPr>
          <p:cNvPr id="1026" name="Picture 2" descr="Robot PNG | PNG All">
            <a:extLst>
              <a:ext uri="{FF2B5EF4-FFF2-40B4-BE49-F238E27FC236}">
                <a16:creationId xmlns:a16="http://schemas.microsoft.com/office/drawing/2014/main" id="{37C3F6E3-ADFF-7504-5AAB-9EF0A62D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3" y="4862772"/>
            <a:ext cx="605636" cy="7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D1CCFD-F1E4-62E7-E8ED-50ED57F30B91}"/>
              </a:ext>
            </a:extLst>
          </p:cNvPr>
          <p:cNvSpPr/>
          <p:nvPr/>
        </p:nvSpPr>
        <p:spPr>
          <a:xfrm>
            <a:off x="5117805" y="2006009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069110-8D54-503D-C759-31E887A13E12}"/>
              </a:ext>
            </a:extLst>
          </p:cNvPr>
          <p:cNvSpPr/>
          <p:nvPr/>
        </p:nvSpPr>
        <p:spPr>
          <a:xfrm rot="16200000">
            <a:off x="6125332" y="2023302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A0A721-A0CC-0175-A543-89A0ED5D4C94}"/>
              </a:ext>
            </a:extLst>
          </p:cNvPr>
          <p:cNvSpPr/>
          <p:nvPr/>
        </p:nvSpPr>
        <p:spPr>
          <a:xfrm>
            <a:off x="7132859" y="2040595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B40A16-6CC0-D5C9-4FA2-B37863902909}"/>
              </a:ext>
            </a:extLst>
          </p:cNvPr>
          <p:cNvSpPr/>
          <p:nvPr/>
        </p:nvSpPr>
        <p:spPr>
          <a:xfrm>
            <a:off x="8140386" y="2057888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DC6629-6D71-DD1D-7DA1-D6FCE57D48A4}"/>
              </a:ext>
            </a:extLst>
          </p:cNvPr>
          <p:cNvSpPr/>
          <p:nvPr/>
        </p:nvSpPr>
        <p:spPr>
          <a:xfrm rot="16200000">
            <a:off x="9147913" y="2075181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AEDC55-38EE-E057-E274-67E86379CF87}"/>
              </a:ext>
            </a:extLst>
          </p:cNvPr>
          <p:cNvSpPr/>
          <p:nvPr/>
        </p:nvSpPr>
        <p:spPr>
          <a:xfrm rot="16200000">
            <a:off x="10155440" y="209247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3BBB04-3FAE-C71C-4146-1240DF4B7A49}"/>
              </a:ext>
            </a:extLst>
          </p:cNvPr>
          <p:cNvSpPr/>
          <p:nvPr/>
        </p:nvSpPr>
        <p:spPr>
          <a:xfrm rot="10800000">
            <a:off x="11162967" y="2109767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27A30C1-7ACE-81B5-968B-3B7EB8AE922F}"/>
              </a:ext>
            </a:extLst>
          </p:cNvPr>
          <p:cNvSpPr/>
          <p:nvPr/>
        </p:nvSpPr>
        <p:spPr>
          <a:xfrm rot="10800000">
            <a:off x="5051564" y="307493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DD6D27-99DF-BF6D-CC61-D8385FCBFC76}"/>
              </a:ext>
            </a:extLst>
          </p:cNvPr>
          <p:cNvSpPr/>
          <p:nvPr/>
        </p:nvSpPr>
        <p:spPr>
          <a:xfrm rot="16200000">
            <a:off x="6027562" y="307493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0305778-0CB8-9B87-1F84-33FE00573E2F}"/>
              </a:ext>
            </a:extLst>
          </p:cNvPr>
          <p:cNvSpPr/>
          <p:nvPr/>
        </p:nvSpPr>
        <p:spPr>
          <a:xfrm rot="16200000">
            <a:off x="7003560" y="307493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4974 -0.4493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-2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184050"/>
            <a:ext cx="12192000" cy="5425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Just one incorrect instruction can throw off the whole procedure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2F6B5D-2847-977F-33DB-E05F5E72E220}"/>
              </a:ext>
            </a:extLst>
          </p:cNvPr>
          <p:cNvGraphicFramePr>
            <a:graphicFrameLocks noGrp="1"/>
          </p:cNvGraphicFramePr>
          <p:nvPr/>
        </p:nvGraphicFramePr>
        <p:xfrm>
          <a:off x="962079" y="1888496"/>
          <a:ext cx="3781998" cy="36819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30333">
                  <a:extLst>
                    <a:ext uri="{9D8B030D-6E8A-4147-A177-3AD203B41FA5}">
                      <a16:colId xmlns:a16="http://schemas.microsoft.com/office/drawing/2014/main" val="2574715081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228300123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682272733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624237579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298484202"/>
                    </a:ext>
                  </a:extLst>
                </a:gridCol>
                <a:gridCol w="630333">
                  <a:extLst>
                    <a:ext uri="{9D8B030D-6E8A-4147-A177-3AD203B41FA5}">
                      <a16:colId xmlns:a16="http://schemas.microsoft.com/office/drawing/2014/main" val="1321937535"/>
                    </a:ext>
                  </a:extLst>
                </a:gridCol>
              </a:tblGrid>
              <a:tr h="613663"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/>
                        <a:t>A</a:t>
                      </a:r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736993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2395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947855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30488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 dirty="0">
                        <a:highlight>
                          <a:srgbClr val="FFFF00"/>
                        </a:highlight>
                      </a:endParaRPr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24452"/>
                  </a:ext>
                </a:extLst>
              </a:tr>
              <a:tr h="613663"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7642" marR="77642" marT="38821" marB="38821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7642" marR="77642" marT="38821" marB="38821">
                    <a:solidFill>
                      <a:srgbClr val="A05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939354"/>
                  </a:ext>
                </a:extLst>
              </a:tr>
            </a:tbl>
          </a:graphicData>
        </a:graphic>
      </p:graphicFrame>
      <p:pic>
        <p:nvPicPr>
          <p:cNvPr id="1026" name="Picture 2" descr="Robot PNG | PNG All">
            <a:extLst>
              <a:ext uri="{FF2B5EF4-FFF2-40B4-BE49-F238E27FC236}">
                <a16:creationId xmlns:a16="http://schemas.microsoft.com/office/drawing/2014/main" id="{37C3F6E3-ADFF-7504-5AAB-9EF0A62D5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53" y="4862772"/>
            <a:ext cx="605636" cy="7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D1CCFD-F1E4-62E7-E8ED-50ED57F30B91}"/>
              </a:ext>
            </a:extLst>
          </p:cNvPr>
          <p:cNvSpPr/>
          <p:nvPr/>
        </p:nvSpPr>
        <p:spPr>
          <a:xfrm>
            <a:off x="5117805" y="2006009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B069110-8D54-503D-C759-31E887A13E12}"/>
              </a:ext>
            </a:extLst>
          </p:cNvPr>
          <p:cNvSpPr/>
          <p:nvPr/>
        </p:nvSpPr>
        <p:spPr>
          <a:xfrm rot="16200000">
            <a:off x="6125332" y="2023302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A0A721-A0CC-0175-A543-89A0ED5D4C94}"/>
              </a:ext>
            </a:extLst>
          </p:cNvPr>
          <p:cNvSpPr/>
          <p:nvPr/>
        </p:nvSpPr>
        <p:spPr>
          <a:xfrm>
            <a:off x="7132859" y="2040595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1B40A16-6CC0-D5C9-4FA2-B37863902909}"/>
              </a:ext>
            </a:extLst>
          </p:cNvPr>
          <p:cNvSpPr/>
          <p:nvPr/>
        </p:nvSpPr>
        <p:spPr>
          <a:xfrm>
            <a:off x="8140386" y="2057888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EDC6629-6D71-DD1D-7DA1-D6FCE57D48A4}"/>
              </a:ext>
            </a:extLst>
          </p:cNvPr>
          <p:cNvSpPr/>
          <p:nvPr/>
        </p:nvSpPr>
        <p:spPr>
          <a:xfrm rot="16200000">
            <a:off x="9147913" y="2075181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AEDC55-38EE-E057-E274-67E86379CF87}"/>
              </a:ext>
            </a:extLst>
          </p:cNvPr>
          <p:cNvSpPr/>
          <p:nvPr/>
        </p:nvSpPr>
        <p:spPr>
          <a:xfrm rot="16200000">
            <a:off x="10155440" y="209247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3BBB04-3FAE-C71C-4146-1240DF4B7A49}"/>
              </a:ext>
            </a:extLst>
          </p:cNvPr>
          <p:cNvSpPr/>
          <p:nvPr/>
        </p:nvSpPr>
        <p:spPr>
          <a:xfrm rot="10800000">
            <a:off x="5058653" y="3128966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27A30C1-7ACE-81B5-968B-3B7EB8AE922F}"/>
              </a:ext>
            </a:extLst>
          </p:cNvPr>
          <p:cNvSpPr/>
          <p:nvPr/>
        </p:nvSpPr>
        <p:spPr>
          <a:xfrm rot="10800000">
            <a:off x="6096000" y="3109034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DD6D27-99DF-BF6D-CC61-D8385FCBFC76}"/>
              </a:ext>
            </a:extLst>
          </p:cNvPr>
          <p:cNvSpPr/>
          <p:nvPr/>
        </p:nvSpPr>
        <p:spPr>
          <a:xfrm rot="16200000">
            <a:off x="7125770" y="3007241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0305778-0CB8-9B87-1F84-33FE00573E2F}"/>
              </a:ext>
            </a:extLst>
          </p:cNvPr>
          <p:cNvSpPr/>
          <p:nvPr/>
        </p:nvSpPr>
        <p:spPr>
          <a:xfrm rot="16200000">
            <a:off x="8133297" y="3062173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49A134F-DCBF-1657-6D3A-76F3A213FDED}"/>
              </a:ext>
            </a:extLst>
          </p:cNvPr>
          <p:cNvSpPr/>
          <p:nvPr/>
        </p:nvSpPr>
        <p:spPr>
          <a:xfrm rot="16200000">
            <a:off x="11162967" y="2094226"/>
            <a:ext cx="829339" cy="843517"/>
          </a:xfrm>
          <a:prstGeom prst="rightArrow">
            <a:avLst/>
          </a:prstGeom>
          <a:solidFill>
            <a:schemeClr val="bg1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15547 -0.3486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573684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do some math!! (woo!)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an algorithm to solve 7 + 3 * 9 ^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we do 9 ^ 2 = 81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Second, we do 3 * 81 = 243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Finally, we do 7 + 243 = 250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algorithm can compute the answer to our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Note the importance of the order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If we don’t specify in our instructions the order, and our reader doesn’t know PEMDAS we would get some </a:t>
            </a:r>
            <a:r>
              <a:rPr lang="en-US" sz="2400" dirty="0" err="1">
                <a:solidFill>
                  <a:schemeClr val="bg1"/>
                </a:solidFill>
              </a:rPr>
              <a:t>wack</a:t>
            </a:r>
            <a:r>
              <a:rPr lang="en-US" sz="2400" dirty="0">
                <a:solidFill>
                  <a:schemeClr val="bg1"/>
                </a:solidFill>
              </a:rPr>
              <a:t> answers.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39263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NOW, I get jiggy with it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2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144000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do some more math!</a:t>
            </a:r>
            <a:r>
              <a:rPr lang="en-US" dirty="0">
                <a:solidFill>
                  <a:schemeClr val="bg1"/>
                </a:solidFill>
              </a:rPr>
              <a:t> (double woo!)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 the same thing, but for (9 + 3) * 5 * (5 – 2)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39263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NOW, WE get jiggy with it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7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524" y="2357618"/>
            <a:ext cx="9144000" cy="402335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Don’t worry, the math is almost over!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 the same thing, but for (8 ^ 3 * 2) – 5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7331B5"/>
                    </a:solidFill>
                  </a:ln>
                  <a:solidFill>
                    <a:srgbClr val="7331B5"/>
                  </a:solidFill>
                  <a:latin typeface="NEXT ART" panose="02000803030000020004" pitchFamily="50" charset="0"/>
                </a:rPr>
                <a:t>TOPIC 4.1.1 – THINKING PROCEDURALLY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9" y="1045596"/>
            <a:ext cx="839263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NOW, YOU get jiggy with it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06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1431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4</cp:revision>
  <dcterms:created xsi:type="dcterms:W3CDTF">2024-08-07T17:47:07Z</dcterms:created>
  <dcterms:modified xsi:type="dcterms:W3CDTF">2024-08-08T23:48:47Z</dcterms:modified>
</cp:coreProperties>
</file>