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78" r:id="rId5"/>
    <p:sldId id="325" r:id="rId6"/>
    <p:sldId id="326" r:id="rId7"/>
    <p:sldId id="327" r:id="rId8"/>
    <p:sldId id="328" r:id="rId9"/>
    <p:sldId id="329" r:id="rId10"/>
    <p:sldId id="330" r:id="rId11"/>
    <p:sldId id="344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5" r:id="rId26"/>
    <p:sldId id="346" r:id="rId27"/>
    <p:sldId id="350" r:id="rId28"/>
    <p:sldId id="348" r:id="rId29"/>
    <p:sldId id="34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53D5"/>
    <a:srgbClr val="1D1834"/>
    <a:srgbClr val="20193F"/>
    <a:srgbClr val="18132F"/>
    <a:srgbClr val="4B2979"/>
    <a:srgbClr val="7331B5"/>
    <a:srgbClr val="65329E"/>
    <a:srgbClr val="2B2153"/>
    <a:srgbClr val="30255D"/>
    <a:srgbClr val="7F5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85B96-7142-4708-8008-8130A3E49C00}" v="12" dt="2024-08-20T18:35:58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75985B96-7142-4708-8008-8130A3E49C00}"/>
    <pc:docChg chg="undo custSel addSld delSld modSld sldOrd">
      <pc:chgData name="Michael Hill" userId="41dba03d-e58d-4389-9894-554c10310ba4" providerId="ADAL" clId="{75985B96-7142-4708-8008-8130A3E49C00}" dt="2024-08-22T13:10:46.917" v="283" actId="478"/>
      <pc:docMkLst>
        <pc:docMk/>
      </pc:docMkLst>
      <pc:sldChg chg="addSp modSp mod">
        <pc:chgData name="Michael Hill" userId="41dba03d-e58d-4389-9894-554c10310ba4" providerId="ADAL" clId="{75985B96-7142-4708-8008-8130A3E49C00}" dt="2024-08-20T18:35:42.202" v="270" actId="20577"/>
        <pc:sldMkLst>
          <pc:docMk/>
          <pc:sldMk cId="1346607198" sldId="346"/>
        </pc:sldMkLst>
        <pc:spChg chg="add mod">
          <ac:chgData name="Michael Hill" userId="41dba03d-e58d-4389-9894-554c10310ba4" providerId="ADAL" clId="{75985B96-7142-4708-8008-8130A3E49C00}" dt="2024-08-20T18:35:37.075" v="265" actId="1076"/>
          <ac:spMkLst>
            <pc:docMk/>
            <pc:sldMk cId="1346607198" sldId="346"/>
            <ac:spMk id="29" creationId="{920C13DF-A948-3D00-394C-3D90035A2653}"/>
          </ac:spMkLst>
        </pc:spChg>
        <pc:spChg chg="add mod">
          <ac:chgData name="Michael Hill" userId="41dba03d-e58d-4389-9894-554c10310ba4" providerId="ADAL" clId="{75985B96-7142-4708-8008-8130A3E49C00}" dt="2024-08-20T18:35:42.202" v="270" actId="20577"/>
          <ac:spMkLst>
            <pc:docMk/>
            <pc:sldMk cId="1346607198" sldId="346"/>
            <ac:spMk id="30" creationId="{2A445DE1-6903-2ACC-5201-D1EDC7715078}"/>
          </ac:spMkLst>
        </pc:spChg>
      </pc:sldChg>
      <pc:sldChg chg="modSp add mod ord">
        <pc:chgData name="Michael Hill" userId="41dba03d-e58d-4389-9894-554c10310ba4" providerId="ADAL" clId="{75985B96-7142-4708-8008-8130A3E49C00}" dt="2024-08-20T18:30:54.113" v="165" actId="20577"/>
        <pc:sldMkLst>
          <pc:docMk/>
          <pc:sldMk cId="1694566875" sldId="348"/>
        </pc:sldMkLst>
        <pc:spChg chg="mod">
          <ac:chgData name="Michael Hill" userId="41dba03d-e58d-4389-9894-554c10310ba4" providerId="ADAL" clId="{75985B96-7142-4708-8008-8130A3E49C00}" dt="2024-08-20T18:30:41.632" v="145" actId="12"/>
          <ac:spMkLst>
            <pc:docMk/>
            <pc:sldMk cId="1694566875" sldId="348"/>
            <ac:spMk id="3" creationId="{1952EB97-8858-E965-3685-2366E07B4928}"/>
          </ac:spMkLst>
        </pc:spChg>
        <pc:spChg chg="mod">
          <ac:chgData name="Michael Hill" userId="41dba03d-e58d-4389-9894-554c10310ba4" providerId="ADAL" clId="{75985B96-7142-4708-8008-8130A3E49C00}" dt="2024-08-20T18:30:54.113" v="165" actId="20577"/>
          <ac:spMkLst>
            <pc:docMk/>
            <pc:sldMk cId="1694566875" sldId="348"/>
            <ac:spMk id="6" creationId="{9B99B76D-6C5A-718F-1F57-BE6879CD2A5D}"/>
          </ac:spMkLst>
        </pc:spChg>
        <pc:spChg chg="mod">
          <ac:chgData name="Michael Hill" userId="41dba03d-e58d-4389-9894-554c10310ba4" providerId="ADAL" clId="{75985B96-7142-4708-8008-8130A3E49C00}" dt="2024-08-20T18:30:48.722" v="155" actId="20577"/>
          <ac:spMkLst>
            <pc:docMk/>
            <pc:sldMk cId="1694566875" sldId="348"/>
            <ac:spMk id="18" creationId="{5639B1F2-65A4-D085-BE1B-5EBBA3EB215B}"/>
          </ac:spMkLst>
        </pc:spChg>
      </pc:sldChg>
      <pc:sldChg chg="add del">
        <pc:chgData name="Michael Hill" userId="41dba03d-e58d-4389-9894-554c10310ba4" providerId="ADAL" clId="{75985B96-7142-4708-8008-8130A3E49C00}" dt="2024-08-21T20:54:56.898" v="282" actId="47"/>
        <pc:sldMkLst>
          <pc:docMk/>
          <pc:sldMk cId="2044717887" sldId="349"/>
        </pc:sldMkLst>
      </pc:sldChg>
      <pc:sldChg chg="addSp delSp modSp add mod">
        <pc:chgData name="Michael Hill" userId="41dba03d-e58d-4389-9894-554c10310ba4" providerId="ADAL" clId="{75985B96-7142-4708-8008-8130A3E49C00}" dt="2024-08-22T13:10:46.917" v="283" actId="478"/>
        <pc:sldMkLst>
          <pc:docMk/>
          <pc:sldMk cId="2015467321" sldId="350"/>
        </pc:sldMkLst>
        <pc:spChg chg="mod">
          <ac:chgData name="Michael Hill" userId="41dba03d-e58d-4389-9894-554c10310ba4" providerId="ADAL" clId="{75985B96-7142-4708-8008-8130A3E49C00}" dt="2024-08-20T18:34:45.959" v="250" actId="20577"/>
          <ac:spMkLst>
            <pc:docMk/>
            <pc:sldMk cId="2015467321" sldId="350"/>
            <ac:spMk id="2" creationId="{1267912C-4A10-5C93-86C9-6E4D051FE4D7}"/>
          </ac:spMkLst>
        </pc:spChg>
        <pc:spChg chg="mod">
          <ac:chgData name="Michael Hill" userId="41dba03d-e58d-4389-9894-554c10310ba4" providerId="ADAL" clId="{75985B96-7142-4708-8008-8130A3E49C00}" dt="2024-08-20T18:33:43.826" v="185" actId="1076"/>
          <ac:spMkLst>
            <pc:docMk/>
            <pc:sldMk cId="2015467321" sldId="350"/>
            <ac:spMk id="3" creationId="{19261D71-937A-368E-55EA-767B099B4556}"/>
          </ac:spMkLst>
        </pc:spChg>
        <pc:spChg chg="add mod">
          <ac:chgData name="Michael Hill" userId="41dba03d-e58d-4389-9894-554c10310ba4" providerId="ADAL" clId="{75985B96-7142-4708-8008-8130A3E49C00}" dt="2024-08-20T18:34:30.273" v="234" actId="1076"/>
          <ac:spMkLst>
            <pc:docMk/>
            <pc:sldMk cId="2015467321" sldId="350"/>
            <ac:spMk id="11" creationId="{F97708B7-D4DD-838C-502F-45ED68AF12AD}"/>
          </ac:spMkLst>
        </pc:spChg>
        <pc:spChg chg="add mod">
          <ac:chgData name="Michael Hill" userId="41dba03d-e58d-4389-9894-554c10310ba4" providerId="ADAL" clId="{75985B96-7142-4708-8008-8130A3E49C00}" dt="2024-08-20T18:34:34.650" v="237" actId="1076"/>
          <ac:spMkLst>
            <pc:docMk/>
            <pc:sldMk cId="2015467321" sldId="350"/>
            <ac:spMk id="14" creationId="{21BA450E-D017-CB68-7B1D-484922C4F4F4}"/>
          </ac:spMkLst>
        </pc:spChg>
        <pc:spChg chg="mod">
          <ac:chgData name="Michael Hill" userId="41dba03d-e58d-4389-9894-554c10310ba4" providerId="ADAL" clId="{75985B96-7142-4708-8008-8130A3E49C00}" dt="2024-08-20T18:33:21.198" v="172" actId="20577"/>
          <ac:spMkLst>
            <pc:docMk/>
            <pc:sldMk cId="2015467321" sldId="350"/>
            <ac:spMk id="18" creationId="{5639B1F2-65A4-D085-BE1B-5EBBA3EB215B}"/>
          </ac:spMkLst>
        </pc:spChg>
        <pc:spChg chg="add mod">
          <ac:chgData name="Michael Hill" userId="41dba03d-e58d-4389-9894-554c10310ba4" providerId="ADAL" clId="{75985B96-7142-4708-8008-8130A3E49C00}" dt="2024-08-20T18:36:02.552" v="281" actId="20577"/>
          <ac:spMkLst>
            <pc:docMk/>
            <pc:sldMk cId="2015467321" sldId="350"/>
            <ac:spMk id="33" creationId="{289522E7-D819-FC3B-654E-564E7A10138E}"/>
          </ac:spMkLst>
        </pc:spChg>
        <pc:spChg chg="add mod">
          <ac:chgData name="Michael Hill" userId="41dba03d-e58d-4389-9894-554c10310ba4" providerId="ADAL" clId="{75985B96-7142-4708-8008-8130A3E49C00}" dt="2024-08-20T18:35:58.707" v="277"/>
          <ac:spMkLst>
            <pc:docMk/>
            <pc:sldMk cId="2015467321" sldId="350"/>
            <ac:spMk id="36" creationId="{06159796-6AA4-D165-AAC0-9C1D34F7593D}"/>
          </ac:spMkLst>
        </pc:spChg>
        <pc:grpChg chg="mod">
          <ac:chgData name="Michael Hill" userId="41dba03d-e58d-4389-9894-554c10310ba4" providerId="ADAL" clId="{75985B96-7142-4708-8008-8130A3E49C00}" dt="2024-08-20T18:33:24.120" v="173" actId="14100"/>
          <ac:grpSpMkLst>
            <pc:docMk/>
            <pc:sldMk cId="2015467321" sldId="350"/>
            <ac:grpSpMk id="13" creationId="{5341BAC1-E2A4-BC55-F4B4-635308FE02E2}"/>
          </ac:grpSpMkLst>
        </pc:grpChg>
        <pc:picChg chg="add mod">
          <ac:chgData name="Michael Hill" userId="41dba03d-e58d-4389-9894-554c10310ba4" providerId="ADAL" clId="{75985B96-7142-4708-8008-8130A3E49C00}" dt="2024-08-20T18:35:43.957" v="271"/>
          <ac:picMkLst>
            <pc:docMk/>
            <pc:sldMk cId="2015467321" sldId="350"/>
            <ac:picMk id="32" creationId="{9926CA05-2CD3-623A-3BE6-82C9BA6DBC2E}"/>
          </ac:picMkLst>
        </pc:picChg>
        <pc:cxnChg chg="mod">
          <ac:chgData name="Michael Hill" userId="41dba03d-e58d-4389-9894-554c10310ba4" providerId="ADAL" clId="{75985B96-7142-4708-8008-8130A3E49C00}" dt="2024-08-20T18:33:36.904" v="175" actId="14100"/>
          <ac:cxnSpMkLst>
            <pc:docMk/>
            <pc:sldMk cId="2015467321" sldId="350"/>
            <ac:cxnSpMk id="15" creationId="{DD453310-95F5-653A-04EE-C0962EB1CE06}"/>
          </ac:cxnSpMkLst>
        </pc:cxnChg>
        <pc:cxnChg chg="mod">
          <ac:chgData name="Michael Hill" userId="41dba03d-e58d-4389-9894-554c10310ba4" providerId="ADAL" clId="{75985B96-7142-4708-8008-8130A3E49C00}" dt="2024-08-20T18:34:56.491" v="252" actId="14100"/>
          <ac:cxnSpMkLst>
            <pc:docMk/>
            <pc:sldMk cId="2015467321" sldId="350"/>
            <ac:cxnSpMk id="16" creationId="{EDCA83FB-0607-3796-C1CB-0AE3FCD909AE}"/>
          </ac:cxnSpMkLst>
        </pc:cxnChg>
        <pc:cxnChg chg="mod">
          <ac:chgData name="Michael Hill" userId="41dba03d-e58d-4389-9894-554c10310ba4" providerId="ADAL" clId="{75985B96-7142-4708-8008-8130A3E49C00}" dt="2024-08-20T18:34:29.018" v="233" actId="14100"/>
          <ac:cxnSpMkLst>
            <pc:docMk/>
            <pc:sldMk cId="2015467321" sldId="350"/>
            <ac:cxnSpMk id="19" creationId="{D309F92B-9944-7735-BAC0-FCEAD81FEAA3}"/>
          </ac:cxnSpMkLst>
        </pc:cxnChg>
        <pc:cxnChg chg="add mod">
          <ac:chgData name="Michael Hill" userId="41dba03d-e58d-4389-9894-554c10310ba4" providerId="ADAL" clId="{75985B96-7142-4708-8008-8130A3E49C00}" dt="2024-08-20T18:34:32.666" v="236" actId="14100"/>
          <ac:cxnSpMkLst>
            <pc:docMk/>
            <pc:sldMk cId="2015467321" sldId="350"/>
            <ac:cxnSpMk id="20" creationId="{EC82BE8A-85AD-2676-09CB-7618CDE2BE1F}"/>
          </ac:cxnSpMkLst>
        </pc:cxnChg>
        <pc:cxnChg chg="add mod">
          <ac:chgData name="Michael Hill" userId="41dba03d-e58d-4389-9894-554c10310ba4" providerId="ADAL" clId="{75985B96-7142-4708-8008-8130A3E49C00}" dt="2024-08-20T18:34:37.074" v="239" actId="14100"/>
          <ac:cxnSpMkLst>
            <pc:docMk/>
            <pc:sldMk cId="2015467321" sldId="350"/>
            <ac:cxnSpMk id="21" creationId="{B6FD7CBF-D983-BDF4-4D6C-1AF2F3320872}"/>
          </ac:cxnSpMkLst>
        </pc:cxnChg>
        <pc:cxnChg chg="del">
          <ac:chgData name="Michael Hill" userId="41dba03d-e58d-4389-9894-554c10310ba4" providerId="ADAL" clId="{75985B96-7142-4708-8008-8130A3E49C00}" dt="2024-08-22T13:10:46.917" v="283" actId="478"/>
          <ac:cxnSpMkLst>
            <pc:docMk/>
            <pc:sldMk cId="2015467321" sldId="350"/>
            <ac:cxnSpMk id="22" creationId="{E8B2557A-59BF-B713-550E-8820606BCE16}"/>
          </ac:cxnSpMkLst>
        </pc:cxnChg>
        <pc:cxnChg chg="mod">
          <ac:chgData name="Michael Hill" userId="41dba03d-e58d-4389-9894-554c10310ba4" providerId="ADAL" clId="{75985B96-7142-4708-8008-8130A3E49C00}" dt="2024-08-20T18:35:08.155" v="255" actId="1076"/>
          <ac:cxnSpMkLst>
            <pc:docMk/>
            <pc:sldMk cId="2015467321" sldId="350"/>
            <ac:cxnSpMk id="24" creationId="{4A9882D9-F003-50A8-4892-A4DB6168049D}"/>
          </ac:cxnSpMkLst>
        </pc:cxnChg>
        <pc:cxnChg chg="add mod">
          <ac:chgData name="Michael Hill" userId="41dba03d-e58d-4389-9894-554c10310ba4" providerId="ADAL" clId="{75985B96-7142-4708-8008-8130A3E49C00}" dt="2024-08-20T18:35:16.979" v="260" actId="14100"/>
          <ac:cxnSpMkLst>
            <pc:docMk/>
            <pc:sldMk cId="2015467321" sldId="350"/>
            <ac:cxnSpMk id="29" creationId="{57DC6978-0C2B-4E3D-E0B1-1952F0AA25A7}"/>
          </ac:cxnSpMkLst>
        </pc:cxnChg>
        <pc:cxnChg chg="add mod">
          <ac:chgData name="Michael Hill" userId="41dba03d-e58d-4389-9894-554c10310ba4" providerId="ADAL" clId="{75985B96-7142-4708-8008-8130A3E49C00}" dt="2024-08-20T18:35:57.299" v="276" actId="14100"/>
          <ac:cxnSpMkLst>
            <pc:docMk/>
            <pc:sldMk cId="2015467321" sldId="350"/>
            <ac:cxnSpMk id="34" creationId="{25355A3F-F165-86DE-9B18-5A985B55B84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702" y="1659325"/>
            <a:ext cx="5810602" cy="2826656"/>
          </a:xfrm>
        </p:spPr>
        <p:txBody>
          <a:bodyPr>
            <a:normAutofit fontScale="90000"/>
          </a:bodyPr>
          <a:lstStyle/>
          <a:p>
            <a:r>
              <a:rPr lang="en-US" sz="7300" b="1" i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Computational Thinking, Problem Solving, and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4.1.5-4.1.8, 4.2.4: The Slightly Less Great IB Flowchart Lesson (and decisions)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4.0 – Computational thinking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536853" y="989331"/>
            <a:ext cx="6496493" cy="2439669"/>
            <a:chOff x="2441933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441933" y="137379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4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1888496"/>
            <a:ext cx="2772072" cy="41437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 a diamond to represent a condition in a flowchart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4.1.5 – THINKING Logically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A48B18-5F17-54B8-913B-5692A50E1D0C}"/>
              </a:ext>
            </a:extLst>
          </p:cNvPr>
          <p:cNvGrpSpPr/>
          <p:nvPr/>
        </p:nvGrpSpPr>
        <p:grpSpPr>
          <a:xfrm>
            <a:off x="4412872" y="1822611"/>
            <a:ext cx="6844010" cy="4056760"/>
            <a:chOff x="4463672" y="1942908"/>
            <a:chExt cx="6844010" cy="40567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25C9DE0-500F-A3DD-57DF-DFAD3ECDCA02}"/>
                </a:ext>
              </a:extLst>
            </p:cNvPr>
            <p:cNvSpPr/>
            <p:nvPr/>
          </p:nvSpPr>
          <p:spPr>
            <a:xfrm>
              <a:off x="6850172" y="1942908"/>
              <a:ext cx="2185164" cy="749300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Start</a:t>
              </a:r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AF257F5B-5E0D-5291-839D-991F98319A93}"/>
                </a:ext>
              </a:extLst>
            </p:cNvPr>
            <p:cNvSpPr/>
            <p:nvPr/>
          </p:nvSpPr>
          <p:spPr>
            <a:xfrm>
              <a:off x="6199594" y="3429000"/>
              <a:ext cx="3486320" cy="1155700"/>
            </a:xfrm>
            <a:prstGeom prst="diamond">
              <a:avLst/>
            </a:prstGeom>
            <a:solidFill>
              <a:srgbClr val="A053D5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Is it cold outside?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D5A202-D576-3964-D3AB-37E0AA211C1F}"/>
                </a:ext>
              </a:extLst>
            </p:cNvPr>
            <p:cNvCxnSpPr>
              <a:stCxn id="2" idx="2"/>
              <a:endCxn id="5" idx="0"/>
            </p:cNvCxnSpPr>
            <p:nvPr/>
          </p:nvCxnSpPr>
          <p:spPr>
            <a:xfrm>
              <a:off x="7942754" y="2692208"/>
              <a:ext cx="0" cy="73679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5B3218-4275-3136-CC15-25729CF86AD6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5849708" y="4294607"/>
              <a:ext cx="1107318" cy="691794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7F1C53-76DC-830C-2BF9-2A670CB39C16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8895650" y="4337335"/>
              <a:ext cx="1232268" cy="7810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3E388A4-78C3-D7E2-2A7E-C344E7A6B319}"/>
                </a:ext>
              </a:extLst>
            </p:cNvPr>
            <p:cNvSpPr/>
            <p:nvPr/>
          </p:nvSpPr>
          <p:spPr>
            <a:xfrm>
              <a:off x="9035336" y="5118385"/>
              <a:ext cx="2185164" cy="749300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Go outside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8C1E99B-466F-16A7-D584-8909BD618BF5}"/>
                </a:ext>
              </a:extLst>
            </p:cNvPr>
            <p:cNvSpPr/>
            <p:nvPr/>
          </p:nvSpPr>
          <p:spPr>
            <a:xfrm>
              <a:off x="4463672" y="4986401"/>
              <a:ext cx="2772072" cy="1013267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Put on a warm coat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8928A6-CCE3-1BB7-60D4-41F7EEA85447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>
              <a:off x="7235744" y="5493035"/>
              <a:ext cx="1799592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B7C580-2DC7-B06F-3D98-8A8CD27EAC30}"/>
                </a:ext>
              </a:extLst>
            </p:cNvPr>
            <p:cNvSpPr txBox="1"/>
            <p:nvPr/>
          </p:nvSpPr>
          <p:spPr>
            <a:xfrm>
              <a:off x="5709286" y="4065334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B43728-0C5C-69B7-E08C-7413775E8F85}"/>
                </a:ext>
              </a:extLst>
            </p:cNvPr>
            <p:cNvSpPr txBox="1"/>
            <p:nvPr/>
          </p:nvSpPr>
          <p:spPr>
            <a:xfrm>
              <a:off x="9301082" y="4161705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82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1888496"/>
            <a:ext cx="2772072" cy="41437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Then we can put it in terms of variables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4.1.5 – THINKING Logically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A48B18-5F17-54B8-913B-5692A50E1D0C}"/>
              </a:ext>
            </a:extLst>
          </p:cNvPr>
          <p:cNvGrpSpPr/>
          <p:nvPr/>
        </p:nvGrpSpPr>
        <p:grpSpPr>
          <a:xfrm>
            <a:off x="4412872" y="1822611"/>
            <a:ext cx="6973100" cy="4056760"/>
            <a:chOff x="4463672" y="1942908"/>
            <a:chExt cx="6973100" cy="40567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25C9DE0-500F-A3DD-57DF-DFAD3ECDCA02}"/>
                </a:ext>
              </a:extLst>
            </p:cNvPr>
            <p:cNvSpPr/>
            <p:nvPr/>
          </p:nvSpPr>
          <p:spPr>
            <a:xfrm>
              <a:off x="6850172" y="1942908"/>
              <a:ext cx="2185164" cy="749300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Start</a:t>
              </a:r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AF257F5B-5E0D-5291-839D-991F98319A93}"/>
                </a:ext>
              </a:extLst>
            </p:cNvPr>
            <p:cNvSpPr/>
            <p:nvPr/>
          </p:nvSpPr>
          <p:spPr>
            <a:xfrm>
              <a:off x="6404763" y="3475347"/>
              <a:ext cx="3045309" cy="1155700"/>
            </a:xfrm>
            <a:prstGeom prst="diamond">
              <a:avLst/>
            </a:prstGeom>
            <a:solidFill>
              <a:srgbClr val="A053D5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Temp &lt; 50?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D5A202-D576-3964-D3AB-37E0AA211C1F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 flipH="1">
              <a:off x="7927418" y="2692208"/>
              <a:ext cx="15336" cy="783139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5B3218-4275-3136-CC15-25729CF86AD6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5849708" y="4294607"/>
              <a:ext cx="1107318" cy="691794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7F1C53-76DC-830C-2BF9-2A670CB39C16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8895650" y="4337335"/>
              <a:ext cx="1340404" cy="7810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3E388A4-78C3-D7E2-2A7E-C344E7A6B319}"/>
                </a:ext>
              </a:extLst>
            </p:cNvPr>
            <p:cNvSpPr/>
            <p:nvPr/>
          </p:nvSpPr>
          <p:spPr>
            <a:xfrm>
              <a:off x="9035335" y="5118385"/>
              <a:ext cx="2401437" cy="749300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/>
                <a:t>GoOutside</a:t>
              </a:r>
              <a:r>
                <a:rPr lang="en-US" sz="3200" dirty="0"/>
                <a:t>()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8C1E99B-466F-16A7-D584-8909BD618BF5}"/>
                </a:ext>
              </a:extLst>
            </p:cNvPr>
            <p:cNvSpPr/>
            <p:nvPr/>
          </p:nvSpPr>
          <p:spPr>
            <a:xfrm>
              <a:off x="4463672" y="4986401"/>
              <a:ext cx="2772072" cy="1013267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/>
                <a:t>WearCoat</a:t>
              </a:r>
              <a:r>
                <a:rPr lang="en-US" sz="3200" dirty="0"/>
                <a:t>()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8928A6-CCE3-1BB7-60D4-41F7EEA85447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>
              <a:off x="7235744" y="5493035"/>
              <a:ext cx="1799591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B7C580-2DC7-B06F-3D98-8A8CD27EAC30}"/>
                </a:ext>
              </a:extLst>
            </p:cNvPr>
            <p:cNvSpPr txBox="1"/>
            <p:nvPr/>
          </p:nvSpPr>
          <p:spPr>
            <a:xfrm>
              <a:off x="5709286" y="4065334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B43728-0C5C-69B7-E08C-7413775E8F85}"/>
                </a:ext>
              </a:extLst>
            </p:cNvPr>
            <p:cNvSpPr txBox="1"/>
            <p:nvPr/>
          </p:nvSpPr>
          <p:spPr>
            <a:xfrm>
              <a:off x="9301082" y="4161705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786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Now let’s add our second condition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If it’s raining I will…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Bring an umbrella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746539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DECISION LOGIC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4.1.5 – THINKING Logically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A95FC24-B4F5-2343-18BB-B1C40E77070B}"/>
              </a:ext>
            </a:extLst>
          </p:cNvPr>
          <p:cNvGrpSpPr/>
          <p:nvPr/>
        </p:nvGrpSpPr>
        <p:grpSpPr>
          <a:xfrm>
            <a:off x="1152228" y="811466"/>
            <a:ext cx="9404018" cy="5754628"/>
            <a:chOff x="673100" y="884572"/>
            <a:chExt cx="9404018" cy="575462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25C9DE0-500F-A3DD-57DF-DFAD3ECDCA02}"/>
                </a:ext>
              </a:extLst>
            </p:cNvPr>
            <p:cNvSpPr/>
            <p:nvPr/>
          </p:nvSpPr>
          <p:spPr>
            <a:xfrm>
              <a:off x="6799372" y="884572"/>
              <a:ext cx="2185164" cy="749300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Start</a:t>
              </a:r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AF257F5B-5E0D-5291-839D-991F98319A93}"/>
                </a:ext>
              </a:extLst>
            </p:cNvPr>
            <p:cNvSpPr/>
            <p:nvPr/>
          </p:nvSpPr>
          <p:spPr>
            <a:xfrm>
              <a:off x="6148794" y="2238742"/>
              <a:ext cx="3486320" cy="1155700"/>
            </a:xfrm>
            <a:prstGeom prst="diamond">
              <a:avLst/>
            </a:prstGeom>
            <a:solidFill>
              <a:srgbClr val="A053D5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Temp &lt; 50?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D5A202-D576-3964-D3AB-37E0AA211C1F}"/>
                </a:ext>
              </a:extLst>
            </p:cNvPr>
            <p:cNvCxnSpPr>
              <a:stCxn id="2" idx="2"/>
              <a:endCxn id="5" idx="0"/>
            </p:cNvCxnSpPr>
            <p:nvPr/>
          </p:nvCxnSpPr>
          <p:spPr>
            <a:xfrm>
              <a:off x="7891954" y="1633872"/>
              <a:ext cx="0" cy="60487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5B3218-4275-3136-CC15-25729CF86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7381" y="2794287"/>
              <a:ext cx="1301451" cy="2230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7F1C53-76DC-830C-2BF9-2A670CB39C16}"/>
                </a:ext>
              </a:extLst>
            </p:cNvPr>
            <p:cNvCxnSpPr>
              <a:cxnSpLocks/>
            </p:cNvCxnSpPr>
            <p:nvPr/>
          </p:nvCxnSpPr>
          <p:spPr>
            <a:xfrm>
              <a:off x="7891954" y="3429000"/>
              <a:ext cx="0" cy="77470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3E388A4-78C3-D7E2-2A7E-C344E7A6B319}"/>
                </a:ext>
              </a:extLst>
            </p:cNvPr>
            <p:cNvSpPr/>
            <p:nvPr/>
          </p:nvSpPr>
          <p:spPr>
            <a:xfrm>
              <a:off x="6799371" y="5889900"/>
              <a:ext cx="2468327" cy="749300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/>
                <a:t>GoOutside</a:t>
              </a:r>
              <a:r>
                <a:rPr lang="en-US" sz="3200" dirty="0"/>
                <a:t>()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8C1E99B-466F-16A7-D584-8909BD618BF5}"/>
                </a:ext>
              </a:extLst>
            </p:cNvPr>
            <p:cNvSpPr/>
            <p:nvPr/>
          </p:nvSpPr>
          <p:spPr>
            <a:xfrm>
              <a:off x="2225309" y="2298805"/>
              <a:ext cx="2772072" cy="1013267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/>
                <a:t>WearCoat</a:t>
              </a:r>
              <a:r>
                <a:rPr lang="en-US" sz="3200" dirty="0"/>
                <a:t>()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8928A6-CCE3-1BB7-60D4-41F7EEA85447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3611345" y="3312072"/>
              <a:ext cx="3277309" cy="993228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B7C580-2DC7-B06F-3D98-8A8CD27EAC30}"/>
                </a:ext>
              </a:extLst>
            </p:cNvPr>
            <p:cNvSpPr txBox="1"/>
            <p:nvPr/>
          </p:nvSpPr>
          <p:spPr>
            <a:xfrm>
              <a:off x="5339063" y="2194727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B43728-0C5C-69B7-E08C-7413775E8F85}"/>
                </a:ext>
              </a:extLst>
            </p:cNvPr>
            <p:cNvSpPr txBox="1"/>
            <p:nvPr/>
          </p:nvSpPr>
          <p:spPr>
            <a:xfrm>
              <a:off x="7981236" y="3367854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D25C683C-B1C3-D6E1-AEF1-FC871803559A}"/>
                </a:ext>
              </a:extLst>
            </p:cNvPr>
            <p:cNvSpPr/>
            <p:nvPr/>
          </p:nvSpPr>
          <p:spPr>
            <a:xfrm>
              <a:off x="5671356" y="4064321"/>
              <a:ext cx="4405762" cy="1155700"/>
            </a:xfrm>
            <a:prstGeom prst="diamond">
              <a:avLst/>
            </a:prstGeom>
            <a:solidFill>
              <a:srgbClr val="A053D5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Raining = true?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D9B4A62-99F1-3815-17D3-852387CBF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6162" y="4626409"/>
              <a:ext cx="1301451" cy="2230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70C1025-F3BF-A919-AFB6-A49804409B8F}"/>
                </a:ext>
              </a:extLst>
            </p:cNvPr>
            <p:cNvSpPr/>
            <p:nvPr/>
          </p:nvSpPr>
          <p:spPr>
            <a:xfrm>
              <a:off x="673100" y="4130927"/>
              <a:ext cx="3923062" cy="1013267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/>
                <a:t>BringUmbrella</a:t>
              </a:r>
              <a:r>
                <a:rPr lang="en-US" sz="3200" dirty="0"/>
                <a:t>()</a:t>
              </a:r>
            </a:p>
            <a:p>
              <a:pPr algn="ctr"/>
              <a:r>
                <a:rPr lang="en-US" sz="3200" dirty="0"/>
                <a:t>(</a:t>
              </a:r>
              <a:r>
                <a:rPr lang="en-US" sz="3200" dirty="0" err="1"/>
                <a:t>ella</a:t>
              </a:r>
              <a:r>
                <a:rPr lang="en-US" sz="3200" dirty="0"/>
                <a:t> </a:t>
              </a:r>
              <a:r>
                <a:rPr lang="en-US" sz="3200" dirty="0" err="1"/>
                <a:t>ella</a:t>
              </a:r>
              <a:r>
                <a:rPr lang="en-US" sz="3200" dirty="0"/>
                <a:t> ay </a:t>
              </a:r>
              <a:r>
                <a:rPr lang="en-US" sz="3200" dirty="0" err="1"/>
                <a:t>ay</a:t>
              </a:r>
              <a:r>
                <a:rPr lang="en-US" sz="3200" dirty="0"/>
                <a:t> ay)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8188EA6-225C-659B-324D-8CF74B074B52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2634631" y="5144194"/>
              <a:ext cx="4164741" cy="1116906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1558D2-9AA8-7105-D139-2E26F404050A}"/>
                </a:ext>
              </a:extLst>
            </p:cNvPr>
            <p:cNvSpPr txBox="1"/>
            <p:nvPr/>
          </p:nvSpPr>
          <p:spPr>
            <a:xfrm>
              <a:off x="4937844" y="4026849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D052E3-7B12-7FF7-80D8-37A8DD6F5475}"/>
                </a:ext>
              </a:extLst>
            </p:cNvPr>
            <p:cNvCxnSpPr>
              <a:cxnSpLocks/>
            </p:cNvCxnSpPr>
            <p:nvPr/>
          </p:nvCxnSpPr>
          <p:spPr>
            <a:xfrm>
              <a:off x="7891954" y="5144194"/>
              <a:ext cx="0" cy="77470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D9E669-CC56-1298-8F62-7FB74BCA9D48}"/>
                </a:ext>
              </a:extLst>
            </p:cNvPr>
            <p:cNvSpPr txBox="1"/>
            <p:nvPr/>
          </p:nvSpPr>
          <p:spPr>
            <a:xfrm>
              <a:off x="7981236" y="5144194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297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Now add our final condition yourself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If the UV Index is high, I will…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Wear some sunscreen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746539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DECISION LOGIC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Identify the condition and decision in the statement: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I am hungry, I will get food on my way home from work and bring it home. Otherwise, I will just go home.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Condition: If I am hungry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Decision: Getting food before going home or not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6004130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DECISIONS practice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Zajímavosti - FastFoods.cz">
            <a:extLst>
              <a:ext uri="{FF2B5EF4-FFF2-40B4-BE49-F238E27FC236}">
                <a16:creationId xmlns:a16="http://schemas.microsoft.com/office/drawing/2014/main" id="{D2CA5947-8D17-69BD-1B9C-E98EC769D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39" y="815053"/>
            <a:ext cx="3156585" cy="190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241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28" y="1106414"/>
            <a:ext cx="4219872" cy="54721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Translate the following sentence into a flowchart: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I am hungry, then I will get food on my way home from work and bring it home. Otherwise, I will just go home.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4.1.5 – THINKING Logically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83D7B6-321B-9D9A-6FED-D493D34892F9}"/>
              </a:ext>
            </a:extLst>
          </p:cNvPr>
          <p:cNvGrpSpPr/>
          <p:nvPr/>
        </p:nvGrpSpPr>
        <p:grpSpPr>
          <a:xfrm>
            <a:off x="4702291" y="1400620"/>
            <a:ext cx="6844010" cy="4056760"/>
            <a:chOff x="4463672" y="1942908"/>
            <a:chExt cx="6844010" cy="405676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E76F367-A49E-FD4A-FDC9-1CB224E18D7A}"/>
                </a:ext>
              </a:extLst>
            </p:cNvPr>
            <p:cNvSpPr/>
            <p:nvPr/>
          </p:nvSpPr>
          <p:spPr>
            <a:xfrm>
              <a:off x="6850172" y="1942908"/>
              <a:ext cx="2185164" cy="749300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Start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25180084-4E87-D22C-BA75-67FAA9DA42EC}"/>
                </a:ext>
              </a:extLst>
            </p:cNvPr>
            <p:cNvSpPr/>
            <p:nvPr/>
          </p:nvSpPr>
          <p:spPr>
            <a:xfrm>
              <a:off x="6199594" y="3429000"/>
              <a:ext cx="3486320" cy="1155700"/>
            </a:xfrm>
            <a:prstGeom prst="diamond">
              <a:avLst/>
            </a:prstGeom>
            <a:solidFill>
              <a:srgbClr val="A053D5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Am I hungry?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9E7A23-A02A-7F45-81F2-CAB66B852181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7942754" y="2692208"/>
              <a:ext cx="0" cy="73679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7DDBC-EBA1-E7D0-BD4F-246D6AB281EE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5849708" y="4294607"/>
              <a:ext cx="1107318" cy="691794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FB5998-B377-96DA-E3AF-4D8072F8572D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8895650" y="4337335"/>
              <a:ext cx="1232268" cy="7810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1F73C40-6395-ED21-5C05-532536AE6003}"/>
                </a:ext>
              </a:extLst>
            </p:cNvPr>
            <p:cNvSpPr/>
            <p:nvPr/>
          </p:nvSpPr>
          <p:spPr>
            <a:xfrm>
              <a:off x="9035336" y="5118385"/>
              <a:ext cx="2185164" cy="749300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Go home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D1012B4-876B-8208-895E-A3B58A67E463}"/>
                </a:ext>
              </a:extLst>
            </p:cNvPr>
            <p:cNvSpPr/>
            <p:nvPr/>
          </p:nvSpPr>
          <p:spPr>
            <a:xfrm>
              <a:off x="4463672" y="4986401"/>
              <a:ext cx="2772072" cy="1013267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Get food on my way home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467E62-1B6B-F6F8-D9BF-E6FDB88075E9}"/>
                </a:ext>
              </a:extLst>
            </p:cNvPr>
            <p:cNvCxnSpPr>
              <a:cxnSpLocks/>
              <a:stCxn id="19" idx="3"/>
              <a:endCxn id="16" idx="1"/>
            </p:cNvCxnSpPr>
            <p:nvPr/>
          </p:nvCxnSpPr>
          <p:spPr>
            <a:xfrm>
              <a:off x="7235744" y="5493035"/>
              <a:ext cx="1799592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FD4D69-2451-A4AB-D7D8-3302FA8E885C}"/>
                </a:ext>
              </a:extLst>
            </p:cNvPr>
            <p:cNvSpPr txBox="1"/>
            <p:nvPr/>
          </p:nvSpPr>
          <p:spPr>
            <a:xfrm>
              <a:off x="5709286" y="4065334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7C82BD-BDE8-9A3F-4E36-CC9449A2D56C}"/>
                </a:ext>
              </a:extLst>
            </p:cNvPr>
            <p:cNvSpPr txBox="1"/>
            <p:nvPr/>
          </p:nvSpPr>
          <p:spPr>
            <a:xfrm>
              <a:off x="9301082" y="4161705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959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8084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Identify the condition(s) and decision in the statement: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my dad says yes and if my mom pays for it, then I will get a dog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Condition(s): If my dad says yes and my mom pays for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Decision: Getting a dog or not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6004130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DECISIONS practice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Giraffe PNG">
            <a:extLst>
              <a:ext uri="{FF2B5EF4-FFF2-40B4-BE49-F238E27FC236}">
                <a16:creationId xmlns:a16="http://schemas.microsoft.com/office/drawing/2014/main" id="{C3760064-3F55-D9E2-8DE5-2FF3A9C9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430" y="581235"/>
            <a:ext cx="2491206" cy="208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586894-8061-4614-7F55-257BC69D5D6B}"/>
              </a:ext>
            </a:extLst>
          </p:cNvPr>
          <p:cNvSpPr txBox="1"/>
          <p:nvPr/>
        </p:nvSpPr>
        <p:spPr>
          <a:xfrm>
            <a:off x="11309217" y="2694728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dog</a:t>
            </a:r>
          </a:p>
        </p:txBody>
      </p:sp>
    </p:spTree>
    <p:extLst>
      <p:ext uri="{BB962C8B-B14F-4D97-AF65-F5344CB8AC3E}">
        <p14:creationId xmlns:p14="http://schemas.microsoft.com/office/powerpoint/2010/main" val="16430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6265" y="2879311"/>
            <a:ext cx="4219872" cy="54721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Translate the following sentence into a flowchart: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my dad says yes and if my mom pays for it, then I will get a dog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4.1.5 – THINKING Logically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7C0FFB1-6D7E-BF01-8FF0-174B46EF055E}"/>
              </a:ext>
            </a:extLst>
          </p:cNvPr>
          <p:cNvGrpSpPr/>
          <p:nvPr/>
        </p:nvGrpSpPr>
        <p:grpSpPr>
          <a:xfrm>
            <a:off x="3720261" y="811466"/>
            <a:ext cx="8782625" cy="5754628"/>
            <a:chOff x="3720261" y="811466"/>
            <a:chExt cx="8782625" cy="5754628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270CCC-EB5B-8495-C7BC-6FC24898B22F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 flipV="1">
              <a:off x="7708924" y="2694121"/>
              <a:ext cx="1104958" cy="2706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A0038C-1C62-E64D-4DC4-998227F5C787}"/>
                </a:ext>
              </a:extLst>
            </p:cNvPr>
            <p:cNvSpPr txBox="1"/>
            <p:nvPr/>
          </p:nvSpPr>
          <p:spPr>
            <a:xfrm>
              <a:off x="8079095" y="3706399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No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3F46A7-AEED-CF3C-2A2E-DD8759CBB542}"/>
                </a:ext>
              </a:extLst>
            </p:cNvPr>
            <p:cNvGrpSpPr/>
            <p:nvPr/>
          </p:nvGrpSpPr>
          <p:grpSpPr>
            <a:xfrm>
              <a:off x="3720261" y="811466"/>
              <a:ext cx="8782625" cy="5754628"/>
              <a:chOff x="3720261" y="811466"/>
              <a:chExt cx="8782625" cy="575462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7E97D6D-5986-BF84-889C-99767DB481ED}"/>
                  </a:ext>
                </a:extLst>
              </p:cNvPr>
              <p:cNvSpPr/>
              <p:nvPr/>
            </p:nvSpPr>
            <p:spPr>
              <a:xfrm>
                <a:off x="9314422" y="811466"/>
                <a:ext cx="2185164" cy="749300"/>
              </a:xfrm>
              <a:prstGeom prst="roundRect">
                <a:avLst/>
              </a:prstGeom>
              <a:solidFill>
                <a:srgbClr val="4B2979"/>
              </a:solidFill>
              <a:ln w="76200">
                <a:solidFill>
                  <a:srgbClr val="2B2153"/>
                </a:solidFill>
              </a:ln>
              <a:effectLst>
                <a:outerShdw dist="177800" dir="5400000" algn="t" rotWithShape="0">
                  <a:srgbClr val="18132F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Start</a:t>
                </a:r>
              </a:p>
            </p:txBody>
          </p:sp>
          <p:sp>
            <p:nvSpPr>
              <p:cNvPr id="18" name="Diamond 17">
                <a:extLst>
                  <a:ext uri="{FF2B5EF4-FFF2-40B4-BE49-F238E27FC236}">
                    <a16:creationId xmlns:a16="http://schemas.microsoft.com/office/drawing/2014/main" id="{6FB11ACA-7C7B-E307-1AA3-A0C239350BC4}"/>
                  </a:ext>
                </a:extLst>
              </p:cNvPr>
              <p:cNvSpPr/>
              <p:nvPr/>
            </p:nvSpPr>
            <p:spPr>
              <a:xfrm>
                <a:off x="8663844" y="2165636"/>
                <a:ext cx="3486320" cy="1155700"/>
              </a:xfrm>
              <a:prstGeom prst="diamond">
                <a:avLst/>
              </a:prstGeom>
              <a:solidFill>
                <a:srgbClr val="A053D5"/>
              </a:solidFill>
              <a:ln w="76200">
                <a:solidFill>
                  <a:srgbClr val="2B2153"/>
                </a:solidFill>
              </a:ln>
              <a:effectLst>
                <a:outerShdw dist="177800" dir="5400000" algn="t" rotWithShape="0">
                  <a:srgbClr val="18132F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Did dad say yes?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9AE65AE-3C7F-137B-F713-93E92931D9F2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>
                <a:off x="10407004" y="1560766"/>
                <a:ext cx="0" cy="60487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CC5CC62-94F6-87BD-B626-F60BE1700273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10407004" y="3355894"/>
                <a:ext cx="0" cy="246090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F38B43F-3B5E-C439-3A4B-6B20E35958B9}"/>
                  </a:ext>
                </a:extLst>
              </p:cNvPr>
              <p:cNvSpPr/>
              <p:nvPr/>
            </p:nvSpPr>
            <p:spPr>
              <a:xfrm>
                <a:off x="9314422" y="5816794"/>
                <a:ext cx="2185164" cy="749300"/>
              </a:xfrm>
              <a:prstGeom prst="roundRect">
                <a:avLst/>
              </a:prstGeom>
              <a:solidFill>
                <a:srgbClr val="4B2979"/>
              </a:solidFill>
              <a:ln w="76200">
                <a:solidFill>
                  <a:srgbClr val="2B2153"/>
                </a:solidFill>
              </a:ln>
              <a:effectLst>
                <a:outerShdw dist="177800" dir="5400000" algn="t" rotWithShape="0">
                  <a:srgbClr val="18132F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Pout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7997E3-1D7A-12A4-049A-E234BBBDA617}"/>
                  </a:ext>
                </a:extLst>
              </p:cNvPr>
              <p:cNvSpPr txBox="1"/>
              <p:nvPr/>
            </p:nvSpPr>
            <p:spPr>
              <a:xfrm>
                <a:off x="8344884" y="2072266"/>
                <a:ext cx="200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Yes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C57BFC-DC1D-0629-7430-AB9D0AF0E33B}"/>
                  </a:ext>
                </a:extLst>
              </p:cNvPr>
              <p:cNvSpPr txBox="1"/>
              <p:nvPr/>
            </p:nvSpPr>
            <p:spPr>
              <a:xfrm>
                <a:off x="10496286" y="3294748"/>
                <a:ext cx="200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  <p:sp>
            <p:nvSpPr>
              <p:cNvPr id="31" name="Diamond 30">
                <a:extLst>
                  <a:ext uri="{FF2B5EF4-FFF2-40B4-BE49-F238E27FC236}">
                    <a16:creationId xmlns:a16="http://schemas.microsoft.com/office/drawing/2014/main" id="{3FB5CBAA-4A0B-39F3-8F2E-0ED06A7F9C02}"/>
                  </a:ext>
                </a:extLst>
              </p:cNvPr>
              <p:cNvSpPr/>
              <p:nvPr/>
            </p:nvSpPr>
            <p:spPr>
              <a:xfrm>
                <a:off x="3720261" y="2116271"/>
                <a:ext cx="3988663" cy="1155700"/>
              </a:xfrm>
              <a:prstGeom prst="diamond">
                <a:avLst/>
              </a:prstGeom>
              <a:solidFill>
                <a:srgbClr val="A053D5"/>
              </a:solidFill>
              <a:ln w="76200">
                <a:solidFill>
                  <a:srgbClr val="2B2153"/>
                </a:solidFill>
              </a:ln>
              <a:effectLst>
                <a:outerShdw dist="177800" dir="5400000" algn="t" rotWithShape="0">
                  <a:srgbClr val="18132F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Will mom pay for it?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A267E83-FDBE-5D8F-F316-284584747F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6768" y="3149600"/>
                <a:ext cx="134032" cy="2729771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D1262D-C710-3467-329E-E9AB6EE4E5B7}"/>
                  </a:ext>
                </a:extLst>
              </p:cNvPr>
              <p:cNvSpPr txBox="1"/>
              <p:nvPr/>
            </p:nvSpPr>
            <p:spPr>
              <a:xfrm>
                <a:off x="4212888" y="3009900"/>
                <a:ext cx="200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Yes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A86967E-6B8A-79D1-80E9-288211126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100" y="3009900"/>
                <a:ext cx="3891904" cy="2835888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B7B93B19-F501-6A33-D190-010C56BAD14B}"/>
                  </a:ext>
                </a:extLst>
              </p:cNvPr>
              <p:cNvSpPr/>
              <p:nvPr/>
            </p:nvSpPr>
            <p:spPr>
              <a:xfrm>
                <a:off x="3923548" y="5816794"/>
                <a:ext cx="2185164" cy="749300"/>
              </a:xfrm>
              <a:prstGeom prst="roundRect">
                <a:avLst/>
              </a:prstGeom>
              <a:solidFill>
                <a:srgbClr val="4B2979"/>
              </a:solidFill>
              <a:ln w="76200">
                <a:solidFill>
                  <a:srgbClr val="2B2153"/>
                </a:solidFill>
              </a:ln>
              <a:effectLst>
                <a:outerShdw dist="177800" dir="5400000" algn="t" rotWithShape="0">
                  <a:srgbClr val="18132F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Get a dog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185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We can also use decisions to make an algorithm that is the ‘parent’ algorithm to others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Algorithm can decide which branch of a program to go down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746539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DECISIONS EXPANDED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Write a pseudocode algorithm that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Takes two numbers as input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Starting number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Stopping number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Prints out every number in-between the starting and stopping number (inclusive)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D9502E04-7CD5-E64B-BDCC-3626BD76B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2038861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BE98E3E8-5AFF-07E6-E3CB-5B00086D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/>
          <a:stretch/>
        </p:blipFill>
        <p:spPr bwMode="auto">
          <a:xfrm>
            <a:off x="7164119" y="5352262"/>
            <a:ext cx="666748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CF34534A-4EFB-5CAB-38C4-A6E8E2F1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-2383151" y="5560663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1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189524" y="1008735"/>
            <a:ext cx="8720435" cy="1394039"/>
            <a:chOff x="812225" y="1424872"/>
            <a:chExt cx="8392633" cy="13940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95472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DECISIONS EXPANDED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DD95E7-2289-305A-BEC7-853762FE5185}"/>
              </a:ext>
            </a:extLst>
          </p:cNvPr>
          <p:cNvGrpSpPr/>
          <p:nvPr/>
        </p:nvGrpSpPr>
        <p:grpSpPr>
          <a:xfrm>
            <a:off x="4905131" y="2426847"/>
            <a:ext cx="6963481" cy="4056760"/>
            <a:chOff x="4463672" y="1942908"/>
            <a:chExt cx="6963481" cy="405676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ACE93CA-AA1F-6D70-CCBE-CCF50E114956}"/>
                </a:ext>
              </a:extLst>
            </p:cNvPr>
            <p:cNvSpPr/>
            <p:nvPr/>
          </p:nvSpPr>
          <p:spPr>
            <a:xfrm>
              <a:off x="6850172" y="1942908"/>
              <a:ext cx="2185164" cy="749300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Start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1F059717-C555-5DEA-A1AE-E11C524B2375}"/>
                </a:ext>
              </a:extLst>
            </p:cNvPr>
            <p:cNvSpPr/>
            <p:nvPr/>
          </p:nvSpPr>
          <p:spPr>
            <a:xfrm>
              <a:off x="4844192" y="3392281"/>
              <a:ext cx="6197123" cy="1155700"/>
            </a:xfrm>
            <a:prstGeom prst="diamond">
              <a:avLst/>
            </a:prstGeom>
            <a:solidFill>
              <a:srgbClr val="A053D5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Is there a person in front of me?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B17AB3-E02D-A792-1CCD-1F5D97E5A434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7942754" y="2692208"/>
              <a:ext cx="0" cy="700073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1EF6A5-E646-F353-6D89-48FF9DDDC844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5849708" y="4390037"/>
              <a:ext cx="786289" cy="596364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3164DB3-8EEA-047F-2D75-4720923416F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9035336" y="4390037"/>
              <a:ext cx="912491" cy="596363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305562E-5559-53C7-D660-4A63C296F0EB}"/>
                </a:ext>
              </a:extLst>
            </p:cNvPr>
            <p:cNvSpPr/>
            <p:nvPr/>
          </p:nvSpPr>
          <p:spPr>
            <a:xfrm>
              <a:off x="4463672" y="4986401"/>
              <a:ext cx="2772072" cy="1013267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Brake()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91879E-A2C8-C069-2EBA-E0F248E2D5CA}"/>
                </a:ext>
              </a:extLst>
            </p:cNvPr>
            <p:cNvSpPr txBox="1"/>
            <p:nvPr/>
          </p:nvSpPr>
          <p:spPr>
            <a:xfrm>
              <a:off x="5709286" y="4065334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D89356-6F1A-9931-E42C-9C364B7656AE}"/>
                </a:ext>
              </a:extLst>
            </p:cNvPr>
            <p:cNvSpPr txBox="1"/>
            <p:nvPr/>
          </p:nvSpPr>
          <p:spPr>
            <a:xfrm>
              <a:off x="9301082" y="4161705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F975DE5-0B83-ED4F-0194-AE51404EF34B}"/>
                </a:ext>
              </a:extLst>
            </p:cNvPr>
            <p:cNvSpPr/>
            <p:nvPr/>
          </p:nvSpPr>
          <p:spPr>
            <a:xfrm>
              <a:off x="8468500" y="4986400"/>
              <a:ext cx="2958653" cy="1013267"/>
            </a:xfrm>
            <a:prstGeom prst="round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/>
                <a:t>DriveForward</a:t>
              </a:r>
              <a:r>
                <a:rPr lang="en-US" sz="3200" dirty="0"/>
                <a:t>()</a:t>
              </a:r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ED2EFF36-27A7-C5FB-113F-AE26850A1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33" y="2345189"/>
            <a:ext cx="4380078" cy="4309815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 imagine an algorithm like this would be super helpful for a self-driving car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Brake() and </a:t>
            </a:r>
            <a:r>
              <a:rPr lang="en-US" sz="2800" dirty="0" err="1">
                <a:solidFill>
                  <a:schemeClr val="bg1"/>
                </a:solidFill>
              </a:rPr>
              <a:t>DriveForward</a:t>
            </a:r>
            <a:r>
              <a:rPr lang="en-US" sz="2800" dirty="0">
                <a:solidFill>
                  <a:schemeClr val="bg1"/>
                </a:solidFill>
              </a:rPr>
              <a:t>() procedures control motors and brakes on car in more detailed manner</a:t>
            </a:r>
          </a:p>
        </p:txBody>
      </p:sp>
    </p:spTree>
    <p:extLst>
      <p:ext uri="{BB962C8B-B14F-4D97-AF65-F5344CB8AC3E}">
        <p14:creationId xmlns:p14="http://schemas.microsoft.com/office/powerpoint/2010/main" val="34990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Keywords and structure to know when to make a conditional (or decision)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If _____ Then _____ Else structure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4.1.7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6764606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HOW DO I KNOW WHEN?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4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‘If’ is typically the condition, or the decision maker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When designing an algorithm, if you notice yourself thinking ‘if’, you’ll usually need a condition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Widely used and rarely substituted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When ______ then _______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4.1.7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2366342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THE ‘IF’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‘Then’ is typically what happens when the condition (the ‘if’) is true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If I do ___ then ___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Can also be implied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I do _____ </a:t>
            </a:r>
            <a:r>
              <a:rPr lang="en-US" sz="2400" i="1" dirty="0">
                <a:solidFill>
                  <a:schemeClr val="bg1"/>
                </a:solidFill>
              </a:rPr>
              <a:t>(then) </a:t>
            </a:r>
            <a:r>
              <a:rPr lang="en-US" sz="2400" dirty="0">
                <a:solidFill>
                  <a:schemeClr val="bg1"/>
                </a:solidFill>
              </a:rPr>
              <a:t>I’ll also ____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4.1.7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3966542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THE ‘THEN’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8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‘Else’ is typically what happens when the condition (the ‘if’) is false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If I _______ then ______, else I’ll ________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Rarely explicitly stated as ‘else’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Synonyms include things like ‘Otherwise’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Sometimes implicit (not stated at all)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If I &lt;condition&gt;, then &lt;result&gt; </a:t>
            </a:r>
            <a:r>
              <a:rPr lang="en-US" sz="3000" i="1" dirty="0">
                <a:solidFill>
                  <a:schemeClr val="bg1"/>
                </a:solidFill>
              </a:rPr>
              <a:t>(else not &lt;result&gt;)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4.1.7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3966542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THE ‘ELSE’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4.2.4 – FLOWCHARTS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8087777" cy="1998100"/>
            <a:chOff x="812225" y="1424872"/>
            <a:chExt cx="8392633" cy="1998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FLOWCHART INPUT/OUTPUT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3F9FD6-9D5F-A5C5-00BE-9E9888E15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5" y="2233264"/>
            <a:ext cx="2580638" cy="69225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Slanted Boxes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5331C95-B438-162C-B8C3-CF65496A623B}"/>
              </a:ext>
            </a:extLst>
          </p:cNvPr>
          <p:cNvSpPr/>
          <p:nvPr/>
        </p:nvSpPr>
        <p:spPr>
          <a:xfrm>
            <a:off x="4104639" y="2413000"/>
            <a:ext cx="2797387" cy="1016000"/>
          </a:xfrm>
          <a:prstGeom prst="parallelogram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NUM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28BF61EA-1FFB-4479-2EBB-992C4542F995}"/>
              </a:ext>
            </a:extLst>
          </p:cNvPr>
          <p:cNvSpPr/>
          <p:nvPr/>
        </p:nvSpPr>
        <p:spPr>
          <a:xfrm>
            <a:off x="2838024" y="5107404"/>
            <a:ext cx="5330615" cy="1016000"/>
          </a:xfrm>
          <a:prstGeom prst="parallelogram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“The Number is ”, NUM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53310-95F5-653A-04EE-C0962EB1CE06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5503332" y="3429000"/>
            <a:ext cx="1" cy="16784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38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4.2.4 – FLOWCHARTS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6848258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FLOWCHART WHILE LOOP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53310-95F5-653A-04EE-C0962EB1CE06}"/>
              </a:ext>
            </a:extLst>
          </p:cNvPr>
          <p:cNvCxnSpPr>
            <a:cxnSpLocks/>
          </p:cNvCxnSpPr>
          <p:nvPr/>
        </p:nvCxnSpPr>
        <p:spPr>
          <a:xfrm flipH="1">
            <a:off x="3566158" y="2316071"/>
            <a:ext cx="1" cy="16784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1267912C-4A10-5C93-86C9-6E4D051FE4D7}"/>
              </a:ext>
            </a:extLst>
          </p:cNvPr>
          <p:cNvSpPr/>
          <p:nvPr/>
        </p:nvSpPr>
        <p:spPr>
          <a:xfrm>
            <a:off x="2167464" y="4024169"/>
            <a:ext cx="2797387" cy="1149774"/>
          </a:xfrm>
          <a:prstGeom prst="diamon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&lt; 15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61D71-937A-368E-55EA-767B099B4556}"/>
              </a:ext>
            </a:extLst>
          </p:cNvPr>
          <p:cNvSpPr/>
          <p:nvPr/>
        </p:nvSpPr>
        <p:spPr>
          <a:xfrm>
            <a:off x="7389707" y="4244413"/>
            <a:ext cx="2424854" cy="709285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= COUNT + 1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A83FB-0607-3796-C1CB-0AE3FCD909AE}"/>
              </a:ext>
            </a:extLst>
          </p:cNvPr>
          <p:cNvCxnSpPr>
            <a:stCxn id="2" idx="2"/>
          </p:cNvCxnSpPr>
          <p:nvPr/>
        </p:nvCxnSpPr>
        <p:spPr>
          <a:xfrm flipH="1">
            <a:off x="3566157" y="5173943"/>
            <a:ext cx="1" cy="15722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09F92B-9944-7735-BAC0-FCEAD81FEAA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964851" y="4599055"/>
            <a:ext cx="2424856" cy="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B2557A-59BF-B713-550E-8820606BCE16}"/>
              </a:ext>
            </a:extLst>
          </p:cNvPr>
          <p:cNvCxnSpPr>
            <a:cxnSpLocks/>
          </p:cNvCxnSpPr>
          <p:nvPr/>
        </p:nvCxnSpPr>
        <p:spPr>
          <a:xfrm flipV="1">
            <a:off x="8602133" y="2925519"/>
            <a:ext cx="0" cy="132875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9882D9-F003-50A8-4892-A4DB6168049D}"/>
              </a:ext>
            </a:extLst>
          </p:cNvPr>
          <p:cNvCxnSpPr>
            <a:cxnSpLocks/>
          </p:cNvCxnSpPr>
          <p:nvPr/>
        </p:nvCxnSpPr>
        <p:spPr>
          <a:xfrm flipH="1">
            <a:off x="3566157" y="2959488"/>
            <a:ext cx="5035976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0C13DF-A948-3D00-394C-3D90035A2653}"/>
              </a:ext>
            </a:extLst>
          </p:cNvPr>
          <p:cNvSpPr txBox="1"/>
          <p:nvPr/>
        </p:nvSpPr>
        <p:spPr>
          <a:xfrm>
            <a:off x="5855545" y="4201490"/>
            <a:ext cx="78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445DE1-6903-2ACC-5201-D1EDC7715078}"/>
              </a:ext>
            </a:extLst>
          </p:cNvPr>
          <p:cNvSpPr txBox="1"/>
          <p:nvPr/>
        </p:nvSpPr>
        <p:spPr>
          <a:xfrm>
            <a:off x="3569541" y="5694705"/>
            <a:ext cx="78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4660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4.2.4 – FLOWCHARTS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6496042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FLOWCHART FOR LOOP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53310-95F5-653A-04EE-C0962EB1CE06}"/>
              </a:ext>
            </a:extLst>
          </p:cNvPr>
          <p:cNvCxnSpPr>
            <a:cxnSpLocks/>
          </p:cNvCxnSpPr>
          <p:nvPr/>
        </p:nvCxnSpPr>
        <p:spPr>
          <a:xfrm>
            <a:off x="9215119" y="935183"/>
            <a:ext cx="0" cy="6430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1267912C-4A10-5C93-86C9-6E4D051FE4D7}"/>
              </a:ext>
            </a:extLst>
          </p:cNvPr>
          <p:cNvSpPr/>
          <p:nvPr/>
        </p:nvSpPr>
        <p:spPr>
          <a:xfrm>
            <a:off x="7816424" y="5154507"/>
            <a:ext cx="2797387" cy="1149774"/>
          </a:xfrm>
          <a:prstGeom prst="diamon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&gt; 5?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61D71-937A-368E-55EA-767B099B4556}"/>
              </a:ext>
            </a:extLst>
          </p:cNvPr>
          <p:cNvSpPr/>
          <p:nvPr/>
        </p:nvSpPr>
        <p:spPr>
          <a:xfrm>
            <a:off x="8002692" y="1601260"/>
            <a:ext cx="2424854" cy="709285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=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A83FB-0607-3796-C1CB-0AE3FCD909AE}"/>
              </a:ext>
            </a:extLst>
          </p:cNvPr>
          <p:cNvCxnSpPr>
            <a:cxnSpLocks/>
          </p:cNvCxnSpPr>
          <p:nvPr/>
        </p:nvCxnSpPr>
        <p:spPr>
          <a:xfrm flipH="1">
            <a:off x="5547360" y="5729394"/>
            <a:ext cx="238082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09F92B-9944-7735-BAC0-FCEAD81FEAA3}"/>
              </a:ext>
            </a:extLst>
          </p:cNvPr>
          <p:cNvCxnSpPr>
            <a:cxnSpLocks/>
          </p:cNvCxnSpPr>
          <p:nvPr/>
        </p:nvCxnSpPr>
        <p:spPr>
          <a:xfrm>
            <a:off x="9215118" y="2331924"/>
            <a:ext cx="0" cy="42482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9882D9-F003-50A8-4892-A4DB6168049D}"/>
              </a:ext>
            </a:extLst>
          </p:cNvPr>
          <p:cNvCxnSpPr>
            <a:cxnSpLocks/>
          </p:cNvCxnSpPr>
          <p:nvPr/>
        </p:nvCxnSpPr>
        <p:spPr>
          <a:xfrm flipV="1">
            <a:off x="5615093" y="2544335"/>
            <a:ext cx="0" cy="318505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97708B7-D4DD-838C-502F-45ED68AF12AD}"/>
              </a:ext>
            </a:extLst>
          </p:cNvPr>
          <p:cNvSpPr/>
          <p:nvPr/>
        </p:nvSpPr>
        <p:spPr>
          <a:xfrm>
            <a:off x="8002691" y="2782058"/>
            <a:ext cx="2424854" cy="709285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SUM + 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BA450E-D017-CB68-7B1D-484922C4F4F4}"/>
              </a:ext>
            </a:extLst>
          </p:cNvPr>
          <p:cNvSpPr/>
          <p:nvPr/>
        </p:nvSpPr>
        <p:spPr>
          <a:xfrm>
            <a:off x="8002691" y="3988733"/>
            <a:ext cx="2424854" cy="709285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= COUNT + 1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82BE8A-85AD-2676-09CB-7618CDE2BE1F}"/>
              </a:ext>
            </a:extLst>
          </p:cNvPr>
          <p:cNvCxnSpPr>
            <a:cxnSpLocks/>
          </p:cNvCxnSpPr>
          <p:nvPr/>
        </p:nvCxnSpPr>
        <p:spPr>
          <a:xfrm>
            <a:off x="9215118" y="3491343"/>
            <a:ext cx="0" cy="4710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FD7CBF-D983-BDF4-4D6C-1AF2F3320872}"/>
              </a:ext>
            </a:extLst>
          </p:cNvPr>
          <p:cNvCxnSpPr>
            <a:cxnSpLocks/>
          </p:cNvCxnSpPr>
          <p:nvPr/>
        </p:nvCxnSpPr>
        <p:spPr>
          <a:xfrm>
            <a:off x="9215118" y="4698018"/>
            <a:ext cx="0" cy="45648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DC6978-0C2B-4E3D-E0B1-1952F0AA25A7}"/>
              </a:ext>
            </a:extLst>
          </p:cNvPr>
          <p:cNvCxnSpPr>
            <a:cxnSpLocks/>
          </p:cNvCxnSpPr>
          <p:nvPr/>
        </p:nvCxnSpPr>
        <p:spPr>
          <a:xfrm>
            <a:off x="5615093" y="2596727"/>
            <a:ext cx="352213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9522E7-D819-FC3B-654E-564E7A10138E}"/>
              </a:ext>
            </a:extLst>
          </p:cNvPr>
          <p:cNvSpPr txBox="1"/>
          <p:nvPr/>
        </p:nvSpPr>
        <p:spPr>
          <a:xfrm>
            <a:off x="9341739" y="6328746"/>
            <a:ext cx="78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355A3F-F165-86DE-9B18-5A985B55B846}"/>
              </a:ext>
            </a:extLst>
          </p:cNvPr>
          <p:cNvCxnSpPr>
            <a:cxnSpLocks/>
          </p:cNvCxnSpPr>
          <p:nvPr/>
        </p:nvCxnSpPr>
        <p:spPr>
          <a:xfrm>
            <a:off x="9215117" y="6302645"/>
            <a:ext cx="0" cy="60615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159796-6AA4-D165-AAC0-9C1D34F7593D}"/>
              </a:ext>
            </a:extLst>
          </p:cNvPr>
          <p:cNvSpPr txBox="1"/>
          <p:nvPr/>
        </p:nvSpPr>
        <p:spPr>
          <a:xfrm>
            <a:off x="6614159" y="5409685"/>
            <a:ext cx="78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1546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will </a:t>
            </a:r>
            <a:r>
              <a:rPr lang="en-US" sz="2800" i="1" dirty="0">
                <a:solidFill>
                  <a:schemeClr val="bg1"/>
                </a:solidFill>
              </a:rPr>
              <a:t>not</a:t>
            </a:r>
            <a:r>
              <a:rPr lang="en-US" sz="2800" dirty="0">
                <a:solidFill>
                  <a:schemeClr val="bg1"/>
                </a:solidFill>
              </a:rPr>
              <a:t> have to create flowcharts on the IB exam, but you have to know how to </a:t>
            </a:r>
            <a:r>
              <a:rPr lang="en-US" sz="2800" i="1" dirty="0">
                <a:solidFill>
                  <a:schemeClr val="bg1"/>
                </a:solidFill>
              </a:rPr>
              <a:t>interpret</a:t>
            </a:r>
            <a:r>
              <a:rPr lang="en-US" sz="2800" dirty="0">
                <a:solidFill>
                  <a:schemeClr val="bg1"/>
                </a:solidFill>
              </a:rPr>
              <a:t> them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4.2.4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3966542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Flowcharts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66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Flowchart</a:t>
            </a:r>
            <a:endParaRPr lang="en-US" sz="3600" i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Decision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Condition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4.1.7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6001590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F2DAF257-492C-0CF4-8516-AE4D308D0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4216" y="680676"/>
            <a:ext cx="3344616" cy="33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011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001" y="2617118"/>
            <a:ext cx="8885996" cy="41046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input(“Please input the starting number”)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input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(“Please input the stopping number”)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while X &lt;= Y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X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X + 1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8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3338492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Visual way of communicating algorithms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4.2.4 – FLOWCHARTS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5808475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FLOWCHART REVIEW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D9E44A-82AD-14AE-EC2A-D7A9E61ECE46}"/>
              </a:ext>
            </a:extLst>
          </p:cNvPr>
          <p:cNvSpPr/>
          <p:nvPr/>
        </p:nvSpPr>
        <p:spPr>
          <a:xfrm>
            <a:off x="6224694" y="2122057"/>
            <a:ext cx="1429173" cy="6538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A0CAB5D2-9718-C23B-8485-67D45E5CDA0C}"/>
              </a:ext>
            </a:extLst>
          </p:cNvPr>
          <p:cNvSpPr/>
          <p:nvPr/>
        </p:nvSpPr>
        <p:spPr>
          <a:xfrm>
            <a:off x="8019627" y="2122057"/>
            <a:ext cx="1862667" cy="861285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or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30" name="Flowchart: Display 29">
            <a:extLst>
              <a:ext uri="{FF2B5EF4-FFF2-40B4-BE49-F238E27FC236}">
                <a16:creationId xmlns:a16="http://schemas.microsoft.com/office/drawing/2014/main" id="{23E9AD23-76E7-EA63-18F3-33484E2EF9D7}"/>
              </a:ext>
            </a:extLst>
          </p:cNvPr>
          <p:cNvSpPr/>
          <p:nvPr/>
        </p:nvSpPr>
        <p:spPr>
          <a:xfrm>
            <a:off x="10248054" y="2080213"/>
            <a:ext cx="1469813" cy="945079"/>
          </a:xfrm>
          <a:prstGeom prst="flowChartDisplay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2499CE4B-B34D-29E7-2321-2157FE073CA3}"/>
              </a:ext>
            </a:extLst>
          </p:cNvPr>
          <p:cNvSpPr/>
          <p:nvPr/>
        </p:nvSpPr>
        <p:spPr>
          <a:xfrm>
            <a:off x="5689601" y="3280559"/>
            <a:ext cx="1842346" cy="1124373"/>
          </a:xfrm>
          <a:prstGeom prst="flowChartMagneticDisk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Storage</a:t>
            </a:r>
          </a:p>
        </p:txBody>
      </p:sp>
      <p:sp>
        <p:nvSpPr>
          <p:cNvPr id="32" name="Flowchart: Manual Operation 31">
            <a:extLst>
              <a:ext uri="{FF2B5EF4-FFF2-40B4-BE49-F238E27FC236}">
                <a16:creationId xmlns:a16="http://schemas.microsoft.com/office/drawing/2014/main" id="{61592818-6BAA-539B-BE30-AE9D65816D7A}"/>
              </a:ext>
            </a:extLst>
          </p:cNvPr>
          <p:cNvSpPr/>
          <p:nvPr/>
        </p:nvSpPr>
        <p:spPr>
          <a:xfrm>
            <a:off x="7924800" y="3344843"/>
            <a:ext cx="1957494" cy="1178560"/>
          </a:xfrm>
          <a:prstGeom prst="flowChartManualOperation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Operation</a:t>
            </a:r>
          </a:p>
        </p:txBody>
      </p:sp>
      <p:sp>
        <p:nvSpPr>
          <p:cNvPr id="33" name="Flowchart: Manual Input 32">
            <a:extLst>
              <a:ext uri="{FF2B5EF4-FFF2-40B4-BE49-F238E27FC236}">
                <a16:creationId xmlns:a16="http://schemas.microsoft.com/office/drawing/2014/main" id="{EED5562A-1367-6A0F-E3D4-1A485BB1B059}"/>
              </a:ext>
            </a:extLst>
          </p:cNvPr>
          <p:cNvSpPr/>
          <p:nvPr/>
        </p:nvSpPr>
        <p:spPr>
          <a:xfrm>
            <a:off x="10248055" y="3378709"/>
            <a:ext cx="1361440" cy="1124373"/>
          </a:xfrm>
          <a:prstGeom prst="flowChartManualInpu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Input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05759EAF-C050-A701-C1E8-76D93015F7E6}"/>
              </a:ext>
            </a:extLst>
          </p:cNvPr>
          <p:cNvSpPr/>
          <p:nvPr/>
        </p:nvSpPr>
        <p:spPr>
          <a:xfrm>
            <a:off x="6832227" y="4909609"/>
            <a:ext cx="1374986" cy="1070187"/>
          </a:xfrm>
          <a:prstGeom prst="flowChartDocumen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Document/File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2632B3EA-E267-52EE-8BF9-E3D23F0264E0}"/>
              </a:ext>
            </a:extLst>
          </p:cNvPr>
          <p:cNvSpPr/>
          <p:nvPr/>
        </p:nvSpPr>
        <p:spPr>
          <a:xfrm>
            <a:off x="8747762" y="4855295"/>
            <a:ext cx="2181013" cy="1374986"/>
          </a:xfrm>
          <a:prstGeom prst="diamond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12117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Decision making expands an algorithm’s 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Can not only do work, but make choices based on external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Multi-purpose algorithms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4.1.4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523783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DECISION MAKING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90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Logical thinking informs where these decisions go in our algorithms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Is a decision useful/necessary here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Would a second use be best served by another algorithm or part of an algorithm?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Direct consequences of a condition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4.1.4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746539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IMPACT ON ALGORITHMS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4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Algorithm to help decide what to bring from the house, based on weather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Considerations?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746539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DECISION LOGIC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3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Temperature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Precipitation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UV Index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Let’s first look at Temperature as a consideration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746539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DECISION LOGIC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If it is cold outside, I will…</a:t>
            </a:r>
            <a:endParaRPr lang="en-US" sz="2800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Bring a warm jacket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Now let’s turn that into a flowchart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746539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DECISION LOGIC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eather Jacket PNG - PNG All | PNG All">
            <a:extLst>
              <a:ext uri="{FF2B5EF4-FFF2-40B4-BE49-F238E27FC236}">
                <a16:creationId xmlns:a16="http://schemas.microsoft.com/office/drawing/2014/main" id="{7FC85699-B6D0-287E-7A58-BEFFC6120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971" y="1813161"/>
            <a:ext cx="3010514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65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B2979"/>
        </a:solidFill>
        <a:ln w="76200">
          <a:solidFill>
            <a:srgbClr val="2B2153"/>
          </a:solidFill>
        </a:ln>
        <a:effectLst>
          <a:outerShdw dist="177800" dir="5400000" algn="t" rotWithShape="0">
            <a:srgbClr val="18132F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1036</Words>
  <Application>Microsoft Office PowerPoint</Application>
  <PresentationFormat>Widescreen</PresentationFormat>
  <Paragraphs>194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Aptos Display</vt:lpstr>
      <vt:lpstr>Arial</vt:lpstr>
      <vt:lpstr>Courier New</vt:lpstr>
      <vt:lpstr>NEXT ART</vt:lpstr>
      <vt:lpstr>Sofachrome Rg</vt:lpstr>
      <vt:lpstr>Office Theme</vt:lpstr>
      <vt:lpstr>  Computational Thinking, Problem Solving, and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6</cp:revision>
  <dcterms:created xsi:type="dcterms:W3CDTF">2024-08-07T17:47:07Z</dcterms:created>
  <dcterms:modified xsi:type="dcterms:W3CDTF">2024-08-22T13:10:57Z</dcterms:modified>
</cp:coreProperties>
</file>