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3" r:id="rId20"/>
    <p:sldId id="361" r:id="rId21"/>
    <p:sldId id="362" r:id="rId22"/>
    <p:sldId id="365" r:id="rId23"/>
    <p:sldId id="364" r:id="rId24"/>
    <p:sldId id="3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834"/>
    <a:srgbClr val="A053D5"/>
    <a:srgbClr val="20193F"/>
    <a:srgbClr val="18132F"/>
    <a:srgbClr val="4B2979"/>
    <a:srgbClr val="7331B5"/>
    <a:srgbClr val="65329E"/>
    <a:srgbClr val="2B2153"/>
    <a:srgbClr val="30255D"/>
    <a:srgbClr val="7F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4162FCDC-EB83-4113-9FB0-E2411BC161EE}"/>
    <pc:docChg chg="custSel delSld modSld">
      <pc:chgData name="Michael Hill" userId="41dba03d-e58d-4389-9894-554c10310ba4" providerId="ADAL" clId="{4162FCDC-EB83-4113-9FB0-E2411BC161EE}" dt="2024-10-02T19:09:01.255" v="76" actId="47"/>
      <pc:docMkLst>
        <pc:docMk/>
      </pc:docMkLst>
      <pc:sldChg chg="modSp mod">
        <pc:chgData name="Michael Hill" userId="41dba03d-e58d-4389-9894-554c10310ba4" providerId="ADAL" clId="{4162FCDC-EB83-4113-9FB0-E2411BC161EE}" dt="2024-10-02T19:08:40.036" v="75" actId="20577"/>
        <pc:sldMkLst>
          <pc:docMk/>
          <pc:sldMk cId="3946986498" sldId="279"/>
        </pc:sldMkLst>
        <pc:spChg chg="mod">
          <ac:chgData name="Michael Hill" userId="41dba03d-e58d-4389-9894-554c10310ba4" providerId="ADAL" clId="{4162FCDC-EB83-4113-9FB0-E2411BC161EE}" dt="2024-10-02T19:08:40.036" v="75" actId="20577"/>
          <ac:spMkLst>
            <pc:docMk/>
            <pc:sldMk cId="3946986498" sldId="279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4162FCDC-EB83-4113-9FB0-E2411BC161EE}" dt="2024-10-02T19:09:01.255" v="76" actId="47"/>
        <pc:sldMkLst>
          <pc:docMk/>
          <pc:sldMk cId="3423963851" sldId="366"/>
        </pc:sldMkLst>
      </pc:sldChg>
    </pc:docChg>
  </pc:docChgLst>
  <pc:docChgLst>
    <pc:chgData name="Michael Hill" userId="41dba03d-e58d-4389-9894-554c10310ba4" providerId="ADAL" clId="{A23F1FD1-BC43-45EA-9942-0A34975BA070}"/>
    <pc:docChg chg="modSld">
      <pc:chgData name="Michael Hill" userId="41dba03d-e58d-4389-9894-554c10310ba4" providerId="ADAL" clId="{A23F1FD1-BC43-45EA-9942-0A34975BA070}" dt="2024-09-04T13:25:03.737" v="3" actId="20577"/>
      <pc:docMkLst>
        <pc:docMk/>
      </pc:docMkLst>
      <pc:sldChg chg="modSp mod">
        <pc:chgData name="Michael Hill" userId="41dba03d-e58d-4389-9894-554c10310ba4" providerId="ADAL" clId="{A23F1FD1-BC43-45EA-9942-0A34975BA070}" dt="2024-09-04T13:25:03.737" v="3" actId="20577"/>
        <pc:sldMkLst>
          <pc:docMk/>
          <pc:sldMk cId="3571102790" sldId="256"/>
        </pc:sldMkLst>
        <pc:spChg chg="mod">
          <ac:chgData name="Michael Hill" userId="41dba03d-e58d-4389-9894-554c10310ba4" providerId="ADAL" clId="{A23F1FD1-BC43-45EA-9942-0A34975BA070}" dt="2024-09-04T13:25:03.737" v="3" actId="20577"/>
          <ac:spMkLst>
            <pc:docMk/>
            <pc:sldMk cId="3571102790" sldId="256"/>
            <ac:spMk id="3" creationId="{1952EB97-8858-E965-3685-2366E07B4928}"/>
          </ac:spMkLst>
        </pc:spChg>
      </pc:sldChg>
    </pc:docChg>
  </pc:docChgLst>
  <pc:docChgLst>
    <pc:chgData name="Michael Hill" userId="41dba03d-e58d-4389-9894-554c10310ba4" providerId="ADAL" clId="{7040EA1D-2BF5-4871-A64C-20932A644D50}"/>
    <pc:docChg chg="modSld">
      <pc:chgData name="Michael Hill" userId="41dba03d-e58d-4389-9894-554c10310ba4" providerId="ADAL" clId="{7040EA1D-2BF5-4871-A64C-20932A644D50}" dt="2024-09-03T19:10:20.469" v="2" actId="20577"/>
      <pc:docMkLst>
        <pc:docMk/>
      </pc:docMkLst>
      <pc:sldChg chg="modSp mod">
        <pc:chgData name="Michael Hill" userId="41dba03d-e58d-4389-9894-554c10310ba4" providerId="ADAL" clId="{7040EA1D-2BF5-4871-A64C-20932A644D50}" dt="2024-09-03T19:10:20.469" v="2" actId="20577"/>
        <pc:sldMkLst>
          <pc:docMk/>
          <pc:sldMk cId="3571102790" sldId="256"/>
        </pc:sldMkLst>
        <pc:spChg chg="mod">
          <ac:chgData name="Michael Hill" userId="41dba03d-e58d-4389-9894-554c10310ba4" providerId="ADAL" clId="{7040EA1D-2BF5-4871-A64C-20932A644D50}" dt="2024-09-03T19:10:20.469" v="2" actId="20577"/>
          <ac:spMkLst>
            <pc:docMk/>
            <pc:sldMk cId="3571102790" sldId="256"/>
            <ac:spMk id="3" creationId="{1952EB97-8858-E965-3685-2366E07B4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4.3.1 – 4.3.8: </a:t>
            </a:r>
            <a:r>
              <a:rPr lang="en-US" dirty="0">
                <a:solidFill>
                  <a:schemeClr val="bg1"/>
                </a:solidFill>
              </a:rPr>
              <a:t>Coding Fundamentals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know high level code must be converted to low level code to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do we do this?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Two different kinds of high level languages: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Compiled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Interpreted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4.3.5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6685698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HIGH LEVEL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7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Compiled languages translate your code into machine code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Process called </a:t>
            </a:r>
            <a:r>
              <a:rPr lang="en-US" i="1" dirty="0">
                <a:solidFill>
                  <a:schemeClr val="bg1"/>
                </a:solidFill>
              </a:rPr>
              <a:t>compilation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Whole program is saved, and when anybody runs the program it runs the machine code, not your high level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Very fast, as it doesn’t have to compile more than once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Takes up extra space for compiled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Example: Java converts a .java file of java code into a .class file of low-level code, same with C++, C#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4.3.5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6685698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Compiled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63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Interpreted languages translate the program every time they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need to convert ahead of time and run afterwards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time it runs, it converts in real time, line by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Much more time consuming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Examples: BASIC, Python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4.3.5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69" y="1045596"/>
            <a:ext cx="7396897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Interpreted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61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Variables: store data in program, data can be changed.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Has a name and a type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 automatically changes the type if need 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Name of variable should indicate what data it stores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Constant: non-modifiable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Operator: manipulate operands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+, -, *, /, %, and, or,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Object: comprised of data variables and procedures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Usually intended to abstract the real world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4.3.6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69" y="1045596"/>
            <a:ext cx="7396897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Structure of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32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= - assign a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== - equals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!= - not equals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&gt; - greater than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&lt; - less than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&gt;= - greater than or equal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&lt;= - less than or equal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div – integer part of quotient (integer division)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 – remainder of integer division (modulo)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4.3.7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3393858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Operators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13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Div isn’t just divide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print(5/2) #2.5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print(5//2) #2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Div is the ‘</a:t>
            </a:r>
            <a:r>
              <a:rPr lang="en-US" sz="2800" dirty="0" err="1">
                <a:solidFill>
                  <a:schemeClr val="bg1"/>
                </a:solidFill>
              </a:rPr>
              <a:t>ib</a:t>
            </a:r>
            <a:r>
              <a:rPr lang="en-US" sz="2800" dirty="0">
                <a:solidFill>
                  <a:schemeClr val="bg1"/>
                </a:solidFill>
              </a:rPr>
              <a:t>-pseudocode’ approved way of doing ‘floor division’ in Python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4.3.7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1598923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08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 gets the remainder of the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print(5%2) #1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‘</a:t>
            </a:r>
            <a:r>
              <a:rPr lang="en-US" sz="2800" dirty="0" err="1">
                <a:solidFill>
                  <a:schemeClr val="bg1"/>
                </a:solidFill>
              </a:rPr>
              <a:t>ib</a:t>
            </a:r>
            <a:r>
              <a:rPr lang="en-US" sz="2800" dirty="0">
                <a:solidFill>
                  <a:schemeClr val="bg1"/>
                </a:solidFill>
              </a:rPr>
              <a:t>-pseudocode’ terms, we replace the % with the word mod written 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4.3.7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1598923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96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be used to get the digit in each place of a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num = int(input(“enter a number”))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ones = num%10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tens = (num // 10)%10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hundreds = (num//100)%10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Same logic could help us get change for a cash register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4.3.7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2987457" cy="1382547"/>
            <a:chOff x="812225" y="1424872"/>
            <a:chExt cx="8392633" cy="13825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7" y="1483980"/>
              <a:ext cx="82232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MOD + Div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28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Constant variables cannot be altered once the program has begun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 doesn’t support creating constant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have one you don’t want to change, name it in ALL_CAPS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Constants are useful for values that don’t change mid program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Examples: Pi, e (Natural log), c (speed of light), gravity, etc.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4.3.8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3597057" cy="1382547"/>
            <a:chOff x="812225" y="1424872"/>
            <a:chExt cx="8392633" cy="13825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8" y="1483980"/>
              <a:ext cx="82232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constants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27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Program to calculate area of circle and volume of cylinder</a:t>
            </a:r>
          </a:p>
          <a:p>
            <a:pPr algn="l"/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3.1415926535 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#constant pi</a:t>
            </a:r>
          </a:p>
          <a:p>
            <a:pPr algn="l"/>
            <a:r>
              <a:rPr lang="en-US" sz="20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calculateCircleArea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(radius):</a:t>
            </a:r>
          </a:p>
          <a:p>
            <a:pPr algn="l"/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(radius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calculateCylinderVolume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(radius, height):</a:t>
            </a:r>
          </a:p>
          <a:p>
            <a:pPr algn="l"/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(radius 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calculateCircleArea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calculateCylinderVolume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4.3.8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3597057" cy="1382547"/>
            <a:chOff x="812225" y="1424872"/>
            <a:chExt cx="8392633" cy="13825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8" y="1483980"/>
              <a:ext cx="822323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constants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73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412" y="2371896"/>
            <a:ext cx="9144000" cy="3363691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What’s the </a:t>
            </a:r>
            <a:r>
              <a:rPr lang="en-US" sz="1800" dirty="0" err="1">
                <a:solidFill>
                  <a:schemeClr val="bg1"/>
                </a:solidFill>
              </a:rPr>
              <a:t>BigO</a:t>
            </a:r>
            <a:r>
              <a:rPr lang="en-US" sz="1800" dirty="0">
                <a:solidFill>
                  <a:schemeClr val="bg1"/>
                </a:solidFill>
              </a:rPr>
              <a:t> of this algorithm?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sz="1600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dirty="0" err="1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insertion_sort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(array, size): </a:t>
            </a:r>
          </a:p>
          <a:p>
            <a:pPr algn="l"/>
            <a:r>
              <a:rPr lang="en-US" sz="1800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	for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size): </a:t>
            </a:r>
          </a:p>
          <a:p>
            <a:pPr algn="l"/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		key 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array[</a:t>
            </a:r>
            <a:r>
              <a:rPr lang="en-US" sz="1800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algn="l"/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		j 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sz="1800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		while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(j 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>
                <a:solidFill>
                  <a:srgbClr val="CC99CD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(array[j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key): </a:t>
            </a:r>
          </a:p>
          <a:p>
            <a:pPr algn="l"/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			array[j] 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array[j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algn="l"/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			j 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j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b="0" i="0" dirty="0">
                <a:solidFill>
                  <a:srgbClr val="F08D4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		array[j] </a:t>
            </a:r>
            <a:r>
              <a:rPr lang="en-US" sz="1800" b="0" i="0" dirty="0">
                <a:solidFill>
                  <a:srgbClr val="67CDC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key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Local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Declared within a procedure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Only accessible within that procedure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Global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Declared for entire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Accessible from anywhere within that program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4.3.8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5398763" cy="1382547"/>
            <a:chOff x="812225" y="1424872"/>
            <a:chExt cx="8392633" cy="13825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6" y="1483980"/>
              <a:ext cx="82232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Local vs global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20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4313852" cy="42708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w = 7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def </a:t>
            </a:r>
            <a:r>
              <a:rPr lang="en-US" sz="2800" dirty="0" err="1">
                <a:solidFill>
                  <a:schemeClr val="bg1"/>
                </a:solidFill>
              </a:rPr>
              <a:t>procedureName</a:t>
            </a:r>
            <a:r>
              <a:rPr lang="en-US" sz="2800" dirty="0">
                <a:solidFill>
                  <a:schemeClr val="bg1"/>
                </a:solidFill>
              </a:rPr>
              <a:t>():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x = 10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if x &gt;= 10: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y = 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while y &gt; 0: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y -=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x -= 3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z = 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return x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print (</a:t>
            </a:r>
            <a:r>
              <a:rPr lang="en-US" sz="2800" dirty="0" err="1">
                <a:solidFill>
                  <a:schemeClr val="bg1"/>
                </a:solidFill>
              </a:rPr>
              <a:t>procedureName</a:t>
            </a:r>
            <a:r>
              <a:rPr lang="en-US" sz="2800" dirty="0">
                <a:solidFill>
                  <a:schemeClr val="bg1"/>
                </a:solidFill>
              </a:rPr>
              <a:t>())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4.3.8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5398763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6" y="1483980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VARIABLE SCOPE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50DB3412-16C6-D0B1-BFF2-B92B2777E889}"/>
              </a:ext>
            </a:extLst>
          </p:cNvPr>
          <p:cNvSpPr txBox="1">
            <a:spLocks/>
          </p:cNvSpPr>
          <p:nvPr/>
        </p:nvSpPr>
        <p:spPr>
          <a:xfrm>
            <a:off x="5849534" y="2434158"/>
            <a:ext cx="4313852" cy="427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At what points are the variables w, x, y, and z able to be accessed?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if I tried to access z in the if statement?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if I tried to access x in the main code segment?</a:t>
            </a:r>
          </a:p>
        </p:txBody>
      </p:sp>
    </p:spTree>
    <p:extLst>
      <p:ext uri="{BB962C8B-B14F-4D97-AF65-F5344CB8AC3E}">
        <p14:creationId xmlns:p14="http://schemas.microsoft.com/office/powerpoint/2010/main" val="423607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4.3.8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5398763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6" y="1483980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VARIABLE SCOPE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50DB3412-16C6-D0B1-BFF2-B92B2777E889}"/>
              </a:ext>
            </a:extLst>
          </p:cNvPr>
          <p:cNvSpPr txBox="1">
            <a:spLocks/>
          </p:cNvSpPr>
          <p:nvPr/>
        </p:nvSpPr>
        <p:spPr>
          <a:xfrm>
            <a:off x="1152228" y="2434158"/>
            <a:ext cx="9011158" cy="427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Scope refers to where the variable is created/is accessible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Variables are accessible in fields contained within the field the variable was created 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variable cannot be accessed in a ‘larger’ scope than the one it was created in</a:t>
            </a:r>
          </a:p>
        </p:txBody>
      </p:sp>
    </p:spTree>
    <p:extLst>
      <p:ext uri="{BB962C8B-B14F-4D97-AF65-F5344CB8AC3E}">
        <p14:creationId xmlns:p14="http://schemas.microsoft.com/office/powerpoint/2010/main" val="3732621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4.3.8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5398763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6" y="1483980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VARIABLE SCOPE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50DB3412-16C6-D0B1-BFF2-B92B2777E889}"/>
              </a:ext>
            </a:extLst>
          </p:cNvPr>
          <p:cNvSpPr txBox="1">
            <a:spLocks/>
          </p:cNvSpPr>
          <p:nvPr/>
        </p:nvSpPr>
        <p:spPr>
          <a:xfrm>
            <a:off x="5506720" y="2434158"/>
            <a:ext cx="4656666" cy="427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of our if statements, loops, and procedures as folders inside of folders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Variables are accessible in the smaller folders in their folder, but not the ones above them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D94084-D34B-2EC3-CA01-4F30CC1E1FE5}"/>
              </a:ext>
            </a:extLst>
          </p:cNvPr>
          <p:cNvSpPr/>
          <p:nvPr/>
        </p:nvSpPr>
        <p:spPr>
          <a:xfrm>
            <a:off x="1286849" y="2151148"/>
            <a:ext cx="3657600" cy="4553835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215E8B-A8D3-9A99-DDEA-AAAE93204505}"/>
              </a:ext>
            </a:extLst>
          </p:cNvPr>
          <p:cNvSpPr/>
          <p:nvPr/>
        </p:nvSpPr>
        <p:spPr>
          <a:xfrm>
            <a:off x="1544236" y="2357120"/>
            <a:ext cx="3086100" cy="20905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F06C5C-30AD-568A-AC0A-AF97C0909AA2}"/>
              </a:ext>
            </a:extLst>
          </p:cNvPr>
          <p:cNvSpPr/>
          <p:nvPr/>
        </p:nvSpPr>
        <p:spPr>
          <a:xfrm>
            <a:off x="1859196" y="2756747"/>
            <a:ext cx="2590884" cy="14069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321D1D-AA4B-6490-E913-3D8C02BE5F5D}"/>
              </a:ext>
            </a:extLst>
          </p:cNvPr>
          <p:cNvSpPr/>
          <p:nvPr/>
        </p:nvSpPr>
        <p:spPr>
          <a:xfrm>
            <a:off x="2629770" y="3272271"/>
            <a:ext cx="1647824" cy="59590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55219-A26E-BA7D-23C5-C1380EA19458}"/>
              </a:ext>
            </a:extLst>
          </p:cNvPr>
          <p:cNvSpPr/>
          <p:nvPr/>
        </p:nvSpPr>
        <p:spPr>
          <a:xfrm>
            <a:off x="1572599" y="4563298"/>
            <a:ext cx="3086099" cy="77717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7DEF9B-BA6D-B112-6014-26AF4BF63BCA}"/>
              </a:ext>
            </a:extLst>
          </p:cNvPr>
          <p:cNvSpPr/>
          <p:nvPr/>
        </p:nvSpPr>
        <p:spPr>
          <a:xfrm>
            <a:off x="1572598" y="5456112"/>
            <a:ext cx="3086099" cy="9339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878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Constant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Scope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Local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Global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High Level Language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31AEAF4-A834-C807-6178-45076F21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786" y="2593400"/>
            <a:ext cx="9082426" cy="41046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O(n</a:t>
            </a:r>
            <a:r>
              <a:rPr lang="en-US" baseline="30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 because there’s a loop inside of a loop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Nested loops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Adding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Comparing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Storing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Retrieving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Usually have specific hardware on the computer to do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complex operations are simply a combination of these fundamental operations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 – INTRO TO PROGRAMMING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3876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FUNDAMENTAL OPERATIONS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can combine fundamental operations to do more things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get the max of three numbers: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A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 &gt; MAX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MAX = B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 &gt; MAX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MAX = C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MAX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4.3.2 – INTRO TO PROGRAMMING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387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cOMPOUND</a:t>
              </a:r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 OPERATIONS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4557692" cy="41450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A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 &gt; MAX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MAX = B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 &gt; MAX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MAX = C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MAX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4.3.2 – INTRO TO PROGRAMMING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387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cOMPOUND</a:t>
              </a:r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 OPERATIONS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37721DF-824C-CD6E-C672-A903E5F9BF70}"/>
              </a:ext>
            </a:extLst>
          </p:cNvPr>
          <p:cNvSpPr txBox="1">
            <a:spLocks/>
          </p:cNvSpPr>
          <p:nvPr/>
        </p:nvSpPr>
        <p:spPr>
          <a:xfrm>
            <a:off x="5938369" y="2421039"/>
            <a:ext cx="4557692" cy="414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Comprised of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Two comparisons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Up to three data stores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Three data retrievals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81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programming language has its own </a:t>
            </a:r>
            <a:r>
              <a:rPr lang="en-US" sz="2800" i="1" dirty="0">
                <a:solidFill>
                  <a:schemeClr val="bg1"/>
                </a:solidFill>
              </a:rPr>
              <a:t>semantics</a:t>
            </a:r>
            <a:endParaRPr lang="en-US" sz="28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Semantics refers to what’s possible to construct in the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Syntax</a:t>
            </a:r>
            <a:r>
              <a:rPr lang="en-US" sz="2800" dirty="0">
                <a:solidFill>
                  <a:schemeClr val="bg1"/>
                </a:solidFill>
              </a:rPr>
              <a:t> describes the structure of the language, where the language’s </a:t>
            </a:r>
            <a:r>
              <a:rPr lang="en-US" sz="2800" i="1" dirty="0">
                <a:solidFill>
                  <a:schemeClr val="bg1"/>
                </a:solidFill>
              </a:rPr>
              <a:t>grammar </a:t>
            </a:r>
            <a:r>
              <a:rPr lang="en-US" sz="2800" dirty="0">
                <a:solidFill>
                  <a:schemeClr val="bg1"/>
                </a:solidFill>
              </a:rPr>
              <a:t>defines that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Grammar</a:t>
            </a:r>
            <a:r>
              <a:rPr lang="en-US" sz="2400" dirty="0">
                <a:solidFill>
                  <a:schemeClr val="bg1"/>
                </a:solidFill>
              </a:rPr>
              <a:t> defines </a:t>
            </a:r>
            <a:r>
              <a:rPr lang="en-US" sz="2400" i="1" dirty="0">
                <a:solidFill>
                  <a:schemeClr val="bg1"/>
                </a:solidFill>
              </a:rPr>
              <a:t>syntax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level languages reserve keywords for use in syntax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for, if, else, def, import,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Makes programs unambiguous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4.3.3 – INTRO TO PROGRAMMING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913087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COMPUTER LANGUAGE FEATURES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6460999" cy="414505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level languages abstract the inner workings of the computer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Computers run code in </a:t>
            </a:r>
            <a:r>
              <a:rPr lang="en-US" sz="2800" i="1" dirty="0">
                <a:solidFill>
                  <a:schemeClr val="bg1"/>
                </a:solidFill>
              </a:rPr>
              <a:t>machine language</a:t>
            </a:r>
            <a:r>
              <a:rPr lang="en-US" sz="2800" dirty="0">
                <a:solidFill>
                  <a:schemeClr val="bg1"/>
                </a:solidFill>
              </a:rPr>
              <a:t>, which is different for every computer.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programming languages are instructions directly for the CPU, and directly mapped to binary 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Assembly</a:t>
            </a:r>
            <a:r>
              <a:rPr lang="en-US" dirty="0">
                <a:solidFill>
                  <a:schemeClr val="bg1"/>
                </a:solidFill>
              </a:rPr>
              <a:t> language.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Rollercoaster Tycoon </a:t>
            </a:r>
            <a:r>
              <a:rPr lang="en-US" dirty="0">
                <a:solidFill>
                  <a:schemeClr val="bg1"/>
                </a:solidFill>
              </a:rPr>
              <a:t>was written entirely in x86 Assembly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4.3.4 – INTRO TO PROGRAMMING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68569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HIGH LEVEL LANGUAGES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llerCoaster Tycoon®: Deluxe on Steam">
            <a:extLst>
              <a:ext uri="{FF2B5EF4-FFF2-40B4-BE49-F238E27FC236}">
                <a16:creationId xmlns:a16="http://schemas.microsoft.com/office/drawing/2014/main" id="{4BD869B7-90A5-33FB-91EE-A4EA872B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26" y="3429000"/>
            <a:ext cx="3969173" cy="29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1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Assembly is converted to binary code by an assembler.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level languages were developed that convert to assembly, which then converts to binary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level includes Python, Java, C++, C#,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level languages use words that humans can understand (mostly)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Words in order humans can understand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Raw computer hardware like memory and disk use is obfuscated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Simpler to code, faster to code, easier to read and understand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4.3.4 – INTRO TO PROGRAMMING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1FD80-6D03-EA73-183C-432B7E2A8A1E}"/>
              </a:ext>
            </a:extLst>
          </p:cNvPr>
          <p:cNvGrpSpPr/>
          <p:nvPr/>
        </p:nvGrpSpPr>
        <p:grpSpPr>
          <a:xfrm>
            <a:off x="358570" y="1045596"/>
            <a:ext cx="6685698" cy="876338"/>
            <a:chOff x="812225" y="1424872"/>
            <a:chExt cx="8392633" cy="876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25D5C2-946E-E95F-065C-428DA3645FB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91D65A-9D37-C39C-23DD-D368053F60B2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HIGH LEVEL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97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1330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8</cp:revision>
  <dcterms:created xsi:type="dcterms:W3CDTF">2024-08-07T17:47:07Z</dcterms:created>
  <dcterms:modified xsi:type="dcterms:W3CDTF">2024-10-02T19:09:02Z</dcterms:modified>
</cp:coreProperties>
</file>