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20"/>
  </p:notesMasterIdLst>
  <p:sldIdLst>
    <p:sldId id="298" r:id="rId2"/>
    <p:sldId id="258" r:id="rId3"/>
    <p:sldId id="274" r:id="rId4"/>
    <p:sldId id="297" r:id="rId5"/>
    <p:sldId id="295" r:id="rId6"/>
    <p:sldId id="282" r:id="rId7"/>
    <p:sldId id="259" r:id="rId8"/>
    <p:sldId id="283" r:id="rId9"/>
    <p:sldId id="284" r:id="rId10"/>
    <p:sldId id="285" r:id="rId11"/>
    <p:sldId id="290" r:id="rId12"/>
    <p:sldId id="286" r:id="rId13"/>
    <p:sldId id="287" r:id="rId14"/>
    <p:sldId id="291" r:id="rId15"/>
    <p:sldId id="293" r:id="rId16"/>
    <p:sldId id="292" r:id="rId17"/>
    <p:sldId id="294"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53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7150D-614F-4C8E-B157-A2802F6BAF2E}" type="datetimeFigureOut">
              <a:rPr lang="en-US" smtClean="0"/>
              <a:pPr/>
              <a:t>1/25/2023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CCAC3-B9AD-456A-B2DD-6BFBB42883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1/12/2022</a:t>
            </a:r>
            <a:endParaRPr lang="en-US"/>
          </a:p>
        </p:txBody>
      </p:sp>
      <p:sp>
        <p:nvSpPr>
          <p:cNvPr id="19" name="Footer Placeholder 18"/>
          <p:cNvSpPr>
            <a:spLocks noGrp="1"/>
          </p:cNvSpPr>
          <p:nvPr>
            <p:ph type="ftr" sz="quarter" idx="11"/>
          </p:nvPr>
        </p:nvSpPr>
        <p:spPr/>
        <p:txBody>
          <a:bodyPr/>
          <a:lstStyle/>
          <a:p>
            <a:r>
              <a:rPr lang="en-US" smtClean="0"/>
              <a:t>Advance Communication lab - 19EC7611 </a:t>
            </a:r>
            <a:endParaRPr lang="en-US"/>
          </a:p>
        </p:txBody>
      </p:sp>
      <p:sp>
        <p:nvSpPr>
          <p:cNvPr id="27" name="Slide Number Placeholder 26"/>
          <p:cNvSpPr>
            <a:spLocks noGrp="1"/>
          </p:cNvSpPr>
          <p:nvPr>
            <p:ph type="sldNum" sz="quarter" idx="12"/>
          </p:nvPr>
        </p:nvSpPr>
        <p:spPr/>
        <p:txBody>
          <a:bodyPr/>
          <a:lstStyle/>
          <a:p>
            <a:fld id="{044CF020-4F86-4F1B-A7FF-BF7C614816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1/12/2022</a:t>
            </a:r>
            <a:endParaRPr lang="en-US"/>
          </a:p>
        </p:txBody>
      </p:sp>
      <p:sp>
        <p:nvSpPr>
          <p:cNvPr id="6" name="Footer Placeholder 5"/>
          <p:cNvSpPr>
            <a:spLocks noGrp="1"/>
          </p:cNvSpPr>
          <p:nvPr>
            <p:ph type="ftr" sz="quarter" idx="11"/>
          </p:nvPr>
        </p:nvSpPr>
        <p:spPr/>
        <p:txBody>
          <a:bodyPr/>
          <a:lstStyle/>
          <a:p>
            <a:r>
              <a:rPr lang="en-US" smtClean="0"/>
              <a:t>Advance Communication lab - 19EC7611 </a:t>
            </a:r>
            <a:endParaRPr lang="en-US"/>
          </a:p>
        </p:txBody>
      </p:sp>
      <p:sp>
        <p:nvSpPr>
          <p:cNvPr id="7" name="Slide Number Placeholder 6"/>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1/12/2022</a:t>
            </a:r>
            <a:endParaRPr lang="en-US"/>
          </a:p>
        </p:txBody>
      </p:sp>
      <p:sp>
        <p:nvSpPr>
          <p:cNvPr id="8" name="Footer Placeholder 7"/>
          <p:cNvSpPr>
            <a:spLocks noGrp="1"/>
          </p:cNvSpPr>
          <p:nvPr>
            <p:ph type="ftr" sz="quarter" idx="11"/>
          </p:nvPr>
        </p:nvSpPr>
        <p:spPr/>
        <p:txBody>
          <a:bodyPr/>
          <a:lstStyle/>
          <a:p>
            <a:r>
              <a:rPr lang="en-US" smtClean="0"/>
              <a:t>Advance Communication lab - 19EC7611 </a:t>
            </a:r>
            <a:endParaRPr lang="en-US"/>
          </a:p>
        </p:txBody>
      </p:sp>
      <p:sp>
        <p:nvSpPr>
          <p:cNvPr id="9" name="Slide Number Placeholder 8"/>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1/12/2022</a:t>
            </a:r>
            <a:endParaRPr lang="en-US"/>
          </a:p>
        </p:txBody>
      </p:sp>
      <p:sp>
        <p:nvSpPr>
          <p:cNvPr id="4" name="Footer Placeholder 3"/>
          <p:cNvSpPr>
            <a:spLocks noGrp="1"/>
          </p:cNvSpPr>
          <p:nvPr>
            <p:ph type="ftr" sz="quarter" idx="11"/>
          </p:nvPr>
        </p:nvSpPr>
        <p:spPr/>
        <p:txBody>
          <a:bodyPr/>
          <a:lstStyle/>
          <a:p>
            <a:r>
              <a:rPr lang="en-US" smtClean="0"/>
              <a:t>Advance Communication lab - 19EC7611 </a:t>
            </a:r>
            <a:endParaRPr lang="en-US"/>
          </a:p>
        </p:txBody>
      </p:sp>
      <p:sp>
        <p:nvSpPr>
          <p:cNvPr id="5" name="Slide Number Placeholder 4"/>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1/12/2022</a:t>
            </a:r>
            <a:endParaRPr lang="en-US"/>
          </a:p>
        </p:txBody>
      </p:sp>
      <p:sp>
        <p:nvSpPr>
          <p:cNvPr id="3" name="Footer Placeholder 2"/>
          <p:cNvSpPr>
            <a:spLocks noGrp="1"/>
          </p:cNvSpPr>
          <p:nvPr>
            <p:ph type="ftr" sz="quarter" idx="11"/>
          </p:nvPr>
        </p:nvSpPr>
        <p:spPr/>
        <p:txBody>
          <a:bodyPr/>
          <a:lstStyle/>
          <a:p>
            <a:r>
              <a:rPr lang="en-US" smtClean="0"/>
              <a:t>Advance Communication lab - 19EC7611 </a:t>
            </a:r>
            <a:endParaRPr lang="en-US"/>
          </a:p>
        </p:txBody>
      </p:sp>
      <p:sp>
        <p:nvSpPr>
          <p:cNvPr id="4" name="Slide Number Placeholder 3"/>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1/12/2022</a:t>
            </a:r>
            <a:endParaRPr lang="en-US"/>
          </a:p>
        </p:txBody>
      </p:sp>
      <p:sp>
        <p:nvSpPr>
          <p:cNvPr id="6" name="Footer Placeholder 5"/>
          <p:cNvSpPr>
            <a:spLocks noGrp="1"/>
          </p:cNvSpPr>
          <p:nvPr>
            <p:ph type="ftr" sz="quarter" idx="11"/>
          </p:nvPr>
        </p:nvSpPr>
        <p:spPr/>
        <p:txBody>
          <a:bodyPr/>
          <a:lstStyle/>
          <a:p>
            <a:r>
              <a:rPr lang="en-US" smtClean="0"/>
              <a:t>Advance Communication lab - 19EC7611 </a:t>
            </a:r>
            <a:endParaRPr lang="en-US"/>
          </a:p>
        </p:txBody>
      </p:sp>
      <p:sp>
        <p:nvSpPr>
          <p:cNvPr id="7" name="Slide Number Placeholder 6"/>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1/12/2022</a:t>
            </a:r>
            <a:endParaRPr lang="en-US"/>
          </a:p>
        </p:txBody>
      </p:sp>
      <p:sp>
        <p:nvSpPr>
          <p:cNvPr id="6" name="Footer Placeholder 5"/>
          <p:cNvSpPr>
            <a:spLocks noGrp="1"/>
          </p:cNvSpPr>
          <p:nvPr>
            <p:ph type="ftr" sz="quarter" idx="11"/>
          </p:nvPr>
        </p:nvSpPr>
        <p:spPr/>
        <p:txBody>
          <a:bodyPr/>
          <a:lstStyle/>
          <a:p>
            <a:r>
              <a:rPr lang="en-US" smtClean="0"/>
              <a:t>Advance Communication lab - 19EC7611 </a:t>
            </a:r>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044CF020-4F86-4F1B-A7FF-BF7C61481682}"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1/12/2022</a:t>
            </a:r>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Advance Communication lab - 19EC7611 </a:t>
            </a:r>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4CF020-4F86-4F1B-A7FF-BF7C61481682}"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age00.png"/>
          <p:cNvPicPr>
            <a:picLocks noGrp="1" noChangeAspect="1"/>
          </p:cNvPicPr>
          <p:nvPr>
            <p:ph idx="1"/>
          </p:nvPr>
        </p:nvPicPr>
        <p:blipFill>
          <a:blip r:embed="rId2" cstate="print"/>
          <a:stretch>
            <a:fillRect/>
          </a:stretch>
        </p:blipFill>
        <p:spPr>
          <a:xfrm>
            <a:off x="922371" y="939740"/>
            <a:ext cx="8564755" cy="4389437"/>
          </a:xfrm>
        </p:spPr>
      </p:pic>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Authentication </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20862" y="1935164"/>
            <a:ext cx="4271058" cy="35280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82227" y="1388960"/>
            <a:ext cx="5883797" cy="453148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login</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9" name="Content Placeholder 8" descr="WhatsApp Image 2023-01-25 at 9.56.35 AM.jpeg"/>
          <p:cNvPicPr>
            <a:picLocks noGrp="1" noChangeAspect="1"/>
          </p:cNvPicPr>
          <p:nvPr>
            <p:ph idx="1"/>
          </p:nvPr>
        </p:nvPicPr>
        <p:blipFill>
          <a:blip r:embed="rId2" cstate="print"/>
          <a:stretch>
            <a:fillRect/>
          </a:stretch>
        </p:blipFill>
        <p:spPr>
          <a:xfrm>
            <a:off x="1389066" y="2050910"/>
            <a:ext cx="2469058" cy="4389437"/>
          </a:xfrm>
        </p:spPr>
      </p:pic>
      <p:pic>
        <p:nvPicPr>
          <p:cNvPr id="10" name="Picture 9" descr="WhatsApp Image 2023-01-25 at 9.56.35 AM (1).jpeg"/>
          <p:cNvPicPr>
            <a:picLocks noChangeAspect="1"/>
          </p:cNvPicPr>
          <p:nvPr/>
        </p:nvPicPr>
        <p:blipFill>
          <a:blip r:embed="rId3" cstate="print"/>
          <a:stretch>
            <a:fillRect/>
          </a:stretch>
        </p:blipFill>
        <p:spPr>
          <a:xfrm>
            <a:off x="6099858" y="1805651"/>
            <a:ext cx="2955101" cy="4855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Analytics:</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412374" y="1935163"/>
            <a:ext cx="3585347" cy="438943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296364" y="1527859"/>
            <a:ext cx="4490978" cy="486715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Crashlytics</a:t>
            </a:r>
            <a:endParaRPr lang="en-US" dirty="0"/>
          </a:p>
        </p:txBody>
      </p:sp>
      <p:pic>
        <p:nvPicPr>
          <p:cNvPr id="6" name="Content Placeholder 5" descr="WhatsApp Image 2023-01-24 at 6.08.36 PM.jpeg"/>
          <p:cNvPicPr>
            <a:picLocks noGrp="1" noChangeAspect="1"/>
          </p:cNvPicPr>
          <p:nvPr>
            <p:ph idx="1"/>
          </p:nvPr>
        </p:nvPicPr>
        <p:blipFill>
          <a:blip r:embed="rId2" cstate="print"/>
          <a:stretch>
            <a:fillRect/>
          </a:stretch>
        </p:blipFill>
        <p:spPr>
          <a:xfrm>
            <a:off x="2194278" y="1935163"/>
            <a:ext cx="7803444" cy="4389437"/>
          </a:xfrm>
        </p:spPr>
      </p:pic>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Link</a:t>
            </a:r>
            <a:endParaRPr lang="en-US" dirty="0"/>
          </a:p>
        </p:txBody>
      </p:sp>
      <p:sp>
        <p:nvSpPr>
          <p:cNvPr id="3" name="Content Placeholder 2"/>
          <p:cNvSpPr>
            <a:spLocks noGrp="1"/>
          </p:cNvSpPr>
          <p:nvPr>
            <p:ph idx="1"/>
          </p:nvPr>
        </p:nvSpPr>
        <p:spPr/>
        <p:txBody>
          <a:bodyPr/>
          <a:lstStyle/>
          <a:p>
            <a:r>
              <a:rPr lang="en-US" dirty="0" smtClean="0"/>
              <a:t>Dynamic Links are </a:t>
            </a:r>
            <a:r>
              <a:rPr lang="en-US" b="1" dirty="0" smtClean="0"/>
              <a:t>deep links into an app that work whether or not users have installed the app yet</a:t>
            </a:r>
            <a:r>
              <a:rPr lang="en-US" dirty="0" smtClean="0"/>
              <a:t>. When users open a Dynamic Link into an app that is not installed, the app's Play Store page opens, where users can install the app. After users install and open the app, the app displays the deep-linked content.</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t>
            </a:r>
            <a:r>
              <a:rPr lang="en-US" dirty="0" err="1" smtClean="0"/>
              <a:t>Config</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dirty="0" smtClean="0"/>
              <a:t>osting</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7B6B2-5C4B-43F1-A576-73C3C5EC0508}"/>
              </a:ext>
            </a:extLst>
          </p:cNvPr>
          <p:cNvSpPr>
            <a:spLocks noGrp="1"/>
          </p:cNvSpPr>
          <p:nvPr>
            <p:ph type="title"/>
          </p:nvPr>
        </p:nvSpPr>
        <p:spPr>
          <a:xfrm>
            <a:off x="609600" y="704088"/>
            <a:ext cx="9008962" cy="1143000"/>
          </a:xfrm>
        </p:spPr>
        <p:txBody>
          <a:bodyPr>
            <a:normAutofit/>
          </a:bodyPr>
          <a:lstStyle/>
          <a:p>
            <a:pPr algn="ctr"/>
            <a:r>
              <a:rPr lang="en-IN" sz="4000" b="1" u="sng" dirty="0" smtClean="0">
                <a:solidFill>
                  <a:schemeClr val="tx1"/>
                </a:solidFill>
              </a:rPr>
              <a:t>Overview</a:t>
            </a:r>
            <a:endParaRPr lang="en-US" sz="4000" b="1" u="sng" dirty="0">
              <a:solidFill>
                <a:schemeClr val="tx1"/>
              </a:solidFill>
            </a:endParaRPr>
          </a:p>
        </p:txBody>
      </p:sp>
      <p:sp>
        <p:nvSpPr>
          <p:cNvPr id="3" name="Content Placeholder 2">
            <a:extLst>
              <a:ext uri="{FF2B5EF4-FFF2-40B4-BE49-F238E27FC236}">
                <a16:creationId xmlns:a16="http://schemas.microsoft.com/office/drawing/2014/main" xmlns="" id="{16E0847E-9F9B-44C5-9F1C-4BA1CB044229}"/>
              </a:ext>
            </a:extLst>
          </p:cNvPr>
          <p:cNvSpPr>
            <a:spLocks noGrp="1"/>
          </p:cNvSpPr>
          <p:nvPr>
            <p:ph idx="1"/>
          </p:nvPr>
        </p:nvSpPr>
        <p:spPr>
          <a:xfrm>
            <a:off x="1697514" y="2223999"/>
            <a:ext cx="8596668" cy="3880773"/>
          </a:xfrm>
        </p:spPr>
        <p:txBody>
          <a:bodyPr>
            <a:normAutofit/>
          </a:bodyPr>
          <a:lstStyle/>
          <a:p>
            <a:r>
              <a:rPr lang="en-US" sz="2400" dirty="0" smtClean="0">
                <a:solidFill>
                  <a:srgbClr val="03A9F4"/>
                </a:solidFill>
              </a:rPr>
              <a:t>What is Firebase?</a:t>
            </a:r>
          </a:p>
          <a:p>
            <a:r>
              <a:rPr lang="en-US" sz="2400" dirty="0" smtClean="0">
                <a:solidFill>
                  <a:srgbClr val="03A9F4"/>
                </a:solidFill>
              </a:rPr>
              <a:t>Features of firebase</a:t>
            </a:r>
          </a:p>
          <a:p>
            <a:r>
              <a:rPr lang="en-US" sz="2400" dirty="0" smtClean="0">
                <a:solidFill>
                  <a:srgbClr val="03A9F4"/>
                </a:solidFill>
              </a:rPr>
              <a:t>Analytics</a:t>
            </a:r>
          </a:p>
          <a:p>
            <a:r>
              <a:rPr lang="en-US" sz="2400" dirty="0" smtClean="0">
                <a:solidFill>
                  <a:srgbClr val="03A9F4"/>
                </a:solidFill>
              </a:rPr>
              <a:t>How to develop high quality apps?</a:t>
            </a:r>
          </a:p>
          <a:p>
            <a:r>
              <a:rPr lang="en-US" sz="2400" dirty="0" smtClean="0">
                <a:solidFill>
                  <a:srgbClr val="03A9F4"/>
                </a:solidFill>
              </a:rPr>
              <a:t>How to grow your user base?</a:t>
            </a:r>
          </a:p>
          <a:p>
            <a:r>
              <a:rPr lang="en-IN" sz="2400" dirty="0" smtClean="0">
                <a:solidFill>
                  <a:srgbClr val="03A9F4"/>
                </a:solidFill>
              </a:rPr>
              <a:t> Types of firebase</a:t>
            </a:r>
            <a:endParaRPr lang="en-US" sz="2400" dirty="0" smtClean="0">
              <a:solidFill>
                <a:srgbClr val="03A9F4"/>
              </a:solidFill>
            </a:endParaRPr>
          </a:p>
          <a:p>
            <a:pPr>
              <a:buNone/>
            </a:pPr>
            <a:endParaRPr lang="en-US" sz="2400" dirty="0"/>
          </a:p>
          <a:p>
            <a:endParaRPr lang="en-US" sz="2400" dirty="0"/>
          </a:p>
          <a:p>
            <a:endParaRPr lang="en-US" sz="2400" dirty="0"/>
          </a:p>
          <a:p>
            <a:endParaRPr lang="en-US" sz="2400" dirty="0"/>
          </a:p>
          <a:p>
            <a:endParaRPr lang="en-US" sz="2400"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extLst>
      <p:ext uri="{BB962C8B-B14F-4D97-AF65-F5344CB8AC3E}">
        <p14:creationId xmlns:p14="http://schemas.microsoft.com/office/powerpoint/2010/main" xmlns="" val="8522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chemeClr val="dk2"/>
                </a:solidFill>
                <a:latin typeface="Times New Roman"/>
                <a:ea typeface="Times New Roman"/>
                <a:cs typeface="Times New Roman"/>
                <a:sym typeface="Times New Roman"/>
              </a:rPr>
              <a:t>                      Firebase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What is Firebase and why it is used?</a:t>
            </a:r>
          </a:p>
          <a:p>
            <a:r>
              <a:rPr lang="en-US" dirty="0" smtClean="0"/>
              <a:t>The Firebase </a:t>
            </a:r>
            <a:r>
              <a:rPr lang="en-US" dirty="0" err="1" smtClean="0"/>
              <a:t>Realtime</a:t>
            </a:r>
            <a:r>
              <a:rPr lang="en-US" dirty="0" smtClean="0"/>
              <a:t> Database </a:t>
            </a:r>
            <a:r>
              <a:rPr lang="en-US" b="1" dirty="0" smtClean="0"/>
              <a:t>lets you build rich, collaborative applications by allowing secure access to the database directly from client-side code</a:t>
            </a:r>
            <a:r>
              <a:rPr lang="en-US" dirty="0" smtClean="0"/>
              <a:t>. Data is persisted locally, and even while offline, </a:t>
            </a:r>
            <a:r>
              <a:rPr lang="en-US" dirty="0" err="1" smtClean="0"/>
              <a:t>realtime</a:t>
            </a:r>
            <a:r>
              <a:rPr lang="en-US" dirty="0" smtClean="0"/>
              <a:t> events continue to fire, giving the end user a responsive experience.</a:t>
            </a:r>
          </a:p>
          <a:p>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creation</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creation </a:t>
            </a:r>
            <a:endParaRPr lang="en-US"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2194278" y="1935163"/>
            <a:ext cx="7803444" cy="43894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704088"/>
            <a:ext cx="11074400" cy="603851"/>
          </a:xfrm>
          <a:solidFill>
            <a:srgbClr val="03A9F4"/>
          </a:solidFill>
        </p:spPr>
        <p:txBody>
          <a:bodyPr>
            <a:normAutofit fontScale="90000"/>
          </a:bodyPr>
          <a:lstStyle/>
          <a:p>
            <a:pPr algn="ctr"/>
            <a:r>
              <a:rPr lang="en-US" dirty="0" smtClean="0">
                <a:solidFill>
                  <a:schemeClr val="bg1"/>
                </a:solidFill>
                <a:latin typeface="+mn-lt"/>
              </a:rPr>
              <a:t>What is Firebase?</a:t>
            </a:r>
            <a:endParaRPr lang="en-US" dirty="0">
              <a:solidFill>
                <a:schemeClr val="bg1"/>
              </a:solidFill>
              <a:latin typeface="+mn-lt"/>
            </a:endParaRPr>
          </a:p>
        </p:txBody>
      </p:sp>
      <p:sp>
        <p:nvSpPr>
          <p:cNvPr id="7" name="TextBox 6"/>
          <p:cNvSpPr txBox="1"/>
          <p:nvPr/>
        </p:nvSpPr>
        <p:spPr>
          <a:xfrm>
            <a:off x="838200" y="1506022"/>
            <a:ext cx="10515600" cy="369332"/>
          </a:xfrm>
          <a:prstGeom prst="rect">
            <a:avLst/>
          </a:prstGeom>
          <a:solidFill>
            <a:srgbClr val="03A9F4"/>
          </a:solidFill>
        </p:spPr>
        <p:txBody>
          <a:bodyPr wrap="square" rtlCol="0">
            <a:spAutoFit/>
          </a:bodyPr>
          <a:lstStyle/>
          <a:p>
            <a:r>
              <a:rPr lang="en-US" dirty="0" smtClean="0">
                <a:solidFill>
                  <a:schemeClr val="bg1"/>
                </a:solidFill>
                <a:latin typeface="Calibri (Body)"/>
              </a:rPr>
              <a:t>                                                        </a:t>
            </a:r>
            <a:r>
              <a:rPr lang="en-US" dirty="0" err="1" smtClean="0">
                <a:solidFill>
                  <a:schemeClr val="bg1"/>
                </a:solidFill>
                <a:latin typeface="Calibri (Body)"/>
              </a:rPr>
              <a:t>Realtime</a:t>
            </a:r>
            <a:r>
              <a:rPr lang="en-US" dirty="0" smtClean="0">
                <a:solidFill>
                  <a:schemeClr val="bg1"/>
                </a:solidFill>
                <a:latin typeface="Calibri (Body)"/>
              </a:rPr>
              <a:t> Application Platform</a:t>
            </a:r>
            <a:endParaRPr lang="en-US" dirty="0">
              <a:solidFill>
                <a:schemeClr val="bg1"/>
              </a:solidFill>
              <a:latin typeface="Calibri (Body)"/>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66900" y="1875354"/>
            <a:ext cx="8458200" cy="4762500"/>
          </a:xfrm>
          <a:prstGeom prst="rect">
            <a:avLst/>
          </a:prstGeom>
        </p:spPr>
      </p:pic>
    </p:spTree>
    <p:extLst>
      <p:ext uri="{BB962C8B-B14F-4D97-AF65-F5344CB8AC3E}">
        <p14:creationId xmlns:p14="http://schemas.microsoft.com/office/powerpoint/2010/main" xmlns="" val="366710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8F045-E2F9-4D23-9845-3B0FF92D62C8}"/>
              </a:ext>
            </a:extLst>
          </p:cNvPr>
          <p:cNvSpPr>
            <a:spLocks noGrp="1"/>
          </p:cNvSpPr>
          <p:nvPr>
            <p:ph type="title"/>
          </p:nvPr>
        </p:nvSpPr>
        <p:spPr/>
        <p:txBody>
          <a:bodyPr>
            <a:normAutofit/>
          </a:bodyPr>
          <a:lstStyle/>
          <a:p>
            <a:pPr algn="ctr"/>
            <a:r>
              <a:rPr lang="en-US" sz="4000" b="1" u="sng" dirty="0" smtClean="0"/>
              <a:t>Feature of firebase</a:t>
            </a:r>
            <a:endParaRPr lang="en-US" sz="4000" b="1" u="sng" dirty="0"/>
          </a:p>
        </p:txBody>
      </p:sp>
      <p:sp>
        <p:nvSpPr>
          <p:cNvPr id="3" name="Content Placeholder 2">
            <a:extLst>
              <a:ext uri="{FF2B5EF4-FFF2-40B4-BE49-F238E27FC236}">
                <a16:creationId xmlns:a16="http://schemas.microsoft.com/office/drawing/2014/main" xmlns="" id="{907AFC9C-06F5-457C-872A-DDD81B9ED17D}"/>
              </a:ext>
            </a:extLst>
          </p:cNvPr>
          <p:cNvSpPr>
            <a:spLocks noGrp="1"/>
          </p:cNvSpPr>
          <p:nvPr>
            <p:ph idx="1"/>
          </p:nvPr>
        </p:nvSpPr>
        <p:spPr>
          <a:xfrm>
            <a:off x="680321" y="2336872"/>
            <a:ext cx="10531018" cy="4090431"/>
          </a:xfrm>
        </p:spPr>
        <p:txBody>
          <a:bodyPr>
            <a:normAutofit/>
          </a:bodyPr>
          <a:lstStyle/>
          <a:p>
            <a:pPr algn="just"/>
            <a:r>
              <a:rPr lang="en-US" sz="2400" dirty="0" smtClean="0">
                <a:solidFill>
                  <a:srgbClr val="03A9F4"/>
                </a:solidFill>
              </a:rPr>
              <a:t>Forget about infrastructure</a:t>
            </a:r>
          </a:p>
          <a:p>
            <a:pPr algn="just"/>
            <a:r>
              <a:rPr lang="en-US" sz="2400" dirty="0" smtClean="0">
                <a:solidFill>
                  <a:srgbClr val="03A9F4"/>
                </a:solidFill>
              </a:rPr>
              <a:t>Work across platforms</a:t>
            </a:r>
          </a:p>
          <a:p>
            <a:pPr algn="just"/>
            <a:r>
              <a:rPr lang="en-US" sz="2400" dirty="0" smtClean="0">
                <a:solidFill>
                  <a:srgbClr val="03A9F4"/>
                </a:solidFill>
              </a:rPr>
              <a:t>Free to start, scale with ease</a:t>
            </a:r>
          </a:p>
          <a:p>
            <a:pPr algn="just"/>
            <a:r>
              <a:rPr lang="en-US" sz="2400" dirty="0" smtClean="0">
                <a:solidFill>
                  <a:srgbClr val="03A9F4"/>
                </a:solidFill>
              </a:rPr>
              <a:t>Get free support</a:t>
            </a:r>
          </a:p>
          <a:p>
            <a:pPr algn="just"/>
            <a:endParaRPr lang="en-US" sz="2400" dirty="0"/>
          </a:p>
        </p:txBody>
      </p:sp>
      <p:sp>
        <p:nvSpPr>
          <p:cNvPr id="4" name="Date Placeholder 3"/>
          <p:cNvSpPr>
            <a:spLocks noGrp="1"/>
          </p:cNvSpPr>
          <p:nvPr>
            <p:ph type="dt" sz="half" idx="10"/>
          </p:nvPr>
        </p:nvSpPr>
        <p:spPr/>
        <p:txBody>
          <a:bodyPr/>
          <a:lstStyle/>
          <a:p>
            <a:r>
              <a:rPr lang="en-US" smtClean="0"/>
              <a:t>1/12/2022</a:t>
            </a:r>
            <a:endParaRPr lang="en-US"/>
          </a:p>
        </p:txBody>
      </p:sp>
      <p:sp>
        <p:nvSpPr>
          <p:cNvPr id="5" name="Footer Placeholder 4"/>
          <p:cNvSpPr>
            <a:spLocks noGrp="1"/>
          </p:cNvSpPr>
          <p:nvPr>
            <p:ph type="ftr" sz="quarter" idx="11"/>
          </p:nvPr>
        </p:nvSpPr>
        <p:spPr/>
        <p:txBody>
          <a:bodyPr/>
          <a:lstStyle/>
          <a:p>
            <a:r>
              <a:rPr lang="en-US" smtClean="0"/>
              <a:t>Advance Communication lab - 19EC7611 </a:t>
            </a:r>
            <a:endParaRPr lang="en-US"/>
          </a:p>
        </p:txBody>
      </p:sp>
    </p:spTree>
    <p:extLst>
      <p:ext uri="{BB962C8B-B14F-4D97-AF65-F5344CB8AC3E}">
        <p14:creationId xmlns:p14="http://schemas.microsoft.com/office/powerpoint/2010/main" xmlns="" val="90202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4322"/>
          </a:xfrm>
          <a:solidFill>
            <a:srgbClr val="03A9F4"/>
          </a:solidFill>
        </p:spPr>
        <p:txBody>
          <a:bodyPr>
            <a:normAutofit fontScale="90000"/>
          </a:bodyPr>
          <a:lstStyle/>
          <a:p>
            <a:pPr algn="ctr"/>
            <a:r>
              <a:rPr lang="en-US" b="1" dirty="0" smtClean="0">
                <a:solidFill>
                  <a:schemeClr val="bg1"/>
                </a:solidFill>
                <a:latin typeface="+mn-lt"/>
              </a:rPr>
              <a:t>DEVELOP</a:t>
            </a:r>
            <a:endParaRPr lang="en-US" b="1" dirty="0">
              <a:solidFill>
                <a:schemeClr val="bg1"/>
              </a:solidFill>
              <a:latin typeface="+mn-lt"/>
            </a:endParaRPr>
          </a:p>
        </p:txBody>
      </p:sp>
      <p:sp>
        <p:nvSpPr>
          <p:cNvPr id="3" name="Content Placeholder 2"/>
          <p:cNvSpPr>
            <a:spLocks noGrp="1"/>
          </p:cNvSpPr>
          <p:nvPr>
            <p:ph idx="1"/>
          </p:nvPr>
        </p:nvSpPr>
        <p:spPr>
          <a:xfrm>
            <a:off x="838200" y="1690689"/>
            <a:ext cx="5794829" cy="4594202"/>
          </a:xfrm>
        </p:spPr>
        <p:txBody>
          <a:bodyPr>
            <a:normAutofit fontScale="70000" lnSpcReduction="20000"/>
          </a:bodyPr>
          <a:lstStyle/>
          <a:p>
            <a:r>
              <a:rPr lang="en-US" sz="3400" dirty="0" err="1">
                <a:solidFill>
                  <a:srgbClr val="03A9F4"/>
                </a:solidFill>
              </a:rPr>
              <a:t>Realtime</a:t>
            </a:r>
            <a:r>
              <a:rPr lang="en-US" sz="3400" dirty="0">
                <a:solidFill>
                  <a:srgbClr val="03A9F4"/>
                </a:solidFill>
              </a:rPr>
              <a:t> </a:t>
            </a:r>
            <a:r>
              <a:rPr lang="en-US" sz="3400" dirty="0" smtClean="0">
                <a:solidFill>
                  <a:srgbClr val="03A9F4"/>
                </a:solidFill>
              </a:rPr>
              <a:t>Database</a:t>
            </a:r>
          </a:p>
          <a:p>
            <a:pPr marL="0" indent="0">
              <a:buNone/>
            </a:pPr>
            <a:r>
              <a:rPr lang="en-US" sz="4200" dirty="0">
                <a:solidFill>
                  <a:srgbClr val="03A9F4"/>
                </a:solidFill>
              </a:rPr>
              <a:t> </a:t>
            </a:r>
            <a:r>
              <a:rPr lang="en-US" sz="4200" dirty="0" smtClean="0">
                <a:solidFill>
                  <a:srgbClr val="03A9F4"/>
                </a:solidFill>
              </a:rPr>
              <a:t>  </a:t>
            </a:r>
            <a:r>
              <a:rPr lang="en-US" sz="4200" dirty="0" smtClean="0"/>
              <a:t>Store </a:t>
            </a:r>
            <a:r>
              <a:rPr lang="en-US" sz="4200" dirty="0"/>
              <a:t>and sync app data in </a:t>
            </a:r>
            <a:endParaRPr lang="en-US" sz="4200" dirty="0" smtClean="0"/>
          </a:p>
          <a:p>
            <a:pPr marL="0" indent="0">
              <a:buNone/>
            </a:pPr>
            <a:r>
              <a:rPr lang="en-US" sz="4200" dirty="0"/>
              <a:t> </a:t>
            </a:r>
            <a:r>
              <a:rPr lang="en-US" sz="4200" dirty="0" smtClean="0"/>
              <a:t>  </a:t>
            </a:r>
            <a:r>
              <a:rPr lang="en-US" sz="4200" dirty="0" err="1" smtClean="0"/>
              <a:t>realtime</a:t>
            </a:r>
            <a:endParaRPr lang="en-US" sz="4200" dirty="0" smtClean="0">
              <a:solidFill>
                <a:srgbClr val="03A9F4"/>
              </a:solidFill>
            </a:endParaRPr>
          </a:p>
          <a:p>
            <a:r>
              <a:rPr lang="en-US" sz="3400" dirty="0" smtClean="0">
                <a:solidFill>
                  <a:srgbClr val="03A9F4"/>
                </a:solidFill>
              </a:rPr>
              <a:t>Authentication</a:t>
            </a:r>
          </a:p>
          <a:p>
            <a:pPr marL="0" indent="0">
              <a:buNone/>
            </a:pPr>
            <a:r>
              <a:rPr lang="en-US" sz="4200" dirty="0">
                <a:solidFill>
                  <a:srgbClr val="03A9F4"/>
                </a:solidFill>
              </a:rPr>
              <a:t> </a:t>
            </a:r>
            <a:r>
              <a:rPr lang="en-US" sz="4200" dirty="0" smtClean="0">
                <a:solidFill>
                  <a:srgbClr val="03A9F4"/>
                </a:solidFill>
              </a:rPr>
              <a:t>  </a:t>
            </a:r>
            <a:r>
              <a:rPr lang="en-US" sz="4200" dirty="0" smtClean="0"/>
              <a:t>Reduce </a:t>
            </a:r>
            <a:r>
              <a:rPr lang="en-US" sz="4200" dirty="0"/>
              <a:t>friction with robust </a:t>
            </a:r>
            <a:r>
              <a:rPr lang="en-US" sz="4200" dirty="0" smtClean="0"/>
              <a:t>     </a:t>
            </a:r>
          </a:p>
          <a:p>
            <a:pPr marL="0" indent="0">
              <a:buNone/>
            </a:pPr>
            <a:r>
              <a:rPr lang="en-US" sz="4200" dirty="0"/>
              <a:t> </a:t>
            </a:r>
            <a:r>
              <a:rPr lang="en-US" sz="4200" dirty="0" smtClean="0"/>
              <a:t>  authentication</a:t>
            </a:r>
            <a:endParaRPr lang="en-US" sz="4200" dirty="0" smtClean="0">
              <a:solidFill>
                <a:srgbClr val="03A9F4"/>
              </a:solidFill>
            </a:endParaRPr>
          </a:p>
          <a:p>
            <a:r>
              <a:rPr lang="en-US" sz="3400" dirty="0">
                <a:solidFill>
                  <a:srgbClr val="03A9F4"/>
                </a:solidFill>
              </a:rPr>
              <a:t>Cloud </a:t>
            </a:r>
            <a:r>
              <a:rPr lang="en-US" sz="3400" dirty="0" smtClean="0">
                <a:solidFill>
                  <a:srgbClr val="03A9F4"/>
                </a:solidFill>
              </a:rPr>
              <a:t>Messaging</a:t>
            </a:r>
          </a:p>
          <a:p>
            <a:pPr marL="0" indent="0">
              <a:buNone/>
            </a:pPr>
            <a:r>
              <a:rPr lang="en-US" sz="4200" dirty="0">
                <a:solidFill>
                  <a:srgbClr val="03A9F4"/>
                </a:solidFill>
              </a:rPr>
              <a:t> </a:t>
            </a:r>
            <a:r>
              <a:rPr lang="en-US" sz="4200" dirty="0" smtClean="0">
                <a:solidFill>
                  <a:srgbClr val="03A9F4"/>
                </a:solidFill>
              </a:rPr>
              <a:t>  </a:t>
            </a:r>
            <a:r>
              <a:rPr lang="en-US" sz="4200" dirty="0" smtClean="0"/>
              <a:t>Deliver </a:t>
            </a:r>
            <a:r>
              <a:rPr lang="en-US" sz="4200" dirty="0"/>
              <a:t>and receive messages </a:t>
            </a:r>
            <a:endParaRPr lang="en-US" sz="4200" dirty="0" smtClean="0"/>
          </a:p>
          <a:p>
            <a:pPr marL="0" indent="0">
              <a:buNone/>
            </a:pPr>
            <a:r>
              <a:rPr lang="en-US" sz="4200" dirty="0"/>
              <a:t> </a:t>
            </a:r>
            <a:r>
              <a:rPr lang="en-US" sz="4200" dirty="0" smtClean="0"/>
              <a:t>  across </a:t>
            </a:r>
            <a:r>
              <a:rPr lang="en-US" sz="4200" dirty="0"/>
              <a:t>platforms reliably</a:t>
            </a:r>
            <a:endParaRPr lang="en-US" sz="4200" dirty="0" smtClean="0">
              <a:solidFill>
                <a:srgbClr val="03A9F4"/>
              </a:solidFill>
            </a:endParaRPr>
          </a:p>
          <a:p>
            <a:r>
              <a:rPr lang="en-US" sz="3400" dirty="0" smtClean="0">
                <a:solidFill>
                  <a:srgbClr val="03A9F4"/>
                </a:solidFill>
              </a:rPr>
              <a:t>Storage</a:t>
            </a:r>
          </a:p>
          <a:p>
            <a:pPr marL="0" indent="0">
              <a:buNone/>
            </a:pPr>
            <a:r>
              <a:rPr lang="en-US" sz="4200" dirty="0" smtClean="0"/>
              <a:t>   Store </a:t>
            </a:r>
            <a:r>
              <a:rPr lang="en-US" sz="4200" dirty="0"/>
              <a:t>files with </a:t>
            </a:r>
            <a:r>
              <a:rPr lang="en-US" sz="4200" dirty="0" smtClean="0"/>
              <a:t>ease</a:t>
            </a:r>
          </a:p>
          <a:p>
            <a:pPr marL="0" indent="0">
              <a:buNone/>
            </a:pPr>
            <a:endParaRPr lang="en-US" dirty="0">
              <a:solidFill>
                <a:srgbClr val="03A9F4"/>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96086" y="1690689"/>
            <a:ext cx="2757714" cy="1052512"/>
          </a:xfrm>
          <a:prstGeom prst="rect">
            <a:avLst/>
          </a:prstGeom>
        </p:spPr>
      </p:pic>
      <p:sp>
        <p:nvSpPr>
          <p:cNvPr id="5" name="Right Arrow 4"/>
          <p:cNvSpPr/>
          <p:nvPr/>
        </p:nvSpPr>
        <p:spPr>
          <a:xfrm>
            <a:off x="6095996" y="1948431"/>
            <a:ext cx="2278743" cy="537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96086" y="2743202"/>
            <a:ext cx="2757714" cy="1197734"/>
          </a:xfrm>
          <a:prstGeom prst="rect">
            <a:avLst/>
          </a:prstGeom>
        </p:spPr>
      </p:pic>
      <p:sp>
        <p:nvSpPr>
          <p:cNvPr id="8" name="Right Arrow 7"/>
          <p:cNvSpPr/>
          <p:nvPr/>
        </p:nvSpPr>
        <p:spPr>
          <a:xfrm>
            <a:off x="6095996" y="3073555"/>
            <a:ext cx="2278743" cy="537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596086" y="3939039"/>
            <a:ext cx="2757714" cy="1307875"/>
          </a:xfrm>
          <a:prstGeom prst="rect">
            <a:avLst/>
          </a:prstGeom>
        </p:spPr>
      </p:pic>
      <p:sp>
        <p:nvSpPr>
          <p:cNvPr id="10" name="Right Arrow 9"/>
          <p:cNvSpPr/>
          <p:nvPr/>
        </p:nvSpPr>
        <p:spPr>
          <a:xfrm>
            <a:off x="6095997" y="4324462"/>
            <a:ext cx="2278743" cy="537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596086" y="5176043"/>
            <a:ext cx="2757714" cy="1342571"/>
          </a:xfrm>
          <a:prstGeom prst="rect">
            <a:avLst/>
          </a:prstGeom>
        </p:spPr>
      </p:pic>
      <p:sp>
        <p:nvSpPr>
          <p:cNvPr id="12" name="Right Arrow 11"/>
          <p:cNvSpPr/>
          <p:nvPr/>
        </p:nvSpPr>
        <p:spPr>
          <a:xfrm>
            <a:off x="6095998" y="5578815"/>
            <a:ext cx="2278743" cy="537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272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1+#ppt_w/2"/>
                                          </p:val>
                                        </p:tav>
                                        <p:tav tm="100000">
                                          <p:val>
                                            <p:strVal val="#ppt_x"/>
                                          </p:val>
                                        </p:tav>
                                      </p:tavLst>
                                    </p:anim>
                                    <p:anim calcmode="lin" valueType="num">
                                      <p:cBhvr additive="base">
                                        <p:cTn id="54" dur="500" fill="hold"/>
                                        <p:tgtEl>
                                          <p:spTgt spid="4"/>
                                        </p:tgtEl>
                                        <p:attrNameLst>
                                          <p:attrName>ppt_y</p:attrName>
                                        </p:attrNameLst>
                                      </p:cBhvr>
                                      <p:tavLst>
                                        <p:tav tm="0">
                                          <p:val>
                                            <p:strVal val="#ppt_y"/>
                                          </p:val>
                                        </p:tav>
                                        <p:tav tm="100000">
                                          <p:val>
                                            <p:strVal val="#ppt_y"/>
                                          </p:val>
                                        </p:tav>
                                      </p:tavLst>
                                    </p:anim>
                                  </p:childTnLst>
                                </p:cTn>
                              </p:par>
                              <p:par>
                                <p:cTn id="55" presetID="16" presetClass="entr" presetSubtype="21"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arn(inVertical)">
                                      <p:cBhvr>
                                        <p:cTn id="62" dur="500"/>
                                        <p:tgtEl>
                                          <p:spTgt spid="8"/>
                                        </p:tgtEl>
                                      </p:cBhvr>
                                    </p:animEffect>
                                  </p:childTnLst>
                                </p:cTn>
                              </p:par>
                              <p:par>
                                <p:cTn id="63" presetID="2" presetClass="entr" presetSubtype="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1+#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arn(inVertical)">
                                      <p:cBhvr>
                                        <p:cTn id="71" dur="500"/>
                                        <p:tgtEl>
                                          <p:spTgt spid="10"/>
                                        </p:tgtEl>
                                      </p:cBhvr>
                                    </p:animEffect>
                                  </p:childTnLst>
                                </p:cTn>
                              </p:par>
                              <p:par>
                                <p:cTn id="72" presetID="2" presetClass="entr" presetSubtype="2"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500" fill="hold"/>
                                        <p:tgtEl>
                                          <p:spTgt spid="9"/>
                                        </p:tgtEl>
                                        <p:attrNameLst>
                                          <p:attrName>ppt_x</p:attrName>
                                        </p:attrNameLst>
                                      </p:cBhvr>
                                      <p:tavLst>
                                        <p:tav tm="0">
                                          <p:val>
                                            <p:strVal val="1+#ppt_w/2"/>
                                          </p:val>
                                        </p:tav>
                                        <p:tav tm="100000">
                                          <p:val>
                                            <p:strVal val="#ppt_x"/>
                                          </p:val>
                                        </p:tav>
                                      </p:tavLst>
                                    </p:anim>
                                    <p:anim calcmode="lin" valueType="num">
                                      <p:cBhvr additive="base">
                                        <p:cTn id="7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barn(inVertical)">
                                      <p:cBhvr>
                                        <p:cTn id="80" dur="500"/>
                                        <p:tgtEl>
                                          <p:spTgt spid="12"/>
                                        </p:tgtEl>
                                      </p:cBhvr>
                                    </p:animEffect>
                                  </p:childTnLst>
                                </p:cTn>
                              </p:par>
                              <p:par>
                                <p:cTn id="81" presetID="2" presetClass="entr" presetSubtype="2"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1+#ppt_w/2"/>
                                          </p:val>
                                        </p:tav>
                                        <p:tav tm="100000">
                                          <p:val>
                                            <p:strVal val="#ppt_x"/>
                                          </p:val>
                                        </p:tav>
                                      </p:tavLst>
                                    </p:anim>
                                    <p:anim calcmode="lin" valueType="num">
                                      <p:cBhvr additive="base">
                                        <p:cTn id="8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3A9F4"/>
          </a:solidFill>
        </p:spPr>
        <p:txBody>
          <a:bodyPr/>
          <a:lstStyle/>
          <a:p>
            <a:pPr algn="ctr"/>
            <a:r>
              <a:rPr lang="en-US" b="1" dirty="0" smtClean="0">
                <a:solidFill>
                  <a:schemeClr val="bg1"/>
                </a:solidFill>
                <a:latin typeface="+mn-lt"/>
              </a:rPr>
              <a:t>DEVELOP</a:t>
            </a:r>
            <a:endParaRPr lang="en-US" b="1" dirty="0">
              <a:solidFill>
                <a:schemeClr val="bg1"/>
              </a:solidFill>
              <a:latin typeface="+mn-lt"/>
            </a:endParaRPr>
          </a:p>
        </p:txBody>
      </p:sp>
      <p:sp>
        <p:nvSpPr>
          <p:cNvPr id="3" name="Content Placeholder 2"/>
          <p:cNvSpPr>
            <a:spLocks noGrp="1"/>
          </p:cNvSpPr>
          <p:nvPr>
            <p:ph idx="1"/>
          </p:nvPr>
        </p:nvSpPr>
        <p:spPr>
          <a:xfrm>
            <a:off x="838200" y="1825625"/>
            <a:ext cx="5765800" cy="4150172"/>
          </a:xfrm>
        </p:spPr>
        <p:txBody>
          <a:bodyPr>
            <a:normAutofit lnSpcReduction="10000"/>
          </a:bodyPr>
          <a:lstStyle/>
          <a:p>
            <a:r>
              <a:rPr lang="en-US" sz="2900" dirty="0" smtClean="0">
                <a:solidFill>
                  <a:srgbClr val="03A9F4"/>
                </a:solidFill>
              </a:rPr>
              <a:t>Hosting</a:t>
            </a:r>
          </a:p>
          <a:p>
            <a:pPr marL="0" indent="0">
              <a:buNone/>
            </a:pPr>
            <a:r>
              <a:rPr lang="en-US" sz="3600" dirty="0">
                <a:solidFill>
                  <a:srgbClr val="03A9F4"/>
                </a:solidFill>
              </a:rPr>
              <a:t> </a:t>
            </a:r>
            <a:r>
              <a:rPr lang="en-US" sz="3600" dirty="0" smtClean="0">
                <a:solidFill>
                  <a:srgbClr val="03A9F4"/>
                </a:solidFill>
              </a:rPr>
              <a:t>  </a:t>
            </a:r>
            <a:r>
              <a:rPr lang="en-US" sz="3600" dirty="0"/>
              <a:t>Deliver web content faster</a:t>
            </a:r>
            <a:endParaRPr lang="en-US" sz="3600" dirty="0" smtClean="0">
              <a:solidFill>
                <a:srgbClr val="03A9F4"/>
              </a:solidFill>
            </a:endParaRPr>
          </a:p>
          <a:p>
            <a:r>
              <a:rPr lang="en-US" sz="2900" dirty="0">
                <a:solidFill>
                  <a:srgbClr val="03A9F4"/>
                </a:solidFill>
              </a:rPr>
              <a:t>Test </a:t>
            </a:r>
            <a:r>
              <a:rPr lang="en-US" sz="2900" dirty="0" smtClean="0">
                <a:solidFill>
                  <a:srgbClr val="03A9F4"/>
                </a:solidFill>
              </a:rPr>
              <a:t>Lab</a:t>
            </a:r>
          </a:p>
          <a:p>
            <a:pPr marL="0" indent="0">
              <a:buNone/>
            </a:pPr>
            <a:r>
              <a:rPr lang="en-US" sz="3600" dirty="0">
                <a:solidFill>
                  <a:srgbClr val="03A9F4"/>
                </a:solidFill>
              </a:rPr>
              <a:t> </a:t>
            </a:r>
            <a:r>
              <a:rPr lang="en-US" sz="3600" dirty="0" smtClean="0">
                <a:solidFill>
                  <a:srgbClr val="03A9F4"/>
                </a:solidFill>
              </a:rPr>
              <a:t>  </a:t>
            </a:r>
            <a:r>
              <a:rPr lang="en-US" sz="3600" dirty="0"/>
              <a:t>Test in the lab, not on your </a:t>
            </a:r>
            <a:endParaRPr lang="en-US" sz="3600" dirty="0" smtClean="0"/>
          </a:p>
          <a:p>
            <a:pPr marL="0" indent="0">
              <a:buNone/>
            </a:pPr>
            <a:r>
              <a:rPr lang="en-US" sz="3600" dirty="0"/>
              <a:t> </a:t>
            </a:r>
            <a:r>
              <a:rPr lang="en-US" sz="3600" dirty="0" smtClean="0"/>
              <a:t>  users</a:t>
            </a:r>
            <a:endParaRPr lang="en-US" sz="3600" dirty="0" smtClean="0">
              <a:solidFill>
                <a:srgbClr val="03A9F4"/>
              </a:solidFill>
            </a:endParaRPr>
          </a:p>
          <a:p>
            <a:r>
              <a:rPr lang="en-US" sz="2900" dirty="0">
                <a:solidFill>
                  <a:srgbClr val="03A9F4"/>
                </a:solidFill>
              </a:rPr>
              <a:t>Crash </a:t>
            </a:r>
            <a:r>
              <a:rPr lang="en-US" sz="2900" dirty="0" smtClean="0">
                <a:solidFill>
                  <a:srgbClr val="03A9F4"/>
                </a:solidFill>
              </a:rPr>
              <a:t>Reporting</a:t>
            </a:r>
          </a:p>
          <a:p>
            <a:pPr marL="0" indent="0">
              <a:buNone/>
            </a:pPr>
            <a:r>
              <a:rPr lang="en-US" sz="3600" dirty="0">
                <a:solidFill>
                  <a:srgbClr val="03A9F4"/>
                </a:solidFill>
              </a:rPr>
              <a:t> </a:t>
            </a:r>
            <a:r>
              <a:rPr lang="en-US" sz="3600" dirty="0" smtClean="0">
                <a:solidFill>
                  <a:srgbClr val="03A9F4"/>
                </a:solidFill>
              </a:rPr>
              <a:t>  </a:t>
            </a:r>
            <a:r>
              <a:rPr lang="en-US" sz="3600" dirty="0"/>
              <a:t>Keep your app </a:t>
            </a:r>
            <a:r>
              <a:rPr lang="en-US" sz="3600" dirty="0" smtClean="0"/>
              <a:t>stable</a:t>
            </a:r>
            <a:endParaRPr lang="en-US" sz="3600" dirty="0" smtClean="0">
              <a:solidFill>
                <a:srgbClr val="03A9F4"/>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83171" y="1690689"/>
            <a:ext cx="2670629" cy="1241197"/>
          </a:xfrm>
          <a:prstGeom prst="rect">
            <a:avLst/>
          </a:prstGeom>
        </p:spPr>
      </p:pic>
      <p:sp>
        <p:nvSpPr>
          <p:cNvPr id="5" name="Right Arrow 4"/>
          <p:cNvSpPr/>
          <p:nvPr/>
        </p:nvSpPr>
        <p:spPr>
          <a:xfrm>
            <a:off x="7026727" y="2079058"/>
            <a:ext cx="1435101" cy="464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683170" y="2931886"/>
            <a:ext cx="2670629" cy="1611085"/>
          </a:xfrm>
          <a:prstGeom prst="rect">
            <a:avLst/>
          </a:prstGeom>
        </p:spPr>
      </p:pic>
      <p:sp>
        <p:nvSpPr>
          <p:cNvPr id="7" name="Right Arrow 6"/>
          <p:cNvSpPr/>
          <p:nvPr/>
        </p:nvSpPr>
        <p:spPr>
          <a:xfrm>
            <a:off x="7026727" y="3505199"/>
            <a:ext cx="1435101" cy="464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683170" y="4565877"/>
            <a:ext cx="2670629" cy="1551214"/>
          </a:xfrm>
          <a:prstGeom prst="rect">
            <a:avLst/>
          </a:prstGeom>
        </p:spPr>
      </p:pic>
      <p:sp>
        <p:nvSpPr>
          <p:cNvPr id="9" name="Right Arrow 8"/>
          <p:cNvSpPr/>
          <p:nvPr/>
        </p:nvSpPr>
        <p:spPr>
          <a:xfrm>
            <a:off x="7026726" y="5109255"/>
            <a:ext cx="1435101" cy="464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3623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par>
                                <p:cTn id="38" presetID="2" presetClass="entr" presetSubtype="2"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inVertical)">
                                      <p:cBhvr>
                                        <p:cTn id="46" dur="500"/>
                                        <p:tgtEl>
                                          <p:spTgt spid="7"/>
                                        </p:tgtEl>
                                      </p:cBhvr>
                                    </p:animEffect>
                                  </p:childTnLst>
                                </p:cTn>
                              </p:par>
                              <p:par>
                                <p:cTn id="47" presetID="2" presetClass="entr" presetSubtype="2"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1+#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par>
                                <p:cTn id="56" presetID="2" presetClass="entr" presetSubtype="2"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TotalTime>
  <Words>240</Words>
  <Application>Microsoft Office PowerPoint</Application>
  <PresentationFormat>Custom</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Overview</vt:lpstr>
      <vt:lpstr>                      Firebase </vt:lpstr>
      <vt:lpstr>Project creation</vt:lpstr>
      <vt:lpstr>App creation </vt:lpstr>
      <vt:lpstr>What is Firebase?</vt:lpstr>
      <vt:lpstr>Feature of firebase</vt:lpstr>
      <vt:lpstr>DEVELOP</vt:lpstr>
      <vt:lpstr>DEVELOP</vt:lpstr>
      <vt:lpstr>         Authentication </vt:lpstr>
      <vt:lpstr>Authentication login</vt:lpstr>
      <vt:lpstr>Analytics:</vt:lpstr>
      <vt:lpstr>Slide 13</vt:lpstr>
      <vt:lpstr>Crashlytics</vt:lpstr>
      <vt:lpstr>Dynamic Link</vt:lpstr>
      <vt:lpstr>Slide 16</vt:lpstr>
      <vt:lpstr>Remote Config</vt:lpstr>
      <vt:lpstr>Hosting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Moiz</dc:creator>
  <cp:lastModifiedBy>ASUS</cp:lastModifiedBy>
  <cp:revision>27</cp:revision>
  <dcterms:created xsi:type="dcterms:W3CDTF">2019-08-26T10:08:40Z</dcterms:created>
  <dcterms:modified xsi:type="dcterms:W3CDTF">2023-01-25T04:41:49Z</dcterms:modified>
</cp:coreProperties>
</file>