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9" r:id="rId6"/>
    <p:sldId id="270" r:id="rId7"/>
    <p:sldId id="259" r:id="rId8"/>
    <p:sldId id="260" r:id="rId9"/>
    <p:sldId id="261" r:id="rId10"/>
    <p:sldId id="263" r:id="rId11"/>
    <p:sldId id="272" r:id="rId12"/>
    <p:sldId id="273" r:id="rId13"/>
    <p:sldId id="274" r:id="rId14"/>
    <p:sldId id="275" r:id="rId15"/>
    <p:sldId id="276" r:id="rId16"/>
    <p:sldId id="265" r:id="rId17"/>
    <p:sldId id="266" r:id="rId18"/>
    <p:sldId id="277" r:id="rId19"/>
    <p:sldId id="278" r:id="rId20"/>
    <p:sldId id="286" r:id="rId21"/>
    <p:sldId id="279" r:id="rId22"/>
    <p:sldId id="268" r:id="rId23"/>
  </p:sldIdLst>
  <p:sldSz cx="9359900" cy="5149850"/>
  <p:notesSz cx="9359900" cy="5149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387" autoAdjust="0"/>
    <p:restoredTop sz="94660"/>
  </p:normalViewPr>
  <p:slideViewPr>
    <p:cSldViewPr>
      <p:cViewPr varScale="1">
        <p:scale>
          <a:sx n="91" d="100"/>
          <a:sy n="91" d="100"/>
        </p:scale>
        <p:origin x="-690"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02468" y="1596453"/>
            <a:ext cx="7961312" cy="1081468"/>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404937" y="2883916"/>
            <a:ext cx="6556375" cy="1287462"/>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FF0000"/>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sz="2400" b="0" i="0">
                <a:solidFill>
                  <a:srgbClr val="FF0000"/>
                </a:solidFill>
                <a:latin typeface="Arial MT"/>
                <a:cs typeface="Arial MT"/>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FF0000"/>
                </a:solidFill>
                <a:latin typeface="Arial MT"/>
                <a:cs typeface="Arial MT"/>
              </a:defRPr>
            </a:lvl1pPr>
          </a:lstStyle>
          <a:p/>
        </p:txBody>
      </p:sp>
      <p:sp>
        <p:nvSpPr>
          <p:cNvPr id="3" name="Holder 3"/>
          <p:cNvSpPr>
            <a:spLocks noGrp="1"/>
          </p:cNvSpPr>
          <p:nvPr>
            <p:ph sz="half" idx="2"/>
          </p:nvPr>
        </p:nvSpPr>
        <p:spPr>
          <a:xfrm>
            <a:off x="468312" y="1184465"/>
            <a:ext cx="4074318" cy="3398901"/>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823618" y="1184465"/>
            <a:ext cx="4074318" cy="3398901"/>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FF0000"/>
                </a:solidFill>
                <a:latin typeface="Arial MT"/>
                <a:cs typeface="Arial MT"/>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135253" y="1483816"/>
            <a:ext cx="7095743" cy="1123950"/>
          </a:xfrm>
          <a:prstGeom prst="rect">
            <a:avLst/>
          </a:prstGeom>
        </p:spPr>
        <p:txBody>
          <a:bodyPr wrap="square" lIns="0" tIns="0" rIns="0" bIns="0">
            <a:spAutoFit/>
          </a:bodyPr>
          <a:lstStyle>
            <a:lvl1pPr>
              <a:defRPr sz="2400" b="0" i="0">
                <a:solidFill>
                  <a:srgbClr val="FF0000"/>
                </a:solidFill>
                <a:latin typeface="Arial MT"/>
                <a:cs typeface="Arial MT"/>
              </a:defRPr>
            </a:lvl1pPr>
          </a:lstStyle>
          <a:p/>
        </p:txBody>
      </p:sp>
      <p:sp>
        <p:nvSpPr>
          <p:cNvPr id="3" name="Holder 3"/>
          <p:cNvSpPr>
            <a:spLocks noGrp="1"/>
          </p:cNvSpPr>
          <p:nvPr>
            <p:ph type="body" idx="1"/>
          </p:nvPr>
        </p:nvSpPr>
        <p:spPr>
          <a:xfrm>
            <a:off x="1135253" y="1483816"/>
            <a:ext cx="7095743" cy="1123950"/>
          </a:xfrm>
          <a:prstGeom prst="rect">
            <a:avLst/>
          </a:prstGeom>
        </p:spPr>
        <p:txBody>
          <a:bodyPr wrap="square" lIns="0" tIns="0" rIns="0" bIns="0">
            <a:spAutoFit/>
          </a:bodyPr>
          <a:lstStyle>
            <a:lvl1pPr>
              <a:defRPr sz="2400" b="0" i="0">
                <a:solidFill>
                  <a:srgbClr val="FF0000"/>
                </a:solidFill>
                <a:latin typeface="Arial MT"/>
                <a:cs typeface="Arial MT"/>
              </a:defRPr>
            </a:lvl1pPr>
          </a:lstStyle>
          <a:p/>
        </p:txBody>
      </p:sp>
      <p:sp>
        <p:nvSpPr>
          <p:cNvPr id="4" name="Holder 4"/>
          <p:cNvSpPr>
            <a:spLocks noGrp="1"/>
          </p:cNvSpPr>
          <p:nvPr>
            <p:ph type="ftr" sz="quarter" idx="5"/>
          </p:nvPr>
        </p:nvSpPr>
        <p:spPr>
          <a:xfrm>
            <a:off x="3184525" y="4789360"/>
            <a:ext cx="2997200" cy="257492"/>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68312" y="4789360"/>
            <a:ext cx="2154237" cy="25749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6743700" y="4789360"/>
            <a:ext cx="2154237" cy="25749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body" idx="1"/>
          </p:nvPr>
        </p:nvSpPr>
        <p:spPr>
          <a:prstGeom prst="rect">
            <a:avLst/>
          </a:prstGeom>
        </p:spPr>
        <p:txBody>
          <a:bodyPr vert="horz" wrap="square" lIns="0" tIns="12700" rIns="0" bIns="0" rtlCol="0">
            <a:spAutoFit/>
          </a:bodyPr>
          <a:lstStyle/>
          <a:p>
            <a:pPr marL="157480" marR="5080" indent="4445" algn="ctr">
              <a:lnSpc>
                <a:spcPct val="100000"/>
              </a:lnSpc>
              <a:spcBef>
                <a:spcPts val="100"/>
              </a:spcBef>
            </a:pPr>
            <a:r>
              <a:rPr spc="10" dirty="0"/>
              <a:t>Women's </a:t>
            </a:r>
            <a:r>
              <a:rPr dirty="0"/>
              <a:t>Security </a:t>
            </a:r>
            <a:r>
              <a:rPr spc="-5" dirty="0"/>
              <a:t>Initiative </a:t>
            </a:r>
            <a:r>
              <a:rPr dirty="0"/>
              <a:t>Incorporating </a:t>
            </a:r>
            <a:r>
              <a:rPr spc="5" dirty="0"/>
              <a:t>Safest </a:t>
            </a:r>
            <a:r>
              <a:rPr spc="10" dirty="0"/>
              <a:t> </a:t>
            </a:r>
            <a:r>
              <a:rPr spc="-5" dirty="0"/>
              <a:t>Navigational Directions </a:t>
            </a:r>
            <a:r>
              <a:rPr dirty="0"/>
              <a:t>and Routes, Integrated </a:t>
            </a:r>
            <a:r>
              <a:rPr spc="-10" dirty="0"/>
              <a:t>with </a:t>
            </a:r>
            <a:r>
              <a:rPr spc="-655" dirty="0"/>
              <a:t> </a:t>
            </a:r>
            <a:r>
              <a:rPr dirty="0"/>
              <a:t>Nearest</a:t>
            </a:r>
            <a:r>
              <a:rPr spc="-25" dirty="0"/>
              <a:t> </a:t>
            </a:r>
            <a:r>
              <a:rPr dirty="0"/>
              <a:t>Law</a:t>
            </a:r>
            <a:r>
              <a:rPr spc="-5" dirty="0"/>
              <a:t> </a:t>
            </a:r>
            <a:r>
              <a:rPr dirty="0"/>
              <a:t>Enforcement</a:t>
            </a:r>
            <a:r>
              <a:rPr spc="-50" dirty="0"/>
              <a:t> </a:t>
            </a:r>
            <a:r>
              <a:rPr spc="-5" dirty="0"/>
              <a:t>Facilities.</a:t>
            </a:r>
            <a:endParaRPr spc="-5" dirty="0"/>
          </a:p>
        </p:txBody>
      </p:sp>
      <p:sp>
        <p:nvSpPr>
          <p:cNvPr id="3" name="object 3"/>
          <p:cNvSpPr txBox="1"/>
          <p:nvPr/>
        </p:nvSpPr>
        <p:spPr>
          <a:xfrm>
            <a:off x="553312" y="3012185"/>
            <a:ext cx="4431438"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0000"/>
                </a:solidFill>
                <a:latin typeface="Arial MT"/>
                <a:cs typeface="Arial MT"/>
              </a:rPr>
              <a:t>Project</a:t>
            </a:r>
            <a:r>
              <a:rPr sz="1800" spc="-55" dirty="0">
                <a:solidFill>
                  <a:srgbClr val="FF0000"/>
                </a:solidFill>
                <a:latin typeface="Arial MT"/>
                <a:cs typeface="Arial MT"/>
              </a:rPr>
              <a:t> </a:t>
            </a:r>
            <a:r>
              <a:rPr sz="1800" dirty="0">
                <a:solidFill>
                  <a:srgbClr val="FF0000"/>
                </a:solidFill>
                <a:latin typeface="Arial MT"/>
                <a:cs typeface="Arial MT"/>
              </a:rPr>
              <a:t>Supervisor</a:t>
            </a:r>
            <a:r>
              <a:rPr sz="1800">
                <a:solidFill>
                  <a:srgbClr val="FF0000"/>
                </a:solidFill>
                <a:latin typeface="Arial MT"/>
                <a:cs typeface="Arial MT"/>
              </a:rPr>
              <a:t>:</a:t>
            </a:r>
            <a:r>
              <a:rPr sz="1800" spc="-55">
                <a:solidFill>
                  <a:srgbClr val="FF0000"/>
                </a:solidFill>
                <a:latin typeface="Arial MT"/>
                <a:cs typeface="Arial MT"/>
              </a:rPr>
              <a:t> </a:t>
            </a:r>
            <a:r>
              <a:rPr sz="1800" spc="-10" smtClean="0">
                <a:latin typeface="Arial MT"/>
                <a:cs typeface="Arial MT"/>
              </a:rPr>
              <a:t>M</a:t>
            </a:r>
            <a:r>
              <a:rPr lang="en-US" sz="1800" spc="-10" dirty="0" smtClean="0">
                <a:latin typeface="Arial MT"/>
                <a:cs typeface="Arial MT"/>
              </a:rPr>
              <a:t>r</a:t>
            </a:r>
            <a:r>
              <a:rPr sz="1800" spc="-10" smtClean="0">
                <a:latin typeface="Arial MT"/>
                <a:cs typeface="Arial MT"/>
              </a:rPr>
              <a:t>s</a:t>
            </a:r>
            <a:r>
              <a:rPr sz="1800" spc="-10">
                <a:latin typeface="Arial MT"/>
                <a:cs typeface="Arial MT"/>
              </a:rPr>
              <a:t>.</a:t>
            </a:r>
            <a:r>
              <a:rPr sz="1800" spc="25">
                <a:latin typeface="Arial MT"/>
                <a:cs typeface="Arial MT"/>
              </a:rPr>
              <a:t> </a:t>
            </a:r>
            <a:r>
              <a:rPr sz="1800" spc="-10" smtClean="0">
                <a:latin typeface="Arial MT"/>
                <a:cs typeface="Arial MT"/>
              </a:rPr>
              <a:t>HEMA</a:t>
            </a:r>
            <a:r>
              <a:rPr lang="en-US" sz="1800" spc="-10" dirty="0" smtClean="0">
                <a:latin typeface="Arial MT"/>
                <a:cs typeface="Arial MT"/>
              </a:rPr>
              <a:t>.</a:t>
            </a:r>
            <a:r>
              <a:rPr sz="1800" smtClean="0">
                <a:latin typeface="Arial MT"/>
                <a:cs typeface="Arial MT"/>
              </a:rPr>
              <a:t>V</a:t>
            </a:r>
            <a:r>
              <a:rPr lang="en-US" sz="1800" dirty="0" smtClean="0">
                <a:latin typeface="Arial MT"/>
                <a:cs typeface="Arial MT"/>
              </a:rPr>
              <a:t>, M.E.,</a:t>
            </a:r>
            <a:endParaRPr sz="1800">
              <a:latin typeface="Arial MT"/>
              <a:cs typeface="Arial MT"/>
            </a:endParaRPr>
          </a:p>
        </p:txBody>
      </p:sp>
      <p:pic>
        <p:nvPicPr>
          <p:cNvPr id="4" name="object 4"/>
          <p:cNvPicPr/>
          <p:nvPr/>
        </p:nvPicPr>
        <p:blipFill>
          <a:blip r:embed="rId1" cstate="print"/>
          <a:stretch>
            <a:fillRect/>
          </a:stretch>
        </p:blipFill>
        <p:spPr>
          <a:xfrm>
            <a:off x="935736" y="134111"/>
            <a:ext cx="7488935" cy="1219200"/>
          </a:xfrm>
          <a:prstGeom prst="rect">
            <a:avLst/>
          </a:prstGeom>
        </p:spPr>
      </p:pic>
      <p:sp>
        <p:nvSpPr>
          <p:cNvPr id="5" name="object 5"/>
          <p:cNvSpPr txBox="1"/>
          <p:nvPr/>
        </p:nvSpPr>
        <p:spPr>
          <a:xfrm>
            <a:off x="566927" y="3563111"/>
            <a:ext cx="4038600" cy="685800"/>
          </a:xfrm>
          <a:prstGeom prst="rect">
            <a:avLst/>
          </a:prstGeom>
          <a:ln w="24383">
            <a:solidFill>
              <a:srgbClr val="4F81BC"/>
            </a:solidFill>
          </a:ln>
        </p:spPr>
        <p:txBody>
          <a:bodyPr vert="horz" wrap="square" lIns="0" tIns="64135" rIns="0" bIns="0" rtlCol="0">
            <a:spAutoFit/>
          </a:bodyPr>
          <a:lstStyle/>
          <a:p>
            <a:pPr marL="90170">
              <a:lnSpc>
                <a:spcPct val="100000"/>
              </a:lnSpc>
              <a:spcBef>
                <a:spcPts val="505"/>
              </a:spcBef>
            </a:pPr>
            <a:r>
              <a:rPr sz="1800" dirty="0">
                <a:solidFill>
                  <a:srgbClr val="FF0000"/>
                </a:solidFill>
                <a:latin typeface="Arial MT"/>
                <a:cs typeface="Arial MT"/>
              </a:rPr>
              <a:t>Name</a:t>
            </a:r>
            <a:r>
              <a:rPr sz="1800" spc="-20" dirty="0">
                <a:solidFill>
                  <a:srgbClr val="FF0000"/>
                </a:solidFill>
                <a:latin typeface="Arial MT"/>
                <a:cs typeface="Arial MT"/>
              </a:rPr>
              <a:t> </a:t>
            </a:r>
            <a:r>
              <a:rPr sz="1800" dirty="0">
                <a:solidFill>
                  <a:srgbClr val="FF0000"/>
                </a:solidFill>
                <a:latin typeface="Arial MT"/>
                <a:cs typeface="Arial MT"/>
              </a:rPr>
              <a:t>of</a:t>
            </a:r>
            <a:r>
              <a:rPr sz="1800" spc="-20" dirty="0">
                <a:solidFill>
                  <a:srgbClr val="FF0000"/>
                </a:solidFill>
                <a:latin typeface="Arial MT"/>
                <a:cs typeface="Arial MT"/>
              </a:rPr>
              <a:t> </a:t>
            </a:r>
            <a:r>
              <a:rPr sz="1800" dirty="0">
                <a:solidFill>
                  <a:srgbClr val="FF0000"/>
                </a:solidFill>
                <a:latin typeface="Arial MT"/>
                <a:cs typeface="Arial MT"/>
              </a:rPr>
              <a:t>the</a:t>
            </a:r>
            <a:r>
              <a:rPr sz="1800" spc="-15" dirty="0">
                <a:solidFill>
                  <a:srgbClr val="FF0000"/>
                </a:solidFill>
                <a:latin typeface="Arial MT"/>
                <a:cs typeface="Arial MT"/>
              </a:rPr>
              <a:t> </a:t>
            </a:r>
            <a:r>
              <a:rPr sz="1800" dirty="0">
                <a:solidFill>
                  <a:srgbClr val="FF0000"/>
                </a:solidFill>
                <a:latin typeface="Arial MT"/>
                <a:cs typeface="Arial MT"/>
              </a:rPr>
              <a:t>Student:</a:t>
            </a:r>
            <a:r>
              <a:rPr sz="1800" spc="-55" dirty="0">
                <a:solidFill>
                  <a:srgbClr val="FF0000"/>
                </a:solidFill>
                <a:latin typeface="Arial MT"/>
                <a:cs typeface="Arial MT"/>
              </a:rPr>
              <a:t> </a:t>
            </a:r>
            <a:r>
              <a:rPr sz="1800" spc="-5" dirty="0">
                <a:latin typeface="Arial MT"/>
                <a:cs typeface="Arial MT"/>
              </a:rPr>
              <a:t>JAGADEESH</a:t>
            </a:r>
            <a:r>
              <a:rPr sz="1800" dirty="0">
                <a:latin typeface="Arial MT"/>
                <a:cs typeface="Arial MT"/>
              </a:rPr>
              <a:t> P</a:t>
            </a:r>
            <a:endParaRPr sz="1800">
              <a:latin typeface="Arial MT"/>
              <a:cs typeface="Arial MT"/>
            </a:endParaRPr>
          </a:p>
          <a:p>
            <a:pPr marL="90170">
              <a:lnSpc>
                <a:spcPct val="100000"/>
              </a:lnSpc>
            </a:pPr>
            <a:r>
              <a:rPr sz="1800" spc="5" dirty="0">
                <a:solidFill>
                  <a:srgbClr val="FF0000"/>
                </a:solidFill>
                <a:latin typeface="Arial MT"/>
                <a:cs typeface="Arial MT"/>
              </a:rPr>
              <a:t>Register</a:t>
            </a:r>
            <a:r>
              <a:rPr sz="1800" spc="-55" dirty="0">
                <a:solidFill>
                  <a:srgbClr val="FF0000"/>
                </a:solidFill>
                <a:latin typeface="Arial MT"/>
                <a:cs typeface="Arial MT"/>
              </a:rPr>
              <a:t> </a:t>
            </a:r>
            <a:r>
              <a:rPr sz="1800" dirty="0">
                <a:solidFill>
                  <a:srgbClr val="FF0000"/>
                </a:solidFill>
                <a:latin typeface="Arial MT"/>
                <a:cs typeface="Arial MT"/>
              </a:rPr>
              <a:t>Number:</a:t>
            </a:r>
            <a:r>
              <a:rPr sz="1800" spc="-80" dirty="0">
                <a:solidFill>
                  <a:srgbClr val="FF0000"/>
                </a:solidFill>
                <a:latin typeface="Arial MT"/>
                <a:cs typeface="Arial MT"/>
              </a:rPr>
              <a:t> </a:t>
            </a:r>
            <a:r>
              <a:rPr sz="1800" spc="-15" dirty="0">
                <a:latin typeface="Arial MT"/>
                <a:cs typeface="Arial MT"/>
              </a:rPr>
              <a:t>40110912</a:t>
            </a:r>
            <a:endParaRPr sz="1800">
              <a:latin typeface="Arial MT"/>
              <a:cs typeface="Arial MT"/>
            </a:endParaRPr>
          </a:p>
        </p:txBody>
      </p:sp>
      <p:sp>
        <p:nvSpPr>
          <p:cNvPr id="6" name="object 6"/>
          <p:cNvSpPr txBox="1"/>
          <p:nvPr/>
        </p:nvSpPr>
        <p:spPr>
          <a:xfrm>
            <a:off x="5215128" y="4172711"/>
            <a:ext cx="3886200" cy="685800"/>
          </a:xfrm>
          <a:prstGeom prst="rect">
            <a:avLst/>
          </a:prstGeom>
          <a:ln w="24384">
            <a:solidFill>
              <a:srgbClr val="4F81BC"/>
            </a:solidFill>
          </a:ln>
        </p:spPr>
        <p:txBody>
          <a:bodyPr vert="horz" wrap="square" lIns="0" tIns="64135" rIns="0" bIns="0" rtlCol="0">
            <a:spAutoFit/>
          </a:bodyPr>
          <a:lstStyle/>
          <a:p>
            <a:pPr marL="92075" marR="152400">
              <a:lnSpc>
                <a:spcPct val="100000"/>
              </a:lnSpc>
              <a:spcBef>
                <a:spcPts val="505"/>
              </a:spcBef>
              <a:tabLst>
                <a:tab pos="3560445" algn="l"/>
              </a:tabLst>
            </a:pPr>
            <a:r>
              <a:rPr sz="1800" spc="-5" dirty="0">
                <a:solidFill>
                  <a:srgbClr val="FF0000"/>
                </a:solidFill>
                <a:latin typeface="Arial MT"/>
                <a:cs typeface="Arial MT"/>
              </a:rPr>
              <a:t>Na</a:t>
            </a:r>
            <a:r>
              <a:rPr sz="1800" spc="5" dirty="0">
                <a:solidFill>
                  <a:srgbClr val="FF0000"/>
                </a:solidFill>
                <a:latin typeface="Arial MT"/>
                <a:cs typeface="Arial MT"/>
              </a:rPr>
              <a:t>m</a:t>
            </a:r>
            <a:r>
              <a:rPr sz="1800" spc="-5" dirty="0">
                <a:solidFill>
                  <a:srgbClr val="FF0000"/>
                </a:solidFill>
                <a:latin typeface="Arial MT"/>
                <a:cs typeface="Arial MT"/>
              </a:rPr>
              <a:t>e</a:t>
            </a:r>
            <a:r>
              <a:rPr sz="1800" spc="-15" dirty="0">
                <a:solidFill>
                  <a:srgbClr val="FF0000"/>
                </a:solidFill>
                <a:latin typeface="Arial MT"/>
                <a:cs typeface="Arial MT"/>
              </a:rPr>
              <a:t> </a:t>
            </a:r>
            <a:r>
              <a:rPr sz="1800" dirty="0">
                <a:solidFill>
                  <a:srgbClr val="FF0000"/>
                </a:solidFill>
                <a:latin typeface="Arial MT"/>
                <a:cs typeface="Arial MT"/>
              </a:rPr>
              <a:t>of</a:t>
            </a:r>
            <a:r>
              <a:rPr sz="1800" spc="-20" dirty="0">
                <a:solidFill>
                  <a:srgbClr val="FF0000"/>
                </a:solidFill>
                <a:latin typeface="Arial MT"/>
                <a:cs typeface="Arial MT"/>
              </a:rPr>
              <a:t> </a:t>
            </a:r>
            <a:r>
              <a:rPr sz="1800" dirty="0">
                <a:solidFill>
                  <a:srgbClr val="FF0000"/>
                </a:solidFill>
                <a:latin typeface="Arial MT"/>
                <a:cs typeface="Arial MT"/>
              </a:rPr>
              <a:t>t</a:t>
            </a:r>
            <a:r>
              <a:rPr sz="1800" spc="5" dirty="0">
                <a:solidFill>
                  <a:srgbClr val="FF0000"/>
                </a:solidFill>
                <a:latin typeface="Arial MT"/>
                <a:cs typeface="Arial MT"/>
              </a:rPr>
              <a:t>h</a:t>
            </a:r>
            <a:r>
              <a:rPr sz="1800" spc="-5" dirty="0">
                <a:solidFill>
                  <a:srgbClr val="FF0000"/>
                </a:solidFill>
                <a:latin typeface="Arial MT"/>
                <a:cs typeface="Arial MT"/>
              </a:rPr>
              <a:t>e</a:t>
            </a:r>
            <a:r>
              <a:rPr sz="1800" spc="-15" dirty="0">
                <a:solidFill>
                  <a:srgbClr val="FF0000"/>
                </a:solidFill>
                <a:latin typeface="Arial MT"/>
                <a:cs typeface="Arial MT"/>
              </a:rPr>
              <a:t> </a:t>
            </a:r>
            <a:r>
              <a:rPr sz="1800" dirty="0">
                <a:solidFill>
                  <a:srgbClr val="FF0000"/>
                </a:solidFill>
                <a:latin typeface="Arial MT"/>
                <a:cs typeface="Arial MT"/>
              </a:rPr>
              <a:t>St</a:t>
            </a:r>
            <a:r>
              <a:rPr sz="1800" spc="5" dirty="0">
                <a:solidFill>
                  <a:srgbClr val="FF0000"/>
                </a:solidFill>
                <a:latin typeface="Arial MT"/>
                <a:cs typeface="Arial MT"/>
              </a:rPr>
              <a:t>u</a:t>
            </a:r>
            <a:r>
              <a:rPr sz="1800" dirty="0">
                <a:solidFill>
                  <a:srgbClr val="FF0000"/>
                </a:solidFill>
                <a:latin typeface="Arial MT"/>
                <a:cs typeface="Arial MT"/>
              </a:rPr>
              <a:t>dent:</a:t>
            </a:r>
            <a:r>
              <a:rPr sz="1800" spc="-20" dirty="0">
                <a:solidFill>
                  <a:srgbClr val="FF0000"/>
                </a:solidFill>
                <a:latin typeface="Arial MT"/>
                <a:cs typeface="Arial MT"/>
              </a:rPr>
              <a:t> </a:t>
            </a:r>
            <a:r>
              <a:rPr sz="1800" spc="-5" dirty="0">
                <a:latin typeface="Arial MT"/>
                <a:cs typeface="Arial MT"/>
              </a:rPr>
              <a:t>SHA</a:t>
            </a:r>
            <a:r>
              <a:rPr sz="1800" spc="-15" dirty="0">
                <a:latin typeface="Arial MT"/>
                <a:cs typeface="Arial MT"/>
              </a:rPr>
              <a:t>R</a:t>
            </a:r>
            <a:r>
              <a:rPr sz="1800" spc="-5" dirty="0">
                <a:latin typeface="Arial MT"/>
                <a:cs typeface="Arial MT"/>
              </a:rPr>
              <a:t>UKH</a:t>
            </a:r>
            <a:r>
              <a:rPr sz="1800" dirty="0">
                <a:latin typeface="Arial MT"/>
                <a:cs typeface="Arial MT"/>
              </a:rPr>
              <a:t>	</a:t>
            </a:r>
            <a:r>
              <a:rPr sz="1800" spc="-5" dirty="0">
                <a:latin typeface="Arial MT"/>
                <a:cs typeface="Arial MT"/>
              </a:rPr>
              <a:t>D  </a:t>
            </a:r>
            <a:r>
              <a:rPr sz="1800" dirty="0">
                <a:solidFill>
                  <a:srgbClr val="FF0000"/>
                </a:solidFill>
                <a:latin typeface="Arial MT"/>
                <a:cs typeface="Arial MT"/>
              </a:rPr>
              <a:t>Register</a:t>
            </a:r>
            <a:r>
              <a:rPr sz="1800" spc="-50" dirty="0">
                <a:solidFill>
                  <a:srgbClr val="FF0000"/>
                </a:solidFill>
                <a:latin typeface="Arial MT"/>
                <a:cs typeface="Arial MT"/>
              </a:rPr>
              <a:t> </a:t>
            </a:r>
            <a:r>
              <a:rPr sz="1800" dirty="0">
                <a:solidFill>
                  <a:srgbClr val="FF0000"/>
                </a:solidFill>
                <a:latin typeface="Arial MT"/>
                <a:cs typeface="Arial MT"/>
              </a:rPr>
              <a:t>Number:</a:t>
            </a:r>
            <a:r>
              <a:rPr sz="1800" spc="-25" dirty="0">
                <a:solidFill>
                  <a:srgbClr val="FF0000"/>
                </a:solidFill>
                <a:latin typeface="Arial MT"/>
                <a:cs typeface="Arial MT"/>
              </a:rPr>
              <a:t> </a:t>
            </a:r>
            <a:r>
              <a:rPr sz="1800" spc="-55" dirty="0">
                <a:latin typeface="Arial MT"/>
                <a:cs typeface="Arial MT"/>
              </a:rPr>
              <a:t>40111190</a:t>
            </a:r>
            <a:endParaRPr sz="1800">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57238" y="746125"/>
            <a:ext cx="7961312" cy="369332"/>
          </a:xfrm>
        </p:spPr>
        <p:txBody>
          <a:bodyPr/>
          <a:lstStyle/>
          <a:p>
            <a:r>
              <a:rPr lang="en-IN" dirty="0" smtClean="0"/>
              <a:t>EXISTING SYSTEM</a:t>
            </a:r>
            <a:endParaRPr lang="en-IN" dirty="0"/>
          </a:p>
        </p:txBody>
      </p:sp>
      <p:sp>
        <p:nvSpPr>
          <p:cNvPr id="5" name="Subtitle 4"/>
          <p:cNvSpPr>
            <a:spLocks noGrp="1"/>
          </p:cNvSpPr>
          <p:nvPr>
            <p:ph type="subTitle" idx="4"/>
          </p:nvPr>
        </p:nvSpPr>
        <p:spPr>
          <a:xfrm>
            <a:off x="702468" y="1279525"/>
            <a:ext cx="8092281" cy="2462213"/>
          </a:xfrm>
        </p:spPr>
        <p:txBody>
          <a:bodyPr/>
          <a:lstStyle/>
          <a:p>
            <a:pPr marL="342900" indent="-342900" algn="just">
              <a:buClr>
                <a:srgbClr val="FF0000"/>
              </a:buClr>
              <a:buFont typeface="Wingdings" panose="05000000000000000000" pitchFamily="2" charset="2"/>
              <a:buChar char="Ø"/>
            </a:pPr>
            <a:r>
              <a:rPr lang="en-US" sz="1600" dirty="0">
                <a:solidFill>
                  <a:schemeClr val="tx1"/>
                </a:solidFill>
                <a:latin typeface="Calibri" panose="020F0502020204030204" pitchFamily="34" charset="0"/>
              </a:rPr>
              <a:t>The existing system for the Women's Security Initiative incorporates basic safety measures, providing navigational directions and routes optimized for safety</a:t>
            </a:r>
            <a:r>
              <a:rPr lang="en-US" sz="1600" dirty="0" smtClean="0">
                <a:solidFill>
                  <a:schemeClr val="tx1"/>
                </a:solidFill>
                <a:latin typeface="Calibri" panose="020F0502020204030204" pitchFamily="34" charset="0"/>
              </a:rPr>
              <a:t>.</a:t>
            </a:r>
            <a:endParaRPr lang="en-US" sz="1600" dirty="0" smtClean="0">
              <a:solidFill>
                <a:schemeClr val="tx1"/>
              </a:solidFill>
              <a:latin typeface="Calibri" panose="020F0502020204030204" pitchFamily="34" charset="0"/>
            </a:endParaRPr>
          </a:p>
          <a:p>
            <a:pPr marL="342900" indent="-342900" algn="just">
              <a:buClr>
                <a:srgbClr val="FF0000"/>
              </a:buClr>
              <a:buFont typeface="Wingdings" panose="05000000000000000000" pitchFamily="2" charset="2"/>
              <a:buChar char="Ø"/>
            </a:pPr>
            <a:r>
              <a:rPr lang="en-US" sz="1600" dirty="0" smtClean="0">
                <a:solidFill>
                  <a:schemeClr val="tx1"/>
                </a:solidFill>
                <a:latin typeface="Calibri" panose="020F0502020204030204" pitchFamily="34" charset="0"/>
              </a:rPr>
              <a:t>It may use GPS or mapping applications to suggest safer paths. Additionally, it often includes an active reporting feature that allows users to send alerts or messages to law enforcement or emergency services. </a:t>
            </a:r>
            <a:endParaRPr lang="en-US" sz="1600" dirty="0" smtClean="0">
              <a:solidFill>
                <a:schemeClr val="tx1"/>
              </a:solidFill>
              <a:latin typeface="Calibri" panose="020F0502020204030204" pitchFamily="34" charset="0"/>
            </a:endParaRPr>
          </a:p>
          <a:p>
            <a:pPr marL="342900" indent="-342900" algn="just">
              <a:buClr>
                <a:srgbClr val="FF0000"/>
              </a:buClr>
              <a:buFont typeface="Wingdings" panose="05000000000000000000" pitchFamily="2" charset="2"/>
              <a:buChar char="Ø"/>
            </a:pPr>
            <a:r>
              <a:rPr lang="en-US" sz="1600" dirty="0" smtClean="0">
                <a:solidFill>
                  <a:schemeClr val="tx1"/>
                </a:solidFill>
                <a:latin typeface="Calibri" panose="020F0502020204030204" pitchFamily="34" charset="0"/>
              </a:rPr>
              <a:t>However, the current system may have limitations in terms of real-time data integration and coordination with law enforcement facilities, potentially leading to delays in response times. </a:t>
            </a:r>
            <a:endParaRPr lang="en-US" sz="1600" dirty="0" smtClean="0">
              <a:solidFill>
                <a:schemeClr val="tx1"/>
              </a:solidFill>
              <a:latin typeface="Calibri" panose="020F0502020204030204" pitchFamily="34" charset="0"/>
            </a:endParaRPr>
          </a:p>
          <a:p>
            <a:pPr marL="342900" indent="-342900" algn="just">
              <a:buClr>
                <a:srgbClr val="FF0000"/>
              </a:buClr>
              <a:buFont typeface="Wingdings" panose="05000000000000000000" pitchFamily="2" charset="2"/>
              <a:buChar char="Ø"/>
            </a:pPr>
            <a:r>
              <a:rPr lang="en-US" sz="1600" dirty="0" smtClean="0">
                <a:solidFill>
                  <a:schemeClr val="tx1"/>
                </a:solidFill>
                <a:latin typeface="Calibri" panose="020F0502020204030204" pitchFamily="34" charset="0"/>
              </a:rPr>
              <a:t>There is room for improvement in terms of incorporating more advanced technologies, enhancing user interfaces, and facilitating faster and more effective communication with authorities to enhance women's safety. </a:t>
            </a:r>
            <a:endParaRPr lang="en-IN" sz="1600" dirty="0">
              <a:solidFill>
                <a:schemeClr val="tx1"/>
              </a:solidFill>
              <a:latin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12750" y="365125"/>
            <a:ext cx="4358482" cy="430887"/>
          </a:xfrm>
        </p:spPr>
        <p:txBody>
          <a:bodyPr/>
          <a:lstStyle/>
          <a:p>
            <a:r>
              <a:rPr lang="en-IN" sz="2800" dirty="0" smtClean="0"/>
              <a:t>GOALS</a:t>
            </a:r>
            <a:endParaRPr lang="en-IN" sz="2500" dirty="0"/>
          </a:p>
        </p:txBody>
      </p:sp>
      <p:sp>
        <p:nvSpPr>
          <p:cNvPr id="5" name="Subtitle 4"/>
          <p:cNvSpPr>
            <a:spLocks noGrp="1"/>
          </p:cNvSpPr>
          <p:nvPr>
            <p:ph type="subTitle" idx="4"/>
          </p:nvPr>
        </p:nvSpPr>
        <p:spPr>
          <a:xfrm>
            <a:off x="702468" y="974725"/>
            <a:ext cx="8092282" cy="2462213"/>
          </a:xfrm>
        </p:spPr>
        <p:txBody>
          <a:bodyPr/>
          <a:lstStyle/>
          <a:p>
            <a:pPr marL="342900" indent="-342900" algn="just">
              <a:buClr>
                <a:srgbClr val="FF0000"/>
              </a:buClr>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The primary objective of the Women's Security Initiative is to create a comprehensive safety ecosystem that empowers women during their travel endeavors. </a:t>
            </a:r>
            <a:endParaRPr lang="en-US" sz="1600" dirty="0" smtClean="0">
              <a:solidFill>
                <a:schemeClr val="tx1"/>
              </a:solidFill>
              <a:latin typeface="Times New Roman" panose="02020603050405020304" pitchFamily="18" charset="0"/>
              <a:cs typeface="Times New Roman" panose="02020603050405020304" pitchFamily="18" charset="0"/>
            </a:endParaRPr>
          </a:p>
          <a:p>
            <a:pPr marL="342900" indent="-342900" algn="just">
              <a:buClr>
                <a:srgbClr val="FF0000"/>
              </a:buClr>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This initiative aims to integrate navigational technology with a robust reporting system, ensuring that women have access to the safest routes while enabling instant communication with law enforcement facilities in case of emergencies. </a:t>
            </a:r>
            <a:endParaRPr lang="en-US" sz="1600" dirty="0" smtClean="0">
              <a:solidFill>
                <a:schemeClr val="tx1"/>
              </a:solidFill>
              <a:latin typeface="Times New Roman" panose="02020603050405020304" pitchFamily="18" charset="0"/>
              <a:cs typeface="Times New Roman" panose="02020603050405020304" pitchFamily="18" charset="0"/>
            </a:endParaRPr>
          </a:p>
          <a:p>
            <a:pPr marL="342900" indent="-342900" algn="just">
              <a:buClr>
                <a:srgbClr val="FF0000"/>
              </a:buClr>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The goals include developing a user-friendly app providing real-time navigational guidance and integrating it with a reporting feature. </a:t>
            </a:r>
            <a:endParaRPr lang="en-US" sz="1600" dirty="0" smtClean="0">
              <a:solidFill>
                <a:schemeClr val="tx1"/>
              </a:solidFill>
              <a:latin typeface="Times New Roman" panose="02020603050405020304" pitchFamily="18" charset="0"/>
              <a:cs typeface="Times New Roman" panose="02020603050405020304" pitchFamily="18" charset="0"/>
            </a:endParaRPr>
          </a:p>
          <a:p>
            <a:pPr marL="342900" indent="-342900" algn="just">
              <a:buClr>
                <a:srgbClr val="FF0000"/>
              </a:buClr>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Moreover, fostering collaboration between law enforcement and technology developers aims to create a responsive system for immediate correspondence and support to ensure the safety and security of women in </a:t>
            </a:r>
            <a:r>
              <a:rPr lang="en-US" sz="1600" dirty="0" smtClean="0">
                <a:solidFill>
                  <a:schemeClr val="tx1"/>
                </a:solidFill>
                <a:latin typeface="Times New Roman" panose="02020603050405020304" pitchFamily="18" charset="0"/>
                <a:cs typeface="Times New Roman" panose="02020603050405020304" pitchFamily="18" charset="0"/>
              </a:rPr>
              <a:t>transit.</a:t>
            </a:r>
            <a:endParaRPr lang="en-IN"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406" y="483565"/>
            <a:ext cx="1786255" cy="406400"/>
          </a:xfrm>
          <a:prstGeom prst="rect">
            <a:avLst/>
          </a:prstGeom>
        </p:spPr>
        <p:txBody>
          <a:bodyPr vert="horz" wrap="square" lIns="0" tIns="12065" rIns="0" bIns="0" rtlCol="0">
            <a:spAutoFit/>
          </a:bodyPr>
          <a:lstStyle/>
          <a:p>
            <a:pPr marL="12700">
              <a:lnSpc>
                <a:spcPct val="100000"/>
              </a:lnSpc>
              <a:spcBef>
                <a:spcPts val="95"/>
              </a:spcBef>
            </a:pPr>
            <a:r>
              <a:rPr sz="2500" spc="-5" dirty="0"/>
              <a:t>O</a:t>
            </a:r>
            <a:r>
              <a:rPr sz="2500" spc="-15" dirty="0"/>
              <a:t>B</a:t>
            </a:r>
            <a:r>
              <a:rPr sz="2500" spc="-5" dirty="0"/>
              <a:t>J</a:t>
            </a:r>
            <a:r>
              <a:rPr sz="2500" spc="-20" dirty="0"/>
              <a:t>E</a:t>
            </a:r>
            <a:r>
              <a:rPr sz="2500" spc="-5" dirty="0"/>
              <a:t>CTIVE</a:t>
            </a:r>
            <a:endParaRPr sz="2500"/>
          </a:p>
        </p:txBody>
      </p:sp>
      <p:sp>
        <p:nvSpPr>
          <p:cNvPr id="3" name="object 3"/>
          <p:cNvSpPr txBox="1"/>
          <p:nvPr/>
        </p:nvSpPr>
        <p:spPr>
          <a:xfrm>
            <a:off x="381406" y="1081785"/>
            <a:ext cx="8604250" cy="2795637"/>
          </a:xfrm>
          <a:prstGeom prst="rect">
            <a:avLst/>
          </a:prstGeom>
        </p:spPr>
        <p:txBody>
          <a:bodyPr vert="horz" wrap="square" lIns="0" tIns="12700" rIns="0" bIns="0" rtlCol="0">
            <a:spAutoFit/>
          </a:bodyPr>
          <a:lstStyle/>
          <a:p>
            <a:pPr marL="12700" marR="10160" algn="just">
              <a:lnSpc>
                <a:spcPct val="100000"/>
              </a:lnSpc>
              <a:spcBef>
                <a:spcPts val="100"/>
              </a:spcBef>
              <a:buClr>
                <a:srgbClr val="FF0000"/>
              </a:buClr>
              <a:buFont typeface="Wingdings" panose="05000000000000000000"/>
              <a:buChar char=""/>
              <a:tabLst>
                <a:tab pos="244475" algn="l"/>
              </a:tabLst>
            </a:pPr>
            <a:r>
              <a:rPr lang="en-US" dirty="0" smtClean="0"/>
              <a:t>The objective of this project is to implement a comprehensive Women's Security Initiative that prioritizes the safety and security of women in public spaces and during travel.</a:t>
            </a:r>
            <a:endParaRPr lang="en-US" dirty="0" smtClean="0"/>
          </a:p>
          <a:p>
            <a:pPr marL="12700" marR="10160" algn="just">
              <a:lnSpc>
                <a:spcPct val="100000"/>
              </a:lnSpc>
              <a:spcBef>
                <a:spcPts val="100"/>
              </a:spcBef>
              <a:buClr>
                <a:srgbClr val="FF0000"/>
              </a:buClr>
              <a:buFont typeface="Wingdings" panose="05000000000000000000"/>
              <a:buChar char=""/>
              <a:tabLst>
                <a:tab pos="244475" algn="l"/>
              </a:tabLst>
            </a:pPr>
            <a:r>
              <a:rPr lang="en-US" dirty="0" smtClean="0"/>
              <a:t> The primary goal is to develop a system that provides women with safe navigational directions and routes, ensuring that they can travel confidently and securely.</a:t>
            </a:r>
            <a:endParaRPr lang="en-US" dirty="0" smtClean="0"/>
          </a:p>
          <a:p>
            <a:pPr marL="12700" marR="10160" algn="just">
              <a:lnSpc>
                <a:spcPct val="100000"/>
              </a:lnSpc>
              <a:spcBef>
                <a:spcPts val="100"/>
              </a:spcBef>
              <a:buClr>
                <a:srgbClr val="FF0000"/>
              </a:buClr>
              <a:buFont typeface="Wingdings" panose="05000000000000000000"/>
              <a:buChar char=""/>
              <a:tabLst>
                <a:tab pos="244475" algn="l"/>
              </a:tabLst>
            </a:pPr>
            <a:r>
              <a:rPr lang="en-US" dirty="0" smtClean="0"/>
              <a:t> Additionally, the project aims to integrate an active reporting system that allows women to immediately correspond with the nearest law enforcement facilities in case of emergencies or threats, enabling a rapid response when needed.</a:t>
            </a:r>
            <a:endParaRPr lang="en-US" dirty="0" smtClean="0"/>
          </a:p>
          <a:p>
            <a:pPr marL="12700" marR="10160" algn="just">
              <a:lnSpc>
                <a:spcPct val="100000"/>
              </a:lnSpc>
              <a:spcBef>
                <a:spcPts val="100"/>
              </a:spcBef>
              <a:buClr>
                <a:srgbClr val="FF0000"/>
              </a:buClr>
              <a:buFont typeface="Wingdings" panose="05000000000000000000"/>
              <a:buChar char=""/>
              <a:tabLst>
                <a:tab pos="244475" algn="l"/>
              </a:tabLst>
            </a:pPr>
            <a:r>
              <a:rPr lang="en-US" dirty="0" smtClean="0"/>
              <a:t> Ultimately, the objective is to create a holistic security framework that empowers women, enhances their safety, and fosters a sense of security while navigating public environments, contributing to a safer and more inclusive society.</a:t>
            </a:r>
            <a:endParaRPr sz="1800" dirty="0">
              <a:latin typeface="Calibri" panose="020F0502020204030204"/>
              <a:cs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88950" y="517524"/>
            <a:ext cx="3429000" cy="381001"/>
          </a:xfrm>
        </p:spPr>
        <p:txBody>
          <a:bodyPr/>
          <a:lstStyle/>
          <a:p>
            <a:r>
              <a:rPr lang="en-IN" dirty="0" smtClean="0"/>
              <a:t>PROPOSED SYSTEM</a:t>
            </a:r>
            <a:endParaRPr lang="en-IN" dirty="0"/>
          </a:p>
        </p:txBody>
      </p:sp>
      <p:sp>
        <p:nvSpPr>
          <p:cNvPr id="5" name="Subtitle 4"/>
          <p:cNvSpPr>
            <a:spLocks noGrp="1"/>
          </p:cNvSpPr>
          <p:nvPr>
            <p:ph type="subTitle" idx="4"/>
          </p:nvPr>
        </p:nvSpPr>
        <p:spPr>
          <a:xfrm>
            <a:off x="488950" y="1127125"/>
            <a:ext cx="8305799" cy="3200876"/>
          </a:xfrm>
        </p:spPr>
        <p:txBody>
          <a:bodyPr/>
          <a:lstStyle/>
          <a:p>
            <a:pPr marL="342900" indent="-342900" algn="just">
              <a:buClr>
                <a:srgbClr val="FF0000"/>
              </a:buClr>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The proposed Women's Security Initiative will be a comprehensive and technologically advanced system</a:t>
            </a:r>
            <a:r>
              <a:rPr lang="en-US" sz="1600" dirty="0" smtClean="0">
                <a:solidFill>
                  <a:schemeClr val="tx1"/>
                </a:solidFill>
                <a:latin typeface="Times New Roman" panose="02020603050405020304" pitchFamily="18" charset="0"/>
                <a:cs typeface="Times New Roman" panose="02020603050405020304" pitchFamily="18" charset="0"/>
              </a:rPr>
              <a:t>.</a:t>
            </a:r>
            <a:endParaRPr lang="en-US" sz="1600" dirty="0" smtClean="0">
              <a:solidFill>
                <a:schemeClr val="tx1"/>
              </a:solidFill>
              <a:latin typeface="Times New Roman" panose="02020603050405020304" pitchFamily="18" charset="0"/>
              <a:cs typeface="Times New Roman" panose="02020603050405020304" pitchFamily="18" charset="0"/>
            </a:endParaRPr>
          </a:p>
          <a:p>
            <a:pPr marL="342900" indent="-342900" algn="just">
              <a:buClr>
                <a:srgbClr val="FF0000"/>
              </a:buClr>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It will utilize cutting-edge GPS and mapping technology to provide real-time, safest navigational directions and routes for women</a:t>
            </a:r>
            <a:r>
              <a:rPr lang="en-US" sz="1600" dirty="0" smtClean="0">
                <a:solidFill>
                  <a:schemeClr val="tx1"/>
                </a:solidFill>
                <a:latin typeface="Times New Roman" panose="02020603050405020304" pitchFamily="18" charset="0"/>
                <a:cs typeface="Times New Roman" panose="02020603050405020304" pitchFamily="18" charset="0"/>
              </a:rPr>
              <a:t>.</a:t>
            </a:r>
            <a:endParaRPr lang="en-US" sz="1600" dirty="0" smtClean="0">
              <a:solidFill>
                <a:schemeClr val="tx1"/>
              </a:solidFill>
              <a:latin typeface="Times New Roman" panose="02020603050405020304" pitchFamily="18" charset="0"/>
              <a:cs typeface="Times New Roman" panose="02020603050405020304" pitchFamily="18" charset="0"/>
            </a:endParaRPr>
          </a:p>
          <a:p>
            <a:pPr marL="342900" indent="-342900" algn="just">
              <a:buClr>
                <a:srgbClr val="FF0000"/>
              </a:buClr>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The system will integrate seamlessly with law enforcement facilities, enabling immediate correspondence through panic buttons or mobile apps for emergency reporting</a:t>
            </a:r>
            <a:r>
              <a:rPr lang="en-US" sz="1600" dirty="0" smtClean="0">
                <a:solidFill>
                  <a:schemeClr val="tx1"/>
                </a:solidFill>
                <a:latin typeface="Times New Roman" panose="02020603050405020304" pitchFamily="18" charset="0"/>
                <a:cs typeface="Times New Roman" panose="02020603050405020304" pitchFamily="18" charset="0"/>
              </a:rPr>
              <a:t>.</a:t>
            </a:r>
            <a:endParaRPr lang="en-US" sz="1600" dirty="0" smtClean="0">
              <a:solidFill>
                <a:schemeClr val="tx1"/>
              </a:solidFill>
              <a:latin typeface="Times New Roman" panose="02020603050405020304" pitchFamily="18" charset="0"/>
              <a:cs typeface="Times New Roman" panose="02020603050405020304" pitchFamily="18" charset="0"/>
            </a:endParaRPr>
          </a:p>
          <a:p>
            <a:pPr marL="342900" indent="-342900" algn="just">
              <a:buClr>
                <a:srgbClr val="FF0000"/>
              </a:buClr>
              <a:buFont typeface="Wingdings" panose="05000000000000000000" pitchFamily="2" charset="2"/>
              <a:buChar char="Ø"/>
            </a:pP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It will also include AI-driven predictive algorithms to identify potentially unsafe areas and provide proactive safety suggestions</a:t>
            </a:r>
            <a:r>
              <a:rPr lang="en-US" sz="1600" dirty="0" smtClean="0">
                <a:solidFill>
                  <a:schemeClr val="tx1"/>
                </a:solidFill>
                <a:latin typeface="Times New Roman" panose="02020603050405020304" pitchFamily="18" charset="0"/>
                <a:cs typeface="Times New Roman" panose="02020603050405020304" pitchFamily="18" charset="0"/>
              </a:rPr>
              <a:t>.</a:t>
            </a:r>
            <a:endParaRPr lang="en-US" sz="1600" dirty="0" smtClean="0">
              <a:solidFill>
                <a:schemeClr val="tx1"/>
              </a:solidFill>
              <a:latin typeface="Times New Roman" panose="02020603050405020304" pitchFamily="18" charset="0"/>
              <a:cs typeface="Times New Roman" panose="02020603050405020304" pitchFamily="18" charset="0"/>
            </a:endParaRPr>
          </a:p>
          <a:p>
            <a:pPr marL="342900" indent="-342900" algn="just">
              <a:buClr>
                <a:srgbClr val="FF0000"/>
              </a:buClr>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Real-time data analytics will enhance situational awareness</a:t>
            </a:r>
            <a:r>
              <a:rPr lang="en-US" sz="1600" dirty="0" smtClean="0">
                <a:solidFill>
                  <a:schemeClr val="tx1"/>
                </a:solidFill>
                <a:latin typeface="Times New Roman" panose="02020603050405020304" pitchFamily="18" charset="0"/>
                <a:cs typeface="Times New Roman" panose="02020603050405020304" pitchFamily="18" charset="0"/>
              </a:rPr>
              <a:t>.</a:t>
            </a:r>
            <a:endParaRPr lang="en-US" sz="1600" dirty="0" smtClean="0">
              <a:solidFill>
                <a:schemeClr val="tx1"/>
              </a:solidFill>
              <a:latin typeface="Times New Roman" panose="02020603050405020304" pitchFamily="18" charset="0"/>
              <a:cs typeface="Times New Roman" panose="02020603050405020304" pitchFamily="18" charset="0"/>
            </a:endParaRPr>
          </a:p>
          <a:p>
            <a:pPr marL="342900" indent="-342900" algn="just">
              <a:buClr>
                <a:srgbClr val="FF0000"/>
              </a:buClr>
              <a:buFont typeface="Wingdings" panose="05000000000000000000" pitchFamily="2" charset="2"/>
              <a:buChar char="Ø"/>
            </a:pP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Additionally, it will prioritize user-friendliness and accessibility, offering multiple communication channels for reporting </a:t>
            </a:r>
            <a:r>
              <a:rPr lang="en-US" sz="1600" dirty="0" smtClean="0">
                <a:solidFill>
                  <a:schemeClr val="tx1"/>
                </a:solidFill>
                <a:latin typeface="Times New Roman" panose="02020603050405020304" pitchFamily="18" charset="0"/>
                <a:cs typeface="Times New Roman" panose="02020603050405020304" pitchFamily="18" charset="0"/>
              </a:rPr>
              <a:t>incidents.</a:t>
            </a:r>
            <a:endParaRPr lang="en-US" sz="1600" dirty="0" smtClean="0">
              <a:solidFill>
                <a:schemeClr val="tx1"/>
              </a:solidFill>
              <a:latin typeface="Times New Roman" panose="02020603050405020304" pitchFamily="18" charset="0"/>
              <a:cs typeface="Times New Roman" panose="02020603050405020304" pitchFamily="18" charset="0"/>
            </a:endParaRPr>
          </a:p>
          <a:p>
            <a:pPr marL="342900" indent="-342900" algn="just">
              <a:buClr>
                <a:srgbClr val="FF0000"/>
              </a:buClr>
              <a:buFont typeface="Wingdings" panose="05000000000000000000" pitchFamily="2" charset="2"/>
              <a:buChar char="Ø"/>
            </a:pPr>
            <a:r>
              <a:rPr lang="en-US" sz="1600" dirty="0" smtClean="0">
                <a:solidFill>
                  <a:schemeClr val="tx1"/>
                </a:solidFill>
                <a:latin typeface="Times New Roman" panose="02020603050405020304" pitchFamily="18" charset="0"/>
                <a:cs typeface="Times New Roman" panose="02020603050405020304" pitchFamily="18" charset="0"/>
              </a:rPr>
              <a:t>This </a:t>
            </a:r>
            <a:r>
              <a:rPr lang="en-US" sz="1600" dirty="0">
                <a:solidFill>
                  <a:schemeClr val="tx1"/>
                </a:solidFill>
                <a:latin typeface="Times New Roman" panose="02020603050405020304" pitchFamily="18" charset="0"/>
                <a:cs typeface="Times New Roman" panose="02020603050405020304" pitchFamily="18" charset="0"/>
              </a:rPr>
              <a:t>proposed system aims to create a safer environment for women by combining advanced technology with effective response mechanisms. </a:t>
            </a:r>
            <a:endParaRPr lang="en-IN"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3598" y="498805"/>
            <a:ext cx="2762352" cy="396904"/>
          </a:xfrm>
          <a:prstGeom prst="rect">
            <a:avLst/>
          </a:prstGeom>
        </p:spPr>
        <p:txBody>
          <a:bodyPr vert="horz" wrap="square" lIns="0" tIns="12065" rIns="0" bIns="0" rtlCol="0">
            <a:spAutoFit/>
          </a:bodyPr>
          <a:lstStyle/>
          <a:p>
            <a:pPr marL="12700">
              <a:lnSpc>
                <a:spcPct val="100000"/>
              </a:lnSpc>
              <a:spcBef>
                <a:spcPts val="95"/>
              </a:spcBef>
            </a:pPr>
            <a:r>
              <a:rPr lang="en-IN" sz="2500" dirty="0" smtClean="0"/>
              <a:t>ARCHITECTURE</a:t>
            </a:r>
            <a:endParaRPr sz="2500" dirty="0"/>
          </a:p>
        </p:txBody>
      </p:sp>
      <p:pic>
        <p:nvPicPr>
          <p:cNvPr id="4" name="object 3"/>
          <p:cNvPicPr/>
          <p:nvPr/>
        </p:nvPicPr>
        <p:blipFill>
          <a:blip r:embed="rId1" cstate="print"/>
          <a:stretch>
            <a:fillRect/>
          </a:stretch>
        </p:blipFill>
        <p:spPr>
          <a:xfrm>
            <a:off x="1479550" y="898525"/>
            <a:ext cx="7086600" cy="3733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0913" y="568909"/>
            <a:ext cx="8262620" cy="406400"/>
          </a:xfrm>
          <a:prstGeom prst="rect">
            <a:avLst/>
          </a:prstGeom>
        </p:spPr>
        <p:txBody>
          <a:bodyPr vert="horz" wrap="square" lIns="0" tIns="12065" rIns="0" bIns="0" rtlCol="0">
            <a:spAutoFit/>
          </a:bodyPr>
          <a:lstStyle/>
          <a:p>
            <a:pPr marL="12700">
              <a:lnSpc>
                <a:spcPct val="100000"/>
              </a:lnSpc>
              <a:spcBef>
                <a:spcPts val="95"/>
              </a:spcBef>
            </a:pPr>
            <a:r>
              <a:rPr sz="2500" spc="-5" dirty="0"/>
              <a:t>DESCRIPTION</a:t>
            </a:r>
            <a:r>
              <a:rPr sz="2500" dirty="0"/>
              <a:t> </a:t>
            </a:r>
            <a:r>
              <a:rPr sz="2500" spc="-5" dirty="0"/>
              <a:t>OF</a:t>
            </a:r>
            <a:r>
              <a:rPr sz="2500" spc="-10" dirty="0"/>
              <a:t> </a:t>
            </a:r>
            <a:r>
              <a:rPr sz="2500" spc="5" dirty="0"/>
              <a:t>SOFTWARE</a:t>
            </a:r>
            <a:r>
              <a:rPr sz="2500" spc="-80" dirty="0"/>
              <a:t> </a:t>
            </a:r>
            <a:r>
              <a:rPr sz="2500" dirty="0"/>
              <a:t>FOR</a:t>
            </a:r>
            <a:r>
              <a:rPr sz="2500" spc="-15" dirty="0"/>
              <a:t> </a:t>
            </a:r>
            <a:r>
              <a:rPr sz="2500" spc="-10" dirty="0"/>
              <a:t>IMPLEMENTATION</a:t>
            </a:r>
            <a:endParaRPr sz="2500"/>
          </a:p>
        </p:txBody>
      </p:sp>
      <p:sp>
        <p:nvSpPr>
          <p:cNvPr id="3" name="object 3"/>
          <p:cNvSpPr txBox="1"/>
          <p:nvPr/>
        </p:nvSpPr>
        <p:spPr>
          <a:xfrm>
            <a:off x="721258" y="1294587"/>
            <a:ext cx="5878195" cy="2374900"/>
          </a:xfrm>
          <a:prstGeom prst="rect">
            <a:avLst/>
          </a:prstGeom>
        </p:spPr>
        <p:txBody>
          <a:bodyPr vert="horz" wrap="square" lIns="0" tIns="12700" rIns="0" bIns="0" rtlCol="0">
            <a:spAutoFit/>
          </a:bodyPr>
          <a:lstStyle/>
          <a:p>
            <a:pPr marL="12700">
              <a:lnSpc>
                <a:spcPct val="100000"/>
              </a:lnSpc>
              <a:spcBef>
                <a:spcPts val="100"/>
              </a:spcBef>
            </a:pPr>
            <a:r>
              <a:rPr sz="1700" b="1" spc="-10" dirty="0">
                <a:latin typeface="Times New Roman" panose="02020603050405020304" pitchFamily="18" charset="0"/>
                <a:cs typeface="Times New Roman" panose="02020603050405020304" pitchFamily="18" charset="0"/>
              </a:rPr>
              <a:t>Hardware</a:t>
            </a:r>
            <a:r>
              <a:rPr sz="1700" b="1" spc="-45" dirty="0">
                <a:latin typeface="Times New Roman" panose="02020603050405020304" pitchFamily="18" charset="0"/>
                <a:cs typeface="Times New Roman" panose="02020603050405020304" pitchFamily="18" charset="0"/>
              </a:rPr>
              <a:t> </a:t>
            </a:r>
            <a:r>
              <a:rPr sz="1700" b="1" spc="-10" dirty="0">
                <a:latin typeface="Times New Roman" panose="02020603050405020304" pitchFamily="18" charset="0"/>
                <a:cs typeface="Times New Roman" panose="02020603050405020304" pitchFamily="18" charset="0"/>
              </a:rPr>
              <a:t>specifications:</a:t>
            </a:r>
            <a:endParaRPr sz="1700" dirty="0">
              <a:latin typeface="Times New Roman" panose="02020603050405020304" pitchFamily="18" charset="0"/>
              <a:cs typeface="Times New Roman" panose="02020603050405020304" pitchFamily="18" charset="0"/>
            </a:endParaRPr>
          </a:p>
          <a:p>
            <a:pPr marL="179705" indent="-167640">
              <a:lnSpc>
                <a:spcPct val="100000"/>
              </a:lnSpc>
              <a:spcBef>
                <a:spcPts val="5"/>
              </a:spcBef>
              <a:buChar char="•"/>
              <a:tabLst>
                <a:tab pos="180340" algn="l"/>
              </a:tabLst>
            </a:pPr>
            <a:r>
              <a:rPr sz="1700" spc="-5" dirty="0">
                <a:latin typeface="Times New Roman" panose="02020603050405020304" pitchFamily="18" charset="0"/>
                <a:cs typeface="Times New Roman" panose="02020603050405020304" pitchFamily="18" charset="0"/>
              </a:rPr>
              <a:t>Microsoft</a:t>
            </a:r>
            <a:r>
              <a:rPr sz="1700" spc="-20" dirty="0">
                <a:latin typeface="Times New Roman" panose="02020603050405020304" pitchFamily="18" charset="0"/>
                <a:cs typeface="Times New Roman" panose="02020603050405020304" pitchFamily="18" charset="0"/>
              </a:rPr>
              <a:t> </a:t>
            </a:r>
            <a:r>
              <a:rPr sz="1700" spc="-10" dirty="0">
                <a:latin typeface="Times New Roman" panose="02020603050405020304" pitchFamily="18" charset="0"/>
                <a:cs typeface="Times New Roman" panose="02020603050405020304" pitchFamily="18" charset="0"/>
              </a:rPr>
              <a:t>Server</a:t>
            </a:r>
            <a:r>
              <a:rPr sz="1700" spc="35" dirty="0">
                <a:latin typeface="Times New Roman" panose="02020603050405020304" pitchFamily="18" charset="0"/>
                <a:cs typeface="Times New Roman" panose="02020603050405020304" pitchFamily="18" charset="0"/>
              </a:rPr>
              <a:t> </a:t>
            </a:r>
            <a:r>
              <a:rPr sz="1700" spc="-10" dirty="0">
                <a:latin typeface="Times New Roman" panose="02020603050405020304" pitchFamily="18" charset="0"/>
                <a:cs typeface="Times New Roman" panose="02020603050405020304" pitchFamily="18" charset="0"/>
              </a:rPr>
              <a:t>enabled</a:t>
            </a:r>
            <a:r>
              <a:rPr sz="1700" spc="95" dirty="0">
                <a:latin typeface="Times New Roman" panose="02020603050405020304" pitchFamily="18" charset="0"/>
                <a:cs typeface="Times New Roman" panose="02020603050405020304" pitchFamily="18" charset="0"/>
              </a:rPr>
              <a:t> </a:t>
            </a:r>
            <a:r>
              <a:rPr sz="1700" spc="-15" dirty="0">
                <a:latin typeface="Times New Roman" panose="02020603050405020304" pitchFamily="18" charset="0"/>
                <a:cs typeface="Times New Roman" panose="02020603050405020304" pitchFamily="18" charset="0"/>
              </a:rPr>
              <a:t>computers,</a:t>
            </a:r>
            <a:r>
              <a:rPr sz="1700" spc="35" dirty="0">
                <a:latin typeface="Times New Roman" panose="02020603050405020304" pitchFamily="18" charset="0"/>
                <a:cs typeface="Times New Roman" panose="02020603050405020304" pitchFamily="18" charset="0"/>
              </a:rPr>
              <a:t> </a:t>
            </a:r>
            <a:r>
              <a:rPr sz="1700" spc="-25" dirty="0">
                <a:latin typeface="Times New Roman" panose="02020603050405020304" pitchFamily="18" charset="0"/>
                <a:cs typeface="Times New Roman" panose="02020603050405020304" pitchFamily="18" charset="0"/>
              </a:rPr>
              <a:t>preferably</a:t>
            </a:r>
            <a:r>
              <a:rPr sz="1700" spc="80" dirty="0">
                <a:latin typeface="Times New Roman" panose="02020603050405020304" pitchFamily="18" charset="0"/>
                <a:cs typeface="Times New Roman" panose="02020603050405020304" pitchFamily="18" charset="0"/>
              </a:rPr>
              <a:t> </a:t>
            </a:r>
            <a:r>
              <a:rPr sz="1700" spc="-15" dirty="0">
                <a:latin typeface="Times New Roman" panose="02020603050405020304" pitchFamily="18" charset="0"/>
                <a:cs typeface="Times New Roman" panose="02020603050405020304" pitchFamily="18" charset="0"/>
              </a:rPr>
              <a:t>workstations</a:t>
            </a:r>
            <a:endParaRPr sz="1700" dirty="0">
              <a:latin typeface="Times New Roman" panose="02020603050405020304" pitchFamily="18" charset="0"/>
              <a:cs typeface="Times New Roman" panose="02020603050405020304" pitchFamily="18" charset="0"/>
            </a:endParaRPr>
          </a:p>
          <a:p>
            <a:pPr marL="179705" indent="-167640">
              <a:lnSpc>
                <a:spcPct val="100000"/>
              </a:lnSpc>
              <a:buChar char="•"/>
              <a:tabLst>
                <a:tab pos="180340" algn="l"/>
              </a:tabLst>
            </a:pPr>
            <a:r>
              <a:rPr sz="1700" spc="-10" dirty="0">
                <a:latin typeface="Times New Roman" panose="02020603050405020304" pitchFamily="18" charset="0"/>
                <a:cs typeface="Times New Roman" panose="02020603050405020304" pitchFamily="18" charset="0"/>
              </a:rPr>
              <a:t>Higher</a:t>
            </a:r>
            <a:r>
              <a:rPr sz="1700" spc="10"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RAM, </a:t>
            </a:r>
            <a:r>
              <a:rPr sz="1700" dirty="0">
                <a:latin typeface="Times New Roman" panose="02020603050405020304" pitchFamily="18" charset="0"/>
                <a:cs typeface="Times New Roman" panose="02020603050405020304" pitchFamily="18" charset="0"/>
              </a:rPr>
              <a:t>of</a:t>
            </a:r>
            <a:r>
              <a:rPr sz="1700" spc="-5" dirty="0">
                <a:latin typeface="Times New Roman" panose="02020603050405020304" pitchFamily="18" charset="0"/>
                <a:cs typeface="Times New Roman" panose="02020603050405020304" pitchFamily="18" charset="0"/>
              </a:rPr>
              <a:t> about</a:t>
            </a:r>
            <a:r>
              <a:rPr sz="1700" spc="15"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4GB </a:t>
            </a:r>
            <a:r>
              <a:rPr sz="1700" spc="5" dirty="0">
                <a:latin typeface="Times New Roman" panose="02020603050405020304" pitchFamily="18" charset="0"/>
                <a:cs typeface="Times New Roman" panose="02020603050405020304" pitchFamily="18" charset="0"/>
              </a:rPr>
              <a:t>or</a:t>
            </a:r>
            <a:r>
              <a:rPr sz="1700" dirty="0">
                <a:latin typeface="Times New Roman" panose="02020603050405020304" pitchFamily="18" charset="0"/>
                <a:cs typeface="Times New Roman" panose="02020603050405020304" pitchFamily="18" charset="0"/>
              </a:rPr>
              <a:t> </a:t>
            </a:r>
            <a:r>
              <a:rPr sz="1700" spc="-10" dirty="0">
                <a:latin typeface="Times New Roman" panose="02020603050405020304" pitchFamily="18" charset="0"/>
                <a:cs typeface="Times New Roman" panose="02020603050405020304" pitchFamily="18" charset="0"/>
              </a:rPr>
              <a:t>above</a:t>
            </a:r>
            <a:endParaRPr sz="1700" dirty="0">
              <a:latin typeface="Times New Roman" panose="02020603050405020304" pitchFamily="18" charset="0"/>
              <a:cs typeface="Times New Roman" panose="02020603050405020304" pitchFamily="18" charset="0"/>
            </a:endParaRPr>
          </a:p>
          <a:p>
            <a:pPr marL="179705" indent="-167640">
              <a:lnSpc>
                <a:spcPct val="100000"/>
              </a:lnSpc>
              <a:buChar char="•"/>
              <a:tabLst>
                <a:tab pos="180340" algn="l"/>
              </a:tabLst>
            </a:pPr>
            <a:r>
              <a:rPr sz="1700" spc="-5" dirty="0">
                <a:latin typeface="Times New Roman" panose="02020603050405020304" pitchFamily="18" charset="0"/>
                <a:cs typeface="Times New Roman" panose="02020603050405020304" pitchFamily="18" charset="0"/>
              </a:rPr>
              <a:t>Processor</a:t>
            </a:r>
            <a:r>
              <a:rPr sz="1700" spc="-35"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of</a:t>
            </a:r>
            <a:r>
              <a:rPr sz="1700" spc="-10" dirty="0">
                <a:latin typeface="Times New Roman" panose="02020603050405020304" pitchFamily="18" charset="0"/>
                <a:cs typeface="Times New Roman" panose="02020603050405020304" pitchFamily="18" charset="0"/>
              </a:rPr>
              <a:t> frequency</a:t>
            </a:r>
            <a:r>
              <a:rPr sz="1700" spc="40"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1.5GHz</a:t>
            </a:r>
            <a:r>
              <a:rPr sz="1700"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or</a:t>
            </a:r>
            <a:r>
              <a:rPr sz="1700" spc="-5" dirty="0">
                <a:latin typeface="Times New Roman" panose="02020603050405020304" pitchFamily="18" charset="0"/>
                <a:cs typeface="Times New Roman" panose="02020603050405020304" pitchFamily="18" charset="0"/>
              </a:rPr>
              <a:t> </a:t>
            </a:r>
            <a:r>
              <a:rPr sz="1700" spc="-10" dirty="0">
                <a:latin typeface="Times New Roman" panose="02020603050405020304" pitchFamily="18" charset="0"/>
                <a:cs typeface="Times New Roman" panose="02020603050405020304" pitchFamily="18" charset="0"/>
              </a:rPr>
              <a:t>above</a:t>
            </a:r>
            <a:endParaRPr sz="1700" dirty="0">
              <a:latin typeface="Times New Roman" panose="02020603050405020304" pitchFamily="18" charset="0"/>
              <a:cs typeface="Times New Roman" panose="02020603050405020304" pitchFamily="18" charset="0"/>
            </a:endParaRPr>
          </a:p>
          <a:p>
            <a:pPr>
              <a:lnSpc>
                <a:spcPct val="100000"/>
              </a:lnSpc>
              <a:buFont typeface="Calibri" panose="020F0502020204030204"/>
              <a:buChar char="•"/>
            </a:pPr>
            <a:endParaRPr sz="1700" dirty="0">
              <a:latin typeface="Times New Roman" panose="02020603050405020304" pitchFamily="18" charset="0"/>
              <a:cs typeface="Times New Roman" panose="02020603050405020304" pitchFamily="18" charset="0"/>
            </a:endParaRPr>
          </a:p>
          <a:p>
            <a:pPr>
              <a:lnSpc>
                <a:spcPct val="100000"/>
              </a:lnSpc>
              <a:spcBef>
                <a:spcPts val="50"/>
              </a:spcBef>
              <a:buFont typeface="Calibri" panose="020F0502020204030204"/>
              <a:buChar char="•"/>
            </a:pPr>
            <a:endParaRPr sz="1700" dirty="0">
              <a:latin typeface="Times New Roman" panose="02020603050405020304" pitchFamily="18" charset="0"/>
              <a:cs typeface="Times New Roman" panose="02020603050405020304" pitchFamily="18" charset="0"/>
            </a:endParaRPr>
          </a:p>
          <a:p>
            <a:pPr marL="12700">
              <a:lnSpc>
                <a:spcPct val="100000"/>
              </a:lnSpc>
              <a:spcBef>
                <a:spcPts val="5"/>
              </a:spcBef>
            </a:pPr>
            <a:r>
              <a:rPr sz="1700" b="1" spc="-10" dirty="0">
                <a:latin typeface="Times New Roman" panose="02020603050405020304" pitchFamily="18" charset="0"/>
                <a:cs typeface="Times New Roman" panose="02020603050405020304" pitchFamily="18" charset="0"/>
              </a:rPr>
              <a:t>Software</a:t>
            </a:r>
            <a:r>
              <a:rPr sz="1700" b="1" spc="-20" dirty="0">
                <a:latin typeface="Times New Roman" panose="02020603050405020304" pitchFamily="18" charset="0"/>
                <a:cs typeface="Times New Roman" panose="02020603050405020304" pitchFamily="18" charset="0"/>
              </a:rPr>
              <a:t> </a:t>
            </a:r>
            <a:r>
              <a:rPr sz="1700" b="1" spc="-10" dirty="0">
                <a:latin typeface="Times New Roman" panose="02020603050405020304" pitchFamily="18" charset="0"/>
                <a:cs typeface="Times New Roman" panose="02020603050405020304" pitchFamily="18" charset="0"/>
              </a:rPr>
              <a:t>specifications:</a:t>
            </a:r>
            <a:endParaRPr sz="1700" dirty="0">
              <a:latin typeface="Times New Roman" panose="02020603050405020304" pitchFamily="18" charset="0"/>
              <a:cs typeface="Times New Roman" panose="02020603050405020304" pitchFamily="18" charset="0"/>
            </a:endParaRPr>
          </a:p>
          <a:p>
            <a:pPr marL="179705" indent="-167640">
              <a:lnSpc>
                <a:spcPct val="100000"/>
              </a:lnSpc>
              <a:buChar char="•"/>
              <a:tabLst>
                <a:tab pos="180340" algn="l"/>
              </a:tabLst>
            </a:pPr>
            <a:r>
              <a:rPr sz="1700" spc="-5" dirty="0">
                <a:latin typeface="Times New Roman" panose="02020603050405020304" pitchFamily="18" charset="0"/>
                <a:cs typeface="Times New Roman" panose="02020603050405020304" pitchFamily="18" charset="0"/>
              </a:rPr>
              <a:t>Python </a:t>
            </a:r>
            <a:r>
              <a:rPr sz="1700" dirty="0">
                <a:latin typeface="Times New Roman" panose="02020603050405020304" pitchFamily="18" charset="0"/>
                <a:cs typeface="Times New Roman" panose="02020603050405020304" pitchFamily="18" charset="0"/>
              </a:rPr>
              <a:t>3.6</a:t>
            </a:r>
            <a:r>
              <a:rPr sz="1700" spc="-15"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and </a:t>
            </a:r>
            <a:r>
              <a:rPr sz="1700" spc="-10" dirty="0">
                <a:latin typeface="Times New Roman" panose="02020603050405020304" pitchFamily="18" charset="0"/>
                <a:cs typeface="Times New Roman" panose="02020603050405020304" pitchFamily="18" charset="0"/>
              </a:rPr>
              <a:t>higher</a:t>
            </a:r>
            <a:endParaRPr sz="1700" dirty="0">
              <a:latin typeface="Times New Roman" panose="02020603050405020304" pitchFamily="18" charset="0"/>
              <a:cs typeface="Times New Roman" panose="02020603050405020304" pitchFamily="18" charset="0"/>
            </a:endParaRPr>
          </a:p>
          <a:p>
            <a:pPr marL="179705" indent="-167640">
              <a:lnSpc>
                <a:spcPct val="100000"/>
              </a:lnSpc>
              <a:buChar char="•"/>
              <a:tabLst>
                <a:tab pos="180340" algn="l"/>
              </a:tabLst>
            </a:pPr>
            <a:r>
              <a:rPr lang="en-US" sz="1700" dirty="0">
                <a:latin typeface="Times New Roman" panose="02020603050405020304" pitchFamily="18" charset="0"/>
                <a:cs typeface="Times New Roman" panose="02020603050405020304" pitchFamily="18" charset="0"/>
              </a:rPr>
              <a:t>Visual studio</a:t>
            </a:r>
            <a:endParaRPr lang="en-US"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705" y="355853"/>
            <a:ext cx="5226050" cy="406400"/>
          </a:xfrm>
          <a:prstGeom prst="rect">
            <a:avLst/>
          </a:prstGeom>
        </p:spPr>
        <p:txBody>
          <a:bodyPr vert="horz" wrap="square" lIns="0" tIns="12065" rIns="0" bIns="0" rtlCol="0">
            <a:spAutoFit/>
          </a:bodyPr>
          <a:lstStyle/>
          <a:p>
            <a:pPr marL="12700">
              <a:lnSpc>
                <a:spcPct val="100000"/>
              </a:lnSpc>
              <a:spcBef>
                <a:spcPts val="95"/>
              </a:spcBef>
            </a:pPr>
            <a:r>
              <a:rPr sz="2500" spc="-10" dirty="0"/>
              <a:t>PROJECT</a:t>
            </a:r>
            <a:r>
              <a:rPr sz="2500" spc="90" dirty="0"/>
              <a:t> </a:t>
            </a:r>
            <a:r>
              <a:rPr sz="2500" spc="-10" dirty="0"/>
              <a:t>MODULE</a:t>
            </a:r>
            <a:r>
              <a:rPr sz="2500" spc="95" dirty="0"/>
              <a:t> </a:t>
            </a:r>
            <a:r>
              <a:rPr sz="2500" spc="-5" dirty="0"/>
              <a:t>DESCRIPTION</a:t>
            </a:r>
            <a:endParaRPr sz="2500" dirty="0"/>
          </a:p>
        </p:txBody>
      </p:sp>
      <p:sp>
        <p:nvSpPr>
          <p:cNvPr id="3" name="object 3"/>
          <p:cNvSpPr txBox="1"/>
          <p:nvPr/>
        </p:nvSpPr>
        <p:spPr>
          <a:xfrm>
            <a:off x="260350" y="974725"/>
            <a:ext cx="8763000" cy="3889526"/>
          </a:xfrm>
          <a:prstGeom prst="rect">
            <a:avLst/>
          </a:prstGeom>
        </p:spPr>
        <p:txBody>
          <a:bodyPr vert="horz" wrap="square" lIns="0" tIns="11430" rIns="0" bIns="0" rtlCol="0">
            <a:spAutoFit/>
          </a:bodyPr>
          <a:lstStyle/>
          <a:p>
            <a:pPr marL="298450" indent="-285750" algn="just">
              <a:lnSpc>
                <a:spcPct val="100000"/>
              </a:lnSpc>
              <a:spcBef>
                <a:spcPts val="90"/>
              </a:spcBef>
              <a:buClr>
                <a:srgbClr val="FF0000"/>
              </a:buClr>
              <a:buFont typeface="Wingdings" panose="05000000000000000000" pitchFamily="2" charset="2"/>
              <a:buChar char="Ø"/>
            </a:pPr>
            <a:r>
              <a:rPr sz="1400" b="1" spc="-10" smtClean="0">
                <a:latin typeface="Times New Roman" panose="02020603050405020304" pitchFamily="18" charset="0"/>
                <a:cs typeface="Times New Roman" panose="02020603050405020304" pitchFamily="18" charset="0"/>
              </a:rPr>
              <a:t>Module</a:t>
            </a:r>
            <a:r>
              <a:rPr sz="1400" b="1" spc="50" smtClean="0">
                <a:latin typeface="Times New Roman" panose="02020603050405020304" pitchFamily="18" charset="0"/>
                <a:cs typeface="Times New Roman" panose="02020603050405020304" pitchFamily="18" charset="0"/>
              </a:rPr>
              <a:t> </a:t>
            </a:r>
            <a:r>
              <a:rPr sz="1400" b="1" spc="-10" smtClean="0">
                <a:latin typeface="Times New Roman" panose="02020603050405020304" pitchFamily="18" charset="0"/>
                <a:cs typeface="Times New Roman" panose="02020603050405020304" pitchFamily="18" charset="0"/>
              </a:rPr>
              <a:t>1:</a:t>
            </a:r>
            <a:r>
              <a:rPr lang="en-IN" sz="1400" spc="10" dirty="0" smtClean="0">
                <a:latin typeface="Times New Roman" panose="02020603050405020304" pitchFamily="18" charset="0"/>
                <a:cs typeface="Times New Roman" panose="02020603050405020304" pitchFamily="18" charset="0"/>
              </a:rPr>
              <a:t> </a:t>
            </a:r>
            <a:r>
              <a:rPr lang="en-IN" sz="1400" spc="-10" dirty="0" smtClean="0">
                <a:latin typeface="Times New Roman" panose="02020603050405020304" pitchFamily="18" charset="0"/>
                <a:cs typeface="Times New Roman" panose="02020603050405020304" pitchFamily="18" charset="0"/>
              </a:rPr>
              <a:t>Save Navigational Directions and Routes</a:t>
            </a:r>
            <a:endParaRPr sz="1400" smtClean="0">
              <a:latin typeface="Times New Roman" panose="02020603050405020304" pitchFamily="18" charset="0"/>
              <a:cs typeface="Times New Roman" panose="02020603050405020304" pitchFamily="18" charset="0"/>
            </a:endParaRPr>
          </a:p>
          <a:p>
            <a:pPr marL="12700" marR="6985" algn="just">
              <a:lnSpc>
                <a:spcPct val="100000"/>
              </a:lnSpc>
            </a:pPr>
            <a:endParaRPr lang="en-US" sz="1400" dirty="0" smtClean="0">
              <a:latin typeface="Times New Roman" panose="02020603050405020304" pitchFamily="18" charset="0"/>
              <a:cs typeface="Times New Roman" panose="02020603050405020304" pitchFamily="18" charset="0"/>
            </a:endParaRPr>
          </a:p>
          <a:p>
            <a:pPr marL="12700" marR="6985" algn="just">
              <a:lnSpc>
                <a:spcPct val="100000"/>
              </a:lnSpc>
            </a:pPr>
            <a:r>
              <a:rPr lang="en-US" sz="1400" dirty="0" smtClean="0">
                <a:latin typeface="Times New Roman" panose="02020603050405020304" pitchFamily="18" charset="0"/>
                <a:cs typeface="Times New Roman" panose="02020603050405020304" pitchFamily="18" charset="0"/>
              </a:rPr>
              <a:t>In the first module, the project focuses on the development of a system that provides women with safe navigational directions and routes. This involves the integration of GPS and mapping technologies to offer real-time information about safe pathways and transportation options, taking into account factors such as well-lit areas and crowd density.</a:t>
            </a:r>
            <a:endParaRPr lang="en-IN" sz="1400" dirty="0" smtClean="0">
              <a:latin typeface="Times New Roman" panose="02020603050405020304" pitchFamily="18" charset="0"/>
              <a:cs typeface="Times New Roman" panose="02020603050405020304" pitchFamily="18" charset="0"/>
            </a:endParaRPr>
          </a:p>
          <a:p>
            <a:pPr marL="12700" algn="just">
              <a:lnSpc>
                <a:spcPct val="100000"/>
              </a:lnSpc>
            </a:pPr>
            <a:endParaRPr lang="en-IN" sz="1400" spc="-10" dirty="0" smtClean="0">
              <a:latin typeface="Times New Roman" panose="02020603050405020304" pitchFamily="18" charset="0"/>
              <a:cs typeface="Times New Roman" panose="02020603050405020304" pitchFamily="18" charset="0"/>
            </a:endParaRPr>
          </a:p>
          <a:p>
            <a:pPr marL="298450" indent="-285750" algn="just">
              <a:lnSpc>
                <a:spcPct val="100000"/>
              </a:lnSpc>
              <a:buClr>
                <a:srgbClr val="FF0000"/>
              </a:buClr>
              <a:buFont typeface="Wingdings" panose="05000000000000000000" pitchFamily="2" charset="2"/>
              <a:buChar char="Ø"/>
            </a:pPr>
            <a:r>
              <a:rPr sz="1400" b="1" spc="-10" smtClean="0">
                <a:latin typeface="Times New Roman" panose="02020603050405020304" pitchFamily="18" charset="0"/>
                <a:cs typeface="Times New Roman" panose="02020603050405020304" pitchFamily="18" charset="0"/>
              </a:rPr>
              <a:t>Module</a:t>
            </a:r>
            <a:r>
              <a:rPr sz="1400" b="1" spc="50" smtClean="0">
                <a:latin typeface="Times New Roman" panose="02020603050405020304" pitchFamily="18" charset="0"/>
                <a:cs typeface="Times New Roman" panose="02020603050405020304" pitchFamily="18" charset="0"/>
              </a:rPr>
              <a:t> </a:t>
            </a:r>
            <a:r>
              <a:rPr sz="1400" b="1" spc="-10" smtClean="0">
                <a:latin typeface="Times New Roman" panose="02020603050405020304" pitchFamily="18" charset="0"/>
                <a:cs typeface="Times New Roman" panose="02020603050405020304" pitchFamily="18" charset="0"/>
              </a:rPr>
              <a:t>2</a:t>
            </a:r>
            <a:r>
              <a:rPr lang="en-IN" sz="1400" b="1" spc="-10" dirty="0" smtClean="0">
                <a:latin typeface="Times New Roman" panose="02020603050405020304" pitchFamily="18" charset="0"/>
                <a:cs typeface="Times New Roman" panose="02020603050405020304" pitchFamily="18" charset="0"/>
              </a:rPr>
              <a:t>: </a:t>
            </a:r>
            <a:r>
              <a:rPr lang="en-IN" sz="1400" spc="-10" dirty="0" smtClean="0">
                <a:latin typeface="Times New Roman" panose="02020603050405020304" pitchFamily="18" charset="0"/>
                <a:cs typeface="Times New Roman" panose="02020603050405020304" pitchFamily="18" charset="0"/>
              </a:rPr>
              <a:t>Active Reporting System</a:t>
            </a:r>
            <a:endParaRPr sz="1400" smtClean="0">
              <a:latin typeface="Times New Roman" panose="02020603050405020304" pitchFamily="18" charset="0"/>
              <a:cs typeface="Times New Roman" panose="02020603050405020304" pitchFamily="18" charset="0"/>
            </a:endParaRPr>
          </a:p>
          <a:p>
            <a:pPr algn="just">
              <a:lnSpc>
                <a:spcPct val="100000"/>
              </a:lnSpc>
              <a:spcBef>
                <a:spcPts val="40"/>
              </a:spcBef>
            </a:pPr>
            <a:endParaRPr lang="en-US" sz="1400" dirty="0" smtClean="0">
              <a:latin typeface="Times New Roman" panose="02020603050405020304" pitchFamily="18" charset="0"/>
              <a:cs typeface="Times New Roman" panose="02020603050405020304" pitchFamily="18" charset="0"/>
            </a:endParaRPr>
          </a:p>
          <a:p>
            <a:pPr algn="just">
              <a:lnSpc>
                <a:spcPct val="100000"/>
              </a:lnSpc>
              <a:spcBef>
                <a:spcPts val="40"/>
              </a:spcBef>
            </a:pPr>
            <a:r>
              <a:rPr lang="en-US" sz="1400" dirty="0" smtClean="0">
                <a:latin typeface="Times New Roman" panose="02020603050405020304" pitchFamily="18" charset="0"/>
                <a:cs typeface="Times New Roman" panose="02020603050405020304" pitchFamily="18" charset="0"/>
              </a:rPr>
              <a:t>The second module centers on the implementation of an active reporting system. Researchers and developers work on creating a user-friendly interface that allows women to quickly report emergencies or threats. This module includes the establishment of a direct communication channel with law enforcement facilities, ensuring immediate response capabilities.</a:t>
            </a:r>
            <a:endParaRPr sz="1350" smtClean="0">
              <a:latin typeface="Times New Roman" panose="02020603050405020304" pitchFamily="18" charset="0"/>
              <a:cs typeface="Times New Roman" panose="02020603050405020304" pitchFamily="18" charset="0"/>
            </a:endParaRPr>
          </a:p>
          <a:p>
            <a:pPr marL="298450" indent="-285750" algn="just">
              <a:lnSpc>
                <a:spcPct val="100000"/>
              </a:lnSpc>
              <a:buClr>
                <a:srgbClr val="FF0000"/>
              </a:buClr>
              <a:buFont typeface="Wingdings" panose="05000000000000000000" pitchFamily="2" charset="2"/>
              <a:buChar char="Ø"/>
            </a:pPr>
            <a:r>
              <a:rPr sz="1400" b="1" spc="-10" smtClean="0">
                <a:latin typeface="Times New Roman" panose="02020603050405020304" pitchFamily="18" charset="0"/>
                <a:cs typeface="Times New Roman" panose="02020603050405020304" pitchFamily="18" charset="0"/>
              </a:rPr>
              <a:t>Module</a:t>
            </a:r>
            <a:r>
              <a:rPr sz="1400" b="1" spc="45" smtClean="0">
                <a:latin typeface="Times New Roman" panose="02020603050405020304" pitchFamily="18" charset="0"/>
                <a:cs typeface="Times New Roman" panose="02020603050405020304" pitchFamily="18" charset="0"/>
              </a:rPr>
              <a:t> </a:t>
            </a:r>
            <a:r>
              <a:rPr sz="1400" b="1" spc="-10" smtClean="0">
                <a:latin typeface="Times New Roman" panose="02020603050405020304" pitchFamily="18" charset="0"/>
                <a:cs typeface="Times New Roman" panose="02020603050405020304" pitchFamily="18" charset="0"/>
              </a:rPr>
              <a:t>3:</a:t>
            </a:r>
            <a:r>
              <a:rPr sz="1400" b="1" spc="5" smtClean="0">
                <a:latin typeface="Times New Roman" panose="02020603050405020304" pitchFamily="18" charset="0"/>
                <a:cs typeface="Times New Roman" panose="02020603050405020304" pitchFamily="18" charset="0"/>
              </a:rPr>
              <a:t> </a:t>
            </a:r>
            <a:r>
              <a:rPr lang="en-IN" sz="1400" spc="-15" dirty="0" smtClean="0">
                <a:latin typeface="Times New Roman" panose="02020603050405020304" pitchFamily="18" charset="0"/>
                <a:cs typeface="Times New Roman" panose="02020603050405020304" pitchFamily="18" charset="0"/>
              </a:rPr>
              <a:t>Law Enforcement Connectivity</a:t>
            </a:r>
            <a:endParaRPr lang="en-IN" sz="1400" spc="-15" dirty="0" smtClean="0">
              <a:latin typeface="Times New Roman" panose="02020603050405020304" pitchFamily="18" charset="0"/>
              <a:cs typeface="Times New Roman" panose="02020603050405020304" pitchFamily="18" charset="0"/>
            </a:endParaRPr>
          </a:p>
          <a:p>
            <a:pPr marL="12700" algn="just">
              <a:lnSpc>
                <a:spcPct val="100000"/>
              </a:lnSpc>
            </a:pPr>
            <a:endParaRPr lang="en-US" sz="1400" dirty="0" smtClean="0">
              <a:latin typeface="Times New Roman" panose="02020603050405020304" pitchFamily="18" charset="0"/>
              <a:cs typeface="Times New Roman" panose="02020603050405020304" pitchFamily="18" charset="0"/>
            </a:endParaRPr>
          </a:p>
          <a:p>
            <a:pPr marL="12700" algn="just">
              <a:lnSpc>
                <a:spcPct val="100000"/>
              </a:lnSpc>
            </a:pPr>
            <a:r>
              <a:rPr lang="en-US" sz="1400" dirty="0" smtClean="0">
                <a:latin typeface="Times New Roman" panose="02020603050405020304" pitchFamily="18" charset="0"/>
                <a:cs typeface="Times New Roman" panose="02020603050405020304" pitchFamily="18" charset="0"/>
              </a:rPr>
              <a:t>The final module emphasizes the connectivity with law enforcement facilities. It involves the integration of communication protocols that enable seamless correspondence between women using the system and the nearest law enforcement agencies. Additionally, this module includes mechanisms for law enforcement to receive and respond to reports promptly, ensuring a coordinated and effective response to any security incidents.</a:t>
            </a: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41350" y="365125"/>
            <a:ext cx="8022430" cy="369332"/>
          </a:xfrm>
        </p:spPr>
        <p:txBody>
          <a:bodyPr/>
          <a:lstStyle/>
          <a:p>
            <a:r>
              <a:rPr lang="en-IN" dirty="0" smtClean="0"/>
              <a:t>RESULTS AND DISCUSSION</a:t>
            </a:r>
            <a:endParaRPr lang="en-IN" dirty="0"/>
          </a:p>
        </p:txBody>
      </p:sp>
      <p:sp>
        <p:nvSpPr>
          <p:cNvPr id="5" name="Subtitle 4"/>
          <p:cNvSpPr>
            <a:spLocks noGrp="1"/>
          </p:cNvSpPr>
          <p:nvPr>
            <p:ph type="subTitle" idx="4"/>
          </p:nvPr>
        </p:nvSpPr>
        <p:spPr>
          <a:xfrm>
            <a:off x="641350" y="974725"/>
            <a:ext cx="8022429" cy="3400931"/>
          </a:xfrm>
        </p:spPr>
        <p:txBody>
          <a:bodyPr/>
          <a:lstStyle/>
          <a:p>
            <a:pPr marL="342900" indent="-342900" algn="just">
              <a:buClr>
                <a:srgbClr val="FF0000"/>
              </a:buClr>
              <a:buFont typeface="Wingdings" panose="05000000000000000000" pitchFamily="2" charset="2"/>
              <a:buChar char="Ø"/>
            </a:pPr>
            <a:r>
              <a:rPr lang="en-US" sz="1700" dirty="0">
                <a:solidFill>
                  <a:schemeClr val="tx1"/>
                </a:solidFill>
                <a:latin typeface="Times New Roman" panose="02020603050405020304" pitchFamily="18" charset="0"/>
                <a:cs typeface="Times New Roman" panose="02020603050405020304" pitchFamily="18" charset="0"/>
              </a:rPr>
              <a:t>The implementation of the Women's Security Initiative witnessed significant advancements in enhancing women's safety during travel. </a:t>
            </a:r>
            <a:endParaRPr lang="en-US" sz="1700" dirty="0" smtClean="0">
              <a:solidFill>
                <a:schemeClr val="tx1"/>
              </a:solidFill>
              <a:latin typeface="Times New Roman" panose="02020603050405020304" pitchFamily="18" charset="0"/>
              <a:cs typeface="Times New Roman" panose="02020603050405020304" pitchFamily="18" charset="0"/>
            </a:endParaRPr>
          </a:p>
          <a:p>
            <a:pPr marL="342900" indent="-342900" algn="just">
              <a:buClr>
                <a:srgbClr val="FF0000"/>
              </a:buClr>
              <a:buFont typeface="Wingdings" panose="05000000000000000000" pitchFamily="2" charset="2"/>
              <a:buChar char="Ø"/>
            </a:pPr>
            <a:r>
              <a:rPr lang="en-US" sz="1700" dirty="0" smtClean="0">
                <a:solidFill>
                  <a:schemeClr val="tx1"/>
                </a:solidFill>
                <a:latin typeface="Times New Roman" panose="02020603050405020304" pitchFamily="18" charset="0"/>
                <a:cs typeface="Times New Roman" panose="02020603050405020304" pitchFamily="18" charset="0"/>
              </a:rPr>
              <a:t>The </a:t>
            </a:r>
            <a:r>
              <a:rPr lang="en-US" sz="1700" dirty="0">
                <a:solidFill>
                  <a:schemeClr val="tx1"/>
                </a:solidFill>
                <a:latin typeface="Times New Roman" panose="02020603050405020304" pitchFamily="18" charset="0"/>
                <a:cs typeface="Times New Roman" panose="02020603050405020304" pitchFamily="18" charset="0"/>
              </a:rPr>
              <a:t>integrated navigational app provided users with secure routes based on real-time data analysis of safety parameters, empowering women to make informed choices about their travel routes</a:t>
            </a:r>
            <a:r>
              <a:rPr lang="en-US" sz="1700" dirty="0" smtClean="0">
                <a:solidFill>
                  <a:schemeClr val="tx1"/>
                </a:solidFill>
                <a:latin typeface="Times New Roman" panose="02020603050405020304" pitchFamily="18" charset="0"/>
                <a:cs typeface="Times New Roman" panose="02020603050405020304" pitchFamily="18" charset="0"/>
              </a:rPr>
              <a:t>.</a:t>
            </a:r>
            <a:endParaRPr lang="en-US" sz="1700" dirty="0" smtClean="0">
              <a:solidFill>
                <a:schemeClr val="tx1"/>
              </a:solidFill>
              <a:latin typeface="Times New Roman" panose="02020603050405020304" pitchFamily="18" charset="0"/>
              <a:cs typeface="Times New Roman" panose="02020603050405020304" pitchFamily="18" charset="0"/>
            </a:endParaRPr>
          </a:p>
          <a:p>
            <a:pPr marL="342900" indent="-342900" algn="just">
              <a:buClr>
                <a:srgbClr val="FF0000"/>
              </a:buClr>
              <a:buFont typeface="Wingdings" panose="05000000000000000000" pitchFamily="2" charset="2"/>
              <a:buChar char="Ø"/>
            </a:pPr>
            <a:r>
              <a:rPr lang="en-US" sz="1700" dirty="0" smtClean="0">
                <a:solidFill>
                  <a:schemeClr val="tx1"/>
                </a:solidFill>
                <a:latin typeface="Times New Roman" panose="02020603050405020304" pitchFamily="18" charset="0"/>
                <a:cs typeface="Times New Roman" panose="02020603050405020304" pitchFamily="18" charset="0"/>
              </a:rPr>
              <a:t>The </a:t>
            </a:r>
            <a:r>
              <a:rPr lang="en-US" sz="1700" dirty="0">
                <a:solidFill>
                  <a:schemeClr val="tx1"/>
                </a:solidFill>
                <a:latin typeface="Times New Roman" panose="02020603050405020304" pitchFamily="18" charset="0"/>
                <a:cs typeface="Times New Roman" panose="02020603050405020304" pitchFamily="18" charset="0"/>
              </a:rPr>
              <a:t>reporting system enabled immediate connections with nearby law enforcement facilities, ensuring rapid responses to distress calls or </a:t>
            </a:r>
            <a:r>
              <a:rPr lang="en-US" sz="1700" dirty="0" smtClean="0">
                <a:solidFill>
                  <a:schemeClr val="tx1"/>
                </a:solidFill>
                <a:latin typeface="Times New Roman" panose="02020603050405020304" pitchFamily="18" charset="0"/>
                <a:cs typeface="Times New Roman" panose="02020603050405020304" pitchFamily="18" charset="0"/>
              </a:rPr>
              <a:t>incidents.</a:t>
            </a:r>
            <a:endParaRPr lang="en-US" sz="1700" dirty="0" smtClean="0">
              <a:solidFill>
                <a:schemeClr val="tx1"/>
              </a:solidFill>
              <a:latin typeface="Times New Roman" panose="02020603050405020304" pitchFamily="18" charset="0"/>
              <a:cs typeface="Times New Roman" panose="02020603050405020304" pitchFamily="18" charset="0"/>
            </a:endParaRPr>
          </a:p>
          <a:p>
            <a:pPr marL="342900" indent="-342900" algn="just">
              <a:buClr>
                <a:srgbClr val="FF0000"/>
              </a:buClr>
              <a:buFont typeface="Wingdings" panose="05000000000000000000" pitchFamily="2" charset="2"/>
              <a:buChar char="Ø"/>
            </a:pPr>
            <a:r>
              <a:rPr lang="en-US" sz="1700" dirty="0" smtClean="0">
                <a:solidFill>
                  <a:schemeClr val="tx1"/>
                </a:solidFill>
                <a:latin typeface="Times New Roman" panose="02020603050405020304" pitchFamily="18" charset="0"/>
                <a:cs typeface="Times New Roman" panose="02020603050405020304" pitchFamily="18" charset="0"/>
              </a:rPr>
              <a:t>Discussions </a:t>
            </a:r>
            <a:r>
              <a:rPr lang="en-US" sz="1700" dirty="0">
                <a:solidFill>
                  <a:schemeClr val="tx1"/>
                </a:solidFill>
                <a:latin typeface="Times New Roman" panose="02020603050405020304" pitchFamily="18" charset="0"/>
                <a:cs typeface="Times New Roman" panose="02020603050405020304" pitchFamily="18" charset="0"/>
              </a:rPr>
              <a:t>centered on the app's effectiveness in providing safer routes and the importance of real-time communication with law enforcement. </a:t>
            </a:r>
            <a:endParaRPr lang="en-US" sz="1700" dirty="0" smtClean="0">
              <a:solidFill>
                <a:schemeClr val="tx1"/>
              </a:solidFill>
              <a:latin typeface="Times New Roman" panose="02020603050405020304" pitchFamily="18" charset="0"/>
              <a:cs typeface="Times New Roman" panose="02020603050405020304" pitchFamily="18" charset="0"/>
            </a:endParaRPr>
          </a:p>
          <a:p>
            <a:pPr marL="342900" indent="-342900" algn="just">
              <a:buClr>
                <a:srgbClr val="FF0000"/>
              </a:buClr>
              <a:buFont typeface="Wingdings" panose="05000000000000000000" pitchFamily="2" charset="2"/>
              <a:buChar char="Ø"/>
            </a:pPr>
            <a:r>
              <a:rPr lang="en-US" sz="1700" dirty="0" smtClean="0">
                <a:solidFill>
                  <a:schemeClr val="tx1"/>
                </a:solidFill>
                <a:latin typeface="Times New Roman" panose="02020603050405020304" pitchFamily="18" charset="0"/>
                <a:cs typeface="Times New Roman" panose="02020603050405020304" pitchFamily="18" charset="0"/>
              </a:rPr>
              <a:t>Stakeholders </a:t>
            </a:r>
            <a:r>
              <a:rPr lang="en-US" sz="1700" dirty="0">
                <a:solidFill>
                  <a:schemeClr val="tx1"/>
                </a:solidFill>
                <a:latin typeface="Times New Roman" panose="02020603050405020304" pitchFamily="18" charset="0"/>
                <a:cs typeface="Times New Roman" panose="02020603050405020304" pitchFamily="18" charset="0"/>
              </a:rPr>
              <a:t>emphasized the significance of collaborative efforts in app development, ensuring accurate and up-to-date information regarding safety measures</a:t>
            </a:r>
            <a:r>
              <a:rPr lang="en-US" sz="1700" dirty="0" smtClean="0">
                <a:solidFill>
                  <a:schemeClr val="tx1"/>
                </a:solidFill>
                <a:latin typeface="Times New Roman" panose="02020603050405020304" pitchFamily="18" charset="0"/>
                <a:cs typeface="Times New Roman" panose="02020603050405020304" pitchFamily="18" charset="0"/>
              </a:rPr>
              <a:t>.</a:t>
            </a:r>
            <a:endParaRPr lang="en-US" sz="1700" dirty="0" smtClean="0">
              <a:solidFill>
                <a:schemeClr val="tx1"/>
              </a:solidFill>
              <a:latin typeface="Times New Roman" panose="02020603050405020304" pitchFamily="18" charset="0"/>
              <a:cs typeface="Times New Roman" panose="02020603050405020304" pitchFamily="18" charset="0"/>
            </a:endParaRPr>
          </a:p>
          <a:p>
            <a:pPr marL="342900" indent="-342900" algn="just">
              <a:buClr>
                <a:srgbClr val="FF0000"/>
              </a:buClr>
              <a:buFont typeface="Wingdings" panose="05000000000000000000" pitchFamily="2" charset="2"/>
              <a:buChar char="Ø"/>
            </a:pPr>
            <a:r>
              <a:rPr lang="en-US" sz="1700" dirty="0" smtClean="0">
                <a:solidFill>
                  <a:schemeClr val="tx1"/>
                </a:solidFill>
                <a:latin typeface="Times New Roman" panose="02020603050405020304" pitchFamily="18" charset="0"/>
                <a:cs typeface="Times New Roman" panose="02020603050405020304" pitchFamily="18" charset="0"/>
              </a:rPr>
              <a:t> </a:t>
            </a:r>
            <a:r>
              <a:rPr lang="en-US" sz="1700" dirty="0">
                <a:solidFill>
                  <a:schemeClr val="tx1"/>
                </a:solidFill>
                <a:latin typeface="Times New Roman" panose="02020603050405020304" pitchFamily="18" charset="0"/>
                <a:cs typeface="Times New Roman" panose="02020603050405020304" pitchFamily="18" charset="0"/>
              </a:rPr>
              <a:t>Furthermore, discussions highlighted user feedback as crucial for refining the system's efficacy, focusing on usability and </a:t>
            </a:r>
            <a:r>
              <a:rPr lang="en-US" sz="1700" dirty="0" smtClean="0">
                <a:solidFill>
                  <a:schemeClr val="tx1"/>
                </a:solidFill>
                <a:latin typeface="Times New Roman" panose="02020603050405020304" pitchFamily="18" charset="0"/>
                <a:cs typeface="Times New Roman" panose="02020603050405020304" pitchFamily="18" charset="0"/>
              </a:rPr>
              <a:t>responsiveness.</a:t>
            </a:r>
            <a:endParaRPr lang="en-IN" sz="17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88950" y="365125"/>
            <a:ext cx="8153400" cy="369332"/>
          </a:xfrm>
        </p:spPr>
        <p:txBody>
          <a:bodyPr/>
          <a:lstStyle/>
          <a:p>
            <a:r>
              <a:rPr lang="en-IN" dirty="0" smtClean="0"/>
              <a:t>CONCLUSION</a:t>
            </a:r>
            <a:endParaRPr lang="en-IN" dirty="0"/>
          </a:p>
        </p:txBody>
      </p:sp>
      <p:sp>
        <p:nvSpPr>
          <p:cNvPr id="5" name="Subtitle 4"/>
          <p:cNvSpPr>
            <a:spLocks noGrp="1"/>
          </p:cNvSpPr>
          <p:nvPr>
            <p:ph type="subTitle" idx="4"/>
          </p:nvPr>
        </p:nvSpPr>
        <p:spPr>
          <a:xfrm>
            <a:off x="488950" y="1203325"/>
            <a:ext cx="8153399" cy="3139321"/>
          </a:xfrm>
        </p:spPr>
        <p:txBody>
          <a:bodyPr/>
          <a:lstStyle/>
          <a:p>
            <a:pPr marL="342900" indent="-342900" algn="just">
              <a:buClr>
                <a:srgbClr val="FF0000"/>
              </a:buClr>
              <a:buFont typeface="Wingdings" panose="05000000000000000000" pitchFamily="2" charset="2"/>
              <a:buChar char="Ø"/>
            </a:pPr>
            <a:r>
              <a:rPr lang="en-US" sz="1700" dirty="0">
                <a:solidFill>
                  <a:schemeClr val="tx1"/>
                </a:solidFill>
                <a:latin typeface="Times New Roman" panose="02020603050405020304" pitchFamily="18" charset="0"/>
                <a:cs typeface="Times New Roman" panose="02020603050405020304" pitchFamily="18" charset="0"/>
              </a:rPr>
              <a:t>The comprehensive Women's Security Initiative marks a pivotal milestone in the ongoing pursuit of women's safety during transit</a:t>
            </a:r>
            <a:r>
              <a:rPr lang="en-US" sz="1700" dirty="0" smtClean="0">
                <a:solidFill>
                  <a:schemeClr val="tx1"/>
                </a:solidFill>
                <a:latin typeface="Times New Roman" panose="02020603050405020304" pitchFamily="18" charset="0"/>
                <a:cs typeface="Times New Roman" panose="02020603050405020304" pitchFamily="18" charset="0"/>
              </a:rPr>
              <a:t>.</a:t>
            </a:r>
            <a:endParaRPr lang="en-US" sz="1700" dirty="0" smtClean="0">
              <a:solidFill>
                <a:schemeClr val="tx1"/>
              </a:solidFill>
              <a:latin typeface="Times New Roman" panose="02020603050405020304" pitchFamily="18" charset="0"/>
              <a:cs typeface="Times New Roman" panose="02020603050405020304" pitchFamily="18" charset="0"/>
            </a:endParaRPr>
          </a:p>
          <a:p>
            <a:pPr marL="342900" indent="-342900" algn="just">
              <a:buClr>
                <a:srgbClr val="FF0000"/>
              </a:buClr>
              <a:buFont typeface="Wingdings" panose="05000000000000000000" pitchFamily="2" charset="2"/>
              <a:buChar char="Ø"/>
            </a:pPr>
            <a:r>
              <a:rPr lang="en-US" sz="1700" dirty="0" smtClean="0">
                <a:solidFill>
                  <a:schemeClr val="tx1"/>
                </a:solidFill>
                <a:latin typeface="Times New Roman" panose="02020603050405020304" pitchFamily="18" charset="0"/>
                <a:cs typeface="Times New Roman" panose="02020603050405020304" pitchFamily="18" charset="0"/>
              </a:rPr>
              <a:t> </a:t>
            </a:r>
            <a:r>
              <a:rPr lang="en-US" sz="1700" dirty="0">
                <a:solidFill>
                  <a:schemeClr val="tx1"/>
                </a:solidFill>
                <a:latin typeface="Times New Roman" panose="02020603050405020304" pitchFamily="18" charset="0"/>
                <a:cs typeface="Times New Roman" panose="02020603050405020304" pitchFamily="18" charset="0"/>
              </a:rPr>
              <a:t>The successful integration of navigational guidance with an active reporting system has revolutionized how women navigate urban environments and utilize public transportation. </a:t>
            </a:r>
            <a:endParaRPr lang="en-US" sz="1700" dirty="0" smtClean="0">
              <a:solidFill>
                <a:schemeClr val="tx1"/>
              </a:solidFill>
              <a:latin typeface="Times New Roman" panose="02020603050405020304" pitchFamily="18" charset="0"/>
              <a:cs typeface="Times New Roman" panose="02020603050405020304" pitchFamily="18" charset="0"/>
            </a:endParaRPr>
          </a:p>
          <a:p>
            <a:pPr marL="342900" indent="-342900" algn="just">
              <a:buClr>
                <a:srgbClr val="FF0000"/>
              </a:buClr>
              <a:buFont typeface="Wingdings" panose="05000000000000000000" pitchFamily="2" charset="2"/>
              <a:buChar char="Ø"/>
            </a:pPr>
            <a:r>
              <a:rPr lang="en-US" sz="1700" dirty="0" smtClean="0">
                <a:solidFill>
                  <a:schemeClr val="tx1"/>
                </a:solidFill>
                <a:latin typeface="Times New Roman" panose="02020603050405020304" pitchFamily="18" charset="0"/>
                <a:cs typeface="Times New Roman" panose="02020603050405020304" pitchFamily="18" charset="0"/>
              </a:rPr>
              <a:t>This </a:t>
            </a:r>
            <a:r>
              <a:rPr lang="en-US" sz="1700" dirty="0">
                <a:solidFill>
                  <a:schemeClr val="tx1"/>
                </a:solidFill>
                <a:latin typeface="Times New Roman" panose="02020603050405020304" pitchFamily="18" charset="0"/>
                <a:cs typeface="Times New Roman" panose="02020603050405020304" pitchFamily="18" charset="0"/>
              </a:rPr>
              <a:t>groundbreaking initiative not only offers a sense of security but also instills confidence among women travelers, assuring them of immediate recourse in case of distress or emergency situations</a:t>
            </a:r>
            <a:r>
              <a:rPr lang="en-US" sz="1700" dirty="0" smtClean="0">
                <a:solidFill>
                  <a:schemeClr val="tx1"/>
                </a:solidFill>
                <a:latin typeface="Times New Roman" panose="02020603050405020304" pitchFamily="18" charset="0"/>
                <a:cs typeface="Times New Roman" panose="02020603050405020304" pitchFamily="18" charset="0"/>
              </a:rPr>
              <a:t>.</a:t>
            </a:r>
            <a:endParaRPr lang="en-US" sz="1700" dirty="0" smtClean="0">
              <a:solidFill>
                <a:schemeClr val="tx1"/>
              </a:solidFill>
              <a:latin typeface="Times New Roman" panose="02020603050405020304" pitchFamily="18" charset="0"/>
              <a:cs typeface="Times New Roman" panose="02020603050405020304" pitchFamily="18" charset="0"/>
            </a:endParaRPr>
          </a:p>
          <a:p>
            <a:pPr marL="342900" indent="-342900" algn="just">
              <a:buClr>
                <a:srgbClr val="FF0000"/>
              </a:buClr>
              <a:buFont typeface="Wingdings" panose="05000000000000000000" pitchFamily="2" charset="2"/>
              <a:buChar char="Ø"/>
            </a:pPr>
            <a:r>
              <a:rPr lang="en-US" sz="1700" dirty="0" smtClean="0">
                <a:solidFill>
                  <a:schemeClr val="tx1"/>
                </a:solidFill>
                <a:latin typeface="Times New Roman" panose="02020603050405020304" pitchFamily="18" charset="0"/>
                <a:cs typeface="Times New Roman" panose="02020603050405020304" pitchFamily="18" charset="0"/>
              </a:rPr>
              <a:t> </a:t>
            </a:r>
            <a:r>
              <a:rPr lang="en-US" sz="1700" dirty="0">
                <a:solidFill>
                  <a:schemeClr val="tx1"/>
                </a:solidFill>
                <a:latin typeface="Times New Roman" panose="02020603050405020304" pitchFamily="18" charset="0"/>
                <a:cs typeface="Times New Roman" panose="02020603050405020304" pitchFamily="18" charset="0"/>
              </a:rPr>
              <a:t>The initiative's success lies in its multifaceted approach, emphasizing the amalgamation of technology, collaboration, and responsiveness</a:t>
            </a:r>
            <a:r>
              <a:rPr lang="en-US" sz="1700" dirty="0" smtClean="0">
                <a:solidFill>
                  <a:schemeClr val="tx1"/>
                </a:solidFill>
                <a:latin typeface="Times New Roman" panose="02020603050405020304" pitchFamily="18" charset="0"/>
                <a:cs typeface="Times New Roman" panose="02020603050405020304" pitchFamily="18" charset="0"/>
              </a:rPr>
              <a:t>.</a:t>
            </a:r>
            <a:endParaRPr lang="en-US" sz="1700" dirty="0" smtClean="0">
              <a:solidFill>
                <a:schemeClr val="tx1"/>
              </a:solidFill>
              <a:latin typeface="Times New Roman" panose="02020603050405020304" pitchFamily="18" charset="0"/>
              <a:cs typeface="Times New Roman" panose="02020603050405020304" pitchFamily="18" charset="0"/>
            </a:endParaRPr>
          </a:p>
          <a:p>
            <a:pPr marL="342900" indent="-342900" algn="just">
              <a:buClr>
                <a:srgbClr val="FF0000"/>
              </a:buClr>
              <a:buFont typeface="Wingdings" panose="05000000000000000000" pitchFamily="2" charset="2"/>
              <a:buChar char="Ø"/>
            </a:pPr>
            <a:r>
              <a:rPr lang="en-US" sz="1700" dirty="0" smtClean="0">
                <a:solidFill>
                  <a:schemeClr val="tx1"/>
                </a:solidFill>
                <a:latin typeface="Times New Roman" panose="02020603050405020304" pitchFamily="18" charset="0"/>
                <a:cs typeface="Times New Roman" panose="02020603050405020304" pitchFamily="18" charset="0"/>
              </a:rPr>
              <a:t> </a:t>
            </a:r>
            <a:r>
              <a:rPr lang="en-US" sz="1700" dirty="0">
                <a:solidFill>
                  <a:schemeClr val="tx1"/>
                </a:solidFill>
                <a:latin typeface="Times New Roman" panose="02020603050405020304" pitchFamily="18" charset="0"/>
                <a:cs typeface="Times New Roman" panose="02020603050405020304" pitchFamily="18" charset="0"/>
              </a:rPr>
              <a:t>By offering reliable navigational guidance and ensuring instantaneous connections with law enforcement, the initiative prioritizes women's safety while encouraging their active participation in society without fear or </a:t>
            </a:r>
            <a:r>
              <a:rPr lang="en-US" sz="1700" dirty="0" smtClean="0">
                <a:solidFill>
                  <a:schemeClr val="tx1"/>
                </a:solidFill>
                <a:latin typeface="Times New Roman" panose="02020603050405020304" pitchFamily="18" charset="0"/>
                <a:cs typeface="Times New Roman" panose="02020603050405020304" pitchFamily="18" charset="0"/>
              </a:rPr>
              <a:t>hesitation.</a:t>
            </a:r>
            <a:endParaRPr lang="en-IN" sz="17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36423" y="136346"/>
            <a:ext cx="7095743" cy="738505"/>
          </a:xfrm>
        </p:spPr>
        <p:txBody>
          <a:bodyPr wrap="square"/>
          <a:p>
            <a:r>
              <a:rPr lang="en-US"/>
              <a:t>OUTCOME</a:t>
            </a:r>
            <a:br>
              <a:rPr lang="en-US"/>
            </a:br>
            <a:endParaRPr lang="en-US"/>
          </a:p>
        </p:txBody>
      </p:sp>
      <p:pic>
        <p:nvPicPr>
          <p:cNvPr id="4" name="Content Placeholder 3" descr="Screenshot 2023-12-30 100338"/>
          <p:cNvPicPr>
            <a:picLocks noChangeAspect="1"/>
          </p:cNvPicPr>
          <p:nvPr>
            <p:ph sz="half" idx="2"/>
          </p:nvPr>
        </p:nvPicPr>
        <p:blipFill>
          <a:blip r:embed="rId1"/>
          <a:stretch>
            <a:fillRect/>
          </a:stretch>
        </p:blipFill>
        <p:spPr>
          <a:xfrm>
            <a:off x="753110" y="587375"/>
            <a:ext cx="8063865" cy="42818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3598" y="498805"/>
            <a:ext cx="1713230" cy="406400"/>
          </a:xfrm>
          <a:prstGeom prst="rect">
            <a:avLst/>
          </a:prstGeom>
        </p:spPr>
        <p:txBody>
          <a:bodyPr vert="horz" wrap="square" lIns="0" tIns="12065" rIns="0" bIns="0" rtlCol="0">
            <a:spAutoFit/>
          </a:bodyPr>
          <a:lstStyle/>
          <a:p>
            <a:pPr marL="12700">
              <a:lnSpc>
                <a:spcPct val="100000"/>
              </a:lnSpc>
              <a:spcBef>
                <a:spcPts val="95"/>
              </a:spcBef>
            </a:pPr>
            <a:r>
              <a:rPr sz="2500" spc="-10" dirty="0"/>
              <a:t>ABSTRACT</a:t>
            </a:r>
            <a:endParaRPr sz="2500"/>
          </a:p>
        </p:txBody>
      </p:sp>
      <p:sp>
        <p:nvSpPr>
          <p:cNvPr id="3" name="object 3"/>
          <p:cNvSpPr txBox="1"/>
          <p:nvPr/>
        </p:nvSpPr>
        <p:spPr>
          <a:xfrm>
            <a:off x="393598" y="1021842"/>
            <a:ext cx="8578850" cy="3041858"/>
          </a:xfrm>
          <a:prstGeom prst="rect">
            <a:avLst/>
          </a:prstGeom>
        </p:spPr>
        <p:txBody>
          <a:bodyPr vert="horz" wrap="square" lIns="0" tIns="12700" rIns="0" bIns="0" rtlCol="0">
            <a:spAutoFit/>
          </a:bodyPr>
          <a:lstStyle/>
          <a:p>
            <a:pPr marL="12700" marR="7620" algn="just">
              <a:lnSpc>
                <a:spcPct val="150000"/>
              </a:lnSpc>
              <a:spcBef>
                <a:spcPts val="100"/>
              </a:spcBef>
              <a:buClr>
                <a:srgbClr val="FF0000"/>
              </a:buClr>
              <a:buFont typeface="Wingdings" panose="05000000000000000000"/>
              <a:buChar char=""/>
              <a:tabLst>
                <a:tab pos="250825" algn="l"/>
              </a:tabLst>
            </a:pPr>
            <a:r>
              <a:rPr sz="1600" spc="-5" smtClean="0">
                <a:latin typeface="Times New Roman" panose="02020603050405020304" pitchFamily="18" charset="0"/>
                <a:cs typeface="Times New Roman" panose="02020603050405020304" pitchFamily="18" charset="0"/>
              </a:rPr>
              <a:t>The</a:t>
            </a:r>
            <a:r>
              <a:rPr sz="1600" smtClean="0">
                <a:latin typeface="Times New Roman" panose="02020603050405020304" pitchFamily="18" charset="0"/>
                <a:cs typeface="Times New Roman" panose="02020603050405020304" pitchFamily="18" charset="0"/>
              </a:rPr>
              <a:t> </a:t>
            </a:r>
            <a:r>
              <a:rPr sz="1600" spc="-10" smtClean="0">
                <a:latin typeface="Times New Roman" panose="02020603050405020304" pitchFamily="18" charset="0"/>
                <a:cs typeface="Times New Roman" panose="02020603050405020304" pitchFamily="18" charset="0"/>
              </a:rPr>
              <a:t>Comprehensive</a:t>
            </a:r>
            <a:r>
              <a:rPr sz="1600" spc="-5" smtClean="0">
                <a:latin typeface="Times New Roman" panose="02020603050405020304" pitchFamily="18" charset="0"/>
                <a:cs typeface="Times New Roman" panose="02020603050405020304" pitchFamily="18" charset="0"/>
              </a:rPr>
              <a:t> </a:t>
            </a:r>
            <a:r>
              <a:rPr sz="1600" spc="-55" smtClean="0">
                <a:latin typeface="Times New Roman" panose="02020603050405020304" pitchFamily="18" charset="0"/>
                <a:cs typeface="Times New Roman" panose="02020603050405020304" pitchFamily="18" charset="0"/>
              </a:rPr>
              <a:t>Women's</a:t>
            </a:r>
            <a:r>
              <a:rPr sz="1600" spc="-50" smtClean="0">
                <a:latin typeface="Times New Roman" panose="02020603050405020304" pitchFamily="18" charset="0"/>
                <a:cs typeface="Times New Roman" panose="02020603050405020304" pitchFamily="18" charset="0"/>
              </a:rPr>
              <a:t> </a:t>
            </a:r>
            <a:r>
              <a:rPr sz="1600" smtClean="0">
                <a:latin typeface="Times New Roman" panose="02020603050405020304" pitchFamily="18" charset="0"/>
                <a:cs typeface="Times New Roman" panose="02020603050405020304" pitchFamily="18" charset="0"/>
              </a:rPr>
              <a:t>Security Initiative</a:t>
            </a:r>
            <a:r>
              <a:rPr sz="1600" spc="5"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is</a:t>
            </a:r>
            <a:r>
              <a:rPr sz="1600" smtClean="0">
                <a:latin typeface="Times New Roman" panose="02020603050405020304" pitchFamily="18" charset="0"/>
                <a:cs typeface="Times New Roman" panose="02020603050405020304" pitchFamily="18" charset="0"/>
              </a:rPr>
              <a:t> a</a:t>
            </a:r>
            <a:r>
              <a:rPr sz="1600" spc="5" smtClean="0">
                <a:latin typeface="Times New Roman" panose="02020603050405020304" pitchFamily="18" charset="0"/>
                <a:cs typeface="Times New Roman" panose="02020603050405020304" pitchFamily="18" charset="0"/>
              </a:rPr>
              <a:t> </a:t>
            </a:r>
            <a:r>
              <a:rPr sz="1600" spc="-10" smtClean="0">
                <a:latin typeface="Times New Roman" panose="02020603050405020304" pitchFamily="18" charset="0"/>
                <a:cs typeface="Times New Roman" panose="02020603050405020304" pitchFamily="18" charset="0"/>
              </a:rPr>
              <a:t>cutting-edge</a:t>
            </a:r>
            <a:r>
              <a:rPr sz="1600" spc="-5" smtClean="0">
                <a:latin typeface="Times New Roman" panose="02020603050405020304" pitchFamily="18" charset="0"/>
                <a:cs typeface="Times New Roman" panose="02020603050405020304" pitchFamily="18" charset="0"/>
              </a:rPr>
              <a:t> system</a:t>
            </a:r>
            <a:r>
              <a:rPr sz="1600" smtClean="0">
                <a:latin typeface="Times New Roman" panose="02020603050405020304" pitchFamily="18" charset="0"/>
                <a:cs typeface="Times New Roman" panose="02020603050405020304" pitchFamily="18" charset="0"/>
              </a:rPr>
              <a:t> designed</a:t>
            </a:r>
            <a:r>
              <a:rPr sz="1600" spc="5" smtClean="0">
                <a:latin typeface="Times New Roman" panose="02020603050405020304" pitchFamily="18" charset="0"/>
                <a:cs typeface="Times New Roman" panose="02020603050405020304" pitchFamily="18" charset="0"/>
              </a:rPr>
              <a:t> </a:t>
            </a:r>
            <a:r>
              <a:rPr sz="1600" spc="-25" smtClean="0">
                <a:latin typeface="Times New Roman" panose="02020603050405020304" pitchFamily="18" charset="0"/>
                <a:cs typeface="Times New Roman" panose="02020603050405020304" pitchFamily="18" charset="0"/>
              </a:rPr>
              <a:t>to </a:t>
            </a:r>
            <a:r>
              <a:rPr sz="1600" spc="-20"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enhance</a:t>
            </a:r>
            <a:r>
              <a:rPr sz="1600" smtClean="0">
                <a:latin typeface="Times New Roman" panose="02020603050405020304" pitchFamily="18" charset="0"/>
                <a:cs typeface="Times New Roman" panose="02020603050405020304" pitchFamily="18" charset="0"/>
              </a:rPr>
              <a:t> </a:t>
            </a:r>
            <a:r>
              <a:rPr sz="1600" spc="-15" smtClean="0">
                <a:latin typeface="Times New Roman" panose="02020603050405020304" pitchFamily="18" charset="0"/>
                <a:cs typeface="Times New Roman" panose="02020603050405020304" pitchFamily="18" charset="0"/>
              </a:rPr>
              <a:t>women's</a:t>
            </a:r>
            <a:r>
              <a:rPr sz="1600" spc="-10"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safety</a:t>
            </a:r>
            <a:r>
              <a:rPr sz="1600"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by</a:t>
            </a:r>
            <a:r>
              <a:rPr sz="1600" spc="10" smtClean="0">
                <a:latin typeface="Times New Roman" panose="02020603050405020304" pitchFamily="18" charset="0"/>
                <a:cs typeface="Times New Roman" panose="02020603050405020304" pitchFamily="18" charset="0"/>
              </a:rPr>
              <a:t> </a:t>
            </a:r>
            <a:r>
              <a:rPr sz="1600" smtClean="0">
                <a:latin typeface="Times New Roman" panose="02020603050405020304" pitchFamily="18" charset="0"/>
                <a:cs typeface="Times New Roman" panose="02020603050405020304" pitchFamily="18" charset="0"/>
              </a:rPr>
              <a:t>providing</a:t>
            </a:r>
            <a:r>
              <a:rPr sz="1600" spc="5"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them</a:t>
            </a:r>
            <a:r>
              <a:rPr sz="1600" smtClean="0">
                <a:latin typeface="Times New Roman" panose="02020603050405020304" pitchFamily="18" charset="0"/>
                <a:cs typeface="Times New Roman" panose="02020603050405020304" pitchFamily="18" charset="0"/>
              </a:rPr>
              <a:t> </a:t>
            </a:r>
            <a:r>
              <a:rPr sz="1600" spc="-10" smtClean="0">
                <a:latin typeface="Times New Roman" panose="02020603050405020304" pitchFamily="18" charset="0"/>
                <a:cs typeface="Times New Roman" panose="02020603050405020304" pitchFamily="18" charset="0"/>
              </a:rPr>
              <a:t>with</a:t>
            </a:r>
            <a:r>
              <a:rPr sz="1600" spc="-5" smtClean="0">
                <a:latin typeface="Times New Roman" panose="02020603050405020304" pitchFamily="18" charset="0"/>
                <a:cs typeface="Times New Roman" panose="02020603050405020304" pitchFamily="18" charset="0"/>
              </a:rPr>
              <a:t> the</a:t>
            </a:r>
            <a:r>
              <a:rPr sz="1600" smtClean="0">
                <a:latin typeface="Times New Roman" panose="02020603050405020304" pitchFamily="18" charset="0"/>
                <a:cs typeface="Times New Roman" panose="02020603050405020304" pitchFamily="18" charset="0"/>
              </a:rPr>
              <a:t> </a:t>
            </a:r>
            <a:r>
              <a:rPr sz="1600" spc="-10" smtClean="0">
                <a:latin typeface="Times New Roman" panose="02020603050405020304" pitchFamily="18" charset="0"/>
                <a:cs typeface="Times New Roman" panose="02020603050405020304" pitchFamily="18" charset="0"/>
              </a:rPr>
              <a:t>safest</a:t>
            </a:r>
            <a:r>
              <a:rPr sz="1600" spc="430"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navigational</a:t>
            </a:r>
            <a:r>
              <a:rPr sz="1600" spc="440"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directions</a:t>
            </a:r>
            <a:r>
              <a:rPr sz="1600" spc="440" smtClean="0">
                <a:latin typeface="Times New Roman" panose="02020603050405020304" pitchFamily="18" charset="0"/>
                <a:cs typeface="Times New Roman" panose="02020603050405020304" pitchFamily="18" charset="0"/>
              </a:rPr>
              <a:t> </a:t>
            </a:r>
            <a:r>
              <a:rPr sz="1600" spc="-10" smtClean="0">
                <a:latin typeface="Times New Roman" panose="02020603050405020304" pitchFamily="18" charset="0"/>
                <a:cs typeface="Times New Roman" panose="02020603050405020304" pitchFamily="18" charset="0"/>
              </a:rPr>
              <a:t>and </a:t>
            </a:r>
            <a:r>
              <a:rPr sz="1600" spc="-5" smtClean="0">
                <a:latin typeface="Times New Roman" panose="02020603050405020304" pitchFamily="18" charset="0"/>
                <a:cs typeface="Times New Roman" panose="02020603050405020304" pitchFamily="18" charset="0"/>
              </a:rPr>
              <a:t> </a:t>
            </a:r>
            <a:r>
              <a:rPr sz="1600" smtClean="0">
                <a:latin typeface="Times New Roman" panose="02020603050405020304" pitchFamily="18" charset="0"/>
                <a:cs typeface="Times New Roman" panose="02020603050405020304" pitchFamily="18" charset="0"/>
              </a:rPr>
              <a:t>routes.</a:t>
            </a:r>
            <a:endParaRPr sz="1600" smtClean="0">
              <a:latin typeface="Times New Roman" panose="02020603050405020304" pitchFamily="18" charset="0"/>
              <a:cs typeface="Times New Roman" panose="02020603050405020304" pitchFamily="18" charset="0"/>
            </a:endParaRPr>
          </a:p>
          <a:p>
            <a:pPr marL="12700" marR="5080" algn="just">
              <a:lnSpc>
                <a:spcPct val="150000"/>
              </a:lnSpc>
              <a:spcBef>
                <a:spcPts val="90"/>
              </a:spcBef>
              <a:buClr>
                <a:srgbClr val="FF0000"/>
              </a:buClr>
              <a:buFont typeface="Wingdings" panose="05000000000000000000"/>
              <a:buChar char=""/>
              <a:tabLst>
                <a:tab pos="250825" algn="l"/>
              </a:tabLst>
            </a:pPr>
            <a:r>
              <a:rPr sz="1600" spc="-5" smtClean="0">
                <a:latin typeface="Times New Roman" panose="02020603050405020304" pitchFamily="18" charset="0"/>
                <a:cs typeface="Times New Roman" panose="02020603050405020304" pitchFamily="18" charset="0"/>
              </a:rPr>
              <a:t>This </a:t>
            </a:r>
            <a:r>
              <a:rPr sz="1600" spc="-10" smtClean="0">
                <a:latin typeface="Times New Roman" panose="02020603050405020304" pitchFamily="18" charset="0"/>
                <a:cs typeface="Times New Roman" panose="02020603050405020304" pitchFamily="18" charset="0"/>
              </a:rPr>
              <a:t>system </a:t>
            </a:r>
            <a:r>
              <a:rPr sz="1600" spc="-5" smtClean="0">
                <a:latin typeface="Times New Roman" panose="02020603050405020304" pitchFamily="18" charset="0"/>
                <a:cs typeface="Times New Roman" panose="02020603050405020304" pitchFamily="18" charset="0"/>
              </a:rPr>
              <a:t>integrates </a:t>
            </a:r>
            <a:r>
              <a:rPr sz="1600" spc="-10" smtClean="0">
                <a:latin typeface="Times New Roman" panose="02020603050405020304" pitchFamily="18" charset="0"/>
                <a:cs typeface="Times New Roman" panose="02020603050405020304" pitchFamily="18" charset="0"/>
              </a:rPr>
              <a:t>seamlessly with </a:t>
            </a:r>
            <a:r>
              <a:rPr sz="1600" spc="-5" smtClean="0">
                <a:latin typeface="Times New Roman" panose="02020603050405020304" pitchFamily="18" charset="0"/>
                <a:cs typeface="Times New Roman" panose="02020603050405020304" pitchFamily="18" charset="0"/>
              </a:rPr>
              <a:t>an active reporting </a:t>
            </a:r>
            <a:r>
              <a:rPr sz="1600" spc="-10" smtClean="0">
                <a:latin typeface="Times New Roman" panose="02020603050405020304" pitchFamily="18" charset="0"/>
                <a:cs typeface="Times New Roman" panose="02020603050405020304" pitchFamily="18" charset="0"/>
              </a:rPr>
              <a:t>system, </a:t>
            </a:r>
            <a:r>
              <a:rPr sz="1600" spc="-5" smtClean="0">
                <a:latin typeface="Times New Roman" panose="02020603050405020304" pitchFamily="18" charset="0"/>
                <a:cs typeface="Times New Roman" panose="02020603050405020304" pitchFamily="18" charset="0"/>
              </a:rPr>
              <a:t>enabling</a:t>
            </a:r>
            <a:r>
              <a:rPr sz="1600" smtClean="0">
                <a:latin typeface="Times New Roman" panose="02020603050405020304" pitchFamily="18" charset="0"/>
                <a:cs typeface="Times New Roman" panose="02020603050405020304" pitchFamily="18" charset="0"/>
              </a:rPr>
              <a:t> </a:t>
            </a:r>
            <a:r>
              <a:rPr sz="1600" spc="-10" smtClean="0">
                <a:latin typeface="Times New Roman" panose="02020603050405020304" pitchFamily="18" charset="0"/>
                <a:cs typeface="Times New Roman" panose="02020603050405020304" pitchFamily="18" charset="0"/>
              </a:rPr>
              <a:t>immediate </a:t>
            </a:r>
            <a:r>
              <a:rPr sz="1600" spc="-5" smtClean="0">
                <a:latin typeface="Times New Roman" panose="02020603050405020304" pitchFamily="18" charset="0"/>
                <a:cs typeface="Times New Roman" panose="02020603050405020304" pitchFamily="18" charset="0"/>
              </a:rPr>
              <a:t> communication</a:t>
            </a:r>
            <a:r>
              <a:rPr sz="1600" spc="-20" smtClean="0">
                <a:latin typeface="Times New Roman" panose="02020603050405020304" pitchFamily="18" charset="0"/>
                <a:cs typeface="Times New Roman" panose="02020603050405020304" pitchFamily="18" charset="0"/>
              </a:rPr>
              <a:t> </a:t>
            </a:r>
            <a:r>
              <a:rPr sz="1600" spc="-10" smtClean="0">
                <a:latin typeface="Times New Roman" panose="02020603050405020304" pitchFamily="18" charset="0"/>
                <a:cs typeface="Times New Roman" panose="02020603050405020304" pitchFamily="18" charset="0"/>
              </a:rPr>
              <a:t>with</a:t>
            </a:r>
            <a:r>
              <a:rPr sz="1600" spc="-5" smtClean="0">
                <a:latin typeface="Times New Roman" panose="02020603050405020304" pitchFamily="18" charset="0"/>
                <a:cs typeface="Times New Roman" panose="02020603050405020304" pitchFamily="18" charset="0"/>
              </a:rPr>
              <a:t> nearby</a:t>
            </a:r>
            <a:r>
              <a:rPr sz="1600" spc="-30" smtClean="0">
                <a:latin typeface="Times New Roman" panose="02020603050405020304" pitchFamily="18" charset="0"/>
                <a:cs typeface="Times New Roman" panose="02020603050405020304" pitchFamily="18" charset="0"/>
              </a:rPr>
              <a:t> </a:t>
            </a:r>
            <a:r>
              <a:rPr sz="1600" smtClean="0">
                <a:latin typeface="Times New Roman" panose="02020603050405020304" pitchFamily="18" charset="0"/>
                <a:cs typeface="Times New Roman" panose="02020603050405020304" pitchFamily="18" charset="0"/>
              </a:rPr>
              <a:t>law</a:t>
            </a:r>
            <a:r>
              <a:rPr sz="1600" spc="-10" smtClean="0">
                <a:latin typeface="Times New Roman" panose="02020603050405020304" pitchFamily="18" charset="0"/>
                <a:cs typeface="Times New Roman" panose="02020603050405020304" pitchFamily="18" charset="0"/>
              </a:rPr>
              <a:t> enforcement</a:t>
            </a:r>
            <a:r>
              <a:rPr sz="1600" spc="-5" smtClean="0">
                <a:latin typeface="Times New Roman" panose="02020603050405020304" pitchFamily="18" charset="0"/>
                <a:cs typeface="Times New Roman" panose="02020603050405020304" pitchFamily="18" charset="0"/>
              </a:rPr>
              <a:t> facilities.</a:t>
            </a:r>
            <a:endParaRPr sz="1600" smtClean="0">
              <a:latin typeface="Times New Roman" panose="02020603050405020304" pitchFamily="18" charset="0"/>
              <a:cs typeface="Times New Roman" panose="02020603050405020304" pitchFamily="18" charset="0"/>
            </a:endParaRPr>
          </a:p>
          <a:p>
            <a:pPr marL="12700" marR="8255" algn="just">
              <a:lnSpc>
                <a:spcPct val="150000"/>
              </a:lnSpc>
              <a:spcBef>
                <a:spcPts val="125"/>
              </a:spcBef>
              <a:buClr>
                <a:srgbClr val="FF0000"/>
              </a:buClr>
              <a:buFont typeface="Wingdings" panose="05000000000000000000"/>
              <a:buChar char=""/>
              <a:tabLst>
                <a:tab pos="254000" algn="l"/>
              </a:tabLst>
            </a:pPr>
            <a:r>
              <a:rPr sz="1600" spc="-5" smtClean="0">
                <a:latin typeface="Times New Roman" panose="02020603050405020304" pitchFamily="18" charset="0"/>
                <a:cs typeface="Times New Roman" panose="02020603050405020304" pitchFamily="18" charset="0"/>
              </a:rPr>
              <a:t>By leveraging </a:t>
            </a:r>
            <a:r>
              <a:rPr sz="1600" spc="-15" smtClean="0">
                <a:latin typeface="Times New Roman" panose="02020603050405020304" pitchFamily="18" charset="0"/>
                <a:cs typeface="Times New Roman" panose="02020603050405020304" pitchFamily="18" charset="0"/>
              </a:rPr>
              <a:t>advanced</a:t>
            </a:r>
            <a:r>
              <a:rPr sz="1600" spc="-10" smtClean="0">
                <a:latin typeface="Times New Roman" panose="02020603050405020304" pitchFamily="18" charset="0"/>
                <a:cs typeface="Times New Roman" panose="02020603050405020304" pitchFamily="18" charset="0"/>
              </a:rPr>
              <a:t> </a:t>
            </a:r>
            <a:r>
              <a:rPr sz="1600" spc="-35" smtClean="0">
                <a:latin typeface="Times New Roman" panose="02020603050405020304" pitchFamily="18" charset="0"/>
                <a:cs typeface="Times New Roman" panose="02020603050405020304" pitchFamily="18" charset="0"/>
              </a:rPr>
              <a:t>technology, </a:t>
            </a:r>
            <a:r>
              <a:rPr sz="1600" smtClean="0">
                <a:latin typeface="Times New Roman" panose="02020603050405020304" pitchFamily="18" charset="0"/>
                <a:cs typeface="Times New Roman" panose="02020603050405020304" pitchFamily="18" charset="0"/>
              </a:rPr>
              <a:t>this </a:t>
            </a:r>
            <a:r>
              <a:rPr sz="1600" spc="-5" smtClean="0">
                <a:latin typeface="Times New Roman" panose="02020603050405020304" pitchFamily="18" charset="0"/>
                <a:cs typeface="Times New Roman" panose="02020603050405020304" pitchFamily="18" charset="0"/>
              </a:rPr>
              <a:t>initiative </a:t>
            </a:r>
            <a:r>
              <a:rPr sz="1600" spc="-15" smtClean="0">
                <a:latin typeface="Times New Roman" panose="02020603050405020304" pitchFamily="18" charset="0"/>
                <a:cs typeface="Times New Roman" panose="02020603050405020304" pitchFamily="18" charset="0"/>
              </a:rPr>
              <a:t>aims </a:t>
            </a:r>
            <a:r>
              <a:rPr sz="1600" smtClean="0">
                <a:latin typeface="Times New Roman" panose="02020603050405020304" pitchFamily="18" charset="0"/>
                <a:cs typeface="Times New Roman" panose="02020603050405020304" pitchFamily="18" charset="0"/>
              </a:rPr>
              <a:t>to </a:t>
            </a:r>
            <a:r>
              <a:rPr sz="1600" spc="-10" smtClean="0">
                <a:latin typeface="Times New Roman" panose="02020603050405020304" pitchFamily="18" charset="0"/>
                <a:cs typeface="Times New Roman" panose="02020603050405020304" pitchFamily="18" charset="0"/>
              </a:rPr>
              <a:t>empower </a:t>
            </a:r>
            <a:r>
              <a:rPr sz="1600" spc="-15" smtClean="0">
                <a:latin typeface="Times New Roman" panose="02020603050405020304" pitchFamily="18" charset="0"/>
                <a:cs typeface="Times New Roman" panose="02020603050405020304" pitchFamily="18" charset="0"/>
              </a:rPr>
              <a:t>women </a:t>
            </a:r>
            <a:r>
              <a:rPr sz="1600" spc="-10" smtClean="0">
                <a:latin typeface="Times New Roman" panose="02020603050405020304" pitchFamily="18" charset="0"/>
                <a:cs typeface="Times New Roman" panose="02020603050405020304" pitchFamily="18" charset="0"/>
              </a:rPr>
              <a:t>with real-time </a:t>
            </a:r>
            <a:r>
              <a:rPr sz="1600" spc="-5" smtClean="0">
                <a:latin typeface="Times New Roman" panose="02020603050405020304" pitchFamily="18" charset="0"/>
                <a:cs typeface="Times New Roman" panose="02020603050405020304" pitchFamily="18" charset="0"/>
              </a:rPr>
              <a:t> security</a:t>
            </a:r>
            <a:r>
              <a:rPr sz="1600" spc="-25" smtClean="0">
                <a:latin typeface="Times New Roman" panose="02020603050405020304" pitchFamily="18" charset="0"/>
                <a:cs typeface="Times New Roman" panose="02020603050405020304" pitchFamily="18" charset="0"/>
              </a:rPr>
              <a:t> </a:t>
            </a:r>
            <a:r>
              <a:rPr sz="1600" spc="-10" smtClean="0">
                <a:latin typeface="Times New Roman" panose="02020603050405020304" pitchFamily="18" charset="0"/>
                <a:cs typeface="Times New Roman" panose="02020603050405020304" pitchFamily="18" charset="0"/>
              </a:rPr>
              <a:t>measures,</a:t>
            </a:r>
            <a:r>
              <a:rPr sz="1600" spc="10" smtClean="0">
                <a:latin typeface="Times New Roman" panose="02020603050405020304" pitchFamily="18" charset="0"/>
                <a:cs typeface="Times New Roman" panose="02020603050405020304" pitchFamily="18" charset="0"/>
              </a:rPr>
              <a:t> </a:t>
            </a:r>
            <a:r>
              <a:rPr sz="1600" smtClean="0">
                <a:latin typeface="Times New Roman" panose="02020603050405020304" pitchFamily="18" charset="0"/>
                <a:cs typeface="Times New Roman" panose="02020603050405020304" pitchFamily="18" charset="0"/>
              </a:rPr>
              <a:t>ensuring</a:t>
            </a:r>
            <a:r>
              <a:rPr sz="1600" spc="-85" smtClean="0">
                <a:latin typeface="Times New Roman" panose="02020603050405020304" pitchFamily="18" charset="0"/>
                <a:cs typeface="Times New Roman" panose="02020603050405020304" pitchFamily="18" charset="0"/>
              </a:rPr>
              <a:t> </a:t>
            </a:r>
            <a:r>
              <a:rPr sz="1600" smtClean="0">
                <a:latin typeface="Times New Roman" panose="02020603050405020304" pitchFamily="18" charset="0"/>
                <a:cs typeface="Times New Roman" panose="02020603050405020304" pitchFamily="18" charset="0"/>
              </a:rPr>
              <a:t>their</a:t>
            </a:r>
            <a:r>
              <a:rPr sz="1600" spc="-35" smtClean="0">
                <a:latin typeface="Times New Roman" panose="02020603050405020304" pitchFamily="18" charset="0"/>
                <a:cs typeface="Times New Roman" panose="02020603050405020304" pitchFamily="18" charset="0"/>
              </a:rPr>
              <a:t> </a:t>
            </a:r>
            <a:r>
              <a:rPr sz="1600" spc="-10" smtClean="0">
                <a:latin typeface="Times New Roman" panose="02020603050405020304" pitchFamily="18" charset="0"/>
                <a:cs typeface="Times New Roman" panose="02020603050405020304" pitchFamily="18" charset="0"/>
              </a:rPr>
              <a:t>safety</a:t>
            </a:r>
            <a:r>
              <a:rPr sz="1600" spc="20"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during</a:t>
            </a:r>
            <a:r>
              <a:rPr sz="1600" spc="-60"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travel.</a:t>
            </a:r>
            <a:endParaRPr sz="1600" smtClean="0">
              <a:latin typeface="Times New Roman" panose="02020603050405020304" pitchFamily="18" charset="0"/>
              <a:cs typeface="Times New Roman" panose="02020603050405020304" pitchFamily="18" charset="0"/>
            </a:endParaRPr>
          </a:p>
          <a:p>
            <a:pPr marL="253365" indent="-241300" algn="just">
              <a:lnSpc>
                <a:spcPct val="100000"/>
              </a:lnSpc>
              <a:spcBef>
                <a:spcPts val="1175"/>
              </a:spcBef>
              <a:buClr>
                <a:srgbClr val="FF0000"/>
              </a:buClr>
              <a:buFont typeface="Wingdings" panose="05000000000000000000"/>
              <a:buChar char=""/>
              <a:tabLst>
                <a:tab pos="254000" algn="l"/>
              </a:tabLst>
            </a:pPr>
            <a:r>
              <a:rPr sz="1600" smtClean="0">
                <a:latin typeface="Times New Roman" panose="02020603050405020304" pitchFamily="18" charset="0"/>
                <a:cs typeface="Times New Roman" panose="02020603050405020304" pitchFamily="18" charset="0"/>
              </a:rPr>
              <a:t>It</a:t>
            </a:r>
            <a:r>
              <a:rPr sz="1600" spc="225" smtClean="0">
                <a:latin typeface="Times New Roman" panose="02020603050405020304" pitchFamily="18" charset="0"/>
                <a:cs typeface="Times New Roman" panose="02020603050405020304" pitchFamily="18" charset="0"/>
              </a:rPr>
              <a:t> </a:t>
            </a:r>
            <a:r>
              <a:rPr sz="1600" spc="-10" smtClean="0">
                <a:latin typeface="Times New Roman" panose="02020603050405020304" pitchFamily="18" charset="0"/>
                <a:cs typeface="Times New Roman" panose="02020603050405020304" pitchFamily="18" charset="0"/>
              </a:rPr>
              <a:t>serves</a:t>
            </a:r>
            <a:r>
              <a:rPr sz="1600" spc="220" smtClean="0">
                <a:latin typeface="Times New Roman" panose="02020603050405020304" pitchFamily="18" charset="0"/>
                <a:cs typeface="Times New Roman" panose="02020603050405020304" pitchFamily="18" charset="0"/>
              </a:rPr>
              <a:t> </a:t>
            </a:r>
            <a:r>
              <a:rPr sz="1600" spc="-10" smtClean="0">
                <a:latin typeface="Times New Roman" panose="02020603050405020304" pitchFamily="18" charset="0"/>
                <a:cs typeface="Times New Roman" panose="02020603050405020304" pitchFamily="18" charset="0"/>
              </a:rPr>
              <a:t>as</a:t>
            </a:r>
            <a:r>
              <a:rPr sz="1600" spc="220" smtClean="0">
                <a:latin typeface="Times New Roman" panose="02020603050405020304" pitchFamily="18" charset="0"/>
                <a:cs typeface="Times New Roman" panose="02020603050405020304" pitchFamily="18" charset="0"/>
              </a:rPr>
              <a:t> </a:t>
            </a:r>
            <a:r>
              <a:rPr sz="1600" smtClean="0">
                <a:latin typeface="Times New Roman" panose="02020603050405020304" pitchFamily="18" charset="0"/>
                <a:cs typeface="Times New Roman" panose="02020603050405020304" pitchFamily="18" charset="0"/>
              </a:rPr>
              <a:t>a</a:t>
            </a:r>
            <a:r>
              <a:rPr sz="1600" spc="220"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vital</a:t>
            </a:r>
            <a:r>
              <a:rPr sz="1600" spc="210" smtClean="0">
                <a:latin typeface="Times New Roman" panose="02020603050405020304" pitchFamily="18" charset="0"/>
                <a:cs typeface="Times New Roman" panose="02020603050405020304" pitchFamily="18" charset="0"/>
              </a:rPr>
              <a:t> </a:t>
            </a:r>
            <a:r>
              <a:rPr sz="1600" spc="-10" smtClean="0">
                <a:latin typeface="Times New Roman" panose="02020603050405020304" pitchFamily="18" charset="0"/>
                <a:cs typeface="Times New Roman" panose="02020603050405020304" pitchFamily="18" charset="0"/>
              </a:rPr>
              <a:t>tool</a:t>
            </a:r>
            <a:r>
              <a:rPr sz="1600" spc="229" smtClean="0">
                <a:latin typeface="Times New Roman" panose="02020603050405020304" pitchFamily="18" charset="0"/>
                <a:cs typeface="Times New Roman" panose="02020603050405020304" pitchFamily="18" charset="0"/>
              </a:rPr>
              <a:t> </a:t>
            </a:r>
            <a:r>
              <a:rPr sz="1600" spc="-15" smtClean="0">
                <a:latin typeface="Times New Roman" panose="02020603050405020304" pitchFamily="18" charset="0"/>
                <a:cs typeface="Times New Roman" panose="02020603050405020304" pitchFamily="18" charset="0"/>
              </a:rPr>
              <a:t>to</a:t>
            </a:r>
            <a:r>
              <a:rPr sz="1600" spc="215" smtClean="0">
                <a:latin typeface="Times New Roman" panose="02020603050405020304" pitchFamily="18" charset="0"/>
                <a:cs typeface="Times New Roman" panose="02020603050405020304" pitchFamily="18" charset="0"/>
              </a:rPr>
              <a:t> </a:t>
            </a:r>
            <a:r>
              <a:rPr sz="1600" spc="-10" smtClean="0">
                <a:latin typeface="Times New Roman" panose="02020603050405020304" pitchFamily="18" charset="0"/>
                <a:cs typeface="Times New Roman" panose="02020603050405020304" pitchFamily="18" charset="0"/>
              </a:rPr>
              <a:t>combat</a:t>
            </a:r>
            <a:r>
              <a:rPr sz="1600" spc="229" smtClean="0">
                <a:latin typeface="Times New Roman" panose="02020603050405020304" pitchFamily="18" charset="0"/>
                <a:cs typeface="Times New Roman" panose="02020603050405020304" pitchFamily="18" charset="0"/>
              </a:rPr>
              <a:t> </a:t>
            </a:r>
            <a:r>
              <a:rPr sz="1600" spc="-15" smtClean="0">
                <a:latin typeface="Times New Roman" panose="02020603050405020304" pitchFamily="18" charset="0"/>
                <a:cs typeface="Times New Roman" panose="02020603050405020304" pitchFamily="18" charset="0"/>
              </a:rPr>
              <a:t>gender-based</a:t>
            </a:r>
            <a:r>
              <a:rPr sz="1600" spc="240"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violence</a:t>
            </a:r>
            <a:r>
              <a:rPr sz="1600" spc="900" smtClean="0">
                <a:latin typeface="Times New Roman" panose="02020603050405020304" pitchFamily="18" charset="0"/>
                <a:cs typeface="Times New Roman" panose="02020603050405020304" pitchFamily="18" charset="0"/>
              </a:rPr>
              <a:t> </a:t>
            </a:r>
            <a:r>
              <a:rPr sz="1600" spc="-10" smtClean="0">
                <a:latin typeface="Times New Roman" panose="02020603050405020304" pitchFamily="18" charset="0"/>
                <a:cs typeface="Times New Roman" panose="02020603050405020304" pitchFamily="18" charset="0"/>
              </a:rPr>
              <a:t>and</a:t>
            </a:r>
            <a:r>
              <a:rPr sz="1600" spc="215" smtClean="0">
                <a:latin typeface="Times New Roman" panose="02020603050405020304" pitchFamily="18" charset="0"/>
                <a:cs typeface="Times New Roman" panose="02020603050405020304" pitchFamily="18" charset="0"/>
              </a:rPr>
              <a:t> </a:t>
            </a:r>
            <a:r>
              <a:rPr sz="1600" spc="-20" smtClean="0">
                <a:latin typeface="Times New Roman" panose="02020603050405020304" pitchFamily="18" charset="0"/>
                <a:cs typeface="Times New Roman" panose="02020603050405020304" pitchFamily="18" charset="0"/>
              </a:rPr>
              <a:t>offers</a:t>
            </a:r>
            <a:r>
              <a:rPr sz="1600" spc="225" smtClean="0">
                <a:latin typeface="Times New Roman" panose="02020603050405020304" pitchFamily="18" charset="0"/>
                <a:cs typeface="Times New Roman" panose="02020603050405020304" pitchFamily="18" charset="0"/>
              </a:rPr>
              <a:t> </a:t>
            </a:r>
            <a:r>
              <a:rPr sz="1600" smtClean="0">
                <a:latin typeface="Times New Roman" panose="02020603050405020304" pitchFamily="18" charset="0"/>
                <a:cs typeface="Times New Roman" panose="02020603050405020304" pitchFamily="18" charset="0"/>
              </a:rPr>
              <a:t>a</a:t>
            </a:r>
            <a:r>
              <a:rPr sz="1600" spc="220"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sense</a:t>
            </a:r>
            <a:r>
              <a:rPr sz="1600" spc="190"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of</a:t>
            </a:r>
            <a:r>
              <a:rPr sz="1600" spc="200" smtClean="0">
                <a:latin typeface="Times New Roman" panose="02020603050405020304" pitchFamily="18" charset="0"/>
                <a:cs typeface="Times New Roman" panose="02020603050405020304" pitchFamily="18" charset="0"/>
              </a:rPr>
              <a:t> </a:t>
            </a:r>
            <a:r>
              <a:rPr sz="1600" spc="-40" smtClean="0">
                <a:latin typeface="Times New Roman" panose="02020603050405020304" pitchFamily="18" charset="0"/>
                <a:cs typeface="Times New Roman" panose="02020603050405020304" pitchFamily="18" charset="0"/>
              </a:rPr>
              <a:t>security,</a:t>
            </a:r>
            <a:endParaRPr sz="1600" smtClean="0">
              <a:latin typeface="Times New Roman" panose="02020603050405020304" pitchFamily="18" charset="0"/>
              <a:cs typeface="Times New Roman" panose="02020603050405020304" pitchFamily="18" charset="0"/>
            </a:endParaRPr>
          </a:p>
          <a:p>
            <a:pPr marL="12700">
              <a:lnSpc>
                <a:spcPct val="100000"/>
              </a:lnSpc>
              <a:spcBef>
                <a:spcPts val="1080"/>
              </a:spcBef>
            </a:pPr>
            <a:r>
              <a:rPr sz="1600" spc="-5" smtClean="0">
                <a:latin typeface="Times New Roman" panose="02020603050405020304" pitchFamily="18" charset="0"/>
                <a:cs typeface="Times New Roman" panose="02020603050405020304" pitchFamily="18" charset="0"/>
              </a:rPr>
              <a:t>ultimately</a:t>
            </a:r>
            <a:r>
              <a:rPr sz="1600" spc="25"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fostering</a:t>
            </a:r>
            <a:r>
              <a:rPr sz="1600" smtClean="0">
                <a:latin typeface="Times New Roman" panose="02020603050405020304" pitchFamily="18" charset="0"/>
                <a:cs typeface="Times New Roman" panose="02020603050405020304" pitchFamily="18" charset="0"/>
              </a:rPr>
              <a:t> a</a:t>
            </a:r>
            <a:r>
              <a:rPr sz="1600" spc="5" smtClean="0">
                <a:latin typeface="Times New Roman" panose="02020603050405020304" pitchFamily="18" charset="0"/>
                <a:cs typeface="Times New Roman" panose="02020603050405020304" pitchFamily="18" charset="0"/>
              </a:rPr>
              <a:t> </a:t>
            </a:r>
            <a:r>
              <a:rPr sz="1600" spc="-10" smtClean="0">
                <a:latin typeface="Times New Roman" panose="02020603050405020304" pitchFamily="18" charset="0"/>
                <a:cs typeface="Times New Roman" panose="02020603050405020304" pitchFamily="18" charset="0"/>
              </a:rPr>
              <a:t>safer</a:t>
            </a:r>
            <a:r>
              <a:rPr sz="1600" spc="30"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and</a:t>
            </a:r>
            <a:r>
              <a:rPr sz="1600" spc="-20" smtClean="0">
                <a:latin typeface="Times New Roman" panose="02020603050405020304" pitchFamily="18" charset="0"/>
                <a:cs typeface="Times New Roman" panose="02020603050405020304" pitchFamily="18" charset="0"/>
              </a:rPr>
              <a:t> </a:t>
            </a:r>
            <a:r>
              <a:rPr sz="1600" spc="-10" smtClean="0">
                <a:latin typeface="Times New Roman" panose="02020603050405020304" pitchFamily="18" charset="0"/>
                <a:cs typeface="Times New Roman" panose="02020603050405020304" pitchFamily="18" charset="0"/>
              </a:rPr>
              <a:t>more</a:t>
            </a:r>
            <a:r>
              <a:rPr sz="1600"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inclusive</a:t>
            </a:r>
            <a:r>
              <a:rPr sz="1600" spc="-60"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society</a:t>
            </a:r>
            <a:r>
              <a:rPr sz="1600" spc="-25" smtClean="0">
                <a:latin typeface="Times New Roman" panose="02020603050405020304" pitchFamily="18" charset="0"/>
                <a:cs typeface="Times New Roman" panose="02020603050405020304" pitchFamily="18" charset="0"/>
              </a:rPr>
              <a:t> </a:t>
            </a:r>
            <a:r>
              <a:rPr sz="1600" spc="-10" smtClean="0">
                <a:latin typeface="Times New Roman" panose="02020603050405020304" pitchFamily="18" charset="0"/>
                <a:cs typeface="Times New Roman" panose="02020603050405020304" pitchFamily="18" charset="0"/>
              </a:rPr>
              <a:t>for</a:t>
            </a:r>
            <a:r>
              <a:rPr sz="1600" spc="40" smtClean="0">
                <a:latin typeface="Times New Roman" panose="02020603050405020304" pitchFamily="18" charset="0"/>
                <a:cs typeface="Times New Roman" panose="02020603050405020304" pitchFamily="18" charset="0"/>
              </a:rPr>
              <a:t> </a:t>
            </a:r>
            <a:r>
              <a:rPr sz="1600" spc="-10" smtClean="0">
                <a:latin typeface="Times New Roman" panose="02020603050405020304" pitchFamily="18" charset="0"/>
                <a:cs typeface="Times New Roman" panose="02020603050405020304" pitchFamily="18" charset="0"/>
              </a:rPr>
              <a:t>women.</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88950" y="517525"/>
            <a:ext cx="8382000" cy="369332"/>
          </a:xfrm>
        </p:spPr>
        <p:txBody>
          <a:bodyPr/>
          <a:lstStyle/>
          <a:p>
            <a:r>
              <a:rPr lang="en-IN" dirty="0" smtClean="0"/>
              <a:t>FUTURE ENHANCEMENT</a:t>
            </a:r>
            <a:endParaRPr lang="en-IN" dirty="0"/>
          </a:p>
        </p:txBody>
      </p:sp>
      <p:sp>
        <p:nvSpPr>
          <p:cNvPr id="5" name="Subtitle 4"/>
          <p:cNvSpPr>
            <a:spLocks noGrp="1"/>
          </p:cNvSpPr>
          <p:nvPr>
            <p:ph type="subTitle" idx="4"/>
          </p:nvPr>
        </p:nvSpPr>
        <p:spPr>
          <a:xfrm>
            <a:off x="488950" y="1203325"/>
            <a:ext cx="8381999" cy="2877711"/>
          </a:xfrm>
        </p:spPr>
        <p:txBody>
          <a:bodyPr/>
          <a:lstStyle/>
          <a:p>
            <a:pPr marL="342900" indent="-342900" algn="just">
              <a:buClr>
                <a:srgbClr val="FF0000"/>
              </a:buClr>
              <a:buFont typeface="Wingdings" panose="05000000000000000000" pitchFamily="2" charset="2"/>
              <a:buChar char="Ø"/>
            </a:pPr>
            <a:r>
              <a:rPr lang="en-US" sz="1700" dirty="0">
                <a:solidFill>
                  <a:schemeClr val="tx1"/>
                </a:solidFill>
                <a:latin typeface="Times New Roman" panose="02020603050405020304" pitchFamily="18" charset="0"/>
                <a:cs typeface="Times New Roman" panose="02020603050405020304" pitchFamily="18" charset="0"/>
              </a:rPr>
              <a:t>Future advancements in the Women's Security Initiative aim to fortify its capabilities and expand its reach to ensure holistic women's safety during </a:t>
            </a:r>
            <a:r>
              <a:rPr lang="en-US" sz="1700" dirty="0" smtClean="0">
                <a:solidFill>
                  <a:schemeClr val="tx1"/>
                </a:solidFill>
                <a:latin typeface="Times New Roman" panose="02020603050405020304" pitchFamily="18" charset="0"/>
                <a:cs typeface="Times New Roman" panose="02020603050405020304" pitchFamily="18" charset="0"/>
              </a:rPr>
              <a:t>travel.</a:t>
            </a:r>
            <a:endParaRPr lang="en-US" sz="1700" dirty="0" smtClean="0">
              <a:solidFill>
                <a:schemeClr val="tx1"/>
              </a:solidFill>
              <a:latin typeface="Times New Roman" panose="02020603050405020304" pitchFamily="18" charset="0"/>
              <a:cs typeface="Times New Roman" panose="02020603050405020304" pitchFamily="18" charset="0"/>
            </a:endParaRPr>
          </a:p>
          <a:p>
            <a:pPr marL="342900" indent="-342900" algn="just">
              <a:buClr>
                <a:srgbClr val="FF0000"/>
              </a:buClr>
              <a:buFont typeface="Wingdings" panose="05000000000000000000" pitchFamily="2" charset="2"/>
              <a:buChar char="Ø"/>
            </a:pPr>
            <a:r>
              <a:rPr lang="en-US" sz="1700" dirty="0" smtClean="0">
                <a:solidFill>
                  <a:schemeClr val="tx1"/>
                </a:solidFill>
                <a:latin typeface="Times New Roman" panose="02020603050405020304" pitchFamily="18" charset="0"/>
                <a:cs typeface="Times New Roman" panose="02020603050405020304" pitchFamily="18" charset="0"/>
              </a:rPr>
              <a:t>Plans </a:t>
            </a:r>
            <a:r>
              <a:rPr lang="en-US" sz="1700" dirty="0">
                <a:solidFill>
                  <a:schemeClr val="tx1"/>
                </a:solidFill>
                <a:latin typeface="Times New Roman" panose="02020603050405020304" pitchFamily="18" charset="0"/>
                <a:cs typeface="Times New Roman" panose="02020603050405020304" pitchFamily="18" charset="0"/>
              </a:rPr>
              <a:t>include refining the navigational app's algorithms for more nuanced safety assessments, incorporating user feedback for route optimization, and leveraging AI-driven insights to predict potential safety </a:t>
            </a:r>
            <a:r>
              <a:rPr lang="en-US" sz="1700" dirty="0" smtClean="0">
                <a:solidFill>
                  <a:schemeClr val="tx1"/>
                </a:solidFill>
                <a:latin typeface="Times New Roman" panose="02020603050405020304" pitchFamily="18" charset="0"/>
                <a:cs typeface="Times New Roman" panose="02020603050405020304" pitchFamily="18" charset="0"/>
              </a:rPr>
              <a:t>risks.</a:t>
            </a:r>
            <a:endParaRPr lang="en-US" sz="1700" dirty="0" smtClean="0">
              <a:solidFill>
                <a:schemeClr val="tx1"/>
              </a:solidFill>
              <a:latin typeface="Times New Roman" panose="02020603050405020304" pitchFamily="18" charset="0"/>
              <a:cs typeface="Times New Roman" panose="02020603050405020304" pitchFamily="18" charset="0"/>
            </a:endParaRPr>
          </a:p>
          <a:p>
            <a:pPr marL="342900" indent="-342900" algn="just">
              <a:buClr>
                <a:srgbClr val="FF0000"/>
              </a:buClr>
              <a:buFont typeface="Wingdings" panose="05000000000000000000" pitchFamily="2" charset="2"/>
              <a:buChar char="Ø"/>
            </a:pPr>
            <a:r>
              <a:rPr lang="en-US" sz="1700" dirty="0" smtClean="0">
                <a:solidFill>
                  <a:schemeClr val="tx1"/>
                </a:solidFill>
                <a:latin typeface="Times New Roman" panose="02020603050405020304" pitchFamily="18" charset="0"/>
                <a:cs typeface="Times New Roman" panose="02020603050405020304" pitchFamily="18" charset="0"/>
              </a:rPr>
              <a:t>Moreover</a:t>
            </a:r>
            <a:r>
              <a:rPr lang="en-US" sz="1700" dirty="0">
                <a:solidFill>
                  <a:schemeClr val="tx1"/>
                </a:solidFill>
                <a:latin typeface="Times New Roman" panose="02020603050405020304" pitchFamily="18" charset="0"/>
                <a:cs typeface="Times New Roman" panose="02020603050405020304" pitchFamily="18" charset="0"/>
              </a:rPr>
              <a:t>, enhancements will focus on improving the reporting system's functionalities, aiming for seamless integration with emergency response services, enhancing response times, and enabling real-time coordination between users and law enforcement </a:t>
            </a:r>
            <a:r>
              <a:rPr lang="en-US" sz="1700" dirty="0" smtClean="0">
                <a:solidFill>
                  <a:schemeClr val="tx1"/>
                </a:solidFill>
                <a:latin typeface="Times New Roman" panose="02020603050405020304" pitchFamily="18" charset="0"/>
                <a:cs typeface="Times New Roman" panose="02020603050405020304" pitchFamily="18" charset="0"/>
              </a:rPr>
              <a:t>agencies.</a:t>
            </a:r>
            <a:endParaRPr lang="en-US" sz="1700" dirty="0" smtClean="0">
              <a:solidFill>
                <a:schemeClr val="tx1"/>
              </a:solidFill>
              <a:latin typeface="Times New Roman" panose="02020603050405020304" pitchFamily="18" charset="0"/>
              <a:cs typeface="Times New Roman" panose="02020603050405020304" pitchFamily="18" charset="0"/>
            </a:endParaRPr>
          </a:p>
          <a:p>
            <a:pPr marL="342900" indent="-342900" algn="just">
              <a:buClr>
                <a:srgbClr val="FF0000"/>
              </a:buClr>
              <a:buFont typeface="Wingdings" panose="05000000000000000000" pitchFamily="2" charset="2"/>
              <a:buChar char="Ø"/>
            </a:pPr>
            <a:r>
              <a:rPr lang="en-US" sz="1700" dirty="0" smtClean="0">
                <a:solidFill>
                  <a:schemeClr val="tx1"/>
                </a:solidFill>
                <a:latin typeface="Times New Roman" panose="02020603050405020304" pitchFamily="18" charset="0"/>
                <a:cs typeface="Times New Roman" panose="02020603050405020304" pitchFamily="18" charset="0"/>
              </a:rPr>
              <a:t>Collaborations </a:t>
            </a:r>
            <a:r>
              <a:rPr lang="en-US" sz="1700" dirty="0">
                <a:solidFill>
                  <a:schemeClr val="tx1"/>
                </a:solidFill>
                <a:latin typeface="Times New Roman" panose="02020603050405020304" pitchFamily="18" charset="0"/>
                <a:cs typeface="Times New Roman" panose="02020603050405020304" pitchFamily="18" charset="0"/>
              </a:rPr>
              <a:t>will continue to be fostered to ensure continuous improvement, with a focus on enhancing user experiences and further empowering women through technology to navigate their surroundings confidently and </a:t>
            </a:r>
            <a:r>
              <a:rPr lang="en-US" sz="1700" dirty="0" smtClean="0">
                <a:solidFill>
                  <a:schemeClr val="tx1"/>
                </a:solidFill>
                <a:latin typeface="Times New Roman" panose="02020603050405020304" pitchFamily="18" charset="0"/>
                <a:cs typeface="Times New Roman" panose="02020603050405020304" pitchFamily="18" charset="0"/>
              </a:rPr>
              <a:t>securely.</a:t>
            </a:r>
            <a:endParaRPr lang="en-IN" sz="17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3105" y="355853"/>
            <a:ext cx="2187575" cy="406400"/>
          </a:xfrm>
          <a:prstGeom prst="rect">
            <a:avLst/>
          </a:prstGeom>
        </p:spPr>
        <p:txBody>
          <a:bodyPr vert="horz" wrap="square" lIns="0" tIns="12065" rIns="0" bIns="0" rtlCol="0">
            <a:spAutoFit/>
          </a:bodyPr>
          <a:lstStyle/>
          <a:p>
            <a:pPr marL="12700">
              <a:lnSpc>
                <a:spcPct val="100000"/>
              </a:lnSpc>
              <a:spcBef>
                <a:spcPts val="95"/>
              </a:spcBef>
            </a:pPr>
            <a:r>
              <a:rPr sz="2500" spc="-10" dirty="0"/>
              <a:t>REFERENCES</a:t>
            </a:r>
            <a:endParaRPr sz="2500"/>
          </a:p>
        </p:txBody>
      </p:sp>
      <p:sp>
        <p:nvSpPr>
          <p:cNvPr id="3" name="object 3"/>
          <p:cNvSpPr txBox="1"/>
          <p:nvPr/>
        </p:nvSpPr>
        <p:spPr>
          <a:xfrm>
            <a:off x="489305" y="775563"/>
            <a:ext cx="8456295" cy="4192270"/>
          </a:xfrm>
          <a:prstGeom prst="rect">
            <a:avLst/>
          </a:prstGeom>
        </p:spPr>
        <p:txBody>
          <a:bodyPr vert="horz" wrap="square" lIns="0" tIns="14604" rIns="0" bIns="0" rtlCol="0">
            <a:spAutoFit/>
          </a:bodyPr>
          <a:lstStyle/>
          <a:p>
            <a:pPr marL="366395" marR="38100" indent="-354330" algn="just">
              <a:lnSpc>
                <a:spcPct val="150000"/>
              </a:lnSpc>
              <a:spcBef>
                <a:spcPts val="115"/>
              </a:spcBef>
              <a:buAutoNum type="arabicPeriod"/>
              <a:tabLst>
                <a:tab pos="367030" algn="l"/>
              </a:tabLst>
            </a:pPr>
            <a:r>
              <a:rPr sz="1300" spc="-5" dirty="0">
                <a:latin typeface="Times New Roman" panose="02020603050405020304"/>
                <a:cs typeface="Times New Roman" panose="02020603050405020304"/>
              </a:rPr>
              <a:t>Srinivasan,</a:t>
            </a:r>
            <a:r>
              <a:rPr sz="1300" dirty="0">
                <a:latin typeface="Times New Roman" panose="02020603050405020304"/>
                <a:cs typeface="Times New Roman" panose="02020603050405020304"/>
              </a:rPr>
              <a:t> </a:t>
            </a:r>
            <a:r>
              <a:rPr sz="1300" spc="-20" dirty="0">
                <a:latin typeface="Times New Roman" panose="02020603050405020304"/>
                <a:cs typeface="Times New Roman" panose="02020603050405020304"/>
              </a:rPr>
              <a:t>S.,</a:t>
            </a:r>
            <a:r>
              <a:rPr sz="1300" spc="-15"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Muthu</a:t>
            </a:r>
            <a:r>
              <a:rPr sz="1300" dirty="0">
                <a:latin typeface="Times New Roman" panose="02020603050405020304"/>
                <a:cs typeface="Times New Roman" panose="02020603050405020304"/>
              </a:rPr>
              <a:t> </a:t>
            </a:r>
            <a:r>
              <a:rPr sz="1300" spc="-10" dirty="0">
                <a:latin typeface="Times New Roman" panose="02020603050405020304"/>
                <a:cs typeface="Times New Roman" panose="02020603050405020304"/>
              </a:rPr>
              <a:t>Kannan,</a:t>
            </a:r>
            <a:r>
              <a:rPr sz="1300" spc="-5" dirty="0">
                <a:latin typeface="Times New Roman" panose="02020603050405020304"/>
                <a:cs typeface="Times New Roman" panose="02020603050405020304"/>
              </a:rPr>
              <a:t> </a:t>
            </a:r>
            <a:r>
              <a:rPr sz="1300" spc="-90" dirty="0">
                <a:latin typeface="Times New Roman" panose="02020603050405020304"/>
                <a:cs typeface="Times New Roman" panose="02020603050405020304"/>
              </a:rPr>
              <a:t>P.,</a:t>
            </a:r>
            <a:r>
              <a:rPr sz="1300" spc="-85"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&amp;</a:t>
            </a:r>
            <a:r>
              <a:rPr sz="1300" dirty="0">
                <a:latin typeface="Times New Roman" panose="02020603050405020304"/>
                <a:cs typeface="Times New Roman" panose="02020603050405020304"/>
              </a:rPr>
              <a:t> </a:t>
            </a:r>
            <a:r>
              <a:rPr sz="1300" spc="-25" dirty="0">
                <a:latin typeface="Times New Roman" panose="02020603050405020304"/>
                <a:cs typeface="Times New Roman" panose="02020603050405020304"/>
              </a:rPr>
              <a:t>Kumar,</a:t>
            </a:r>
            <a:r>
              <a:rPr sz="1300" spc="-20"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R.</a:t>
            </a:r>
            <a:r>
              <a:rPr sz="1300"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(2022).</a:t>
            </a:r>
            <a:r>
              <a:rPr sz="1300"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A Machine</a:t>
            </a:r>
            <a:r>
              <a:rPr sz="1300" dirty="0">
                <a:latin typeface="Times New Roman" panose="02020603050405020304"/>
                <a:cs typeface="Times New Roman" panose="02020603050405020304"/>
              </a:rPr>
              <a:t> </a:t>
            </a:r>
            <a:r>
              <a:rPr sz="1300" spc="-10" dirty="0">
                <a:latin typeface="Times New Roman" panose="02020603050405020304"/>
                <a:cs typeface="Times New Roman" panose="02020603050405020304"/>
              </a:rPr>
              <a:t>Learning</a:t>
            </a:r>
            <a:r>
              <a:rPr sz="1300" spc="-5" dirty="0">
                <a:latin typeface="Times New Roman" panose="02020603050405020304"/>
                <a:cs typeface="Times New Roman" panose="02020603050405020304"/>
              </a:rPr>
              <a:t> Approach</a:t>
            </a:r>
            <a:r>
              <a:rPr sz="1300"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to</a:t>
            </a:r>
            <a:r>
              <a:rPr sz="1300" dirty="0">
                <a:latin typeface="Times New Roman" panose="02020603050405020304"/>
                <a:cs typeface="Times New Roman" panose="02020603050405020304"/>
              </a:rPr>
              <a:t> </a:t>
            </a:r>
            <a:r>
              <a:rPr sz="1300" spc="-10" dirty="0">
                <a:latin typeface="Times New Roman" panose="02020603050405020304"/>
                <a:cs typeface="Times New Roman" panose="02020603050405020304"/>
              </a:rPr>
              <a:t>Design</a:t>
            </a:r>
            <a:r>
              <a:rPr sz="1300" spc="-5" dirty="0">
                <a:latin typeface="Times New Roman" panose="02020603050405020304"/>
                <a:cs typeface="Times New Roman" panose="02020603050405020304"/>
              </a:rPr>
              <a:t> and</a:t>
            </a:r>
            <a:r>
              <a:rPr sz="1300" spc="315" dirty="0">
                <a:latin typeface="Times New Roman" panose="02020603050405020304"/>
                <a:cs typeface="Times New Roman" panose="02020603050405020304"/>
              </a:rPr>
              <a:t> </a:t>
            </a:r>
            <a:r>
              <a:rPr sz="1300" spc="-10" dirty="0">
                <a:latin typeface="Times New Roman" panose="02020603050405020304"/>
                <a:cs typeface="Times New Roman" panose="02020603050405020304"/>
              </a:rPr>
              <a:t>Develop</a:t>
            </a:r>
            <a:r>
              <a:rPr sz="1300" spc="305"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a </a:t>
            </a:r>
            <a:r>
              <a:rPr sz="1300" dirty="0">
                <a:latin typeface="Times New Roman" panose="02020603050405020304"/>
                <a:cs typeface="Times New Roman" panose="02020603050405020304"/>
              </a:rPr>
              <a:t> </a:t>
            </a:r>
            <a:r>
              <a:rPr sz="1300" spc="-10" dirty="0">
                <a:latin typeface="Times New Roman" panose="02020603050405020304"/>
                <a:cs typeface="Times New Roman" panose="02020603050405020304"/>
              </a:rPr>
              <a:t>BEACON Device </a:t>
            </a:r>
            <a:r>
              <a:rPr sz="1300" spc="-5" dirty="0">
                <a:latin typeface="Times New Roman" panose="02020603050405020304"/>
                <a:cs typeface="Times New Roman" panose="02020603050405020304"/>
              </a:rPr>
              <a:t>for </a:t>
            </a:r>
            <a:r>
              <a:rPr sz="1300" spc="-55" dirty="0">
                <a:latin typeface="Times New Roman" panose="02020603050405020304"/>
                <a:cs typeface="Times New Roman" panose="02020603050405020304"/>
              </a:rPr>
              <a:t>Women’s </a:t>
            </a:r>
            <a:r>
              <a:rPr sz="1300" spc="-40" dirty="0">
                <a:latin typeface="Times New Roman" panose="02020603050405020304"/>
                <a:cs typeface="Times New Roman" panose="02020603050405020304"/>
              </a:rPr>
              <a:t>Safety. </a:t>
            </a:r>
            <a:r>
              <a:rPr sz="1300" spc="-15" dirty="0">
                <a:latin typeface="Times New Roman" panose="02020603050405020304"/>
                <a:cs typeface="Times New Roman" panose="02020603050405020304"/>
              </a:rPr>
              <a:t>In </a:t>
            </a:r>
            <a:r>
              <a:rPr sz="1300" spc="-5" dirty="0">
                <a:latin typeface="Times New Roman" panose="02020603050405020304"/>
                <a:cs typeface="Times New Roman" panose="02020603050405020304"/>
              </a:rPr>
              <a:t>Recent </a:t>
            </a:r>
            <a:r>
              <a:rPr sz="1300" spc="-10" dirty="0">
                <a:latin typeface="Times New Roman" panose="02020603050405020304"/>
                <a:cs typeface="Times New Roman" panose="02020603050405020304"/>
              </a:rPr>
              <a:t>Advances </a:t>
            </a:r>
            <a:r>
              <a:rPr sz="1300" spc="-5" dirty="0">
                <a:latin typeface="Times New Roman" panose="02020603050405020304"/>
                <a:cs typeface="Times New Roman" panose="02020603050405020304"/>
              </a:rPr>
              <a:t>in Internet of </a:t>
            </a:r>
            <a:r>
              <a:rPr sz="1300" spc="-10" dirty="0">
                <a:latin typeface="Times New Roman" panose="02020603050405020304"/>
                <a:cs typeface="Times New Roman" panose="02020603050405020304"/>
              </a:rPr>
              <a:t>Things </a:t>
            </a:r>
            <a:r>
              <a:rPr sz="1300" spc="-5" dirty="0">
                <a:latin typeface="Times New Roman" panose="02020603050405020304"/>
                <a:cs typeface="Times New Roman" panose="02020603050405020304"/>
              </a:rPr>
              <a:t>and </a:t>
            </a:r>
            <a:r>
              <a:rPr sz="1300" spc="-10" dirty="0">
                <a:latin typeface="Times New Roman" panose="02020603050405020304"/>
                <a:cs typeface="Times New Roman" panose="02020603050405020304"/>
              </a:rPr>
              <a:t>Machine Learning: </a:t>
            </a:r>
            <a:r>
              <a:rPr sz="1300" spc="-30" dirty="0">
                <a:latin typeface="Times New Roman" panose="02020603050405020304"/>
                <a:cs typeface="Times New Roman" panose="02020603050405020304"/>
              </a:rPr>
              <a:t>Real-World </a:t>
            </a:r>
            <a:r>
              <a:rPr sz="1300" spc="-25"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Applications</a:t>
            </a:r>
            <a:r>
              <a:rPr sz="1300" spc="-40"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(pp.</a:t>
            </a:r>
            <a:r>
              <a:rPr sz="1300" spc="20" dirty="0">
                <a:latin typeface="Times New Roman" panose="02020603050405020304"/>
                <a:cs typeface="Times New Roman" panose="02020603050405020304"/>
              </a:rPr>
              <a:t> </a:t>
            </a:r>
            <a:r>
              <a:rPr sz="1300" spc="-45" dirty="0">
                <a:latin typeface="Times New Roman" panose="02020603050405020304"/>
                <a:cs typeface="Times New Roman" panose="02020603050405020304"/>
              </a:rPr>
              <a:t>111-115).</a:t>
            </a:r>
            <a:r>
              <a:rPr sz="1300" spc="20" dirty="0">
                <a:latin typeface="Times New Roman" panose="02020603050405020304"/>
                <a:cs typeface="Times New Roman" panose="02020603050405020304"/>
              </a:rPr>
              <a:t> </a:t>
            </a:r>
            <a:r>
              <a:rPr sz="1300" spc="-10" dirty="0">
                <a:latin typeface="Times New Roman" panose="02020603050405020304"/>
                <a:cs typeface="Times New Roman" panose="02020603050405020304"/>
              </a:rPr>
              <a:t>Cham:</a:t>
            </a:r>
            <a:r>
              <a:rPr sz="1300" spc="10" dirty="0">
                <a:latin typeface="Times New Roman" panose="02020603050405020304"/>
                <a:cs typeface="Times New Roman" panose="02020603050405020304"/>
              </a:rPr>
              <a:t> </a:t>
            </a:r>
            <a:r>
              <a:rPr sz="1300" spc="-10" dirty="0">
                <a:latin typeface="Times New Roman" panose="02020603050405020304"/>
                <a:cs typeface="Times New Roman" panose="02020603050405020304"/>
              </a:rPr>
              <a:t>Springer</a:t>
            </a:r>
            <a:r>
              <a:rPr sz="1300" spc="10"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International</a:t>
            </a:r>
            <a:r>
              <a:rPr sz="1300" spc="60" dirty="0">
                <a:latin typeface="Times New Roman" panose="02020603050405020304"/>
                <a:cs typeface="Times New Roman" panose="02020603050405020304"/>
              </a:rPr>
              <a:t> </a:t>
            </a:r>
            <a:r>
              <a:rPr sz="1300" spc="-10" dirty="0">
                <a:latin typeface="Times New Roman" panose="02020603050405020304"/>
                <a:cs typeface="Times New Roman" panose="02020603050405020304"/>
              </a:rPr>
              <a:t>Publishing.</a:t>
            </a:r>
            <a:endParaRPr sz="1300">
              <a:latin typeface="Times New Roman" panose="02020603050405020304"/>
              <a:cs typeface="Times New Roman" panose="02020603050405020304"/>
            </a:endParaRPr>
          </a:p>
          <a:p>
            <a:pPr marL="366395" indent="-354330" algn="just">
              <a:lnSpc>
                <a:spcPct val="100000"/>
              </a:lnSpc>
              <a:spcBef>
                <a:spcPts val="795"/>
              </a:spcBef>
              <a:buAutoNum type="arabicPeriod"/>
              <a:tabLst>
                <a:tab pos="367030" algn="l"/>
              </a:tabLst>
            </a:pPr>
            <a:r>
              <a:rPr sz="1300" spc="-50" dirty="0">
                <a:latin typeface="Times New Roman" panose="02020603050405020304"/>
                <a:cs typeface="Times New Roman" panose="02020603050405020304"/>
              </a:rPr>
              <a:t>Wagh,</a:t>
            </a:r>
            <a:r>
              <a:rPr sz="1300" spc="120"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N.</a:t>
            </a:r>
            <a:r>
              <a:rPr sz="1300" spc="145" dirty="0">
                <a:latin typeface="Times New Roman" panose="02020603050405020304"/>
                <a:cs typeface="Times New Roman" panose="02020603050405020304"/>
              </a:rPr>
              <a:t> </a:t>
            </a:r>
            <a:r>
              <a:rPr sz="1300" spc="-15" dirty="0">
                <a:latin typeface="Times New Roman" panose="02020603050405020304"/>
                <a:cs typeface="Times New Roman" panose="02020603050405020304"/>
              </a:rPr>
              <a:t>R.,</a:t>
            </a:r>
            <a:r>
              <a:rPr sz="1300" spc="150"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&amp;</a:t>
            </a:r>
            <a:r>
              <a:rPr sz="1300" spc="110" dirty="0">
                <a:latin typeface="Times New Roman" panose="02020603050405020304"/>
                <a:cs typeface="Times New Roman" panose="02020603050405020304"/>
              </a:rPr>
              <a:t> </a:t>
            </a:r>
            <a:r>
              <a:rPr sz="1300" spc="-30" dirty="0">
                <a:latin typeface="Times New Roman" panose="02020603050405020304"/>
                <a:cs typeface="Times New Roman" panose="02020603050405020304"/>
              </a:rPr>
              <a:t>Sutar,</a:t>
            </a:r>
            <a:r>
              <a:rPr sz="1300" spc="150" dirty="0">
                <a:latin typeface="Times New Roman" panose="02020603050405020304"/>
                <a:cs typeface="Times New Roman" panose="02020603050405020304"/>
              </a:rPr>
              <a:t> </a:t>
            </a:r>
            <a:r>
              <a:rPr sz="1300" spc="-15" dirty="0">
                <a:latin typeface="Times New Roman" panose="02020603050405020304"/>
                <a:cs typeface="Times New Roman" panose="02020603050405020304"/>
              </a:rPr>
              <a:t>S.</a:t>
            </a:r>
            <a:r>
              <a:rPr sz="1300" spc="145"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R.</a:t>
            </a:r>
            <a:r>
              <a:rPr sz="1300" spc="150"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(2022).</a:t>
            </a:r>
            <a:r>
              <a:rPr sz="1300" spc="150" dirty="0">
                <a:latin typeface="Times New Roman" panose="02020603050405020304"/>
                <a:cs typeface="Times New Roman" panose="02020603050405020304"/>
              </a:rPr>
              <a:t> </a:t>
            </a:r>
            <a:r>
              <a:rPr sz="1300" spc="-20" dirty="0">
                <a:latin typeface="Times New Roman" panose="02020603050405020304"/>
                <a:cs typeface="Times New Roman" panose="02020603050405020304"/>
              </a:rPr>
              <a:t>An</a:t>
            </a:r>
            <a:r>
              <a:rPr sz="1300" spc="135" dirty="0">
                <a:latin typeface="Times New Roman" panose="02020603050405020304"/>
                <a:cs typeface="Times New Roman" panose="02020603050405020304"/>
              </a:rPr>
              <a:t> </a:t>
            </a:r>
            <a:r>
              <a:rPr sz="1300" spc="-10" dirty="0">
                <a:latin typeface="Times New Roman" panose="02020603050405020304"/>
                <a:cs typeface="Times New Roman" panose="02020603050405020304"/>
              </a:rPr>
              <a:t>Enhanced</a:t>
            </a:r>
            <a:r>
              <a:rPr sz="1300" spc="140"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Security</a:t>
            </a:r>
            <a:r>
              <a:rPr sz="1300" spc="140"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of</a:t>
            </a:r>
            <a:r>
              <a:rPr sz="1300" spc="140" dirty="0">
                <a:latin typeface="Times New Roman" panose="02020603050405020304"/>
                <a:cs typeface="Times New Roman" panose="02020603050405020304"/>
              </a:rPr>
              <a:t> </a:t>
            </a:r>
            <a:r>
              <a:rPr sz="1300" spc="-50" dirty="0">
                <a:latin typeface="Times New Roman" panose="02020603050405020304"/>
                <a:cs typeface="Times New Roman" panose="02020603050405020304"/>
              </a:rPr>
              <a:t>Women</a:t>
            </a:r>
            <a:r>
              <a:rPr sz="1300" spc="110"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and</a:t>
            </a:r>
            <a:r>
              <a:rPr sz="1300" spc="110"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Children</a:t>
            </a:r>
            <a:r>
              <a:rPr sz="1300" spc="120"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Using</a:t>
            </a:r>
            <a:r>
              <a:rPr sz="1300" spc="85" dirty="0">
                <a:latin typeface="Times New Roman" panose="02020603050405020304"/>
                <a:cs typeface="Times New Roman" panose="02020603050405020304"/>
              </a:rPr>
              <a:t> </a:t>
            </a:r>
            <a:r>
              <a:rPr sz="1300" spc="-10" dirty="0">
                <a:latin typeface="Times New Roman" panose="02020603050405020304"/>
                <a:cs typeface="Times New Roman" panose="02020603050405020304"/>
              </a:rPr>
              <a:t>Machine</a:t>
            </a:r>
            <a:r>
              <a:rPr sz="1300" spc="120"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Learning</a:t>
            </a:r>
            <a:r>
              <a:rPr sz="1300" spc="110"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and</a:t>
            </a:r>
            <a:r>
              <a:rPr sz="1300" spc="135" dirty="0">
                <a:latin typeface="Times New Roman" panose="02020603050405020304"/>
                <a:cs typeface="Times New Roman" panose="02020603050405020304"/>
              </a:rPr>
              <a:t> </a:t>
            </a:r>
            <a:r>
              <a:rPr sz="1300" spc="-10" dirty="0">
                <a:latin typeface="Times New Roman" panose="02020603050405020304"/>
                <a:cs typeface="Times New Roman" panose="02020603050405020304"/>
              </a:rPr>
              <a:t>Data</a:t>
            </a:r>
            <a:endParaRPr sz="1300">
              <a:latin typeface="Times New Roman" panose="02020603050405020304"/>
              <a:cs typeface="Times New Roman" panose="02020603050405020304"/>
            </a:endParaRPr>
          </a:p>
          <a:p>
            <a:pPr marL="366395" algn="just">
              <a:lnSpc>
                <a:spcPct val="100000"/>
              </a:lnSpc>
              <a:spcBef>
                <a:spcPts val="770"/>
              </a:spcBef>
            </a:pPr>
            <a:r>
              <a:rPr sz="1300" spc="-5" dirty="0">
                <a:latin typeface="Times New Roman" panose="02020603050405020304"/>
                <a:cs typeface="Times New Roman" panose="02020603050405020304"/>
              </a:rPr>
              <a:t>Mining</a:t>
            </a:r>
            <a:r>
              <a:rPr sz="1300" spc="-90" dirty="0">
                <a:latin typeface="Times New Roman" panose="02020603050405020304"/>
                <a:cs typeface="Times New Roman" panose="02020603050405020304"/>
              </a:rPr>
              <a:t> </a:t>
            </a:r>
            <a:r>
              <a:rPr sz="1300" spc="-35" dirty="0">
                <a:latin typeface="Times New Roman" panose="02020603050405020304"/>
                <a:cs typeface="Times New Roman" panose="02020603050405020304"/>
              </a:rPr>
              <a:t>Techniques.</a:t>
            </a:r>
            <a:r>
              <a:rPr sz="1300" spc="100"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Data</a:t>
            </a:r>
            <a:r>
              <a:rPr sz="1300" spc="-10"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Mining</a:t>
            </a:r>
            <a:r>
              <a:rPr sz="1300" spc="-30"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and</a:t>
            </a:r>
            <a:r>
              <a:rPr sz="1300" spc="-10"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Machine</a:t>
            </a:r>
            <a:r>
              <a:rPr sz="1300" spc="-35" dirty="0">
                <a:latin typeface="Times New Roman" panose="02020603050405020304"/>
                <a:cs typeface="Times New Roman" panose="02020603050405020304"/>
              </a:rPr>
              <a:t> </a:t>
            </a:r>
            <a:r>
              <a:rPr sz="1300" spc="-10" dirty="0">
                <a:latin typeface="Times New Roman" panose="02020603050405020304"/>
                <a:cs typeface="Times New Roman" panose="02020603050405020304"/>
              </a:rPr>
              <a:t>Learning</a:t>
            </a:r>
            <a:r>
              <a:rPr sz="1300" spc="-125"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Applications,</a:t>
            </a:r>
            <a:r>
              <a:rPr sz="1300" spc="-50"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423-446.</a:t>
            </a:r>
            <a:endParaRPr sz="1300">
              <a:latin typeface="Times New Roman" panose="02020603050405020304"/>
              <a:cs typeface="Times New Roman" panose="02020603050405020304"/>
            </a:endParaRPr>
          </a:p>
          <a:p>
            <a:pPr marL="366395" marR="5080" indent="-354330" algn="just">
              <a:lnSpc>
                <a:spcPct val="150000"/>
              </a:lnSpc>
              <a:spcBef>
                <a:spcPts val="10"/>
              </a:spcBef>
              <a:buAutoNum type="arabicPeriod" startAt="3"/>
              <a:tabLst>
                <a:tab pos="367030" algn="l"/>
              </a:tabLst>
            </a:pPr>
            <a:r>
              <a:rPr sz="1300" spc="-5" dirty="0">
                <a:latin typeface="Times New Roman" panose="02020603050405020304"/>
                <a:cs typeface="Times New Roman" panose="02020603050405020304"/>
              </a:rPr>
              <a:t>Swapnarani, </a:t>
            </a:r>
            <a:r>
              <a:rPr sz="1300" spc="-90" dirty="0">
                <a:latin typeface="Times New Roman" panose="02020603050405020304"/>
                <a:cs typeface="Times New Roman" panose="02020603050405020304"/>
              </a:rPr>
              <a:t>P., </a:t>
            </a:r>
            <a:r>
              <a:rPr sz="1300" spc="-10" dirty="0">
                <a:latin typeface="Times New Roman" panose="02020603050405020304"/>
                <a:cs typeface="Times New Roman" panose="02020603050405020304"/>
              </a:rPr>
              <a:t>Rao, </a:t>
            </a:r>
            <a:r>
              <a:rPr sz="1300" spc="-125" dirty="0">
                <a:latin typeface="Times New Roman" panose="02020603050405020304"/>
                <a:cs typeface="Times New Roman" panose="02020603050405020304"/>
              </a:rPr>
              <a:t>P. </a:t>
            </a:r>
            <a:r>
              <a:rPr sz="1300" spc="-10" dirty="0">
                <a:latin typeface="Times New Roman" panose="02020603050405020304"/>
                <a:cs typeface="Times New Roman" panose="02020603050405020304"/>
              </a:rPr>
              <a:t>R., </a:t>
            </a:r>
            <a:r>
              <a:rPr sz="1300" spc="-5" dirty="0">
                <a:latin typeface="Times New Roman" panose="02020603050405020304"/>
                <a:cs typeface="Times New Roman" panose="02020603050405020304"/>
              </a:rPr>
              <a:t>&amp; </a:t>
            </a:r>
            <a:r>
              <a:rPr sz="1300" spc="-10" dirty="0">
                <a:latin typeface="Times New Roman" panose="02020603050405020304"/>
                <a:cs typeface="Times New Roman" panose="02020603050405020304"/>
              </a:rPr>
              <a:t>Gunjan, </a:t>
            </a:r>
            <a:r>
              <a:rPr sz="1300" spc="-135" dirty="0">
                <a:latin typeface="Times New Roman" panose="02020603050405020304"/>
                <a:cs typeface="Times New Roman" panose="02020603050405020304"/>
              </a:rPr>
              <a:t>V. </a:t>
            </a:r>
            <a:r>
              <a:rPr sz="1300" spc="-5" dirty="0">
                <a:latin typeface="Times New Roman" panose="02020603050405020304"/>
                <a:cs typeface="Times New Roman" panose="02020603050405020304"/>
              </a:rPr>
              <a:t>K. (2022). </a:t>
            </a:r>
            <a:r>
              <a:rPr sz="1300" spc="-10" dirty="0">
                <a:latin typeface="Times New Roman" panose="02020603050405020304"/>
                <a:cs typeface="Times New Roman" panose="02020603050405020304"/>
              </a:rPr>
              <a:t>Self </a:t>
            </a:r>
            <a:r>
              <a:rPr sz="1300" spc="-5" dirty="0">
                <a:latin typeface="Times New Roman" panose="02020603050405020304"/>
                <a:cs typeface="Times New Roman" panose="02020603050405020304"/>
              </a:rPr>
              <a:t>defence </a:t>
            </a:r>
            <a:r>
              <a:rPr sz="1300" spc="-10" dirty="0">
                <a:latin typeface="Times New Roman" panose="02020603050405020304"/>
                <a:cs typeface="Times New Roman" panose="02020603050405020304"/>
              </a:rPr>
              <a:t>system </a:t>
            </a:r>
            <a:r>
              <a:rPr sz="1300" spc="-5" dirty="0">
                <a:latin typeface="Times New Roman" panose="02020603050405020304"/>
                <a:cs typeface="Times New Roman" panose="02020603050405020304"/>
              </a:rPr>
              <a:t>for </a:t>
            </a:r>
            <a:r>
              <a:rPr sz="1300" spc="-10" dirty="0">
                <a:latin typeface="Times New Roman" panose="02020603050405020304"/>
                <a:cs typeface="Times New Roman" panose="02020603050405020304"/>
              </a:rPr>
              <a:t>women safety </a:t>
            </a:r>
            <a:r>
              <a:rPr sz="1300" spc="-15" dirty="0">
                <a:latin typeface="Times New Roman" panose="02020603050405020304"/>
                <a:cs typeface="Times New Roman" panose="02020603050405020304"/>
              </a:rPr>
              <a:t>with </a:t>
            </a:r>
            <a:r>
              <a:rPr sz="1300" spc="-5" dirty="0">
                <a:latin typeface="Times New Roman" panose="02020603050405020304"/>
                <a:cs typeface="Times New Roman" panose="02020603050405020304"/>
              </a:rPr>
              <a:t>location </a:t>
            </a:r>
            <a:r>
              <a:rPr sz="1300" spc="-10" dirty="0">
                <a:latin typeface="Times New Roman" panose="02020603050405020304"/>
                <a:cs typeface="Times New Roman" panose="02020603050405020304"/>
              </a:rPr>
              <a:t>tracking </a:t>
            </a:r>
            <a:r>
              <a:rPr sz="1300" spc="-5" dirty="0">
                <a:latin typeface="Times New Roman" panose="02020603050405020304"/>
                <a:cs typeface="Times New Roman" panose="02020603050405020304"/>
              </a:rPr>
              <a:t>and</a:t>
            </a:r>
            <a:r>
              <a:rPr sz="1300" dirty="0">
                <a:latin typeface="Times New Roman" panose="02020603050405020304"/>
                <a:cs typeface="Times New Roman" panose="02020603050405020304"/>
              </a:rPr>
              <a:t> </a:t>
            </a:r>
            <a:r>
              <a:rPr sz="1300" spc="-15" dirty="0">
                <a:latin typeface="Times New Roman" panose="02020603050405020304"/>
                <a:cs typeface="Times New Roman" panose="02020603050405020304"/>
              </a:rPr>
              <a:t>SMS </a:t>
            </a:r>
            <a:r>
              <a:rPr sz="1300" spc="-10"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alerting</a:t>
            </a:r>
            <a:r>
              <a:rPr sz="1300" dirty="0">
                <a:latin typeface="Times New Roman" panose="02020603050405020304"/>
                <a:cs typeface="Times New Roman" panose="02020603050405020304"/>
              </a:rPr>
              <a:t> </a:t>
            </a:r>
            <a:r>
              <a:rPr sz="1300" spc="-10" dirty="0">
                <a:latin typeface="Times New Roman" panose="02020603050405020304"/>
                <a:cs typeface="Times New Roman" panose="02020603050405020304"/>
              </a:rPr>
              <a:t>through</a:t>
            </a:r>
            <a:r>
              <a:rPr sz="1300" spc="-5" dirty="0">
                <a:latin typeface="Times New Roman" panose="02020603050405020304"/>
                <a:cs typeface="Times New Roman" panose="02020603050405020304"/>
              </a:rPr>
              <a:t> GPS</a:t>
            </a:r>
            <a:r>
              <a:rPr sz="1300"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and</a:t>
            </a:r>
            <a:r>
              <a:rPr sz="1300" dirty="0">
                <a:latin typeface="Times New Roman" panose="02020603050405020304"/>
                <a:cs typeface="Times New Roman" panose="02020603050405020304"/>
              </a:rPr>
              <a:t> </a:t>
            </a:r>
            <a:r>
              <a:rPr sz="1300" spc="-15" dirty="0">
                <a:latin typeface="Times New Roman" panose="02020603050405020304"/>
                <a:cs typeface="Times New Roman" panose="02020603050405020304"/>
              </a:rPr>
              <a:t>GSM</a:t>
            </a:r>
            <a:r>
              <a:rPr sz="1300" spc="-10"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networks.</a:t>
            </a:r>
            <a:r>
              <a:rPr sz="1300" dirty="0">
                <a:latin typeface="Times New Roman" panose="02020603050405020304"/>
                <a:cs typeface="Times New Roman" panose="02020603050405020304"/>
              </a:rPr>
              <a:t> </a:t>
            </a:r>
            <a:r>
              <a:rPr sz="1300" spc="-15" dirty="0">
                <a:latin typeface="Times New Roman" panose="02020603050405020304"/>
                <a:cs typeface="Times New Roman" panose="02020603050405020304"/>
              </a:rPr>
              <a:t>In</a:t>
            </a:r>
            <a:r>
              <a:rPr sz="1300" spc="-10" dirty="0">
                <a:latin typeface="Times New Roman" panose="02020603050405020304"/>
                <a:cs typeface="Times New Roman" panose="02020603050405020304"/>
              </a:rPr>
              <a:t> Modern</a:t>
            </a:r>
            <a:r>
              <a:rPr sz="1300" spc="-5" dirty="0">
                <a:latin typeface="Times New Roman" panose="02020603050405020304"/>
                <a:cs typeface="Times New Roman" panose="02020603050405020304"/>
              </a:rPr>
              <a:t> Approaches</a:t>
            </a:r>
            <a:r>
              <a:rPr sz="1300"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in</a:t>
            </a:r>
            <a:r>
              <a:rPr sz="1300" dirty="0">
                <a:latin typeface="Times New Roman" panose="02020603050405020304"/>
                <a:cs typeface="Times New Roman" panose="02020603050405020304"/>
              </a:rPr>
              <a:t> </a:t>
            </a:r>
            <a:r>
              <a:rPr sz="1300" spc="-10" dirty="0">
                <a:latin typeface="Times New Roman" panose="02020603050405020304"/>
                <a:cs typeface="Times New Roman" panose="02020603050405020304"/>
              </a:rPr>
              <a:t>Machine</a:t>
            </a:r>
            <a:r>
              <a:rPr sz="1300" spc="-5" dirty="0">
                <a:latin typeface="Times New Roman" panose="02020603050405020304"/>
                <a:cs typeface="Times New Roman" panose="02020603050405020304"/>
              </a:rPr>
              <a:t> </a:t>
            </a:r>
            <a:r>
              <a:rPr sz="1300" spc="-10" dirty="0">
                <a:latin typeface="Times New Roman" panose="02020603050405020304"/>
                <a:cs typeface="Times New Roman" panose="02020603050405020304"/>
              </a:rPr>
              <a:t>Learning</a:t>
            </a:r>
            <a:r>
              <a:rPr sz="1300" spc="-5" dirty="0">
                <a:latin typeface="Times New Roman" panose="02020603050405020304"/>
                <a:cs typeface="Times New Roman" panose="02020603050405020304"/>
              </a:rPr>
              <a:t> &amp;</a:t>
            </a:r>
            <a:r>
              <a:rPr sz="1300" dirty="0">
                <a:latin typeface="Times New Roman" panose="02020603050405020304"/>
                <a:cs typeface="Times New Roman" panose="02020603050405020304"/>
              </a:rPr>
              <a:t> </a:t>
            </a:r>
            <a:r>
              <a:rPr sz="1300" spc="-10" dirty="0">
                <a:latin typeface="Times New Roman" panose="02020603050405020304"/>
                <a:cs typeface="Times New Roman" panose="02020603050405020304"/>
              </a:rPr>
              <a:t>Cognitive</a:t>
            </a:r>
            <a:r>
              <a:rPr sz="1300" spc="-5" dirty="0">
                <a:latin typeface="Times New Roman" panose="02020603050405020304"/>
                <a:cs typeface="Times New Roman" panose="02020603050405020304"/>
              </a:rPr>
              <a:t> Science:</a:t>
            </a:r>
            <a:r>
              <a:rPr sz="1300"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A </a:t>
            </a:r>
            <a:r>
              <a:rPr sz="1300" dirty="0">
                <a:latin typeface="Times New Roman" panose="02020603050405020304"/>
                <a:cs typeface="Times New Roman" panose="02020603050405020304"/>
              </a:rPr>
              <a:t> </a:t>
            </a:r>
            <a:r>
              <a:rPr sz="1300" spc="-35" dirty="0">
                <a:latin typeface="Times New Roman" panose="02020603050405020304"/>
                <a:cs typeface="Times New Roman" panose="02020603050405020304"/>
              </a:rPr>
              <a:t>Walkthrough</a:t>
            </a:r>
            <a:r>
              <a:rPr sz="1300" spc="85"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(pp. 361-368).</a:t>
            </a:r>
            <a:r>
              <a:rPr sz="1300" spc="20" dirty="0">
                <a:latin typeface="Times New Roman" panose="02020603050405020304"/>
                <a:cs typeface="Times New Roman" panose="02020603050405020304"/>
              </a:rPr>
              <a:t> </a:t>
            </a:r>
            <a:r>
              <a:rPr sz="1300" spc="-10" dirty="0">
                <a:latin typeface="Times New Roman" panose="02020603050405020304"/>
                <a:cs typeface="Times New Roman" panose="02020603050405020304"/>
              </a:rPr>
              <a:t>Cham:</a:t>
            </a:r>
            <a:r>
              <a:rPr sz="1300" spc="10" dirty="0">
                <a:latin typeface="Times New Roman" panose="02020603050405020304"/>
                <a:cs typeface="Times New Roman" panose="02020603050405020304"/>
              </a:rPr>
              <a:t> </a:t>
            </a:r>
            <a:r>
              <a:rPr sz="1300" spc="-10" dirty="0">
                <a:latin typeface="Times New Roman" panose="02020603050405020304"/>
                <a:cs typeface="Times New Roman" panose="02020603050405020304"/>
              </a:rPr>
              <a:t>Springer</a:t>
            </a:r>
            <a:r>
              <a:rPr sz="1300" spc="35"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International</a:t>
            </a:r>
            <a:r>
              <a:rPr sz="1300" spc="40" dirty="0">
                <a:latin typeface="Times New Roman" panose="02020603050405020304"/>
                <a:cs typeface="Times New Roman" panose="02020603050405020304"/>
              </a:rPr>
              <a:t> </a:t>
            </a:r>
            <a:r>
              <a:rPr sz="1300" spc="-10" dirty="0">
                <a:latin typeface="Times New Roman" panose="02020603050405020304"/>
                <a:cs typeface="Times New Roman" panose="02020603050405020304"/>
              </a:rPr>
              <a:t>Publishing.</a:t>
            </a:r>
            <a:endParaRPr sz="1300">
              <a:latin typeface="Times New Roman" panose="02020603050405020304"/>
              <a:cs typeface="Times New Roman" panose="02020603050405020304"/>
            </a:endParaRPr>
          </a:p>
          <a:p>
            <a:pPr marL="366395" indent="-354330" algn="just">
              <a:lnSpc>
                <a:spcPct val="100000"/>
              </a:lnSpc>
              <a:spcBef>
                <a:spcPts val="770"/>
              </a:spcBef>
              <a:buAutoNum type="arabicPeriod" startAt="3"/>
              <a:tabLst>
                <a:tab pos="367030" algn="l"/>
              </a:tabLst>
            </a:pPr>
            <a:r>
              <a:rPr sz="1300" spc="-45" dirty="0">
                <a:latin typeface="Times New Roman" panose="02020603050405020304"/>
                <a:cs typeface="Times New Roman" panose="02020603050405020304"/>
              </a:rPr>
              <a:t>Torku,</a:t>
            </a:r>
            <a:r>
              <a:rPr sz="1300" spc="50" dirty="0">
                <a:latin typeface="Times New Roman" panose="02020603050405020304"/>
                <a:cs typeface="Times New Roman" panose="02020603050405020304"/>
              </a:rPr>
              <a:t> </a:t>
            </a:r>
            <a:r>
              <a:rPr sz="1300" spc="-10" dirty="0">
                <a:latin typeface="Times New Roman" panose="02020603050405020304"/>
                <a:cs typeface="Times New Roman" panose="02020603050405020304"/>
              </a:rPr>
              <a:t>A.,</a:t>
            </a:r>
            <a:r>
              <a:rPr sz="1300" spc="175"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Chan,</a:t>
            </a:r>
            <a:r>
              <a:rPr sz="1300" spc="5" dirty="0">
                <a:latin typeface="Times New Roman" panose="02020603050405020304"/>
                <a:cs typeface="Times New Roman" panose="02020603050405020304"/>
              </a:rPr>
              <a:t> </a:t>
            </a:r>
            <a:r>
              <a:rPr sz="1300" spc="-15" dirty="0">
                <a:latin typeface="Times New Roman" panose="02020603050405020304"/>
                <a:cs typeface="Times New Roman" panose="02020603050405020304"/>
              </a:rPr>
              <a:t>A.</a:t>
            </a:r>
            <a:r>
              <a:rPr sz="1300" spc="175" dirty="0">
                <a:latin typeface="Times New Roman" panose="02020603050405020304"/>
                <a:cs typeface="Times New Roman" panose="02020603050405020304"/>
              </a:rPr>
              <a:t> </a:t>
            </a:r>
            <a:r>
              <a:rPr sz="1300" spc="-80" dirty="0">
                <a:latin typeface="Times New Roman" panose="02020603050405020304"/>
                <a:cs typeface="Times New Roman" panose="02020603050405020304"/>
              </a:rPr>
              <a:t>P.,</a:t>
            </a:r>
            <a:r>
              <a:rPr sz="1300" dirty="0">
                <a:latin typeface="Times New Roman" panose="02020603050405020304"/>
                <a:cs typeface="Times New Roman" panose="02020603050405020304"/>
              </a:rPr>
              <a:t> </a:t>
            </a:r>
            <a:r>
              <a:rPr sz="1300" spc="-60" dirty="0">
                <a:latin typeface="Times New Roman" panose="02020603050405020304"/>
                <a:cs typeface="Times New Roman" panose="02020603050405020304"/>
              </a:rPr>
              <a:t>Yung,</a:t>
            </a:r>
            <a:r>
              <a:rPr sz="1300" spc="155"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E.</a:t>
            </a:r>
            <a:r>
              <a:rPr sz="1300" spc="175" dirty="0">
                <a:latin typeface="Times New Roman" panose="02020603050405020304"/>
                <a:cs typeface="Times New Roman" panose="02020603050405020304"/>
              </a:rPr>
              <a:t> </a:t>
            </a:r>
            <a:r>
              <a:rPr sz="1300" dirty="0">
                <a:latin typeface="Times New Roman" panose="02020603050405020304"/>
                <a:cs typeface="Times New Roman" panose="02020603050405020304"/>
              </a:rPr>
              <a:t>H.,</a:t>
            </a:r>
            <a:r>
              <a:rPr sz="1300" spc="150"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&amp;</a:t>
            </a:r>
            <a:r>
              <a:rPr sz="1300" spc="160" dirty="0">
                <a:latin typeface="Times New Roman" panose="02020603050405020304"/>
                <a:cs typeface="Times New Roman" panose="02020603050405020304"/>
              </a:rPr>
              <a:t> </a:t>
            </a:r>
            <a:r>
              <a:rPr sz="1300" spc="-10" dirty="0">
                <a:latin typeface="Times New Roman" panose="02020603050405020304"/>
                <a:cs typeface="Times New Roman" panose="02020603050405020304"/>
              </a:rPr>
              <a:t>Seo,</a:t>
            </a:r>
            <a:r>
              <a:rPr sz="1300" spc="170"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J.</a:t>
            </a:r>
            <a:r>
              <a:rPr sz="1300" spc="150"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(2022).</a:t>
            </a:r>
            <a:r>
              <a:rPr sz="1300" spc="200"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Detecting</a:t>
            </a:r>
            <a:r>
              <a:rPr sz="1300" spc="114" dirty="0">
                <a:latin typeface="Times New Roman" panose="02020603050405020304"/>
                <a:cs typeface="Times New Roman" panose="02020603050405020304"/>
              </a:rPr>
              <a:t> </a:t>
            </a:r>
            <a:r>
              <a:rPr sz="1300" spc="-10" dirty="0">
                <a:latin typeface="Times New Roman" panose="02020603050405020304"/>
                <a:cs typeface="Times New Roman" panose="02020603050405020304"/>
              </a:rPr>
              <a:t>stressful</a:t>
            </a:r>
            <a:r>
              <a:rPr sz="1300" spc="145"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older</a:t>
            </a:r>
            <a:r>
              <a:rPr sz="1300" spc="190"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adults-environment</a:t>
            </a:r>
            <a:r>
              <a:rPr sz="1300" spc="135" dirty="0">
                <a:latin typeface="Times New Roman" panose="02020603050405020304"/>
                <a:cs typeface="Times New Roman" panose="02020603050405020304"/>
              </a:rPr>
              <a:t> </a:t>
            </a:r>
            <a:r>
              <a:rPr sz="1300" spc="-10" dirty="0">
                <a:latin typeface="Times New Roman" panose="02020603050405020304"/>
                <a:cs typeface="Times New Roman" panose="02020603050405020304"/>
              </a:rPr>
              <a:t>interactions</a:t>
            </a:r>
            <a:r>
              <a:rPr sz="1300" spc="140"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to</a:t>
            </a:r>
            <a:endParaRPr sz="1300">
              <a:latin typeface="Times New Roman" panose="02020603050405020304"/>
              <a:cs typeface="Times New Roman" panose="02020603050405020304"/>
            </a:endParaRPr>
          </a:p>
          <a:p>
            <a:pPr marL="366395" algn="just">
              <a:lnSpc>
                <a:spcPct val="100000"/>
              </a:lnSpc>
              <a:spcBef>
                <a:spcPts val="795"/>
              </a:spcBef>
            </a:pPr>
            <a:r>
              <a:rPr sz="1300" spc="-10" dirty="0">
                <a:latin typeface="Times New Roman" panose="02020603050405020304"/>
                <a:cs typeface="Times New Roman" panose="02020603050405020304"/>
              </a:rPr>
              <a:t>improve</a:t>
            </a:r>
            <a:r>
              <a:rPr sz="1300" spc="25"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neighbourhood</a:t>
            </a:r>
            <a:r>
              <a:rPr sz="1300" spc="335"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mobility:</a:t>
            </a:r>
            <a:r>
              <a:rPr sz="1300" spc="150"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A</a:t>
            </a:r>
            <a:r>
              <a:rPr sz="1300" spc="160" dirty="0">
                <a:latin typeface="Times New Roman" panose="02020603050405020304"/>
                <a:cs typeface="Times New Roman" panose="02020603050405020304"/>
              </a:rPr>
              <a:t> </a:t>
            </a:r>
            <a:r>
              <a:rPr sz="1300" spc="-10" dirty="0">
                <a:latin typeface="Times New Roman" panose="02020603050405020304"/>
                <a:cs typeface="Times New Roman" panose="02020603050405020304"/>
              </a:rPr>
              <a:t>multimodal</a:t>
            </a:r>
            <a:r>
              <a:rPr sz="1300" spc="305" dirty="0">
                <a:latin typeface="Times New Roman" panose="02020603050405020304"/>
                <a:cs typeface="Times New Roman" panose="02020603050405020304"/>
              </a:rPr>
              <a:t> </a:t>
            </a:r>
            <a:r>
              <a:rPr sz="1300" spc="-10" dirty="0">
                <a:latin typeface="Times New Roman" panose="02020603050405020304"/>
                <a:cs typeface="Times New Roman" panose="02020603050405020304"/>
              </a:rPr>
              <a:t>physiological</a:t>
            </a:r>
            <a:r>
              <a:rPr sz="1300" spc="340" dirty="0">
                <a:latin typeface="Times New Roman" panose="02020603050405020304"/>
                <a:cs typeface="Times New Roman" panose="02020603050405020304"/>
              </a:rPr>
              <a:t> </a:t>
            </a:r>
            <a:r>
              <a:rPr sz="1300" spc="-10" dirty="0">
                <a:latin typeface="Times New Roman" panose="02020603050405020304"/>
                <a:cs typeface="Times New Roman" panose="02020603050405020304"/>
              </a:rPr>
              <a:t>sensing,</a:t>
            </a:r>
            <a:r>
              <a:rPr sz="1300" spc="295" dirty="0">
                <a:latin typeface="Times New Roman" panose="02020603050405020304"/>
                <a:cs typeface="Times New Roman" panose="02020603050405020304"/>
              </a:rPr>
              <a:t> </a:t>
            </a:r>
            <a:r>
              <a:rPr sz="1300" spc="-10" dirty="0">
                <a:latin typeface="Times New Roman" panose="02020603050405020304"/>
                <a:cs typeface="Times New Roman" panose="02020603050405020304"/>
              </a:rPr>
              <a:t>machine</a:t>
            </a:r>
            <a:r>
              <a:rPr sz="1300" spc="285"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learning,</a:t>
            </a:r>
            <a:r>
              <a:rPr sz="1300" spc="280"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and</a:t>
            </a:r>
            <a:r>
              <a:rPr sz="1300" spc="280"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risk</a:t>
            </a:r>
            <a:r>
              <a:rPr sz="1300" spc="305"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hotspot</a:t>
            </a:r>
            <a:r>
              <a:rPr sz="1300" spc="35" dirty="0">
                <a:latin typeface="Times New Roman" panose="02020603050405020304"/>
                <a:cs typeface="Times New Roman" panose="02020603050405020304"/>
              </a:rPr>
              <a:t> </a:t>
            </a:r>
            <a:r>
              <a:rPr sz="1300" spc="-10" dirty="0">
                <a:latin typeface="Times New Roman" panose="02020603050405020304"/>
                <a:cs typeface="Times New Roman" panose="02020603050405020304"/>
              </a:rPr>
              <a:t>analysis-</a:t>
            </a:r>
            <a:endParaRPr sz="1300">
              <a:latin typeface="Times New Roman" panose="02020603050405020304"/>
              <a:cs typeface="Times New Roman" panose="02020603050405020304"/>
            </a:endParaRPr>
          </a:p>
          <a:p>
            <a:pPr marL="366395" algn="just">
              <a:lnSpc>
                <a:spcPct val="100000"/>
              </a:lnSpc>
              <a:spcBef>
                <a:spcPts val="770"/>
              </a:spcBef>
            </a:pPr>
            <a:r>
              <a:rPr sz="1300" spc="-5" dirty="0">
                <a:latin typeface="Times New Roman" panose="02020603050405020304"/>
                <a:cs typeface="Times New Roman" panose="02020603050405020304"/>
              </a:rPr>
              <a:t>based</a:t>
            </a:r>
            <a:r>
              <a:rPr sz="1300" spc="-35"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approach.</a:t>
            </a:r>
            <a:r>
              <a:rPr sz="1300" spc="-50"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Building</a:t>
            </a:r>
            <a:r>
              <a:rPr sz="1300" spc="-15"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and</a:t>
            </a:r>
            <a:r>
              <a:rPr sz="1300" spc="-10" dirty="0">
                <a:latin typeface="Times New Roman" panose="02020603050405020304"/>
                <a:cs typeface="Times New Roman" panose="02020603050405020304"/>
              </a:rPr>
              <a:t> Environment,</a:t>
            </a:r>
            <a:r>
              <a:rPr sz="1300" spc="15"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224,</a:t>
            </a:r>
            <a:r>
              <a:rPr sz="1300" spc="20"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109533.</a:t>
            </a:r>
            <a:endParaRPr sz="1300">
              <a:latin typeface="Times New Roman" panose="02020603050405020304"/>
              <a:cs typeface="Times New Roman" panose="02020603050405020304"/>
            </a:endParaRPr>
          </a:p>
          <a:p>
            <a:pPr marL="366395" marR="16510" indent="-354330" algn="just">
              <a:lnSpc>
                <a:spcPct val="150000"/>
              </a:lnSpc>
              <a:spcBef>
                <a:spcPts val="10"/>
              </a:spcBef>
              <a:buAutoNum type="arabicPeriod" startAt="5"/>
              <a:tabLst>
                <a:tab pos="367030" algn="l"/>
              </a:tabLst>
            </a:pPr>
            <a:r>
              <a:rPr sz="1300" spc="-10" dirty="0">
                <a:latin typeface="Times New Roman" panose="02020603050405020304"/>
                <a:cs typeface="Times New Roman" panose="02020603050405020304"/>
              </a:rPr>
              <a:t>Srinivas Rao, </a:t>
            </a:r>
            <a:r>
              <a:rPr sz="1300" spc="-20" dirty="0">
                <a:latin typeface="Times New Roman" panose="02020603050405020304"/>
                <a:cs typeface="Times New Roman" panose="02020603050405020304"/>
              </a:rPr>
              <a:t>K., </a:t>
            </a:r>
            <a:r>
              <a:rPr sz="1300" spc="-10" dirty="0">
                <a:latin typeface="Times New Roman" panose="02020603050405020304"/>
                <a:cs typeface="Times New Roman" panose="02020603050405020304"/>
              </a:rPr>
              <a:t>Divakara Rao, </a:t>
            </a:r>
            <a:r>
              <a:rPr sz="1300" spc="-20" dirty="0">
                <a:latin typeface="Times New Roman" panose="02020603050405020304"/>
                <a:cs typeface="Times New Roman" panose="02020603050405020304"/>
              </a:rPr>
              <a:t>D. </a:t>
            </a:r>
            <a:r>
              <a:rPr sz="1300" spc="-105" dirty="0">
                <a:latin typeface="Times New Roman" panose="02020603050405020304"/>
                <a:cs typeface="Times New Roman" panose="02020603050405020304"/>
              </a:rPr>
              <a:t>V.,</a:t>
            </a:r>
            <a:r>
              <a:rPr sz="1300" spc="-100"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Patel, </a:t>
            </a:r>
            <a:r>
              <a:rPr sz="1300" spc="-10" dirty="0">
                <a:latin typeface="Times New Roman" panose="02020603050405020304"/>
                <a:cs typeface="Times New Roman" panose="02020603050405020304"/>
              </a:rPr>
              <a:t>I., </a:t>
            </a:r>
            <a:r>
              <a:rPr sz="1300" spc="-20" dirty="0">
                <a:latin typeface="Times New Roman" panose="02020603050405020304"/>
                <a:cs typeface="Times New Roman" panose="02020603050405020304"/>
              </a:rPr>
              <a:t>Saikumar, K., </a:t>
            </a:r>
            <a:r>
              <a:rPr sz="1300" spc="-5" dirty="0">
                <a:latin typeface="Times New Roman" panose="02020603050405020304"/>
                <a:cs typeface="Times New Roman" panose="02020603050405020304"/>
              </a:rPr>
              <a:t>&amp; </a:t>
            </a:r>
            <a:r>
              <a:rPr sz="1300" spc="-30" dirty="0">
                <a:latin typeface="Times New Roman" panose="02020603050405020304"/>
                <a:cs typeface="Times New Roman" panose="02020603050405020304"/>
              </a:rPr>
              <a:t>Vijendra </a:t>
            </a:r>
            <a:r>
              <a:rPr sz="1300" spc="-5" dirty="0">
                <a:latin typeface="Times New Roman" panose="02020603050405020304"/>
                <a:cs typeface="Times New Roman" panose="02020603050405020304"/>
              </a:rPr>
              <a:t>Babu, </a:t>
            </a:r>
            <a:r>
              <a:rPr sz="1300" spc="-15" dirty="0">
                <a:latin typeface="Times New Roman" panose="02020603050405020304"/>
                <a:cs typeface="Times New Roman" panose="02020603050405020304"/>
              </a:rPr>
              <a:t>D. </a:t>
            </a:r>
            <a:r>
              <a:rPr sz="1300" spc="-10" dirty="0">
                <a:latin typeface="Times New Roman" panose="02020603050405020304"/>
                <a:cs typeface="Times New Roman" panose="02020603050405020304"/>
              </a:rPr>
              <a:t>(2023). Automatic prediction and </a:t>
            </a:r>
            <a:r>
              <a:rPr sz="1300" spc="-5" dirty="0">
                <a:latin typeface="Times New Roman" panose="02020603050405020304"/>
                <a:cs typeface="Times New Roman" panose="02020603050405020304"/>
              </a:rPr>
              <a:t> </a:t>
            </a:r>
            <a:r>
              <a:rPr sz="1300" spc="-10" dirty="0">
                <a:latin typeface="Times New Roman" panose="02020603050405020304"/>
                <a:cs typeface="Times New Roman" panose="02020603050405020304"/>
              </a:rPr>
              <a:t>identification</a:t>
            </a:r>
            <a:r>
              <a:rPr sz="1300" spc="-5" dirty="0">
                <a:latin typeface="Times New Roman" panose="02020603050405020304"/>
                <a:cs typeface="Times New Roman" panose="02020603050405020304"/>
              </a:rPr>
              <a:t> of</a:t>
            </a:r>
            <a:r>
              <a:rPr sz="1300" dirty="0">
                <a:latin typeface="Times New Roman" panose="02020603050405020304"/>
                <a:cs typeface="Times New Roman" panose="02020603050405020304"/>
              </a:rPr>
              <a:t> </a:t>
            </a:r>
            <a:r>
              <a:rPr sz="1300" spc="-10" dirty="0">
                <a:latin typeface="Times New Roman" panose="02020603050405020304"/>
                <a:cs typeface="Times New Roman" panose="02020603050405020304"/>
              </a:rPr>
              <a:t>smart</a:t>
            </a:r>
            <a:r>
              <a:rPr sz="1300" spc="-5" dirty="0">
                <a:latin typeface="Times New Roman" panose="02020603050405020304"/>
                <a:cs typeface="Times New Roman" panose="02020603050405020304"/>
              </a:rPr>
              <a:t> </a:t>
            </a:r>
            <a:r>
              <a:rPr sz="1300" spc="-10" dirty="0">
                <a:latin typeface="Times New Roman" panose="02020603050405020304"/>
                <a:cs typeface="Times New Roman" panose="02020603050405020304"/>
              </a:rPr>
              <a:t>women</a:t>
            </a:r>
            <a:r>
              <a:rPr sz="1300" spc="-5" dirty="0">
                <a:latin typeface="Times New Roman" panose="02020603050405020304"/>
                <a:cs typeface="Times New Roman" panose="02020603050405020304"/>
              </a:rPr>
              <a:t> </a:t>
            </a:r>
            <a:r>
              <a:rPr sz="1300" spc="-10" dirty="0">
                <a:latin typeface="Times New Roman" panose="02020603050405020304"/>
                <a:cs typeface="Times New Roman" panose="02020603050405020304"/>
              </a:rPr>
              <a:t>safety</a:t>
            </a:r>
            <a:r>
              <a:rPr sz="1300" spc="-5" dirty="0">
                <a:latin typeface="Times New Roman" panose="02020603050405020304"/>
                <a:cs typeface="Times New Roman" panose="02020603050405020304"/>
              </a:rPr>
              <a:t> </a:t>
            </a:r>
            <a:r>
              <a:rPr sz="1300" spc="-10" dirty="0">
                <a:latin typeface="Times New Roman" panose="02020603050405020304"/>
                <a:cs typeface="Times New Roman" panose="02020603050405020304"/>
              </a:rPr>
              <a:t>wearable</a:t>
            </a:r>
            <a:r>
              <a:rPr sz="1300" spc="-5" dirty="0">
                <a:latin typeface="Times New Roman" panose="02020603050405020304"/>
                <a:cs typeface="Times New Roman" panose="02020603050405020304"/>
              </a:rPr>
              <a:t> </a:t>
            </a:r>
            <a:r>
              <a:rPr sz="1300" spc="-10" dirty="0">
                <a:latin typeface="Times New Roman" panose="02020603050405020304"/>
                <a:cs typeface="Times New Roman" panose="02020603050405020304"/>
              </a:rPr>
              <a:t>device</a:t>
            </a:r>
            <a:r>
              <a:rPr sz="1300" spc="-5" dirty="0">
                <a:latin typeface="Times New Roman" panose="02020603050405020304"/>
                <a:cs typeface="Times New Roman" panose="02020603050405020304"/>
              </a:rPr>
              <a:t> using</a:t>
            </a:r>
            <a:r>
              <a:rPr sz="1300" dirty="0">
                <a:latin typeface="Times New Roman" panose="02020603050405020304"/>
                <a:cs typeface="Times New Roman" panose="02020603050405020304"/>
              </a:rPr>
              <a:t> </a:t>
            </a:r>
            <a:r>
              <a:rPr sz="1300" spc="-25" dirty="0">
                <a:latin typeface="Times New Roman" panose="02020603050405020304"/>
                <a:cs typeface="Times New Roman" panose="02020603050405020304"/>
              </a:rPr>
              <a:t>Dc-RFO-IoT.</a:t>
            </a:r>
            <a:r>
              <a:rPr sz="1300" spc="-20" dirty="0">
                <a:latin typeface="Times New Roman" panose="02020603050405020304"/>
                <a:cs typeface="Times New Roman" panose="02020603050405020304"/>
              </a:rPr>
              <a:t> </a:t>
            </a:r>
            <a:r>
              <a:rPr sz="1300" spc="-10" dirty="0">
                <a:latin typeface="Times New Roman" panose="02020603050405020304"/>
                <a:cs typeface="Times New Roman" panose="02020603050405020304"/>
              </a:rPr>
              <a:t>Journal</a:t>
            </a:r>
            <a:r>
              <a:rPr sz="1300" spc="310"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of</a:t>
            </a:r>
            <a:r>
              <a:rPr sz="1300" spc="320"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Information</a:t>
            </a:r>
            <a:r>
              <a:rPr sz="1300" spc="320" dirty="0">
                <a:latin typeface="Times New Roman" panose="02020603050405020304"/>
                <a:cs typeface="Times New Roman" panose="02020603050405020304"/>
              </a:rPr>
              <a:t> </a:t>
            </a:r>
            <a:r>
              <a:rPr sz="1300" spc="-25" dirty="0">
                <a:latin typeface="Times New Roman" panose="02020603050405020304"/>
                <a:cs typeface="Times New Roman" panose="02020603050405020304"/>
              </a:rPr>
              <a:t>Technology </a:t>
            </a:r>
            <a:r>
              <a:rPr sz="1300" spc="-20" dirty="0">
                <a:latin typeface="Times New Roman" panose="02020603050405020304"/>
                <a:cs typeface="Times New Roman" panose="02020603050405020304"/>
              </a:rPr>
              <a:t> </a:t>
            </a:r>
            <a:r>
              <a:rPr sz="1300" spc="-10" dirty="0">
                <a:latin typeface="Times New Roman" panose="02020603050405020304"/>
                <a:cs typeface="Times New Roman" panose="02020603050405020304"/>
              </a:rPr>
              <a:t>Management,</a:t>
            </a:r>
            <a:r>
              <a:rPr sz="1300"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15(Special</a:t>
            </a:r>
            <a:r>
              <a:rPr sz="1300" spc="35" dirty="0">
                <a:latin typeface="Times New Roman" panose="02020603050405020304"/>
                <a:cs typeface="Times New Roman" panose="02020603050405020304"/>
              </a:rPr>
              <a:t> </a:t>
            </a:r>
            <a:r>
              <a:rPr sz="1300" spc="-10" dirty="0">
                <a:latin typeface="Times New Roman" panose="02020603050405020304"/>
                <a:cs typeface="Times New Roman" panose="02020603050405020304"/>
              </a:rPr>
              <a:t>Issue),</a:t>
            </a:r>
            <a:r>
              <a:rPr sz="1300" spc="25"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34-51.</a:t>
            </a:r>
            <a:endParaRPr sz="1300">
              <a:latin typeface="Times New Roman" panose="02020603050405020304"/>
              <a:cs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3598" y="498805"/>
            <a:ext cx="2458085" cy="406400"/>
          </a:xfrm>
          <a:prstGeom prst="rect">
            <a:avLst/>
          </a:prstGeom>
        </p:spPr>
        <p:txBody>
          <a:bodyPr vert="horz" wrap="square" lIns="0" tIns="12065" rIns="0" bIns="0" rtlCol="0">
            <a:spAutoFit/>
          </a:bodyPr>
          <a:lstStyle/>
          <a:p>
            <a:pPr marL="12700">
              <a:lnSpc>
                <a:spcPct val="100000"/>
              </a:lnSpc>
              <a:spcBef>
                <a:spcPts val="95"/>
              </a:spcBef>
            </a:pPr>
            <a:r>
              <a:rPr sz="2500" spc="-5" dirty="0"/>
              <a:t>INTRODUCTION</a:t>
            </a:r>
            <a:endParaRPr sz="2500"/>
          </a:p>
        </p:txBody>
      </p:sp>
      <p:sp>
        <p:nvSpPr>
          <p:cNvPr id="3" name="object 3"/>
          <p:cNvSpPr txBox="1"/>
          <p:nvPr/>
        </p:nvSpPr>
        <p:spPr>
          <a:xfrm>
            <a:off x="393598" y="949611"/>
            <a:ext cx="8572500" cy="3783728"/>
          </a:xfrm>
          <a:prstGeom prst="rect">
            <a:avLst/>
          </a:prstGeom>
        </p:spPr>
        <p:txBody>
          <a:bodyPr vert="horz" wrap="square" lIns="0" tIns="135255" rIns="0" bIns="0" rtlCol="0">
            <a:spAutoFit/>
          </a:bodyPr>
          <a:lstStyle/>
          <a:p>
            <a:pPr marL="175260" indent="-163195" algn="just">
              <a:lnSpc>
                <a:spcPct val="100000"/>
              </a:lnSpc>
              <a:spcBef>
                <a:spcPts val="1065"/>
              </a:spcBef>
              <a:buClr>
                <a:srgbClr val="FF0000"/>
              </a:buClr>
              <a:buSzPct val="94000"/>
              <a:buFont typeface="Wingdings" panose="05000000000000000000"/>
              <a:buChar char=""/>
              <a:tabLst>
                <a:tab pos="175895" algn="l"/>
              </a:tabLst>
            </a:pPr>
            <a:r>
              <a:rPr sz="1600" spc="-15" dirty="0">
                <a:latin typeface="Times New Roman" panose="02020603050405020304" pitchFamily="18" charset="0"/>
                <a:cs typeface="Times New Roman" panose="02020603050405020304" pitchFamily="18" charset="0"/>
              </a:rPr>
              <a:t>In</a:t>
            </a:r>
            <a:r>
              <a:rPr sz="1600" spc="7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today's</a:t>
            </a:r>
            <a:r>
              <a:rPr sz="1600" spc="60" dirty="0">
                <a:latin typeface="Times New Roman" panose="02020603050405020304" pitchFamily="18" charset="0"/>
                <a:cs typeface="Times New Roman" panose="02020603050405020304" pitchFamily="18" charset="0"/>
              </a:rPr>
              <a:t> </a:t>
            </a:r>
            <a:r>
              <a:rPr sz="1600" spc="-10" dirty="0">
                <a:latin typeface="Times New Roman" panose="02020603050405020304" pitchFamily="18" charset="0"/>
                <a:cs typeface="Times New Roman" panose="02020603050405020304" pitchFamily="18" charset="0"/>
              </a:rPr>
              <a:t>world,</a:t>
            </a:r>
            <a:r>
              <a:rPr sz="1600" spc="65" dirty="0">
                <a:latin typeface="Times New Roman" panose="02020603050405020304" pitchFamily="18" charset="0"/>
                <a:cs typeface="Times New Roman" panose="02020603050405020304" pitchFamily="18" charset="0"/>
              </a:rPr>
              <a:t> </a:t>
            </a:r>
            <a:r>
              <a:rPr sz="1600" spc="-10" dirty="0">
                <a:latin typeface="Times New Roman" panose="02020603050405020304" pitchFamily="18" charset="0"/>
                <a:cs typeface="Times New Roman" panose="02020603050405020304" pitchFamily="18" charset="0"/>
              </a:rPr>
              <a:t>ensuring</a:t>
            </a:r>
            <a:r>
              <a:rPr sz="1600" spc="5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the</a:t>
            </a:r>
            <a:r>
              <a:rPr sz="1600" spc="4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safety</a:t>
            </a:r>
            <a:r>
              <a:rPr sz="1600" spc="25" dirty="0">
                <a:latin typeface="Times New Roman" panose="02020603050405020304" pitchFamily="18" charset="0"/>
                <a:cs typeface="Times New Roman" panose="02020603050405020304" pitchFamily="18" charset="0"/>
              </a:rPr>
              <a:t> </a:t>
            </a:r>
            <a:r>
              <a:rPr sz="1600" spc="-10" dirty="0">
                <a:latin typeface="Times New Roman" panose="02020603050405020304" pitchFamily="18" charset="0"/>
                <a:cs typeface="Times New Roman" panose="02020603050405020304" pitchFamily="18" charset="0"/>
              </a:rPr>
              <a:t>and</a:t>
            </a:r>
            <a:r>
              <a:rPr sz="1600" spc="7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security</a:t>
            </a:r>
            <a:r>
              <a:rPr sz="1600" spc="3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of</a:t>
            </a:r>
            <a:r>
              <a:rPr sz="1600" spc="50" dirty="0">
                <a:latin typeface="Times New Roman" panose="02020603050405020304" pitchFamily="18" charset="0"/>
                <a:cs typeface="Times New Roman" panose="02020603050405020304" pitchFamily="18" charset="0"/>
              </a:rPr>
              <a:t> </a:t>
            </a:r>
            <a:r>
              <a:rPr sz="1600" spc="-10" dirty="0">
                <a:latin typeface="Times New Roman" panose="02020603050405020304" pitchFamily="18" charset="0"/>
                <a:cs typeface="Times New Roman" panose="02020603050405020304" pitchFamily="18" charset="0"/>
              </a:rPr>
              <a:t>women</a:t>
            </a:r>
            <a:r>
              <a:rPr sz="1600" spc="7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during</a:t>
            </a:r>
            <a:r>
              <a:rPr sz="1600" spc="3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their</a:t>
            </a:r>
            <a:r>
              <a:rPr sz="1600" spc="3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daily</a:t>
            </a:r>
            <a:r>
              <a:rPr sz="1600" spc="2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travels</a:t>
            </a:r>
            <a:r>
              <a:rPr sz="1600" spc="6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is</a:t>
            </a:r>
            <a:r>
              <a:rPr sz="1600" spc="5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of</a:t>
            </a:r>
            <a:r>
              <a:rPr sz="1600" spc="51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paramount</a:t>
            </a:r>
            <a:endParaRPr sz="1600" dirty="0">
              <a:latin typeface="Times New Roman" panose="02020603050405020304" pitchFamily="18" charset="0"/>
              <a:cs typeface="Times New Roman" panose="02020603050405020304" pitchFamily="18" charset="0"/>
            </a:endParaRPr>
          </a:p>
          <a:p>
            <a:pPr marL="12700" algn="just">
              <a:lnSpc>
                <a:spcPct val="100000"/>
              </a:lnSpc>
              <a:spcBef>
                <a:spcPts val="960"/>
              </a:spcBef>
            </a:pPr>
            <a:r>
              <a:rPr sz="1600" smtClean="0">
                <a:latin typeface="Times New Roman" panose="02020603050405020304" pitchFamily="18" charset="0"/>
                <a:cs typeface="Times New Roman" panose="02020603050405020304" pitchFamily="18" charset="0"/>
              </a:rPr>
              <a:t>importance.</a:t>
            </a:r>
            <a:endParaRPr sz="1600" smtClean="0">
              <a:latin typeface="Times New Roman" panose="02020603050405020304" pitchFamily="18" charset="0"/>
              <a:cs typeface="Times New Roman" panose="02020603050405020304" pitchFamily="18" charset="0"/>
            </a:endParaRPr>
          </a:p>
          <a:p>
            <a:pPr marL="175260" indent="-163195" algn="just">
              <a:lnSpc>
                <a:spcPct val="100000"/>
              </a:lnSpc>
              <a:spcBef>
                <a:spcPts val="1060"/>
              </a:spcBef>
              <a:buClr>
                <a:srgbClr val="FF0000"/>
              </a:buClr>
              <a:buSzPct val="94000"/>
              <a:buFont typeface="Wingdings" panose="05000000000000000000"/>
              <a:buChar char=""/>
              <a:tabLst>
                <a:tab pos="175895" algn="l"/>
                <a:tab pos="5412105" algn="l"/>
              </a:tabLst>
            </a:pPr>
            <a:r>
              <a:rPr sz="1600" spc="-5" smtClean="0">
                <a:latin typeface="Times New Roman" panose="02020603050405020304" pitchFamily="18" charset="0"/>
                <a:cs typeface="Times New Roman" panose="02020603050405020304" pitchFamily="18" charset="0"/>
              </a:rPr>
              <a:t>The</a:t>
            </a:r>
            <a:r>
              <a:rPr sz="1600" spc="195" smtClean="0">
                <a:latin typeface="Times New Roman" panose="02020603050405020304" pitchFamily="18" charset="0"/>
                <a:cs typeface="Times New Roman" panose="02020603050405020304" pitchFamily="18" charset="0"/>
              </a:rPr>
              <a:t> </a:t>
            </a:r>
            <a:r>
              <a:rPr sz="1600" spc="-10" smtClean="0">
                <a:latin typeface="Times New Roman" panose="02020603050405020304" pitchFamily="18" charset="0"/>
                <a:cs typeface="Times New Roman" panose="02020603050405020304" pitchFamily="18" charset="0"/>
              </a:rPr>
              <a:t>Comprehensive</a:t>
            </a:r>
            <a:r>
              <a:rPr sz="1600" spc="215" smtClean="0">
                <a:latin typeface="Times New Roman" panose="02020603050405020304" pitchFamily="18" charset="0"/>
                <a:cs typeface="Times New Roman" panose="02020603050405020304" pitchFamily="18" charset="0"/>
              </a:rPr>
              <a:t> </a:t>
            </a:r>
            <a:r>
              <a:rPr sz="1600" spc="-45" smtClean="0">
                <a:latin typeface="Times New Roman" panose="02020603050405020304" pitchFamily="18" charset="0"/>
                <a:cs typeface="Times New Roman" panose="02020603050405020304" pitchFamily="18" charset="0"/>
              </a:rPr>
              <a:t>Women's</a:t>
            </a:r>
            <a:r>
              <a:rPr sz="1600" spc="185"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Security</a:t>
            </a:r>
            <a:r>
              <a:rPr sz="1600" spc="195"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Initiative</a:t>
            </a:r>
            <a:r>
              <a:rPr sz="1600" spc="204" smtClean="0">
                <a:latin typeface="Times New Roman" panose="02020603050405020304" pitchFamily="18" charset="0"/>
                <a:cs typeface="Times New Roman" panose="02020603050405020304" pitchFamily="18" charset="0"/>
              </a:rPr>
              <a:t> </a:t>
            </a:r>
            <a:r>
              <a:rPr sz="1600" smtClean="0">
                <a:latin typeface="Times New Roman" panose="02020603050405020304" pitchFamily="18" charset="0"/>
                <a:cs typeface="Times New Roman" panose="02020603050405020304" pitchFamily="18" charset="0"/>
              </a:rPr>
              <a:t>represents</a:t>
            </a:r>
            <a:r>
              <a:rPr sz="1600" spc="229" smtClean="0">
                <a:latin typeface="Times New Roman" panose="02020603050405020304" pitchFamily="18" charset="0"/>
                <a:cs typeface="Times New Roman" panose="02020603050405020304" pitchFamily="18" charset="0"/>
              </a:rPr>
              <a:t> </a:t>
            </a:r>
            <a:r>
              <a:rPr sz="1600" smtClean="0">
                <a:latin typeface="Times New Roman" panose="02020603050405020304" pitchFamily="18" charset="0"/>
                <a:cs typeface="Times New Roman" panose="02020603050405020304" pitchFamily="18" charset="0"/>
              </a:rPr>
              <a:t>a</a:t>
            </a:r>
            <a:r>
              <a:rPr lang="en-IN" sz="1600" dirty="0" smtClean="0">
                <a:latin typeface="Times New Roman" panose="02020603050405020304" pitchFamily="18" charset="0"/>
                <a:cs typeface="Times New Roman" panose="02020603050405020304" pitchFamily="18" charset="0"/>
              </a:rPr>
              <a:t>   </a:t>
            </a:r>
            <a:r>
              <a:rPr sz="1600" spc="-10" smtClean="0">
                <a:latin typeface="Times New Roman" panose="02020603050405020304" pitchFamily="18" charset="0"/>
                <a:cs typeface="Times New Roman" panose="02020603050405020304" pitchFamily="18" charset="0"/>
              </a:rPr>
              <a:t>significant</a:t>
            </a:r>
            <a:r>
              <a:rPr sz="1600" spc="180"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step</a:t>
            </a:r>
            <a:r>
              <a:rPr sz="1600" spc="180"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forward</a:t>
            </a:r>
            <a:r>
              <a:rPr sz="1600" spc="204"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in</a:t>
            </a:r>
            <a:r>
              <a:rPr sz="1600" spc="180"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addressing</a:t>
            </a:r>
            <a:endParaRPr sz="1600" smtClean="0">
              <a:latin typeface="Times New Roman" panose="02020603050405020304" pitchFamily="18" charset="0"/>
              <a:cs typeface="Times New Roman" panose="02020603050405020304" pitchFamily="18" charset="0"/>
            </a:endParaRPr>
          </a:p>
          <a:p>
            <a:pPr marL="12700" algn="just">
              <a:lnSpc>
                <a:spcPct val="100000"/>
              </a:lnSpc>
              <a:spcBef>
                <a:spcPts val="960"/>
              </a:spcBef>
            </a:pPr>
            <a:r>
              <a:rPr sz="1600" spc="5" smtClean="0">
                <a:latin typeface="Times New Roman" panose="02020603050405020304" pitchFamily="18" charset="0"/>
                <a:cs typeface="Times New Roman" panose="02020603050405020304" pitchFamily="18" charset="0"/>
              </a:rPr>
              <a:t>this</a:t>
            </a:r>
            <a:r>
              <a:rPr sz="1600" spc="-55" smtClean="0">
                <a:latin typeface="Times New Roman" panose="02020603050405020304" pitchFamily="18" charset="0"/>
                <a:cs typeface="Times New Roman" panose="02020603050405020304" pitchFamily="18" charset="0"/>
              </a:rPr>
              <a:t> </a:t>
            </a:r>
            <a:r>
              <a:rPr sz="1600" smtClean="0">
                <a:latin typeface="Times New Roman" panose="02020603050405020304" pitchFamily="18" charset="0"/>
                <a:cs typeface="Times New Roman" panose="02020603050405020304" pitchFamily="18" charset="0"/>
              </a:rPr>
              <a:t>critical</a:t>
            </a:r>
            <a:r>
              <a:rPr sz="1600" spc="-85" smtClean="0">
                <a:latin typeface="Times New Roman" panose="02020603050405020304" pitchFamily="18" charset="0"/>
                <a:cs typeface="Times New Roman" panose="02020603050405020304" pitchFamily="18" charset="0"/>
              </a:rPr>
              <a:t> </a:t>
            </a:r>
            <a:r>
              <a:rPr sz="1600" smtClean="0">
                <a:latin typeface="Times New Roman" panose="02020603050405020304" pitchFamily="18" charset="0"/>
                <a:cs typeface="Times New Roman" panose="02020603050405020304" pitchFamily="18" charset="0"/>
              </a:rPr>
              <a:t>issue.</a:t>
            </a:r>
            <a:endParaRPr sz="1600" smtClean="0">
              <a:latin typeface="Times New Roman" panose="02020603050405020304" pitchFamily="18" charset="0"/>
              <a:cs typeface="Times New Roman" panose="02020603050405020304" pitchFamily="18" charset="0"/>
            </a:endParaRPr>
          </a:p>
          <a:p>
            <a:pPr marL="12700" marR="6985" algn="just">
              <a:lnSpc>
                <a:spcPct val="150000"/>
              </a:lnSpc>
              <a:spcBef>
                <a:spcPts val="95"/>
              </a:spcBef>
              <a:buClr>
                <a:srgbClr val="FF0000"/>
              </a:buClr>
              <a:buSzPct val="94000"/>
              <a:buFont typeface="Wingdings" panose="05000000000000000000"/>
              <a:buChar char=""/>
              <a:tabLst>
                <a:tab pos="226060" algn="l"/>
                <a:tab pos="2795905" algn="l"/>
              </a:tabLst>
            </a:pPr>
            <a:r>
              <a:rPr sz="1600" spc="5" smtClean="0">
                <a:latin typeface="Times New Roman" panose="02020603050405020304" pitchFamily="18" charset="0"/>
                <a:cs typeface="Times New Roman" panose="02020603050405020304" pitchFamily="18" charset="0"/>
              </a:rPr>
              <a:t>By</a:t>
            </a:r>
            <a:r>
              <a:rPr sz="1600" spc="100" smtClean="0">
                <a:latin typeface="Times New Roman" panose="02020603050405020304" pitchFamily="18" charset="0"/>
                <a:cs typeface="Times New Roman" panose="02020603050405020304" pitchFamily="18" charset="0"/>
              </a:rPr>
              <a:t> </a:t>
            </a:r>
            <a:r>
              <a:rPr sz="1600" spc="-10" smtClean="0">
                <a:latin typeface="Times New Roman" panose="02020603050405020304" pitchFamily="18" charset="0"/>
                <a:cs typeface="Times New Roman" panose="02020603050405020304" pitchFamily="18" charset="0"/>
              </a:rPr>
              <a:t>combining</a:t>
            </a:r>
            <a:r>
              <a:rPr sz="1600" spc="135"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state-of-the-art	navigation</a:t>
            </a:r>
            <a:r>
              <a:rPr sz="1600" spc="130" smtClean="0">
                <a:latin typeface="Times New Roman" panose="02020603050405020304" pitchFamily="18" charset="0"/>
                <a:cs typeface="Times New Roman" panose="02020603050405020304" pitchFamily="18" charset="0"/>
              </a:rPr>
              <a:t> </a:t>
            </a:r>
            <a:r>
              <a:rPr sz="1600" spc="-10" smtClean="0">
                <a:latin typeface="Times New Roman" panose="02020603050405020304" pitchFamily="18" charset="0"/>
                <a:cs typeface="Times New Roman" panose="02020603050405020304" pitchFamily="18" charset="0"/>
              </a:rPr>
              <a:t>technology</a:t>
            </a:r>
            <a:r>
              <a:rPr sz="1600" spc="120"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with</a:t>
            </a:r>
            <a:r>
              <a:rPr sz="1600" spc="120"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an</a:t>
            </a:r>
            <a:r>
              <a:rPr sz="1600" spc="120"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active</a:t>
            </a:r>
            <a:r>
              <a:rPr sz="1600" spc="114" smtClean="0">
                <a:latin typeface="Times New Roman" panose="02020603050405020304" pitchFamily="18" charset="0"/>
                <a:cs typeface="Times New Roman" panose="02020603050405020304" pitchFamily="18" charset="0"/>
              </a:rPr>
              <a:t> </a:t>
            </a:r>
            <a:r>
              <a:rPr sz="1600" smtClean="0">
                <a:latin typeface="Times New Roman" panose="02020603050405020304" pitchFamily="18" charset="0"/>
                <a:cs typeface="Times New Roman" panose="02020603050405020304" pitchFamily="18" charset="0"/>
              </a:rPr>
              <a:t>reporting</a:t>
            </a:r>
            <a:r>
              <a:rPr sz="1600" spc="135" smtClean="0">
                <a:latin typeface="Times New Roman" panose="02020603050405020304" pitchFamily="18" charset="0"/>
                <a:cs typeface="Times New Roman" panose="02020603050405020304" pitchFamily="18" charset="0"/>
              </a:rPr>
              <a:t> </a:t>
            </a:r>
            <a:r>
              <a:rPr sz="1600" spc="-10" smtClean="0">
                <a:latin typeface="Times New Roman" panose="02020603050405020304" pitchFamily="18" charset="0"/>
                <a:cs typeface="Times New Roman" panose="02020603050405020304" pitchFamily="18" charset="0"/>
              </a:rPr>
              <a:t>system</a:t>
            </a:r>
            <a:r>
              <a:rPr sz="1600" spc="130" smtClean="0">
                <a:latin typeface="Times New Roman" panose="02020603050405020304" pitchFamily="18" charset="0"/>
                <a:cs typeface="Times New Roman" panose="02020603050405020304" pitchFamily="18" charset="0"/>
              </a:rPr>
              <a:t> </a:t>
            </a:r>
            <a:r>
              <a:rPr sz="1600" spc="-10" smtClean="0">
                <a:latin typeface="Times New Roman" panose="02020603050405020304" pitchFamily="18" charset="0"/>
                <a:cs typeface="Times New Roman" panose="02020603050405020304" pitchFamily="18" charset="0"/>
              </a:rPr>
              <a:t>linked</a:t>
            </a:r>
            <a:r>
              <a:rPr sz="1600" spc="145"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to</a:t>
            </a:r>
            <a:r>
              <a:rPr sz="1600" spc="120" smtClean="0">
                <a:latin typeface="Times New Roman" panose="02020603050405020304" pitchFamily="18" charset="0"/>
                <a:cs typeface="Times New Roman" panose="02020603050405020304" pitchFamily="18" charset="0"/>
              </a:rPr>
              <a:t> </a:t>
            </a:r>
            <a:r>
              <a:rPr sz="1600" spc="-10" smtClean="0">
                <a:latin typeface="Times New Roman" panose="02020603050405020304" pitchFamily="18" charset="0"/>
                <a:cs typeface="Times New Roman" panose="02020603050405020304" pitchFamily="18" charset="0"/>
              </a:rPr>
              <a:t>local </a:t>
            </a:r>
            <a:r>
              <a:rPr sz="1600" spc="-385"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law</a:t>
            </a:r>
            <a:r>
              <a:rPr sz="1600" spc="-20"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enforcement</a:t>
            </a:r>
            <a:r>
              <a:rPr sz="1600" spc="35" smtClean="0">
                <a:latin typeface="Times New Roman" panose="02020603050405020304" pitchFamily="18" charset="0"/>
                <a:cs typeface="Times New Roman" panose="02020603050405020304" pitchFamily="18" charset="0"/>
              </a:rPr>
              <a:t> </a:t>
            </a:r>
            <a:r>
              <a:rPr sz="1600" smtClean="0">
                <a:latin typeface="Times New Roman" panose="02020603050405020304" pitchFamily="18" charset="0"/>
                <a:cs typeface="Times New Roman" panose="02020603050405020304" pitchFamily="18" charset="0"/>
              </a:rPr>
              <a:t>facilities,</a:t>
            </a:r>
            <a:r>
              <a:rPr sz="1600" spc="5" smtClean="0">
                <a:latin typeface="Times New Roman" panose="02020603050405020304" pitchFamily="18" charset="0"/>
                <a:cs typeface="Times New Roman" panose="02020603050405020304" pitchFamily="18" charset="0"/>
              </a:rPr>
              <a:t> this</a:t>
            </a:r>
            <a:r>
              <a:rPr sz="1600" spc="-60" smtClean="0">
                <a:latin typeface="Times New Roman" panose="02020603050405020304" pitchFamily="18" charset="0"/>
                <a:cs typeface="Times New Roman" panose="02020603050405020304" pitchFamily="18" charset="0"/>
              </a:rPr>
              <a:t> </a:t>
            </a:r>
            <a:r>
              <a:rPr sz="1600" smtClean="0">
                <a:latin typeface="Times New Roman" panose="02020603050405020304" pitchFamily="18" charset="0"/>
                <a:cs typeface="Times New Roman" panose="02020603050405020304" pitchFamily="18" charset="0"/>
              </a:rPr>
              <a:t>initiative</a:t>
            </a:r>
            <a:r>
              <a:rPr sz="1600" spc="-70"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seeks</a:t>
            </a:r>
            <a:r>
              <a:rPr sz="1600" spc="20"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to</a:t>
            </a:r>
            <a:r>
              <a:rPr sz="1600" spc="-25"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provide</a:t>
            </a:r>
            <a:r>
              <a:rPr sz="1600" spc="5" smtClean="0">
                <a:latin typeface="Times New Roman" panose="02020603050405020304" pitchFamily="18" charset="0"/>
                <a:cs typeface="Times New Roman" panose="02020603050405020304" pitchFamily="18" charset="0"/>
              </a:rPr>
              <a:t> </a:t>
            </a:r>
            <a:r>
              <a:rPr sz="1600" spc="-15" smtClean="0">
                <a:latin typeface="Times New Roman" panose="02020603050405020304" pitchFamily="18" charset="0"/>
                <a:cs typeface="Times New Roman" panose="02020603050405020304" pitchFamily="18" charset="0"/>
              </a:rPr>
              <a:t>women</a:t>
            </a:r>
            <a:r>
              <a:rPr sz="1600" spc="5"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with</a:t>
            </a:r>
            <a:r>
              <a:rPr sz="1600" spc="10" smtClean="0">
                <a:latin typeface="Times New Roman" panose="02020603050405020304" pitchFamily="18" charset="0"/>
                <a:cs typeface="Times New Roman" panose="02020603050405020304" pitchFamily="18" charset="0"/>
              </a:rPr>
              <a:t> </a:t>
            </a:r>
            <a:r>
              <a:rPr sz="1600" smtClean="0">
                <a:latin typeface="Times New Roman" panose="02020603050405020304" pitchFamily="18" charset="0"/>
                <a:cs typeface="Times New Roman" panose="02020603050405020304" pitchFamily="18" charset="0"/>
              </a:rPr>
              <a:t>a</a:t>
            </a:r>
            <a:r>
              <a:rPr sz="1600" spc="-5" smtClean="0">
                <a:latin typeface="Times New Roman" panose="02020603050405020304" pitchFamily="18" charset="0"/>
                <a:cs typeface="Times New Roman" panose="02020603050405020304" pitchFamily="18" charset="0"/>
              </a:rPr>
              <a:t> comprehensive</a:t>
            </a:r>
            <a:r>
              <a:rPr sz="1600" spc="-40"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safety</a:t>
            </a:r>
            <a:r>
              <a:rPr sz="1600" spc="-15" smtClean="0">
                <a:latin typeface="Times New Roman" panose="02020603050405020304" pitchFamily="18" charset="0"/>
                <a:cs typeface="Times New Roman" panose="02020603050405020304" pitchFamily="18" charset="0"/>
              </a:rPr>
              <a:t> </a:t>
            </a:r>
            <a:r>
              <a:rPr sz="1600" smtClean="0">
                <a:latin typeface="Times New Roman" panose="02020603050405020304" pitchFamily="18" charset="0"/>
                <a:cs typeface="Times New Roman" panose="02020603050405020304" pitchFamily="18" charset="0"/>
              </a:rPr>
              <a:t>solution.</a:t>
            </a:r>
            <a:endParaRPr sz="1600" smtClean="0">
              <a:latin typeface="Times New Roman" panose="02020603050405020304" pitchFamily="18" charset="0"/>
              <a:cs typeface="Times New Roman" panose="02020603050405020304" pitchFamily="18" charset="0"/>
            </a:endParaRPr>
          </a:p>
          <a:p>
            <a:pPr marL="175260" indent="-163195" algn="just">
              <a:lnSpc>
                <a:spcPct val="100000"/>
              </a:lnSpc>
              <a:spcBef>
                <a:spcPts val="1085"/>
              </a:spcBef>
              <a:buClr>
                <a:srgbClr val="FF0000"/>
              </a:buClr>
              <a:buSzPct val="94000"/>
              <a:buFont typeface="Wingdings" panose="05000000000000000000"/>
              <a:buChar char=""/>
              <a:tabLst>
                <a:tab pos="175895" algn="l"/>
                <a:tab pos="621665" algn="l"/>
                <a:tab pos="7860030" algn="l"/>
              </a:tabLst>
            </a:pPr>
            <a:r>
              <a:rPr sz="1600" spc="-25" smtClean="0">
                <a:latin typeface="Times New Roman" panose="02020603050405020304" pitchFamily="18" charset="0"/>
                <a:cs typeface="Times New Roman" panose="02020603050405020304" pitchFamily="18" charset="0"/>
              </a:rPr>
              <a:t>T</a:t>
            </a:r>
            <a:r>
              <a:rPr sz="1600" spc="5" smtClean="0">
                <a:latin typeface="Times New Roman" panose="02020603050405020304" pitchFamily="18" charset="0"/>
                <a:cs typeface="Times New Roman" panose="02020603050405020304" pitchFamily="18" charset="0"/>
              </a:rPr>
              <a:t>h</a:t>
            </a:r>
            <a:r>
              <a:rPr sz="1600" smtClean="0">
                <a:latin typeface="Times New Roman" panose="02020603050405020304" pitchFamily="18" charset="0"/>
                <a:cs typeface="Times New Roman" panose="02020603050405020304" pitchFamily="18" charset="0"/>
              </a:rPr>
              <a:t>e	s</a:t>
            </a:r>
            <a:r>
              <a:rPr sz="1600" spc="-40" smtClean="0">
                <a:latin typeface="Times New Roman" panose="02020603050405020304" pitchFamily="18" charset="0"/>
                <a:cs typeface="Times New Roman" panose="02020603050405020304" pitchFamily="18" charset="0"/>
              </a:rPr>
              <a:t>y</a:t>
            </a:r>
            <a:r>
              <a:rPr sz="1600" smtClean="0">
                <a:latin typeface="Times New Roman" panose="02020603050405020304" pitchFamily="18" charset="0"/>
                <a:cs typeface="Times New Roman" panose="02020603050405020304" pitchFamily="18" charset="0"/>
              </a:rPr>
              <a:t>s</a:t>
            </a:r>
            <a:r>
              <a:rPr sz="1600" spc="5" smtClean="0">
                <a:latin typeface="Times New Roman" panose="02020603050405020304" pitchFamily="18" charset="0"/>
                <a:cs typeface="Times New Roman" panose="02020603050405020304" pitchFamily="18" charset="0"/>
              </a:rPr>
              <a:t>t</a:t>
            </a:r>
            <a:r>
              <a:rPr sz="1600" spc="-20" smtClean="0">
                <a:latin typeface="Times New Roman" panose="02020603050405020304" pitchFamily="18" charset="0"/>
                <a:cs typeface="Times New Roman" panose="02020603050405020304" pitchFamily="18" charset="0"/>
              </a:rPr>
              <a:t>e</a:t>
            </a:r>
            <a:r>
              <a:rPr sz="1600" spc="5" smtClean="0">
                <a:latin typeface="Times New Roman" panose="02020603050405020304" pitchFamily="18" charset="0"/>
                <a:cs typeface="Times New Roman" panose="02020603050405020304" pitchFamily="18" charset="0"/>
              </a:rPr>
              <a:t>m</a:t>
            </a:r>
            <a:r>
              <a:rPr sz="1600" spc="125" smtClean="0">
                <a:latin typeface="Times New Roman" panose="02020603050405020304" pitchFamily="18" charset="0"/>
                <a:cs typeface="Times New Roman" panose="02020603050405020304" pitchFamily="18" charset="0"/>
              </a:rPr>
              <a:t> </a:t>
            </a:r>
            <a:r>
              <a:rPr sz="1600" spc="-15" smtClean="0">
                <a:latin typeface="Times New Roman" panose="02020603050405020304" pitchFamily="18" charset="0"/>
                <a:cs typeface="Times New Roman" panose="02020603050405020304" pitchFamily="18" charset="0"/>
              </a:rPr>
              <a:t>o</a:t>
            </a:r>
            <a:r>
              <a:rPr sz="1600" spc="-35" smtClean="0">
                <a:latin typeface="Times New Roman" panose="02020603050405020304" pitchFamily="18" charset="0"/>
                <a:cs typeface="Times New Roman" panose="02020603050405020304" pitchFamily="18" charset="0"/>
              </a:rPr>
              <a:t>f</a:t>
            </a:r>
            <a:r>
              <a:rPr sz="1600" spc="-10" smtClean="0">
                <a:latin typeface="Times New Roman" panose="02020603050405020304" pitchFamily="18" charset="0"/>
                <a:cs typeface="Times New Roman" panose="02020603050405020304" pitchFamily="18" charset="0"/>
              </a:rPr>
              <a:t>f</a:t>
            </a:r>
            <a:r>
              <a:rPr sz="1600" spc="-20" smtClean="0">
                <a:latin typeface="Times New Roman" panose="02020603050405020304" pitchFamily="18" charset="0"/>
                <a:cs typeface="Times New Roman" panose="02020603050405020304" pitchFamily="18" charset="0"/>
              </a:rPr>
              <a:t>e</a:t>
            </a:r>
            <a:r>
              <a:rPr sz="1600" spc="-10" smtClean="0">
                <a:latin typeface="Times New Roman" panose="02020603050405020304" pitchFamily="18" charset="0"/>
                <a:cs typeface="Times New Roman" panose="02020603050405020304" pitchFamily="18" charset="0"/>
              </a:rPr>
              <a:t>r</a:t>
            </a:r>
            <a:r>
              <a:rPr sz="1600" smtClean="0">
                <a:latin typeface="Times New Roman" panose="02020603050405020304" pitchFamily="18" charset="0"/>
                <a:cs typeface="Times New Roman" panose="02020603050405020304" pitchFamily="18" charset="0"/>
              </a:rPr>
              <a:t>s</a:t>
            </a:r>
            <a:r>
              <a:rPr sz="1600" spc="125" smtClean="0">
                <a:latin typeface="Times New Roman" panose="02020603050405020304" pitchFamily="18" charset="0"/>
                <a:cs typeface="Times New Roman" panose="02020603050405020304" pitchFamily="18" charset="0"/>
              </a:rPr>
              <a:t> </a:t>
            </a:r>
            <a:r>
              <a:rPr sz="1600" spc="-30" smtClean="0">
                <a:latin typeface="Times New Roman" panose="02020603050405020304" pitchFamily="18" charset="0"/>
                <a:cs typeface="Times New Roman" panose="02020603050405020304" pitchFamily="18" charset="0"/>
              </a:rPr>
              <a:t>w</a:t>
            </a:r>
            <a:r>
              <a:rPr sz="1600" spc="-15" smtClean="0">
                <a:latin typeface="Times New Roman" panose="02020603050405020304" pitchFamily="18" charset="0"/>
                <a:cs typeface="Times New Roman" panose="02020603050405020304" pitchFamily="18" charset="0"/>
              </a:rPr>
              <a:t>o</a:t>
            </a:r>
            <a:r>
              <a:rPr sz="1600" spc="5" smtClean="0">
                <a:latin typeface="Times New Roman" panose="02020603050405020304" pitchFamily="18" charset="0"/>
                <a:cs typeface="Times New Roman" panose="02020603050405020304" pitchFamily="18" charset="0"/>
              </a:rPr>
              <a:t>m</a:t>
            </a:r>
            <a:r>
              <a:rPr sz="1600" spc="-25" smtClean="0">
                <a:latin typeface="Times New Roman" panose="02020603050405020304" pitchFamily="18" charset="0"/>
                <a:cs typeface="Times New Roman" panose="02020603050405020304" pitchFamily="18" charset="0"/>
              </a:rPr>
              <a:t>e</a:t>
            </a:r>
            <a:r>
              <a:rPr sz="1600" smtClean="0">
                <a:latin typeface="Times New Roman" panose="02020603050405020304" pitchFamily="18" charset="0"/>
                <a:cs typeface="Times New Roman" panose="02020603050405020304" pitchFamily="18" charset="0"/>
              </a:rPr>
              <a:t>n</a:t>
            </a:r>
            <a:r>
              <a:rPr sz="1600" spc="114" smtClean="0">
                <a:latin typeface="Times New Roman" panose="02020603050405020304" pitchFamily="18" charset="0"/>
                <a:cs typeface="Times New Roman" panose="02020603050405020304" pitchFamily="18" charset="0"/>
              </a:rPr>
              <a:t> </a:t>
            </a:r>
            <a:r>
              <a:rPr sz="1600" smtClean="0">
                <a:latin typeface="Times New Roman" panose="02020603050405020304" pitchFamily="18" charset="0"/>
                <a:cs typeface="Times New Roman" panose="02020603050405020304" pitchFamily="18" charset="0"/>
              </a:rPr>
              <a:t>a</a:t>
            </a:r>
            <a:r>
              <a:rPr sz="1600" spc="-20" smtClean="0">
                <a:latin typeface="Times New Roman" panose="02020603050405020304" pitchFamily="18" charset="0"/>
                <a:cs typeface="Times New Roman" panose="02020603050405020304" pitchFamily="18" charset="0"/>
              </a:rPr>
              <a:t>c</a:t>
            </a:r>
            <a:r>
              <a:rPr sz="1600" smtClean="0">
                <a:latin typeface="Times New Roman" panose="02020603050405020304" pitchFamily="18" charset="0"/>
                <a:cs typeface="Times New Roman" panose="02020603050405020304" pitchFamily="18" charset="0"/>
              </a:rPr>
              <a:t>c</a:t>
            </a:r>
            <a:r>
              <a:rPr sz="1600" spc="-20" smtClean="0">
                <a:latin typeface="Times New Roman" panose="02020603050405020304" pitchFamily="18" charset="0"/>
                <a:cs typeface="Times New Roman" panose="02020603050405020304" pitchFamily="18" charset="0"/>
              </a:rPr>
              <a:t>e</a:t>
            </a:r>
            <a:r>
              <a:rPr sz="1600" smtClean="0">
                <a:latin typeface="Times New Roman" panose="02020603050405020304" pitchFamily="18" charset="0"/>
                <a:cs typeface="Times New Roman" panose="02020603050405020304" pitchFamily="18" charset="0"/>
              </a:rPr>
              <a:t>ss</a:t>
            </a:r>
            <a:r>
              <a:rPr sz="1600" spc="125"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t</a:t>
            </a:r>
            <a:r>
              <a:rPr sz="1600" smtClean="0">
                <a:latin typeface="Times New Roman" panose="02020603050405020304" pitchFamily="18" charset="0"/>
                <a:cs typeface="Times New Roman" panose="02020603050405020304" pitchFamily="18" charset="0"/>
              </a:rPr>
              <a:t>o</a:t>
            </a:r>
            <a:r>
              <a:rPr sz="1600" spc="65"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th</a:t>
            </a:r>
            <a:r>
              <a:rPr sz="1600" smtClean="0">
                <a:latin typeface="Times New Roman" panose="02020603050405020304" pitchFamily="18" charset="0"/>
                <a:cs typeface="Times New Roman" panose="02020603050405020304" pitchFamily="18" charset="0"/>
              </a:rPr>
              <a:t>e</a:t>
            </a:r>
            <a:r>
              <a:rPr sz="1600" spc="110" smtClean="0">
                <a:latin typeface="Times New Roman" panose="02020603050405020304" pitchFamily="18" charset="0"/>
                <a:cs typeface="Times New Roman" panose="02020603050405020304" pitchFamily="18" charset="0"/>
              </a:rPr>
              <a:t> </a:t>
            </a:r>
            <a:r>
              <a:rPr sz="1600" spc="-30" smtClean="0">
                <a:latin typeface="Times New Roman" panose="02020603050405020304" pitchFamily="18" charset="0"/>
                <a:cs typeface="Times New Roman" panose="02020603050405020304" pitchFamily="18" charset="0"/>
              </a:rPr>
              <a:t>s</a:t>
            </a:r>
            <a:r>
              <a:rPr sz="1600" smtClean="0">
                <a:latin typeface="Times New Roman" panose="02020603050405020304" pitchFamily="18" charset="0"/>
                <a:cs typeface="Times New Roman" panose="02020603050405020304" pitchFamily="18" charset="0"/>
              </a:rPr>
              <a:t>a</a:t>
            </a:r>
            <a:r>
              <a:rPr sz="1600" spc="-10" smtClean="0">
                <a:latin typeface="Times New Roman" panose="02020603050405020304" pitchFamily="18" charset="0"/>
                <a:cs typeface="Times New Roman" panose="02020603050405020304" pitchFamily="18" charset="0"/>
              </a:rPr>
              <a:t>f</a:t>
            </a:r>
            <a:r>
              <a:rPr sz="1600" spc="-20" smtClean="0">
                <a:latin typeface="Times New Roman" panose="02020603050405020304" pitchFamily="18" charset="0"/>
                <a:cs typeface="Times New Roman" panose="02020603050405020304" pitchFamily="18" charset="0"/>
              </a:rPr>
              <a:t>e</a:t>
            </a:r>
            <a:r>
              <a:rPr sz="1600" smtClean="0">
                <a:latin typeface="Times New Roman" panose="02020603050405020304" pitchFamily="18" charset="0"/>
                <a:cs typeface="Times New Roman" panose="02020603050405020304" pitchFamily="18" charset="0"/>
              </a:rPr>
              <a:t>st</a:t>
            </a:r>
            <a:r>
              <a:rPr sz="1600" spc="114"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n</a:t>
            </a:r>
            <a:r>
              <a:rPr sz="1600" smtClean="0">
                <a:latin typeface="Times New Roman" panose="02020603050405020304" pitchFamily="18" charset="0"/>
                <a:cs typeface="Times New Roman" panose="02020603050405020304" pitchFamily="18" charset="0"/>
              </a:rPr>
              <a:t>a</a:t>
            </a:r>
            <a:r>
              <a:rPr sz="1600" spc="-15" smtClean="0">
                <a:latin typeface="Times New Roman" panose="02020603050405020304" pitchFamily="18" charset="0"/>
                <a:cs typeface="Times New Roman" panose="02020603050405020304" pitchFamily="18" charset="0"/>
              </a:rPr>
              <a:t>v</a:t>
            </a:r>
            <a:r>
              <a:rPr sz="1600" spc="5" smtClean="0">
                <a:latin typeface="Times New Roman" panose="02020603050405020304" pitchFamily="18" charset="0"/>
                <a:cs typeface="Times New Roman" panose="02020603050405020304" pitchFamily="18" charset="0"/>
              </a:rPr>
              <a:t>i</a:t>
            </a:r>
            <a:r>
              <a:rPr sz="1600" spc="-15" smtClean="0">
                <a:latin typeface="Times New Roman" panose="02020603050405020304" pitchFamily="18" charset="0"/>
                <a:cs typeface="Times New Roman" panose="02020603050405020304" pitchFamily="18" charset="0"/>
              </a:rPr>
              <a:t>g</a:t>
            </a:r>
            <a:r>
              <a:rPr sz="1600" smtClean="0">
                <a:latin typeface="Times New Roman" panose="02020603050405020304" pitchFamily="18" charset="0"/>
                <a:cs typeface="Times New Roman" panose="02020603050405020304" pitchFamily="18" charset="0"/>
              </a:rPr>
              <a:t>a</a:t>
            </a:r>
            <a:r>
              <a:rPr sz="1600" spc="-15" smtClean="0">
                <a:latin typeface="Times New Roman" panose="02020603050405020304" pitchFamily="18" charset="0"/>
                <a:cs typeface="Times New Roman" panose="02020603050405020304" pitchFamily="18" charset="0"/>
              </a:rPr>
              <a:t>t</a:t>
            </a:r>
            <a:r>
              <a:rPr sz="1600" spc="5" smtClean="0">
                <a:latin typeface="Times New Roman" panose="02020603050405020304" pitchFamily="18" charset="0"/>
                <a:cs typeface="Times New Roman" panose="02020603050405020304" pitchFamily="18" charset="0"/>
              </a:rPr>
              <a:t>i</a:t>
            </a:r>
            <a:r>
              <a:rPr sz="1600" spc="-15" smtClean="0">
                <a:latin typeface="Times New Roman" panose="02020603050405020304" pitchFamily="18" charset="0"/>
                <a:cs typeface="Times New Roman" panose="02020603050405020304" pitchFamily="18" charset="0"/>
              </a:rPr>
              <a:t>o</a:t>
            </a:r>
            <a:r>
              <a:rPr sz="1600" spc="5" smtClean="0">
                <a:latin typeface="Times New Roman" panose="02020603050405020304" pitchFamily="18" charset="0"/>
                <a:cs typeface="Times New Roman" panose="02020603050405020304" pitchFamily="18" charset="0"/>
              </a:rPr>
              <a:t>n</a:t>
            </a:r>
            <a:r>
              <a:rPr sz="1600" smtClean="0">
                <a:latin typeface="Times New Roman" panose="02020603050405020304" pitchFamily="18" charset="0"/>
                <a:cs typeface="Times New Roman" panose="02020603050405020304" pitchFamily="18" charset="0"/>
              </a:rPr>
              <a:t>al</a:t>
            </a:r>
            <a:r>
              <a:rPr sz="1600" spc="120" smtClean="0">
                <a:latin typeface="Times New Roman" panose="02020603050405020304" pitchFamily="18" charset="0"/>
                <a:cs typeface="Times New Roman" panose="02020603050405020304" pitchFamily="18" charset="0"/>
              </a:rPr>
              <a:t> </a:t>
            </a:r>
            <a:r>
              <a:rPr sz="1600" spc="-15" smtClean="0">
                <a:latin typeface="Times New Roman" panose="02020603050405020304" pitchFamily="18" charset="0"/>
                <a:cs typeface="Times New Roman" panose="02020603050405020304" pitchFamily="18" charset="0"/>
              </a:rPr>
              <a:t>d</a:t>
            </a:r>
            <a:r>
              <a:rPr sz="1600" spc="5" smtClean="0">
                <a:latin typeface="Times New Roman" panose="02020603050405020304" pitchFamily="18" charset="0"/>
                <a:cs typeface="Times New Roman" panose="02020603050405020304" pitchFamily="18" charset="0"/>
              </a:rPr>
              <a:t>i</a:t>
            </a:r>
            <a:r>
              <a:rPr sz="1600" spc="-10" smtClean="0">
                <a:latin typeface="Times New Roman" panose="02020603050405020304" pitchFamily="18" charset="0"/>
                <a:cs typeface="Times New Roman" panose="02020603050405020304" pitchFamily="18" charset="0"/>
              </a:rPr>
              <a:t>r</a:t>
            </a:r>
            <a:r>
              <a:rPr sz="1600" spc="-20" smtClean="0">
                <a:latin typeface="Times New Roman" panose="02020603050405020304" pitchFamily="18" charset="0"/>
                <a:cs typeface="Times New Roman" panose="02020603050405020304" pitchFamily="18" charset="0"/>
              </a:rPr>
              <a:t>e</a:t>
            </a:r>
            <a:r>
              <a:rPr sz="1600" smtClean="0">
                <a:latin typeface="Times New Roman" panose="02020603050405020304" pitchFamily="18" charset="0"/>
                <a:cs typeface="Times New Roman" panose="02020603050405020304" pitchFamily="18" charset="0"/>
              </a:rPr>
              <a:t>c</a:t>
            </a:r>
            <a:r>
              <a:rPr sz="1600" spc="5" smtClean="0">
                <a:latin typeface="Times New Roman" panose="02020603050405020304" pitchFamily="18" charset="0"/>
                <a:cs typeface="Times New Roman" panose="02020603050405020304" pitchFamily="18" charset="0"/>
              </a:rPr>
              <a:t>ti</a:t>
            </a:r>
            <a:r>
              <a:rPr sz="1600" spc="-15" smtClean="0">
                <a:latin typeface="Times New Roman" panose="02020603050405020304" pitchFamily="18" charset="0"/>
                <a:cs typeface="Times New Roman" panose="02020603050405020304" pitchFamily="18" charset="0"/>
              </a:rPr>
              <a:t>o</a:t>
            </a:r>
            <a:r>
              <a:rPr sz="1600" spc="5" smtClean="0">
                <a:latin typeface="Times New Roman" panose="02020603050405020304" pitchFamily="18" charset="0"/>
                <a:cs typeface="Times New Roman" panose="02020603050405020304" pitchFamily="18" charset="0"/>
              </a:rPr>
              <a:t>n</a:t>
            </a:r>
            <a:r>
              <a:rPr sz="1600" smtClean="0">
                <a:latin typeface="Times New Roman" panose="02020603050405020304" pitchFamily="18" charset="0"/>
                <a:cs typeface="Times New Roman" panose="02020603050405020304" pitchFamily="18" charset="0"/>
              </a:rPr>
              <a:t>s</a:t>
            </a:r>
            <a:r>
              <a:rPr sz="1600" spc="135" smtClean="0">
                <a:latin typeface="Times New Roman" panose="02020603050405020304" pitchFamily="18" charset="0"/>
                <a:cs typeface="Times New Roman" panose="02020603050405020304" pitchFamily="18" charset="0"/>
              </a:rPr>
              <a:t> </a:t>
            </a:r>
            <a:r>
              <a:rPr sz="1600" spc="-20" smtClean="0">
                <a:latin typeface="Times New Roman" panose="02020603050405020304" pitchFamily="18" charset="0"/>
                <a:cs typeface="Times New Roman" panose="02020603050405020304" pitchFamily="18" charset="0"/>
              </a:rPr>
              <a:t>a</a:t>
            </a:r>
            <a:r>
              <a:rPr sz="1600" spc="-15" smtClean="0">
                <a:latin typeface="Times New Roman" panose="02020603050405020304" pitchFamily="18" charset="0"/>
                <a:cs typeface="Times New Roman" panose="02020603050405020304" pitchFamily="18" charset="0"/>
              </a:rPr>
              <a:t>n</a:t>
            </a:r>
            <a:r>
              <a:rPr sz="1600" smtClean="0">
                <a:latin typeface="Times New Roman" panose="02020603050405020304" pitchFamily="18" charset="0"/>
                <a:cs typeface="Times New Roman" panose="02020603050405020304" pitchFamily="18" charset="0"/>
              </a:rPr>
              <a:t>d</a:t>
            </a:r>
            <a:r>
              <a:rPr sz="1600" spc="114" smtClean="0">
                <a:latin typeface="Times New Roman" panose="02020603050405020304" pitchFamily="18" charset="0"/>
                <a:cs typeface="Times New Roman" panose="02020603050405020304" pitchFamily="18" charset="0"/>
              </a:rPr>
              <a:t> </a:t>
            </a:r>
            <a:r>
              <a:rPr sz="1600" spc="-10" smtClean="0">
                <a:latin typeface="Times New Roman" panose="02020603050405020304" pitchFamily="18" charset="0"/>
                <a:cs typeface="Times New Roman" panose="02020603050405020304" pitchFamily="18" charset="0"/>
              </a:rPr>
              <a:t>r</a:t>
            </a:r>
            <a:r>
              <a:rPr sz="1600" spc="-15" smtClean="0">
                <a:latin typeface="Times New Roman" panose="02020603050405020304" pitchFamily="18" charset="0"/>
                <a:cs typeface="Times New Roman" panose="02020603050405020304" pitchFamily="18" charset="0"/>
              </a:rPr>
              <a:t>o</a:t>
            </a:r>
            <a:r>
              <a:rPr sz="1600" spc="5" smtClean="0">
                <a:latin typeface="Times New Roman" panose="02020603050405020304" pitchFamily="18" charset="0"/>
                <a:cs typeface="Times New Roman" panose="02020603050405020304" pitchFamily="18" charset="0"/>
              </a:rPr>
              <a:t>ut</a:t>
            </a:r>
            <a:r>
              <a:rPr sz="1600" spc="-20" smtClean="0">
                <a:latin typeface="Times New Roman" panose="02020603050405020304" pitchFamily="18" charset="0"/>
                <a:cs typeface="Times New Roman" panose="02020603050405020304" pitchFamily="18" charset="0"/>
              </a:rPr>
              <a:t>e</a:t>
            </a:r>
            <a:r>
              <a:rPr sz="1600" smtClean="0">
                <a:latin typeface="Times New Roman" panose="02020603050405020304" pitchFamily="18" charset="0"/>
                <a:cs typeface="Times New Roman" panose="02020603050405020304" pitchFamily="18" charset="0"/>
              </a:rPr>
              <a:t>s,</a:t>
            </a:r>
            <a:r>
              <a:rPr sz="1600" spc="135" smtClean="0">
                <a:latin typeface="Times New Roman" panose="02020603050405020304" pitchFamily="18" charset="0"/>
                <a:cs typeface="Times New Roman" panose="02020603050405020304" pitchFamily="18" charset="0"/>
              </a:rPr>
              <a:t> </a:t>
            </a:r>
            <a:r>
              <a:rPr sz="1600" smtClean="0">
                <a:latin typeface="Times New Roman" panose="02020603050405020304" pitchFamily="18" charset="0"/>
                <a:cs typeface="Times New Roman" panose="02020603050405020304" pitchFamily="18" charset="0"/>
              </a:rPr>
              <a:t>a</a:t>
            </a:r>
            <a:r>
              <a:rPr sz="1600" spc="-15" smtClean="0">
                <a:latin typeface="Times New Roman" panose="02020603050405020304" pitchFamily="18" charset="0"/>
                <a:cs typeface="Times New Roman" panose="02020603050405020304" pitchFamily="18" charset="0"/>
              </a:rPr>
              <a:t>l</a:t>
            </a:r>
            <a:r>
              <a:rPr sz="1600" smtClean="0">
                <a:latin typeface="Times New Roman" panose="02020603050405020304" pitchFamily="18" charset="0"/>
                <a:cs typeface="Times New Roman" panose="02020603050405020304" pitchFamily="18" charset="0"/>
              </a:rPr>
              <a:t>l</a:t>
            </a:r>
            <a:r>
              <a:rPr sz="1600" spc="110" smtClean="0">
                <a:latin typeface="Times New Roman" panose="02020603050405020304" pitchFamily="18" charset="0"/>
                <a:cs typeface="Times New Roman" panose="02020603050405020304" pitchFamily="18" charset="0"/>
              </a:rPr>
              <a:t> </a:t>
            </a:r>
            <a:r>
              <a:rPr sz="1600" spc="-30" smtClean="0">
                <a:latin typeface="Times New Roman" panose="02020603050405020304" pitchFamily="18" charset="0"/>
                <a:cs typeface="Times New Roman" panose="02020603050405020304" pitchFamily="18" charset="0"/>
              </a:rPr>
              <a:t>w</a:t>
            </a:r>
            <a:r>
              <a:rPr sz="1600" spc="5" smtClean="0">
                <a:latin typeface="Times New Roman" panose="02020603050405020304" pitchFamily="18" charset="0"/>
                <a:cs typeface="Times New Roman" panose="02020603050405020304" pitchFamily="18" charset="0"/>
              </a:rPr>
              <a:t>hi</a:t>
            </a:r>
            <a:r>
              <a:rPr sz="1600" spc="-15" smtClean="0">
                <a:latin typeface="Times New Roman" panose="02020603050405020304" pitchFamily="18" charset="0"/>
                <a:cs typeface="Times New Roman" panose="02020603050405020304" pitchFamily="18" charset="0"/>
              </a:rPr>
              <a:t>l</a:t>
            </a:r>
            <a:r>
              <a:rPr sz="1600" smtClean="0">
                <a:latin typeface="Times New Roman" panose="02020603050405020304" pitchFamily="18" charset="0"/>
                <a:cs typeface="Times New Roman" panose="02020603050405020304" pitchFamily="18" charset="0"/>
              </a:rPr>
              <a:t>e	</a:t>
            </a:r>
            <a:r>
              <a:rPr sz="1600" spc="-20" smtClean="0">
                <a:latin typeface="Times New Roman" panose="02020603050405020304" pitchFamily="18" charset="0"/>
                <a:cs typeface="Times New Roman" panose="02020603050405020304" pitchFamily="18" charset="0"/>
              </a:rPr>
              <a:t>e</a:t>
            </a:r>
            <a:r>
              <a:rPr sz="1600" spc="5" smtClean="0">
                <a:latin typeface="Times New Roman" panose="02020603050405020304" pitchFamily="18" charset="0"/>
                <a:cs typeface="Times New Roman" panose="02020603050405020304" pitchFamily="18" charset="0"/>
              </a:rPr>
              <a:t>n</a:t>
            </a:r>
            <a:r>
              <a:rPr sz="1600" spc="-20" smtClean="0">
                <a:latin typeface="Times New Roman" panose="02020603050405020304" pitchFamily="18" charset="0"/>
                <a:cs typeface="Times New Roman" panose="02020603050405020304" pitchFamily="18" charset="0"/>
              </a:rPr>
              <a:t>a</a:t>
            </a:r>
            <a:r>
              <a:rPr sz="1600" spc="5" smtClean="0">
                <a:latin typeface="Times New Roman" panose="02020603050405020304" pitchFamily="18" charset="0"/>
                <a:cs typeface="Times New Roman" panose="02020603050405020304" pitchFamily="18" charset="0"/>
              </a:rPr>
              <a:t>b</a:t>
            </a:r>
            <a:r>
              <a:rPr sz="1600" spc="-15" smtClean="0">
                <a:latin typeface="Times New Roman" panose="02020603050405020304" pitchFamily="18" charset="0"/>
                <a:cs typeface="Times New Roman" panose="02020603050405020304" pitchFamily="18" charset="0"/>
              </a:rPr>
              <a:t>li</a:t>
            </a:r>
            <a:r>
              <a:rPr sz="1600" spc="5" smtClean="0">
                <a:latin typeface="Times New Roman" panose="02020603050405020304" pitchFamily="18" charset="0"/>
                <a:cs typeface="Times New Roman" panose="02020603050405020304" pitchFamily="18" charset="0"/>
              </a:rPr>
              <a:t>n</a:t>
            </a:r>
            <a:r>
              <a:rPr sz="1600" smtClean="0">
                <a:latin typeface="Times New Roman" panose="02020603050405020304" pitchFamily="18" charset="0"/>
                <a:cs typeface="Times New Roman" panose="02020603050405020304" pitchFamily="18" charset="0"/>
              </a:rPr>
              <a:t>g</a:t>
            </a:r>
            <a:endParaRPr sz="1600" smtClean="0">
              <a:latin typeface="Times New Roman" panose="02020603050405020304" pitchFamily="18" charset="0"/>
              <a:cs typeface="Times New Roman" panose="02020603050405020304" pitchFamily="18" charset="0"/>
            </a:endParaRPr>
          </a:p>
          <a:p>
            <a:pPr marL="12700" algn="just">
              <a:lnSpc>
                <a:spcPct val="100000"/>
              </a:lnSpc>
              <a:spcBef>
                <a:spcPts val="960"/>
              </a:spcBef>
            </a:pPr>
            <a:r>
              <a:rPr sz="1600" smtClean="0">
                <a:latin typeface="Times New Roman" panose="02020603050405020304" pitchFamily="18" charset="0"/>
                <a:cs typeface="Times New Roman" panose="02020603050405020304" pitchFamily="18" charset="0"/>
              </a:rPr>
              <a:t>them</a:t>
            </a:r>
            <a:r>
              <a:rPr sz="1600" spc="-45"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to</a:t>
            </a:r>
            <a:r>
              <a:rPr sz="1600" spc="-10"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report</a:t>
            </a:r>
            <a:r>
              <a:rPr sz="1600" spc="20" smtClean="0">
                <a:latin typeface="Times New Roman" panose="02020603050405020304" pitchFamily="18" charset="0"/>
                <a:cs typeface="Times New Roman" panose="02020603050405020304" pitchFamily="18" charset="0"/>
              </a:rPr>
              <a:t> </a:t>
            </a:r>
            <a:r>
              <a:rPr sz="1600" smtClean="0">
                <a:latin typeface="Times New Roman" panose="02020603050405020304" pitchFamily="18" charset="0"/>
                <a:cs typeface="Times New Roman" panose="02020603050405020304" pitchFamily="18" charset="0"/>
              </a:rPr>
              <a:t>incidents</a:t>
            </a:r>
            <a:r>
              <a:rPr sz="1600" spc="-80"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or</a:t>
            </a:r>
            <a:r>
              <a:rPr sz="1600" spc="25" smtClean="0">
                <a:latin typeface="Times New Roman" panose="02020603050405020304" pitchFamily="18" charset="0"/>
                <a:cs typeface="Times New Roman" panose="02020603050405020304" pitchFamily="18" charset="0"/>
              </a:rPr>
              <a:t> </a:t>
            </a:r>
            <a:r>
              <a:rPr sz="1600" smtClean="0">
                <a:latin typeface="Times New Roman" panose="02020603050405020304" pitchFamily="18" charset="0"/>
                <a:cs typeface="Times New Roman" panose="02020603050405020304" pitchFamily="18" charset="0"/>
              </a:rPr>
              <a:t>concerns</a:t>
            </a:r>
            <a:r>
              <a:rPr sz="1600" spc="-60"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in</a:t>
            </a:r>
            <a:r>
              <a:rPr sz="1600" spc="-25"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real-time,</a:t>
            </a:r>
            <a:r>
              <a:rPr sz="1600" spc="70" smtClean="0">
                <a:latin typeface="Times New Roman" panose="02020603050405020304" pitchFamily="18" charset="0"/>
                <a:cs typeface="Times New Roman" panose="02020603050405020304" pitchFamily="18" charset="0"/>
              </a:rPr>
              <a:t> </a:t>
            </a:r>
            <a:r>
              <a:rPr sz="1600" smtClean="0">
                <a:latin typeface="Times New Roman" panose="02020603050405020304" pitchFamily="18" charset="0"/>
                <a:cs typeface="Times New Roman" panose="02020603050405020304" pitchFamily="18" charset="0"/>
              </a:rPr>
              <a:t>facilitating</a:t>
            </a:r>
            <a:r>
              <a:rPr sz="1600" spc="-35"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swift </a:t>
            </a:r>
            <a:r>
              <a:rPr sz="1600" smtClean="0">
                <a:latin typeface="Times New Roman" panose="02020603050405020304" pitchFamily="18" charset="0"/>
                <a:cs typeface="Times New Roman" panose="02020603050405020304" pitchFamily="18" charset="0"/>
              </a:rPr>
              <a:t>response</a:t>
            </a:r>
            <a:r>
              <a:rPr sz="1600" spc="15"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from</a:t>
            </a:r>
            <a:r>
              <a:rPr sz="1600" spc="50" smtClean="0">
                <a:latin typeface="Times New Roman" panose="02020603050405020304" pitchFamily="18" charset="0"/>
                <a:cs typeface="Times New Roman" panose="02020603050405020304" pitchFamily="18" charset="0"/>
              </a:rPr>
              <a:t> </a:t>
            </a:r>
            <a:r>
              <a:rPr sz="1600" smtClean="0">
                <a:latin typeface="Times New Roman" panose="02020603050405020304" pitchFamily="18" charset="0"/>
                <a:cs typeface="Times New Roman" panose="02020603050405020304" pitchFamily="18" charset="0"/>
              </a:rPr>
              <a:t>authorities.</a:t>
            </a:r>
            <a:endParaRPr sz="1600" smtClean="0">
              <a:latin typeface="Times New Roman" panose="02020603050405020304" pitchFamily="18" charset="0"/>
              <a:cs typeface="Times New Roman" panose="02020603050405020304" pitchFamily="18" charset="0"/>
            </a:endParaRPr>
          </a:p>
          <a:p>
            <a:pPr marL="12700" marR="6350" algn="just">
              <a:lnSpc>
                <a:spcPct val="150000"/>
              </a:lnSpc>
              <a:spcBef>
                <a:spcPts val="95"/>
              </a:spcBef>
              <a:buClr>
                <a:srgbClr val="FF0000"/>
              </a:buClr>
              <a:buSzPct val="94000"/>
              <a:buFont typeface="Wingdings" panose="05000000000000000000"/>
              <a:buChar char=""/>
              <a:tabLst>
                <a:tab pos="175895" algn="l"/>
                <a:tab pos="7162165" algn="l"/>
              </a:tabLst>
            </a:pPr>
            <a:r>
              <a:rPr sz="1600" spc="-5" smtClean="0">
                <a:latin typeface="Times New Roman" panose="02020603050405020304" pitchFamily="18" charset="0"/>
                <a:cs typeface="Times New Roman" panose="02020603050405020304" pitchFamily="18" charset="0"/>
              </a:rPr>
              <a:t>This</a:t>
            </a:r>
            <a:r>
              <a:rPr sz="1600" spc="280" smtClean="0">
                <a:latin typeface="Times New Roman" panose="02020603050405020304" pitchFamily="18" charset="0"/>
                <a:cs typeface="Times New Roman" panose="02020603050405020304" pitchFamily="18" charset="0"/>
              </a:rPr>
              <a:t> </a:t>
            </a:r>
            <a:r>
              <a:rPr sz="1600" spc="-10" smtClean="0">
                <a:latin typeface="Times New Roman" panose="02020603050405020304" pitchFamily="18" charset="0"/>
                <a:cs typeface="Times New Roman" panose="02020603050405020304" pitchFamily="18" charset="0"/>
              </a:rPr>
              <a:t>introduction</a:t>
            </a:r>
            <a:r>
              <a:rPr sz="1600" spc="295" smtClean="0">
                <a:latin typeface="Times New Roman" panose="02020603050405020304" pitchFamily="18" charset="0"/>
                <a:cs typeface="Times New Roman" panose="02020603050405020304" pitchFamily="18" charset="0"/>
              </a:rPr>
              <a:t> </a:t>
            </a:r>
            <a:r>
              <a:rPr sz="1600" smtClean="0">
                <a:latin typeface="Times New Roman" panose="02020603050405020304" pitchFamily="18" charset="0"/>
                <a:cs typeface="Times New Roman" panose="02020603050405020304" pitchFamily="18" charset="0"/>
              </a:rPr>
              <a:t>sets</a:t>
            </a:r>
            <a:r>
              <a:rPr sz="1600" spc="280"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the</a:t>
            </a:r>
            <a:r>
              <a:rPr sz="1600" spc="265" smtClean="0">
                <a:latin typeface="Times New Roman" panose="02020603050405020304" pitchFamily="18" charset="0"/>
                <a:cs typeface="Times New Roman" panose="02020603050405020304" pitchFamily="18" charset="0"/>
              </a:rPr>
              <a:t> </a:t>
            </a:r>
            <a:r>
              <a:rPr sz="1600" smtClean="0">
                <a:latin typeface="Times New Roman" panose="02020603050405020304" pitchFamily="18" charset="0"/>
                <a:cs typeface="Times New Roman" panose="02020603050405020304" pitchFamily="18" charset="0"/>
              </a:rPr>
              <a:t>stage</a:t>
            </a:r>
            <a:r>
              <a:rPr sz="1600" spc="270" smtClean="0">
                <a:latin typeface="Times New Roman" panose="02020603050405020304" pitchFamily="18" charset="0"/>
                <a:cs typeface="Times New Roman" panose="02020603050405020304" pitchFamily="18" charset="0"/>
              </a:rPr>
              <a:t> </a:t>
            </a:r>
            <a:r>
              <a:rPr sz="1600" spc="-10" smtClean="0">
                <a:latin typeface="Times New Roman" panose="02020603050405020304" pitchFamily="18" charset="0"/>
                <a:cs typeface="Times New Roman" panose="02020603050405020304" pitchFamily="18" charset="0"/>
              </a:rPr>
              <a:t>for</a:t>
            </a:r>
            <a:r>
              <a:rPr sz="1600" spc="295" smtClean="0">
                <a:latin typeface="Times New Roman" panose="02020603050405020304" pitchFamily="18" charset="0"/>
                <a:cs typeface="Times New Roman" panose="02020603050405020304" pitchFamily="18" charset="0"/>
              </a:rPr>
              <a:t> </a:t>
            </a:r>
            <a:r>
              <a:rPr sz="1600" smtClean="0">
                <a:latin typeface="Times New Roman" panose="02020603050405020304" pitchFamily="18" charset="0"/>
                <a:cs typeface="Times New Roman" panose="02020603050405020304" pitchFamily="18" charset="0"/>
              </a:rPr>
              <a:t>a</a:t>
            </a:r>
            <a:r>
              <a:rPr sz="1600" spc="285" smtClean="0">
                <a:latin typeface="Times New Roman" panose="02020603050405020304" pitchFamily="18" charset="0"/>
                <a:cs typeface="Times New Roman" panose="02020603050405020304" pitchFamily="18" charset="0"/>
              </a:rPr>
              <a:t> </a:t>
            </a:r>
            <a:r>
              <a:rPr sz="1600" smtClean="0">
                <a:latin typeface="Times New Roman" panose="02020603050405020304" pitchFamily="18" charset="0"/>
                <a:cs typeface="Times New Roman" panose="02020603050405020304" pitchFamily="18" charset="0"/>
              </a:rPr>
              <a:t>discussion</a:t>
            </a:r>
            <a:r>
              <a:rPr sz="1600" spc="305"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on</a:t>
            </a:r>
            <a:r>
              <a:rPr sz="1600" spc="270" smtClean="0">
                <a:latin typeface="Times New Roman" panose="02020603050405020304" pitchFamily="18" charset="0"/>
                <a:cs typeface="Times New Roman" panose="02020603050405020304" pitchFamily="18" charset="0"/>
              </a:rPr>
              <a:t> </a:t>
            </a:r>
            <a:r>
              <a:rPr sz="1600" smtClean="0">
                <a:latin typeface="Times New Roman" panose="02020603050405020304" pitchFamily="18" charset="0"/>
                <a:cs typeface="Times New Roman" panose="02020603050405020304" pitchFamily="18" charset="0"/>
              </a:rPr>
              <a:t>how</a:t>
            </a:r>
            <a:r>
              <a:rPr sz="1600" spc="250"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this</a:t>
            </a:r>
            <a:r>
              <a:rPr sz="1600" spc="285"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initiative</a:t>
            </a:r>
            <a:r>
              <a:rPr sz="1600" spc="290"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can</a:t>
            </a:r>
            <a:r>
              <a:rPr sz="1600" spc="275" smtClean="0">
                <a:latin typeface="Times New Roman" panose="02020603050405020304" pitchFamily="18" charset="0"/>
                <a:cs typeface="Times New Roman" panose="02020603050405020304" pitchFamily="18" charset="0"/>
              </a:rPr>
              <a:t> </a:t>
            </a:r>
            <a:r>
              <a:rPr sz="1600" smtClean="0">
                <a:latin typeface="Times New Roman" panose="02020603050405020304" pitchFamily="18" charset="0"/>
                <a:cs typeface="Times New Roman" panose="02020603050405020304" pitchFamily="18" charset="0"/>
              </a:rPr>
              <a:t>play	a</a:t>
            </a:r>
            <a:r>
              <a:rPr sz="1600" spc="275" smtClean="0">
                <a:latin typeface="Times New Roman" panose="02020603050405020304" pitchFamily="18" charset="0"/>
                <a:cs typeface="Times New Roman" panose="02020603050405020304" pitchFamily="18" charset="0"/>
              </a:rPr>
              <a:t> </a:t>
            </a:r>
            <a:r>
              <a:rPr sz="1600" smtClean="0">
                <a:latin typeface="Times New Roman" panose="02020603050405020304" pitchFamily="18" charset="0"/>
                <a:cs typeface="Times New Roman" panose="02020603050405020304" pitchFamily="18" charset="0"/>
              </a:rPr>
              <a:t>pivotal</a:t>
            </a:r>
            <a:r>
              <a:rPr sz="1600" spc="265" smtClean="0">
                <a:latin typeface="Times New Roman" panose="02020603050405020304" pitchFamily="18" charset="0"/>
                <a:cs typeface="Times New Roman" panose="02020603050405020304" pitchFamily="18" charset="0"/>
              </a:rPr>
              <a:t> </a:t>
            </a:r>
            <a:r>
              <a:rPr sz="1600" spc="-10" smtClean="0">
                <a:latin typeface="Times New Roman" panose="02020603050405020304" pitchFamily="18" charset="0"/>
                <a:cs typeface="Times New Roman" panose="02020603050405020304" pitchFamily="18" charset="0"/>
              </a:rPr>
              <a:t>role</a:t>
            </a:r>
            <a:r>
              <a:rPr sz="1600" spc="250"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in </a:t>
            </a:r>
            <a:r>
              <a:rPr sz="1600" spc="-385" smtClean="0">
                <a:latin typeface="Times New Roman" panose="02020603050405020304" pitchFamily="18" charset="0"/>
                <a:cs typeface="Times New Roman" panose="02020603050405020304" pitchFamily="18" charset="0"/>
              </a:rPr>
              <a:t> </a:t>
            </a:r>
            <a:r>
              <a:rPr sz="1600" smtClean="0">
                <a:latin typeface="Times New Roman" panose="02020603050405020304" pitchFamily="18" charset="0"/>
                <a:cs typeface="Times New Roman" panose="02020603050405020304" pitchFamily="18" charset="0"/>
              </a:rPr>
              <a:t>promoting</a:t>
            </a:r>
            <a:r>
              <a:rPr sz="1600" spc="-20" smtClean="0">
                <a:latin typeface="Times New Roman" panose="02020603050405020304" pitchFamily="18" charset="0"/>
                <a:cs typeface="Times New Roman" panose="02020603050405020304" pitchFamily="18" charset="0"/>
              </a:rPr>
              <a:t> </a:t>
            </a:r>
            <a:r>
              <a:rPr sz="1600" spc="-10" smtClean="0">
                <a:latin typeface="Times New Roman" panose="02020603050405020304" pitchFamily="18" charset="0"/>
                <a:cs typeface="Times New Roman" panose="02020603050405020304" pitchFamily="18" charset="0"/>
              </a:rPr>
              <a:t>women's</a:t>
            </a:r>
            <a:r>
              <a:rPr sz="1600" spc="5"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safety</a:t>
            </a:r>
            <a:r>
              <a:rPr sz="1600" spc="-25"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and</a:t>
            </a:r>
            <a:r>
              <a:rPr sz="1600" spc="-50" smtClean="0">
                <a:latin typeface="Times New Roman" panose="02020603050405020304" pitchFamily="18" charset="0"/>
                <a:cs typeface="Times New Roman" panose="02020603050405020304" pitchFamily="18" charset="0"/>
              </a:rPr>
              <a:t> </a:t>
            </a:r>
            <a:r>
              <a:rPr sz="1600" spc="-10" smtClean="0">
                <a:latin typeface="Times New Roman" panose="02020603050405020304" pitchFamily="18" charset="0"/>
                <a:cs typeface="Times New Roman" panose="02020603050405020304" pitchFamily="18" charset="0"/>
              </a:rPr>
              <a:t>well-being</a:t>
            </a:r>
            <a:r>
              <a:rPr sz="1600" smtClean="0">
                <a:latin typeface="Times New Roman" panose="02020603050405020304" pitchFamily="18" charset="0"/>
                <a:cs typeface="Times New Roman" panose="02020603050405020304" pitchFamily="18" charset="0"/>
              </a:rPr>
              <a:t> </a:t>
            </a:r>
            <a:r>
              <a:rPr sz="1600" spc="5" smtClean="0">
                <a:latin typeface="Times New Roman" panose="02020603050405020304" pitchFamily="18" charset="0"/>
                <a:cs typeface="Times New Roman" panose="02020603050405020304" pitchFamily="18" charset="0"/>
              </a:rPr>
              <a:t>in</a:t>
            </a:r>
            <a:r>
              <a:rPr sz="1600" spc="-30" smtClean="0">
                <a:latin typeface="Times New Roman" panose="02020603050405020304" pitchFamily="18" charset="0"/>
                <a:cs typeface="Times New Roman" panose="02020603050405020304" pitchFamily="18" charset="0"/>
              </a:rPr>
              <a:t> </a:t>
            </a:r>
            <a:r>
              <a:rPr sz="1600" smtClean="0">
                <a:latin typeface="Times New Roman" panose="02020603050405020304" pitchFamily="18" charset="0"/>
                <a:cs typeface="Times New Roman" panose="02020603050405020304" pitchFamily="18" charset="0"/>
              </a:rPr>
              <a:t>our </a:t>
            </a:r>
            <a:r>
              <a:rPr sz="1600" spc="-40" smtClean="0">
                <a:latin typeface="Times New Roman" panose="02020603050405020304" pitchFamily="18" charset="0"/>
                <a:cs typeface="Times New Roman" panose="02020603050405020304" pitchFamily="18" charset="0"/>
              </a:rPr>
              <a:t>society.</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02468" y="517525"/>
            <a:ext cx="7961312" cy="368935"/>
          </a:xfrm>
        </p:spPr>
        <p:txBody>
          <a:bodyPr/>
          <a:lstStyle/>
          <a:p>
            <a:r>
              <a:rPr lang="en-IN" dirty="0" smtClean="0"/>
              <a:t>WORK DONE</a:t>
            </a:r>
            <a:endParaRPr lang="en-IN" dirty="0"/>
          </a:p>
        </p:txBody>
      </p:sp>
      <p:sp>
        <p:nvSpPr>
          <p:cNvPr id="5" name="Subtitle 4"/>
          <p:cNvSpPr>
            <a:spLocks noGrp="1"/>
          </p:cNvSpPr>
          <p:nvPr>
            <p:ph type="subTitle" idx="4"/>
          </p:nvPr>
        </p:nvSpPr>
        <p:spPr>
          <a:xfrm>
            <a:off x="702469" y="1660525"/>
            <a:ext cx="7258844" cy="1107996"/>
          </a:xfrm>
        </p:spPr>
        <p:txBody>
          <a:bodyPr/>
          <a:lstStyle/>
          <a:p>
            <a:pPr marL="342900" indent="-342900">
              <a:buClr>
                <a:srgbClr val="FF0000"/>
              </a:buClr>
              <a:buFont typeface="Wingdings" panose="05000000000000000000" pitchFamily="2" charset="2"/>
              <a:buChar char="Ø"/>
            </a:pPr>
            <a:r>
              <a:rPr lang="en-IN" sz="1800" dirty="0" smtClean="0">
                <a:solidFill>
                  <a:schemeClr val="tx1"/>
                </a:solidFill>
                <a:latin typeface="Times New Roman" panose="02020603050405020304" pitchFamily="18" charset="0"/>
              </a:rPr>
              <a:t>Project Ideation</a:t>
            </a:r>
            <a:endParaRPr lang="en-IN" sz="1800" dirty="0" smtClean="0">
              <a:solidFill>
                <a:schemeClr val="tx1"/>
              </a:solidFill>
              <a:latin typeface="Times New Roman" panose="02020603050405020304" pitchFamily="18" charset="0"/>
            </a:endParaRPr>
          </a:p>
          <a:p>
            <a:pPr marL="342900" indent="-342900">
              <a:buClr>
                <a:srgbClr val="FF0000"/>
              </a:buClr>
              <a:buFont typeface="Wingdings" panose="05000000000000000000" pitchFamily="2" charset="2"/>
              <a:buChar char="Ø"/>
            </a:pPr>
            <a:r>
              <a:rPr lang="en-IN" sz="1800" dirty="0" smtClean="0">
                <a:solidFill>
                  <a:schemeClr val="tx1"/>
                </a:solidFill>
                <a:latin typeface="Times New Roman" panose="02020603050405020304" pitchFamily="18" charset="0"/>
              </a:rPr>
              <a:t>Literature Survey</a:t>
            </a:r>
            <a:endParaRPr lang="en-IN" sz="1800" dirty="0" smtClean="0">
              <a:solidFill>
                <a:schemeClr val="tx1"/>
              </a:solidFill>
              <a:latin typeface="Times New Roman" panose="02020603050405020304" pitchFamily="18" charset="0"/>
            </a:endParaRPr>
          </a:p>
          <a:p>
            <a:pPr marL="342900" indent="-342900">
              <a:buClr>
                <a:srgbClr val="FF0000"/>
              </a:buClr>
              <a:buFont typeface="Wingdings" panose="05000000000000000000" pitchFamily="2" charset="2"/>
              <a:buChar char="Ø"/>
            </a:pPr>
            <a:r>
              <a:rPr lang="en-IN" sz="1800" dirty="0" smtClean="0">
                <a:solidFill>
                  <a:schemeClr val="tx1"/>
                </a:solidFill>
                <a:latin typeface="Times New Roman" panose="02020603050405020304" pitchFamily="18" charset="0"/>
              </a:rPr>
              <a:t>Algorithms Research</a:t>
            </a:r>
            <a:endParaRPr lang="en-IN" sz="1800" dirty="0" smtClean="0">
              <a:solidFill>
                <a:schemeClr val="tx1"/>
              </a:solidFill>
              <a:latin typeface="Times New Roman" panose="02020603050405020304" pitchFamily="18" charset="0"/>
            </a:endParaRPr>
          </a:p>
          <a:p>
            <a:pPr marL="342900" indent="-342900">
              <a:buClr>
                <a:srgbClr val="FF0000"/>
              </a:buClr>
              <a:buFont typeface="Wingdings" panose="05000000000000000000" pitchFamily="2" charset="2"/>
              <a:buChar char="Ø"/>
            </a:pPr>
            <a:r>
              <a:rPr lang="en-IN" sz="1800" dirty="0" smtClean="0">
                <a:solidFill>
                  <a:schemeClr val="tx1"/>
                </a:solidFill>
                <a:latin typeface="Times New Roman" panose="02020603050405020304" pitchFamily="18" charset="0"/>
              </a:rPr>
              <a:t>Backend Module Started</a:t>
            </a:r>
            <a:endParaRPr lang="en-IN" sz="1800" dirty="0">
              <a:solidFill>
                <a:schemeClr val="tx1"/>
              </a:solidFill>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02468" y="669925"/>
            <a:ext cx="7961312" cy="369332"/>
          </a:xfrm>
        </p:spPr>
        <p:txBody>
          <a:bodyPr/>
          <a:lstStyle/>
          <a:p>
            <a:r>
              <a:rPr lang="en-IN" dirty="0" smtClean="0"/>
              <a:t>PROBLEM STATEMENT</a:t>
            </a:r>
            <a:endParaRPr lang="en-IN" dirty="0"/>
          </a:p>
        </p:txBody>
      </p:sp>
      <p:sp>
        <p:nvSpPr>
          <p:cNvPr id="5" name="Subtitle 4"/>
          <p:cNvSpPr>
            <a:spLocks noGrp="1"/>
          </p:cNvSpPr>
          <p:nvPr>
            <p:ph type="subTitle" idx="4"/>
          </p:nvPr>
        </p:nvSpPr>
        <p:spPr>
          <a:xfrm>
            <a:off x="702469" y="1355725"/>
            <a:ext cx="7258844" cy="3046988"/>
          </a:xfrm>
        </p:spPr>
        <p:txBody>
          <a:bodyPr/>
          <a:lstStyle/>
          <a:p>
            <a:pPr marL="342900" indent="-342900">
              <a:buClr>
                <a:srgbClr val="FF0000"/>
              </a:buClr>
              <a:buFont typeface="Wingdings" panose="05000000000000000000" pitchFamily="2" charset="2"/>
              <a:buChar char="Ø"/>
            </a:pPr>
            <a:r>
              <a:rPr lang="en-US" sz="1800" dirty="0">
                <a:solidFill>
                  <a:schemeClr val="tx1"/>
                </a:solidFill>
                <a:latin typeface="Times New Roman" panose="02020603050405020304" pitchFamily="18" charset="0"/>
              </a:rPr>
              <a:t>In today's society, ensuring women's safety during travel remains a prevalent concern due to the rising incidents of harassment, assault, and </a:t>
            </a:r>
            <a:r>
              <a:rPr lang="en-US" sz="1800" dirty="0" smtClean="0">
                <a:solidFill>
                  <a:schemeClr val="tx1"/>
                </a:solidFill>
                <a:latin typeface="Times New Roman" panose="02020603050405020304" pitchFamily="18" charset="0"/>
              </a:rPr>
              <a:t>violence.</a:t>
            </a:r>
            <a:endParaRPr lang="en-US" sz="1800" dirty="0" smtClean="0">
              <a:solidFill>
                <a:schemeClr val="tx1"/>
              </a:solidFill>
              <a:latin typeface="Times New Roman" panose="02020603050405020304" pitchFamily="18" charset="0"/>
            </a:endParaRPr>
          </a:p>
          <a:p>
            <a:pPr marL="342900" indent="-342900">
              <a:buClr>
                <a:srgbClr val="FF0000"/>
              </a:buClr>
              <a:buFont typeface="Wingdings" panose="05000000000000000000" pitchFamily="2" charset="2"/>
              <a:buChar char="Ø"/>
            </a:pPr>
            <a:r>
              <a:rPr lang="en-US" sz="1800" dirty="0" smtClean="0">
                <a:solidFill>
                  <a:schemeClr val="tx1"/>
                </a:solidFill>
                <a:latin typeface="Times New Roman" panose="02020603050405020304" pitchFamily="18" charset="0"/>
              </a:rPr>
              <a:t>Women </a:t>
            </a:r>
            <a:r>
              <a:rPr lang="en-US" sz="1800" dirty="0">
                <a:solidFill>
                  <a:schemeClr val="tx1"/>
                </a:solidFill>
                <a:latin typeface="Times New Roman" panose="02020603050405020304" pitchFamily="18" charset="0"/>
              </a:rPr>
              <a:t>often face significant risks while navigating through urban areas or using public transportation, impacting their freedom of movement and </a:t>
            </a:r>
            <a:r>
              <a:rPr lang="en-US" sz="1800" dirty="0" smtClean="0">
                <a:solidFill>
                  <a:schemeClr val="tx1"/>
                </a:solidFill>
                <a:latin typeface="Times New Roman" panose="02020603050405020304" pitchFamily="18" charset="0"/>
              </a:rPr>
              <a:t>well-being.</a:t>
            </a:r>
            <a:endParaRPr lang="en-US" sz="1800" dirty="0" smtClean="0">
              <a:solidFill>
                <a:schemeClr val="tx1"/>
              </a:solidFill>
              <a:latin typeface="Times New Roman" panose="02020603050405020304" pitchFamily="18" charset="0"/>
            </a:endParaRPr>
          </a:p>
          <a:p>
            <a:pPr marL="342900" indent="-342900">
              <a:buClr>
                <a:srgbClr val="FF0000"/>
              </a:buClr>
              <a:buFont typeface="Wingdings" panose="05000000000000000000" pitchFamily="2" charset="2"/>
              <a:buChar char="Ø"/>
            </a:pPr>
            <a:r>
              <a:rPr lang="en-US" sz="1800" dirty="0">
                <a:solidFill>
                  <a:schemeClr val="tx1"/>
                </a:solidFill>
                <a:latin typeface="Times New Roman" panose="02020603050405020304" pitchFamily="18" charset="0"/>
              </a:rPr>
              <a:t>Existing safety measures often lack comprehensiveness, leaving women vulnerable to various threats without immediate recourse. </a:t>
            </a:r>
            <a:endParaRPr lang="en-US" sz="1800" dirty="0" smtClean="0">
              <a:solidFill>
                <a:schemeClr val="tx1"/>
              </a:solidFill>
              <a:latin typeface="Times New Roman" panose="02020603050405020304" pitchFamily="18" charset="0"/>
            </a:endParaRPr>
          </a:p>
          <a:p>
            <a:pPr marL="342900" indent="-342900">
              <a:buClr>
                <a:srgbClr val="FF0000"/>
              </a:buClr>
              <a:buFont typeface="Wingdings" panose="05000000000000000000" pitchFamily="2" charset="2"/>
              <a:buChar char="Ø"/>
            </a:pPr>
            <a:r>
              <a:rPr lang="en-US" sz="1800" dirty="0">
                <a:solidFill>
                  <a:schemeClr val="tx1"/>
                </a:solidFill>
                <a:latin typeface="Times New Roman" panose="02020603050405020304" pitchFamily="18" charset="0"/>
              </a:rPr>
              <a:t>Moreover, the lack of a unified system offering secure navigation combined with real-time reporting options impedes the timely and effective intervention of law enforcement, exacerbating the risk for women. </a:t>
            </a:r>
            <a:endParaRPr lang="en-IN" sz="1800" dirty="0">
              <a:solidFill>
                <a:schemeClr val="tx1"/>
              </a:solidFill>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705" y="200355"/>
            <a:ext cx="3036570" cy="362585"/>
          </a:xfrm>
          <a:prstGeom prst="rect">
            <a:avLst/>
          </a:prstGeom>
        </p:spPr>
        <p:txBody>
          <a:bodyPr vert="horz" wrap="square" lIns="0" tIns="13970" rIns="0" bIns="0" rtlCol="0">
            <a:spAutoFit/>
          </a:bodyPr>
          <a:lstStyle/>
          <a:p>
            <a:pPr marL="12700">
              <a:lnSpc>
                <a:spcPct val="100000"/>
              </a:lnSpc>
              <a:spcBef>
                <a:spcPts val="110"/>
              </a:spcBef>
            </a:pPr>
            <a:r>
              <a:rPr sz="2200" b="1" spc="-35" dirty="0">
                <a:latin typeface="Times New Roman" panose="02020603050405020304"/>
                <a:cs typeface="Times New Roman" panose="02020603050405020304"/>
              </a:rPr>
              <a:t>L</a:t>
            </a:r>
            <a:r>
              <a:rPr sz="2200" b="1" spc="-20" dirty="0">
                <a:latin typeface="Times New Roman" panose="02020603050405020304"/>
                <a:cs typeface="Times New Roman" panose="02020603050405020304"/>
              </a:rPr>
              <a:t>I</a:t>
            </a:r>
            <a:r>
              <a:rPr sz="2200" b="1" spc="-35" dirty="0">
                <a:latin typeface="Times New Roman" panose="02020603050405020304"/>
                <a:cs typeface="Times New Roman" panose="02020603050405020304"/>
              </a:rPr>
              <a:t>TERATUR</a:t>
            </a:r>
            <a:r>
              <a:rPr sz="2200" b="1" spc="5" dirty="0">
                <a:latin typeface="Times New Roman" panose="02020603050405020304"/>
                <a:cs typeface="Times New Roman" panose="02020603050405020304"/>
              </a:rPr>
              <a:t>E</a:t>
            </a:r>
            <a:r>
              <a:rPr sz="2200" b="1" spc="-75" dirty="0">
                <a:latin typeface="Times New Roman" panose="02020603050405020304"/>
                <a:cs typeface="Times New Roman" panose="02020603050405020304"/>
              </a:rPr>
              <a:t> </a:t>
            </a:r>
            <a:r>
              <a:rPr sz="2200" b="1" spc="-25" dirty="0">
                <a:latin typeface="Times New Roman" panose="02020603050405020304"/>
                <a:cs typeface="Times New Roman" panose="02020603050405020304"/>
              </a:rPr>
              <a:t>S</a:t>
            </a:r>
            <a:r>
              <a:rPr sz="2200" b="1" spc="-35" dirty="0">
                <a:latin typeface="Times New Roman" panose="02020603050405020304"/>
                <a:cs typeface="Times New Roman" panose="02020603050405020304"/>
              </a:rPr>
              <a:t>URVE</a:t>
            </a:r>
            <a:r>
              <a:rPr sz="2200" b="1" spc="5" dirty="0">
                <a:latin typeface="Times New Roman" panose="02020603050405020304"/>
                <a:cs typeface="Times New Roman" panose="02020603050405020304"/>
              </a:rPr>
              <a:t>Y</a:t>
            </a:r>
            <a:endParaRPr sz="2200">
              <a:latin typeface="Times New Roman" panose="02020603050405020304"/>
              <a:cs typeface="Times New Roman" panose="02020603050405020304"/>
            </a:endParaRPr>
          </a:p>
        </p:txBody>
      </p:sp>
      <p:graphicFrame>
        <p:nvGraphicFramePr>
          <p:cNvPr id="3" name="object 3"/>
          <p:cNvGraphicFramePr>
            <a:graphicFrameLocks noGrp="1"/>
          </p:cNvGraphicFramePr>
          <p:nvPr/>
        </p:nvGraphicFramePr>
        <p:xfrm>
          <a:off x="250405" y="752411"/>
          <a:ext cx="8427716" cy="4072844"/>
        </p:xfrm>
        <a:graphic>
          <a:graphicData uri="http://schemas.openxmlformats.org/drawingml/2006/table">
            <a:tbl>
              <a:tblPr firstRow="1" bandRow="1">
                <a:tableStyleId>{2D5ABB26-0587-4C30-8999-92F81FD0307C}</a:tableStyleId>
              </a:tblPr>
              <a:tblGrid>
                <a:gridCol w="1053465"/>
                <a:gridCol w="1053465"/>
                <a:gridCol w="1053465"/>
                <a:gridCol w="1053464"/>
                <a:gridCol w="1053464"/>
                <a:gridCol w="1053464"/>
                <a:gridCol w="1053464"/>
                <a:gridCol w="1053465"/>
              </a:tblGrid>
              <a:tr h="857250">
                <a:tc>
                  <a:txBody>
                    <a:bodyPr/>
                    <a:lstStyle/>
                    <a:p>
                      <a:pPr marL="85090">
                        <a:lnSpc>
                          <a:spcPct val="100000"/>
                        </a:lnSpc>
                        <a:spcBef>
                          <a:spcPts val="590"/>
                        </a:spcBef>
                      </a:pPr>
                      <a:r>
                        <a:rPr sz="1100" b="1" dirty="0">
                          <a:latin typeface="Times New Roman" panose="02020603050405020304"/>
                          <a:cs typeface="Times New Roman" panose="02020603050405020304"/>
                        </a:rPr>
                        <a:t>S.No</a:t>
                      </a:r>
                      <a:endParaRPr sz="1100">
                        <a:latin typeface="Times New Roman" panose="02020603050405020304"/>
                        <a:cs typeface="Times New Roman" panose="02020603050405020304"/>
                      </a:endParaRPr>
                    </a:p>
                  </a:txBody>
                  <a:tcPr marL="0" marR="0" marT="7493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590"/>
                        </a:spcBef>
                      </a:pPr>
                      <a:r>
                        <a:rPr sz="1100" b="1" spc="-10" dirty="0">
                          <a:latin typeface="Times New Roman" panose="02020603050405020304"/>
                          <a:cs typeface="Times New Roman" panose="02020603050405020304"/>
                        </a:rPr>
                        <a:t>Title</a:t>
                      </a:r>
                      <a:endParaRPr sz="1100">
                        <a:latin typeface="Times New Roman" panose="02020603050405020304"/>
                        <a:cs typeface="Times New Roman" panose="02020603050405020304"/>
                      </a:endParaRPr>
                    </a:p>
                  </a:txBody>
                  <a:tcPr marL="0" marR="0" marT="7493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590"/>
                        </a:spcBef>
                      </a:pPr>
                      <a:r>
                        <a:rPr sz="1100" b="1" spc="-15" dirty="0">
                          <a:latin typeface="Times New Roman" panose="02020603050405020304"/>
                          <a:cs typeface="Times New Roman" panose="02020603050405020304"/>
                        </a:rPr>
                        <a:t>Author</a:t>
                      </a:r>
                      <a:endParaRPr sz="1100">
                        <a:latin typeface="Times New Roman" panose="02020603050405020304"/>
                        <a:cs typeface="Times New Roman" panose="02020603050405020304"/>
                      </a:endParaRPr>
                    </a:p>
                  </a:txBody>
                  <a:tcPr marL="0" marR="0" marT="7493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6360">
                        <a:lnSpc>
                          <a:spcPct val="100000"/>
                        </a:lnSpc>
                        <a:spcBef>
                          <a:spcPts val="590"/>
                        </a:spcBef>
                      </a:pPr>
                      <a:r>
                        <a:rPr sz="1100" b="1" spc="-30" dirty="0">
                          <a:latin typeface="Times New Roman" panose="02020603050405020304"/>
                          <a:cs typeface="Times New Roman" panose="02020603050405020304"/>
                        </a:rPr>
                        <a:t>Year</a:t>
                      </a:r>
                      <a:endParaRPr sz="1100">
                        <a:latin typeface="Times New Roman" panose="02020603050405020304"/>
                        <a:cs typeface="Times New Roman" panose="02020603050405020304"/>
                      </a:endParaRPr>
                    </a:p>
                  </a:txBody>
                  <a:tcPr marL="0" marR="0" marT="7493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6360">
                        <a:lnSpc>
                          <a:spcPct val="100000"/>
                        </a:lnSpc>
                        <a:spcBef>
                          <a:spcPts val="590"/>
                        </a:spcBef>
                      </a:pPr>
                      <a:r>
                        <a:rPr sz="1100" b="1" spc="-10" dirty="0">
                          <a:latin typeface="Times New Roman" panose="02020603050405020304"/>
                          <a:cs typeface="Times New Roman" panose="02020603050405020304"/>
                        </a:rPr>
                        <a:t>Methodology</a:t>
                      </a:r>
                      <a:endParaRPr sz="1100">
                        <a:latin typeface="Times New Roman" panose="02020603050405020304"/>
                        <a:cs typeface="Times New Roman" panose="02020603050405020304"/>
                      </a:endParaRPr>
                    </a:p>
                  </a:txBody>
                  <a:tcPr marL="0" marR="0" marT="7493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6995">
                        <a:lnSpc>
                          <a:spcPct val="100000"/>
                        </a:lnSpc>
                        <a:spcBef>
                          <a:spcPts val="590"/>
                        </a:spcBef>
                      </a:pPr>
                      <a:r>
                        <a:rPr sz="1100" b="1" spc="-20" dirty="0">
                          <a:latin typeface="Times New Roman" panose="02020603050405020304"/>
                          <a:cs typeface="Times New Roman" panose="02020603050405020304"/>
                        </a:rPr>
                        <a:t>Inference</a:t>
                      </a:r>
                      <a:endParaRPr sz="1100">
                        <a:latin typeface="Times New Roman" panose="02020603050405020304"/>
                        <a:cs typeface="Times New Roman" panose="02020603050405020304"/>
                      </a:endParaRPr>
                    </a:p>
                  </a:txBody>
                  <a:tcPr marL="0" marR="0" marT="7493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6995">
                        <a:lnSpc>
                          <a:spcPct val="100000"/>
                        </a:lnSpc>
                        <a:spcBef>
                          <a:spcPts val="590"/>
                        </a:spcBef>
                      </a:pPr>
                      <a:r>
                        <a:rPr sz="1100" b="1" spc="-10" dirty="0">
                          <a:latin typeface="Times New Roman" panose="02020603050405020304"/>
                          <a:cs typeface="Times New Roman" panose="02020603050405020304"/>
                        </a:rPr>
                        <a:t>Merits</a:t>
                      </a:r>
                      <a:endParaRPr sz="1100">
                        <a:latin typeface="Times New Roman" panose="02020603050405020304"/>
                        <a:cs typeface="Times New Roman" panose="02020603050405020304"/>
                      </a:endParaRPr>
                    </a:p>
                  </a:txBody>
                  <a:tcPr marL="0" marR="0" marT="7493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7630">
                        <a:lnSpc>
                          <a:spcPct val="100000"/>
                        </a:lnSpc>
                        <a:spcBef>
                          <a:spcPts val="590"/>
                        </a:spcBef>
                      </a:pPr>
                      <a:r>
                        <a:rPr sz="1100" b="1" spc="-15" dirty="0">
                          <a:latin typeface="Times New Roman" panose="02020603050405020304"/>
                          <a:cs typeface="Times New Roman" panose="02020603050405020304"/>
                        </a:rPr>
                        <a:t>Demerits</a:t>
                      </a:r>
                      <a:endParaRPr sz="1100">
                        <a:latin typeface="Times New Roman" panose="02020603050405020304"/>
                        <a:cs typeface="Times New Roman" panose="02020603050405020304"/>
                      </a:endParaRPr>
                    </a:p>
                  </a:txBody>
                  <a:tcPr marL="0" marR="0" marT="7493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r>
              <a:tr h="246943">
                <a:tc rowSpan="9">
                  <a:txBody>
                    <a:bodyPr/>
                    <a:lstStyle/>
                    <a:p>
                      <a:pPr marL="85090">
                        <a:lnSpc>
                          <a:spcPct val="100000"/>
                        </a:lnSpc>
                        <a:spcBef>
                          <a:spcPts val="570"/>
                        </a:spcBef>
                      </a:pPr>
                      <a:r>
                        <a:rPr sz="1100" dirty="0">
                          <a:latin typeface="Times New Roman" panose="02020603050405020304"/>
                          <a:cs typeface="Times New Roman" panose="02020603050405020304"/>
                        </a:rPr>
                        <a:t>1</a:t>
                      </a:r>
                      <a:endParaRPr sz="1100">
                        <a:latin typeface="Times New Roman" panose="02020603050405020304"/>
                        <a:cs typeface="Times New Roman" panose="02020603050405020304"/>
                      </a:endParaRPr>
                    </a:p>
                  </a:txBody>
                  <a:tcPr marL="0" marR="0" marT="7239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ts val="1275"/>
                        </a:lnSpc>
                        <a:spcBef>
                          <a:spcPts val="570"/>
                        </a:spcBef>
                      </a:pPr>
                      <a:r>
                        <a:rPr sz="1100" dirty="0">
                          <a:latin typeface="Times New Roman" panose="02020603050405020304"/>
                          <a:cs typeface="Times New Roman" panose="02020603050405020304"/>
                        </a:rPr>
                        <a:t>A</a:t>
                      </a:r>
                      <a:r>
                        <a:rPr sz="1100" spc="-65" dirty="0">
                          <a:latin typeface="Times New Roman" panose="02020603050405020304"/>
                          <a:cs typeface="Times New Roman" panose="02020603050405020304"/>
                        </a:rPr>
                        <a:t> </a:t>
                      </a:r>
                      <a:r>
                        <a:rPr sz="1100" dirty="0">
                          <a:latin typeface="Times New Roman" panose="02020603050405020304"/>
                          <a:cs typeface="Times New Roman" panose="02020603050405020304"/>
                        </a:rPr>
                        <a:t>M</a:t>
                      </a:r>
                      <a:r>
                        <a:rPr sz="1100" spc="15" dirty="0">
                          <a:latin typeface="Times New Roman" panose="02020603050405020304"/>
                          <a:cs typeface="Times New Roman" panose="02020603050405020304"/>
                        </a:rPr>
                        <a:t>a</a:t>
                      </a:r>
                      <a:r>
                        <a:rPr sz="1100" spc="-10" dirty="0">
                          <a:latin typeface="Times New Roman" panose="02020603050405020304"/>
                          <a:cs typeface="Times New Roman" panose="02020603050405020304"/>
                        </a:rPr>
                        <a:t>c</a:t>
                      </a:r>
                      <a:r>
                        <a:rPr sz="1100" spc="-25" dirty="0">
                          <a:latin typeface="Times New Roman" panose="02020603050405020304"/>
                          <a:cs typeface="Times New Roman" panose="02020603050405020304"/>
                        </a:rPr>
                        <a:t>h</a:t>
                      </a:r>
                      <a:r>
                        <a:rPr sz="1100" spc="-20" dirty="0">
                          <a:latin typeface="Times New Roman" panose="02020603050405020304"/>
                          <a:cs typeface="Times New Roman" panose="02020603050405020304"/>
                        </a:rPr>
                        <a:t>i</a:t>
                      </a:r>
                      <a:r>
                        <a:rPr sz="1100" spc="-25" dirty="0">
                          <a:latin typeface="Times New Roman" panose="02020603050405020304"/>
                          <a:cs typeface="Times New Roman" panose="02020603050405020304"/>
                        </a:rPr>
                        <a:t>n</a:t>
                      </a:r>
                      <a:r>
                        <a:rPr sz="1100" dirty="0">
                          <a:latin typeface="Times New Roman" panose="02020603050405020304"/>
                          <a:cs typeface="Times New Roman" panose="02020603050405020304"/>
                        </a:rPr>
                        <a:t>e</a:t>
                      </a:r>
                      <a:endParaRPr sz="1100">
                        <a:latin typeface="Times New Roman" panose="02020603050405020304"/>
                        <a:cs typeface="Times New Roman" panose="02020603050405020304"/>
                      </a:endParaRPr>
                    </a:p>
                  </a:txBody>
                  <a:tcPr marL="0" marR="0" marT="72390" marB="0">
                    <a:lnL w="9525">
                      <a:solidFill>
                        <a:srgbClr val="9E9E9E"/>
                      </a:solidFill>
                      <a:prstDash val="solid"/>
                    </a:lnL>
                    <a:lnR w="9525">
                      <a:solidFill>
                        <a:srgbClr val="9E9E9E"/>
                      </a:solidFill>
                      <a:prstDash val="solid"/>
                    </a:lnR>
                    <a:lnT w="9525">
                      <a:solidFill>
                        <a:srgbClr val="9E9E9E"/>
                      </a:solidFill>
                      <a:prstDash val="solid"/>
                    </a:lnT>
                  </a:tcPr>
                </a:tc>
                <a:tc>
                  <a:txBody>
                    <a:bodyPr/>
                    <a:lstStyle/>
                    <a:p>
                      <a:pPr marL="85725">
                        <a:lnSpc>
                          <a:spcPts val="1275"/>
                        </a:lnSpc>
                        <a:spcBef>
                          <a:spcPts val="570"/>
                        </a:spcBef>
                      </a:pPr>
                      <a:r>
                        <a:rPr sz="1100" spc="5" dirty="0">
                          <a:latin typeface="Times New Roman" panose="02020603050405020304"/>
                          <a:cs typeface="Times New Roman" panose="02020603050405020304"/>
                        </a:rPr>
                        <a:t>S</a:t>
                      </a:r>
                      <a:r>
                        <a:rPr sz="1100" spc="15" dirty="0">
                          <a:latin typeface="Times New Roman" panose="02020603050405020304"/>
                          <a:cs typeface="Times New Roman" panose="02020603050405020304"/>
                        </a:rPr>
                        <a:t>r</a:t>
                      </a:r>
                      <a:r>
                        <a:rPr sz="1100" spc="-20" dirty="0">
                          <a:latin typeface="Times New Roman" panose="02020603050405020304"/>
                          <a:cs typeface="Times New Roman" panose="02020603050405020304"/>
                        </a:rPr>
                        <a:t>i</a:t>
                      </a:r>
                      <a:r>
                        <a:rPr sz="1100" spc="-25" dirty="0">
                          <a:latin typeface="Times New Roman" panose="02020603050405020304"/>
                          <a:cs typeface="Times New Roman" panose="02020603050405020304"/>
                        </a:rPr>
                        <a:t>n</a:t>
                      </a:r>
                      <a:r>
                        <a:rPr sz="1100" spc="-20" dirty="0">
                          <a:latin typeface="Times New Roman" panose="02020603050405020304"/>
                          <a:cs typeface="Times New Roman" panose="02020603050405020304"/>
                        </a:rPr>
                        <a:t>i</a:t>
                      </a:r>
                      <a:r>
                        <a:rPr sz="1100" spc="-25" dirty="0">
                          <a:latin typeface="Times New Roman" panose="02020603050405020304"/>
                          <a:cs typeface="Times New Roman" panose="02020603050405020304"/>
                        </a:rPr>
                        <a:t>v</a:t>
                      </a:r>
                      <a:r>
                        <a:rPr sz="1100" spc="10" dirty="0">
                          <a:latin typeface="Times New Roman" panose="02020603050405020304"/>
                          <a:cs typeface="Times New Roman" panose="02020603050405020304"/>
                        </a:rPr>
                        <a:t>a</a:t>
                      </a:r>
                      <a:r>
                        <a:rPr sz="1100" dirty="0">
                          <a:latin typeface="Times New Roman" panose="02020603050405020304"/>
                          <a:cs typeface="Times New Roman" panose="02020603050405020304"/>
                        </a:rPr>
                        <a:t>s</a:t>
                      </a:r>
                      <a:r>
                        <a:rPr sz="1100" spc="15" dirty="0">
                          <a:latin typeface="Times New Roman" panose="02020603050405020304"/>
                          <a:cs typeface="Times New Roman" panose="02020603050405020304"/>
                        </a:rPr>
                        <a:t>a</a:t>
                      </a:r>
                      <a:r>
                        <a:rPr sz="1100" spc="-25" dirty="0">
                          <a:latin typeface="Times New Roman" panose="02020603050405020304"/>
                          <a:cs typeface="Times New Roman" panose="02020603050405020304"/>
                        </a:rPr>
                        <a:t>n</a:t>
                      </a:r>
                      <a:r>
                        <a:rPr sz="1100" dirty="0">
                          <a:latin typeface="Times New Roman" panose="02020603050405020304"/>
                          <a:cs typeface="Times New Roman" panose="02020603050405020304"/>
                        </a:rPr>
                        <a:t>,</a:t>
                      </a:r>
                      <a:r>
                        <a:rPr sz="1100" spc="-90"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S</a:t>
                      </a:r>
                      <a:r>
                        <a:rPr sz="1100" spc="10" dirty="0">
                          <a:latin typeface="Times New Roman" panose="02020603050405020304"/>
                          <a:cs typeface="Times New Roman" panose="02020603050405020304"/>
                        </a:rPr>
                        <a:t>.</a:t>
                      </a:r>
                      <a:r>
                        <a:rPr sz="1100" dirty="0">
                          <a:latin typeface="Times New Roman" panose="02020603050405020304"/>
                          <a:cs typeface="Times New Roman" panose="02020603050405020304"/>
                        </a:rPr>
                        <a:t>,</a:t>
                      </a:r>
                      <a:endParaRPr sz="1100">
                        <a:latin typeface="Times New Roman" panose="02020603050405020304"/>
                        <a:cs typeface="Times New Roman" panose="02020603050405020304"/>
                      </a:endParaRPr>
                    </a:p>
                  </a:txBody>
                  <a:tcPr marL="0" marR="0" marT="72390" marB="0">
                    <a:lnL w="9525">
                      <a:solidFill>
                        <a:srgbClr val="9E9E9E"/>
                      </a:solidFill>
                      <a:prstDash val="solid"/>
                    </a:lnL>
                    <a:lnR w="9525">
                      <a:solidFill>
                        <a:srgbClr val="9E9E9E"/>
                      </a:solidFill>
                      <a:prstDash val="solid"/>
                    </a:lnR>
                    <a:lnT w="9525">
                      <a:solidFill>
                        <a:srgbClr val="9E9E9E"/>
                      </a:solidFill>
                      <a:prstDash val="solid"/>
                    </a:lnT>
                  </a:tcPr>
                </a:tc>
                <a:tc rowSpan="9">
                  <a:txBody>
                    <a:bodyPr/>
                    <a:lstStyle/>
                    <a:p>
                      <a:pPr marL="86360">
                        <a:lnSpc>
                          <a:spcPct val="100000"/>
                        </a:lnSpc>
                        <a:spcBef>
                          <a:spcPts val="570"/>
                        </a:spcBef>
                      </a:pPr>
                      <a:r>
                        <a:rPr sz="1100" dirty="0">
                          <a:latin typeface="Times New Roman" panose="02020603050405020304"/>
                          <a:cs typeface="Times New Roman" panose="02020603050405020304"/>
                        </a:rPr>
                        <a:t>2022</a:t>
                      </a:r>
                      <a:endParaRPr sz="1100">
                        <a:latin typeface="Times New Roman" panose="02020603050405020304"/>
                        <a:cs typeface="Times New Roman" panose="02020603050405020304"/>
                      </a:endParaRPr>
                    </a:p>
                  </a:txBody>
                  <a:tcPr marL="0" marR="0" marT="7239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6360">
                        <a:lnSpc>
                          <a:spcPts val="1275"/>
                        </a:lnSpc>
                        <a:spcBef>
                          <a:spcPts val="570"/>
                        </a:spcBef>
                      </a:pPr>
                      <a:r>
                        <a:rPr sz="1100" spc="5" dirty="0">
                          <a:latin typeface="Times New Roman" panose="02020603050405020304"/>
                          <a:cs typeface="Times New Roman" panose="02020603050405020304"/>
                        </a:rPr>
                        <a:t>P</a:t>
                      </a:r>
                      <a:r>
                        <a:rPr sz="1100" spc="10" dirty="0">
                          <a:latin typeface="Times New Roman" panose="02020603050405020304"/>
                          <a:cs typeface="Times New Roman" panose="02020603050405020304"/>
                        </a:rPr>
                        <a:t>a</a:t>
                      </a:r>
                      <a:r>
                        <a:rPr sz="1100" spc="15" dirty="0">
                          <a:latin typeface="Times New Roman" panose="02020603050405020304"/>
                          <a:cs typeface="Times New Roman" panose="02020603050405020304"/>
                        </a:rPr>
                        <a:t>r</a:t>
                      </a:r>
                      <a:r>
                        <a:rPr sz="1100" dirty="0">
                          <a:latin typeface="Times New Roman" panose="02020603050405020304"/>
                          <a:cs typeface="Times New Roman" panose="02020603050405020304"/>
                        </a:rPr>
                        <a:t>t</a:t>
                      </a:r>
                      <a:r>
                        <a:rPr sz="1100" spc="-20" dirty="0">
                          <a:latin typeface="Times New Roman" panose="02020603050405020304"/>
                          <a:cs typeface="Times New Roman" panose="02020603050405020304"/>
                        </a:rPr>
                        <a:t>i</a:t>
                      </a:r>
                      <a:r>
                        <a:rPr sz="1100" spc="-10" dirty="0">
                          <a:latin typeface="Times New Roman" panose="02020603050405020304"/>
                          <a:cs typeface="Times New Roman" panose="02020603050405020304"/>
                        </a:rPr>
                        <a:t>c</a:t>
                      </a:r>
                      <a:r>
                        <a:rPr sz="1100" spc="-20" dirty="0">
                          <a:latin typeface="Times New Roman" panose="02020603050405020304"/>
                          <a:cs typeface="Times New Roman" panose="02020603050405020304"/>
                        </a:rPr>
                        <a:t>l</a:t>
                      </a:r>
                      <a:r>
                        <a:rPr sz="1100" dirty="0">
                          <a:latin typeface="Times New Roman" panose="02020603050405020304"/>
                          <a:cs typeface="Times New Roman" panose="02020603050405020304"/>
                        </a:rPr>
                        <a:t>e</a:t>
                      </a:r>
                      <a:r>
                        <a:rPr sz="1100" spc="-114" dirty="0">
                          <a:latin typeface="Times New Roman" panose="02020603050405020304"/>
                          <a:cs typeface="Times New Roman" panose="02020603050405020304"/>
                        </a:rPr>
                        <a:t> </a:t>
                      </a:r>
                      <a:r>
                        <a:rPr sz="1100" spc="10" dirty="0">
                          <a:latin typeface="Times New Roman" panose="02020603050405020304"/>
                          <a:cs typeface="Times New Roman" panose="02020603050405020304"/>
                        </a:rPr>
                        <a:t>S</a:t>
                      </a:r>
                      <a:r>
                        <a:rPr sz="1100" spc="-30" dirty="0">
                          <a:latin typeface="Times New Roman" panose="02020603050405020304"/>
                          <a:cs typeface="Times New Roman" panose="02020603050405020304"/>
                        </a:rPr>
                        <a:t>w</a:t>
                      </a:r>
                      <a:r>
                        <a:rPr sz="1100" spc="15" dirty="0">
                          <a:latin typeface="Times New Roman" panose="02020603050405020304"/>
                          <a:cs typeface="Times New Roman" panose="02020603050405020304"/>
                        </a:rPr>
                        <a:t>ar</a:t>
                      </a:r>
                      <a:r>
                        <a:rPr sz="1100" dirty="0">
                          <a:latin typeface="Times New Roman" panose="02020603050405020304"/>
                          <a:cs typeface="Times New Roman" panose="02020603050405020304"/>
                        </a:rPr>
                        <a:t>m</a:t>
                      </a:r>
                      <a:endParaRPr sz="1100">
                        <a:latin typeface="Times New Roman" panose="02020603050405020304"/>
                        <a:cs typeface="Times New Roman" panose="02020603050405020304"/>
                      </a:endParaRPr>
                    </a:p>
                  </a:txBody>
                  <a:tcPr marL="0" marR="0" marT="72390" marB="0">
                    <a:lnL w="9525">
                      <a:solidFill>
                        <a:srgbClr val="9E9E9E"/>
                      </a:solidFill>
                      <a:prstDash val="solid"/>
                    </a:lnL>
                    <a:lnR w="9525">
                      <a:solidFill>
                        <a:srgbClr val="9E9E9E"/>
                      </a:solidFill>
                      <a:prstDash val="solid"/>
                    </a:lnR>
                    <a:lnT w="9525">
                      <a:solidFill>
                        <a:srgbClr val="9E9E9E"/>
                      </a:solidFill>
                      <a:prstDash val="solid"/>
                    </a:lnT>
                  </a:tcPr>
                </a:tc>
                <a:tc>
                  <a:txBody>
                    <a:bodyPr/>
                    <a:lstStyle/>
                    <a:p>
                      <a:pPr marL="86995">
                        <a:lnSpc>
                          <a:spcPts val="1275"/>
                        </a:lnSpc>
                        <a:spcBef>
                          <a:spcPts val="570"/>
                        </a:spcBef>
                      </a:pPr>
                      <a:r>
                        <a:rPr sz="1100" spc="-15" dirty="0">
                          <a:latin typeface="Times New Roman" panose="02020603050405020304"/>
                          <a:cs typeface="Times New Roman" panose="02020603050405020304"/>
                        </a:rPr>
                        <a:t>Addresses</a:t>
                      </a:r>
                      <a:endParaRPr sz="1100">
                        <a:latin typeface="Times New Roman" panose="02020603050405020304"/>
                        <a:cs typeface="Times New Roman" panose="02020603050405020304"/>
                      </a:endParaRPr>
                    </a:p>
                  </a:txBody>
                  <a:tcPr marL="0" marR="0" marT="72390" marB="0">
                    <a:lnL w="9525">
                      <a:solidFill>
                        <a:srgbClr val="9E9E9E"/>
                      </a:solidFill>
                      <a:prstDash val="solid"/>
                    </a:lnL>
                    <a:lnR w="9525">
                      <a:solidFill>
                        <a:srgbClr val="9E9E9E"/>
                      </a:solidFill>
                      <a:prstDash val="solid"/>
                    </a:lnR>
                    <a:lnT w="9525">
                      <a:solidFill>
                        <a:srgbClr val="9E9E9E"/>
                      </a:solidFill>
                      <a:prstDash val="solid"/>
                    </a:lnT>
                  </a:tcPr>
                </a:tc>
                <a:tc>
                  <a:txBody>
                    <a:bodyPr/>
                    <a:lstStyle/>
                    <a:p>
                      <a:pPr marL="86995">
                        <a:lnSpc>
                          <a:spcPts val="1275"/>
                        </a:lnSpc>
                        <a:spcBef>
                          <a:spcPts val="570"/>
                        </a:spcBef>
                      </a:pPr>
                      <a:r>
                        <a:rPr sz="1100" spc="-15" dirty="0">
                          <a:latin typeface="Times New Roman" panose="02020603050405020304"/>
                          <a:cs typeface="Times New Roman" panose="02020603050405020304"/>
                        </a:rPr>
                        <a:t>Overlooks</a:t>
                      </a:r>
                      <a:endParaRPr sz="1100">
                        <a:latin typeface="Times New Roman" panose="02020603050405020304"/>
                        <a:cs typeface="Times New Roman" panose="02020603050405020304"/>
                      </a:endParaRPr>
                    </a:p>
                  </a:txBody>
                  <a:tcPr marL="0" marR="0" marT="72390" marB="0">
                    <a:lnL w="9525">
                      <a:solidFill>
                        <a:srgbClr val="9E9E9E"/>
                      </a:solidFill>
                      <a:prstDash val="solid"/>
                    </a:lnL>
                    <a:lnR w="9525">
                      <a:solidFill>
                        <a:srgbClr val="9E9E9E"/>
                      </a:solidFill>
                      <a:prstDash val="solid"/>
                    </a:lnR>
                    <a:lnT w="9525">
                      <a:solidFill>
                        <a:srgbClr val="9E9E9E"/>
                      </a:solidFill>
                      <a:prstDash val="solid"/>
                    </a:lnT>
                  </a:tcPr>
                </a:tc>
                <a:tc>
                  <a:txBody>
                    <a:bodyPr/>
                    <a:lstStyle/>
                    <a:p>
                      <a:pPr marL="87630">
                        <a:lnSpc>
                          <a:spcPts val="1275"/>
                        </a:lnSpc>
                        <a:spcBef>
                          <a:spcPts val="570"/>
                        </a:spcBef>
                      </a:pPr>
                      <a:r>
                        <a:rPr sz="1100" spc="-10" dirty="0">
                          <a:latin typeface="Times New Roman" panose="02020603050405020304"/>
                          <a:cs typeface="Times New Roman" panose="02020603050405020304"/>
                        </a:rPr>
                        <a:t>Population-bas</a:t>
                      </a:r>
                      <a:endParaRPr sz="1100">
                        <a:latin typeface="Times New Roman" panose="02020603050405020304"/>
                        <a:cs typeface="Times New Roman" panose="02020603050405020304"/>
                      </a:endParaRPr>
                    </a:p>
                  </a:txBody>
                  <a:tcPr marL="0" marR="0" marT="72390" marB="0">
                    <a:lnL w="9525">
                      <a:solidFill>
                        <a:srgbClr val="9E9E9E"/>
                      </a:solidFill>
                      <a:prstDash val="solid"/>
                    </a:lnL>
                    <a:lnR w="9525">
                      <a:solidFill>
                        <a:srgbClr val="9E9E9E"/>
                      </a:solidFill>
                      <a:prstDash val="solid"/>
                    </a:lnR>
                    <a:lnT w="9525">
                      <a:solidFill>
                        <a:srgbClr val="9E9E9E"/>
                      </a:solidFill>
                      <a:prstDash val="solid"/>
                    </a:lnT>
                  </a:tcPr>
                </a:tc>
              </a:tr>
              <a:tr h="166284">
                <a:tc vMerge="1">
                  <a:tcPr marL="0" marR="0" marT="7239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ts val="1210"/>
                        </a:lnSpc>
                      </a:pPr>
                      <a:r>
                        <a:rPr sz="1100" spc="-15" dirty="0">
                          <a:latin typeface="Times New Roman" panose="02020603050405020304"/>
                          <a:cs typeface="Times New Roman" panose="02020603050405020304"/>
                        </a:rPr>
                        <a:t>Learning</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5725">
                        <a:lnSpc>
                          <a:spcPts val="1210"/>
                        </a:lnSpc>
                      </a:pPr>
                      <a:r>
                        <a:rPr sz="1100" spc="-5" dirty="0">
                          <a:latin typeface="Times New Roman" panose="02020603050405020304"/>
                          <a:cs typeface="Times New Roman" panose="02020603050405020304"/>
                        </a:rPr>
                        <a:t>Muthu</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vMerge="1">
                  <a:tcPr marL="0" marR="0" marT="7239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6360">
                        <a:lnSpc>
                          <a:spcPts val="1210"/>
                        </a:lnSpc>
                      </a:pPr>
                      <a:r>
                        <a:rPr sz="1100" spc="-10" dirty="0">
                          <a:latin typeface="Times New Roman" panose="02020603050405020304"/>
                          <a:cs typeface="Times New Roman" panose="02020603050405020304"/>
                        </a:rPr>
                        <a:t>Optimization</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6995">
                        <a:lnSpc>
                          <a:spcPts val="1210"/>
                        </a:lnSpc>
                      </a:pPr>
                      <a:r>
                        <a:rPr sz="1100" spc="-15" dirty="0">
                          <a:latin typeface="Times New Roman" panose="02020603050405020304"/>
                          <a:cs typeface="Times New Roman" panose="02020603050405020304"/>
                        </a:rPr>
                        <a:t>missing</a:t>
                      </a:r>
                      <a:r>
                        <a:rPr sz="1100" spc="-45"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data</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6995">
                        <a:lnSpc>
                          <a:spcPts val="1210"/>
                        </a:lnSpc>
                      </a:pPr>
                      <a:r>
                        <a:rPr sz="1100" spc="-10" dirty="0">
                          <a:latin typeface="Times New Roman" panose="02020603050405020304"/>
                          <a:cs typeface="Times New Roman" panose="02020603050405020304"/>
                        </a:rPr>
                        <a:t>potential</a:t>
                      </a:r>
                      <a:r>
                        <a:rPr sz="1100" spc="-40" dirty="0">
                          <a:latin typeface="Times New Roman" panose="02020603050405020304"/>
                          <a:cs typeface="Times New Roman" panose="02020603050405020304"/>
                        </a:rPr>
                        <a:t> </a:t>
                      </a:r>
                      <a:r>
                        <a:rPr sz="1100" spc="-10" dirty="0">
                          <a:latin typeface="Times New Roman" panose="02020603050405020304"/>
                          <a:cs typeface="Times New Roman" panose="02020603050405020304"/>
                        </a:rPr>
                        <a:t>issues</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7630">
                        <a:lnSpc>
                          <a:spcPts val="1210"/>
                        </a:lnSpc>
                      </a:pPr>
                      <a:r>
                        <a:rPr sz="1100" spc="-40" dirty="0">
                          <a:latin typeface="Times New Roman" panose="02020603050405020304"/>
                          <a:cs typeface="Times New Roman" panose="02020603050405020304"/>
                        </a:rPr>
                        <a:t>ed</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r>
              <a:tr h="167734">
                <a:tc vMerge="1">
                  <a:tcPr marL="0" marR="0" marT="7239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ts val="1220"/>
                        </a:lnSpc>
                      </a:pPr>
                      <a:r>
                        <a:rPr sz="1100" spc="-30" dirty="0">
                          <a:latin typeface="Times New Roman" panose="02020603050405020304"/>
                          <a:cs typeface="Times New Roman" panose="02020603050405020304"/>
                        </a:rPr>
                        <a:t>A</a:t>
                      </a:r>
                      <a:r>
                        <a:rPr sz="1100" dirty="0">
                          <a:latin typeface="Times New Roman" panose="02020603050405020304"/>
                          <a:cs typeface="Times New Roman" panose="02020603050405020304"/>
                        </a:rPr>
                        <a:t>pp</a:t>
                      </a:r>
                      <a:r>
                        <a:rPr sz="1100" spc="15" dirty="0">
                          <a:latin typeface="Times New Roman" panose="02020603050405020304"/>
                          <a:cs typeface="Times New Roman" panose="02020603050405020304"/>
                        </a:rPr>
                        <a:t>r</a:t>
                      </a:r>
                      <a:r>
                        <a:rPr sz="1100" spc="-25" dirty="0">
                          <a:latin typeface="Times New Roman" panose="02020603050405020304"/>
                          <a:cs typeface="Times New Roman" panose="02020603050405020304"/>
                        </a:rPr>
                        <a:t>o</a:t>
                      </a:r>
                      <a:r>
                        <a:rPr sz="1100" spc="10" dirty="0">
                          <a:latin typeface="Times New Roman" panose="02020603050405020304"/>
                          <a:cs typeface="Times New Roman" panose="02020603050405020304"/>
                        </a:rPr>
                        <a:t>a</a:t>
                      </a:r>
                      <a:r>
                        <a:rPr sz="1100" spc="-10" dirty="0">
                          <a:latin typeface="Times New Roman" panose="02020603050405020304"/>
                          <a:cs typeface="Times New Roman" panose="02020603050405020304"/>
                        </a:rPr>
                        <a:t>c</a:t>
                      </a:r>
                      <a:r>
                        <a:rPr sz="1100" dirty="0">
                          <a:latin typeface="Times New Roman" panose="02020603050405020304"/>
                          <a:cs typeface="Times New Roman" panose="02020603050405020304"/>
                        </a:rPr>
                        <a:t>h</a:t>
                      </a:r>
                      <a:r>
                        <a:rPr sz="1100" spc="-85"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to</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5725">
                        <a:lnSpc>
                          <a:spcPts val="1220"/>
                        </a:lnSpc>
                      </a:pPr>
                      <a:r>
                        <a:rPr sz="1100" spc="-10" dirty="0">
                          <a:latin typeface="Times New Roman" panose="02020603050405020304"/>
                          <a:cs typeface="Times New Roman" panose="02020603050405020304"/>
                        </a:rPr>
                        <a:t>K</a:t>
                      </a:r>
                      <a:r>
                        <a:rPr sz="1100" spc="10" dirty="0">
                          <a:latin typeface="Times New Roman" panose="02020603050405020304"/>
                          <a:cs typeface="Times New Roman" panose="02020603050405020304"/>
                        </a:rPr>
                        <a:t>a</a:t>
                      </a:r>
                      <a:r>
                        <a:rPr sz="1100" spc="-25" dirty="0">
                          <a:latin typeface="Times New Roman" panose="02020603050405020304"/>
                          <a:cs typeface="Times New Roman" panose="02020603050405020304"/>
                        </a:rPr>
                        <a:t>nn</a:t>
                      </a:r>
                      <a:r>
                        <a:rPr sz="1100" spc="10" dirty="0">
                          <a:latin typeface="Times New Roman" panose="02020603050405020304"/>
                          <a:cs typeface="Times New Roman" panose="02020603050405020304"/>
                        </a:rPr>
                        <a:t>a</a:t>
                      </a:r>
                      <a:r>
                        <a:rPr sz="1100" spc="-20" dirty="0">
                          <a:latin typeface="Times New Roman" panose="02020603050405020304"/>
                          <a:cs typeface="Times New Roman" panose="02020603050405020304"/>
                        </a:rPr>
                        <a:t>n</a:t>
                      </a:r>
                      <a:r>
                        <a:rPr sz="1100" dirty="0">
                          <a:latin typeface="Times New Roman" panose="02020603050405020304"/>
                          <a:cs typeface="Times New Roman" panose="02020603050405020304"/>
                        </a:rPr>
                        <a:t>, </a:t>
                      </a:r>
                      <a:r>
                        <a:rPr sz="1100" spc="-110" dirty="0">
                          <a:latin typeface="Times New Roman" panose="02020603050405020304"/>
                          <a:cs typeface="Times New Roman" panose="02020603050405020304"/>
                        </a:rPr>
                        <a:t>P</a:t>
                      </a:r>
                      <a:r>
                        <a:rPr sz="1100" spc="10" dirty="0">
                          <a:latin typeface="Times New Roman" panose="02020603050405020304"/>
                          <a:cs typeface="Times New Roman" panose="02020603050405020304"/>
                        </a:rPr>
                        <a:t>.</a:t>
                      </a:r>
                      <a:r>
                        <a:rPr sz="1100" dirty="0">
                          <a:latin typeface="Times New Roman" panose="02020603050405020304"/>
                          <a:cs typeface="Times New Roman" panose="02020603050405020304"/>
                        </a:rPr>
                        <a:t>,</a:t>
                      </a:r>
                      <a:r>
                        <a:rPr sz="1100" spc="-25" dirty="0">
                          <a:latin typeface="Times New Roman" panose="02020603050405020304"/>
                          <a:cs typeface="Times New Roman" panose="02020603050405020304"/>
                        </a:rPr>
                        <a:t> </a:t>
                      </a:r>
                      <a:r>
                        <a:rPr sz="1100" dirty="0">
                          <a:latin typeface="Times New Roman" panose="02020603050405020304"/>
                          <a:cs typeface="Times New Roman" panose="02020603050405020304"/>
                        </a:rPr>
                        <a:t>&amp;</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vMerge="1">
                  <a:tcPr marL="0" marR="0" marT="7239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6360">
                        <a:lnSpc>
                          <a:spcPts val="1220"/>
                        </a:lnSpc>
                      </a:pPr>
                      <a:r>
                        <a:rPr sz="1100" spc="-5" dirty="0">
                          <a:latin typeface="Times New Roman" panose="02020603050405020304"/>
                          <a:cs typeface="Times New Roman" panose="02020603050405020304"/>
                        </a:rPr>
                        <a:t>(PSO)</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6995">
                        <a:lnSpc>
                          <a:spcPts val="1220"/>
                        </a:lnSpc>
                      </a:pPr>
                      <a:r>
                        <a:rPr sz="1100" spc="-10" dirty="0">
                          <a:latin typeface="Times New Roman" panose="02020603050405020304"/>
                          <a:cs typeface="Times New Roman" panose="02020603050405020304"/>
                        </a:rPr>
                        <a:t>imputation</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6995">
                        <a:lnSpc>
                          <a:spcPts val="1220"/>
                        </a:lnSpc>
                      </a:pPr>
                      <a:r>
                        <a:rPr sz="1100" spc="-30" dirty="0">
                          <a:latin typeface="Times New Roman" panose="02020603050405020304"/>
                          <a:cs typeface="Times New Roman" panose="02020603050405020304"/>
                        </a:rPr>
                        <a:t>w</a:t>
                      </a:r>
                      <a:r>
                        <a:rPr sz="1100" spc="-20" dirty="0">
                          <a:latin typeface="Times New Roman" panose="02020603050405020304"/>
                          <a:cs typeface="Times New Roman" panose="02020603050405020304"/>
                        </a:rPr>
                        <a:t>i</a:t>
                      </a:r>
                      <a:r>
                        <a:rPr sz="1100" dirty="0">
                          <a:latin typeface="Times New Roman" panose="02020603050405020304"/>
                          <a:cs typeface="Times New Roman" panose="02020603050405020304"/>
                        </a:rPr>
                        <a:t>th</a:t>
                      </a:r>
                      <a:r>
                        <a:rPr sz="1100" spc="-35" dirty="0">
                          <a:latin typeface="Times New Roman" panose="02020603050405020304"/>
                          <a:cs typeface="Times New Roman" panose="02020603050405020304"/>
                        </a:rPr>
                        <a:t> </a:t>
                      </a:r>
                      <a:r>
                        <a:rPr sz="1100" dirty="0">
                          <a:latin typeface="Times New Roman" panose="02020603050405020304"/>
                          <a:cs typeface="Times New Roman" panose="02020603050405020304"/>
                        </a:rPr>
                        <a:t>t</a:t>
                      </a:r>
                      <a:r>
                        <a:rPr sz="1100" spc="-25" dirty="0">
                          <a:latin typeface="Times New Roman" panose="02020603050405020304"/>
                          <a:cs typeface="Times New Roman" panose="02020603050405020304"/>
                        </a:rPr>
                        <a:t>h</a:t>
                      </a:r>
                      <a:r>
                        <a:rPr sz="1100" dirty="0">
                          <a:latin typeface="Times New Roman" panose="02020603050405020304"/>
                          <a:cs typeface="Times New Roman" panose="02020603050405020304"/>
                        </a:rPr>
                        <a:t>e</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7630">
                        <a:lnSpc>
                          <a:spcPts val="1220"/>
                        </a:lnSpc>
                      </a:pPr>
                      <a:r>
                        <a:rPr sz="1100" spc="-15" dirty="0">
                          <a:latin typeface="Times New Roman" panose="02020603050405020304"/>
                          <a:cs typeface="Times New Roman" panose="02020603050405020304"/>
                        </a:rPr>
                        <a:t>optimization</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r>
              <a:tr h="167640">
                <a:tc vMerge="1">
                  <a:tcPr marL="0" marR="0" marT="7239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ts val="1220"/>
                        </a:lnSpc>
                      </a:pPr>
                      <a:r>
                        <a:rPr sz="1100" spc="-15" dirty="0">
                          <a:latin typeface="Times New Roman" panose="02020603050405020304"/>
                          <a:cs typeface="Times New Roman" panose="02020603050405020304"/>
                        </a:rPr>
                        <a:t>Design</a:t>
                      </a:r>
                      <a:r>
                        <a:rPr sz="1100" spc="-45"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and</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5725">
                        <a:lnSpc>
                          <a:spcPts val="1220"/>
                        </a:lnSpc>
                      </a:pPr>
                      <a:r>
                        <a:rPr sz="1100" spc="-25" dirty="0">
                          <a:latin typeface="Times New Roman" panose="02020603050405020304"/>
                          <a:cs typeface="Times New Roman" panose="02020603050405020304"/>
                        </a:rPr>
                        <a:t>Kumar,</a:t>
                      </a:r>
                      <a:r>
                        <a:rPr sz="1100" spc="-35"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R.</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vMerge="1">
                  <a:tcPr marL="0" marR="0" marT="7239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9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6995">
                        <a:lnSpc>
                          <a:spcPts val="1220"/>
                        </a:lnSpc>
                      </a:pPr>
                      <a:r>
                        <a:rPr sz="1100" spc="-30" dirty="0">
                          <a:latin typeface="Times New Roman" panose="02020603050405020304"/>
                          <a:cs typeface="Times New Roman" panose="02020603050405020304"/>
                        </a:rPr>
                        <a:t>w</a:t>
                      </a:r>
                      <a:r>
                        <a:rPr sz="1100" spc="-20" dirty="0">
                          <a:latin typeface="Times New Roman" panose="02020603050405020304"/>
                          <a:cs typeface="Times New Roman" panose="02020603050405020304"/>
                        </a:rPr>
                        <a:t>i</a:t>
                      </a:r>
                      <a:r>
                        <a:rPr sz="1100" dirty="0">
                          <a:latin typeface="Times New Roman" panose="02020603050405020304"/>
                          <a:cs typeface="Times New Roman" panose="02020603050405020304"/>
                        </a:rPr>
                        <a:t>th</a:t>
                      </a:r>
                      <a:r>
                        <a:rPr sz="1100" spc="-35" dirty="0">
                          <a:latin typeface="Times New Roman" panose="02020603050405020304"/>
                          <a:cs typeface="Times New Roman" panose="02020603050405020304"/>
                        </a:rPr>
                        <a:t> </a:t>
                      </a:r>
                      <a:r>
                        <a:rPr sz="1100" spc="-45" dirty="0">
                          <a:latin typeface="Times New Roman" panose="02020603050405020304"/>
                          <a:cs typeface="Times New Roman" panose="02020603050405020304"/>
                        </a:rPr>
                        <a:t>m</a:t>
                      </a:r>
                      <a:r>
                        <a:rPr sz="1100" dirty="0">
                          <a:latin typeface="Times New Roman" panose="02020603050405020304"/>
                          <a:cs typeface="Times New Roman" panose="02020603050405020304"/>
                        </a:rPr>
                        <a:t>u</a:t>
                      </a:r>
                      <a:r>
                        <a:rPr sz="1100" spc="-20" dirty="0">
                          <a:latin typeface="Times New Roman" panose="02020603050405020304"/>
                          <a:cs typeface="Times New Roman" panose="02020603050405020304"/>
                        </a:rPr>
                        <a:t>l</a:t>
                      </a:r>
                      <a:r>
                        <a:rPr sz="1100" dirty="0">
                          <a:latin typeface="Times New Roman" panose="02020603050405020304"/>
                          <a:cs typeface="Times New Roman" panose="02020603050405020304"/>
                        </a:rPr>
                        <a:t>t</a:t>
                      </a:r>
                      <a:r>
                        <a:rPr sz="1100" spc="-20" dirty="0">
                          <a:latin typeface="Times New Roman" panose="02020603050405020304"/>
                          <a:cs typeface="Times New Roman" panose="02020603050405020304"/>
                        </a:rPr>
                        <a:t>i</a:t>
                      </a:r>
                      <a:r>
                        <a:rPr sz="1100" dirty="0">
                          <a:latin typeface="Times New Roman" panose="02020603050405020304"/>
                          <a:cs typeface="Times New Roman" panose="02020603050405020304"/>
                        </a:rPr>
                        <a:t>p</a:t>
                      </a:r>
                      <a:r>
                        <a:rPr sz="1100" spc="-20" dirty="0">
                          <a:latin typeface="Times New Roman" panose="02020603050405020304"/>
                          <a:cs typeface="Times New Roman" panose="02020603050405020304"/>
                        </a:rPr>
                        <a:t>l</a:t>
                      </a:r>
                      <a:r>
                        <a:rPr sz="1100" dirty="0">
                          <a:latin typeface="Times New Roman" panose="02020603050405020304"/>
                          <a:cs typeface="Times New Roman" panose="02020603050405020304"/>
                        </a:rPr>
                        <a:t>e</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6995">
                        <a:lnSpc>
                          <a:spcPts val="1220"/>
                        </a:lnSpc>
                      </a:pPr>
                      <a:r>
                        <a:rPr sz="1100" spc="-25" dirty="0">
                          <a:latin typeface="Times New Roman" panose="02020603050405020304"/>
                          <a:cs typeface="Times New Roman" panose="02020603050405020304"/>
                        </a:rPr>
                        <a:t>model's</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7630">
                        <a:lnSpc>
                          <a:spcPts val="1220"/>
                        </a:lnSpc>
                      </a:pPr>
                      <a:r>
                        <a:rPr sz="1100" spc="-20" dirty="0">
                          <a:latin typeface="Times New Roman" panose="02020603050405020304"/>
                          <a:cs typeface="Times New Roman" panose="02020603050405020304"/>
                        </a:rPr>
                        <a:t>i</a:t>
                      </a:r>
                      <a:r>
                        <a:rPr sz="1100" spc="-25" dirty="0">
                          <a:latin typeface="Times New Roman" panose="02020603050405020304"/>
                          <a:cs typeface="Times New Roman" panose="02020603050405020304"/>
                        </a:rPr>
                        <a:t>n</a:t>
                      </a:r>
                      <a:r>
                        <a:rPr sz="1100" dirty="0">
                          <a:latin typeface="Times New Roman" panose="02020603050405020304"/>
                          <a:cs typeface="Times New Roman" panose="02020603050405020304"/>
                        </a:rPr>
                        <a:t>sp</a:t>
                      </a:r>
                      <a:r>
                        <a:rPr sz="1100" spc="-20" dirty="0">
                          <a:latin typeface="Times New Roman" panose="02020603050405020304"/>
                          <a:cs typeface="Times New Roman" panose="02020603050405020304"/>
                        </a:rPr>
                        <a:t>i</a:t>
                      </a:r>
                      <a:r>
                        <a:rPr sz="1100" spc="15" dirty="0">
                          <a:latin typeface="Times New Roman" panose="02020603050405020304"/>
                          <a:cs typeface="Times New Roman" panose="02020603050405020304"/>
                        </a:rPr>
                        <a:t>r</a:t>
                      </a:r>
                      <a:r>
                        <a:rPr sz="1100" spc="-35" dirty="0">
                          <a:latin typeface="Times New Roman" panose="02020603050405020304"/>
                          <a:cs typeface="Times New Roman" panose="02020603050405020304"/>
                        </a:rPr>
                        <a:t>e</a:t>
                      </a:r>
                      <a:r>
                        <a:rPr sz="1100" dirty="0">
                          <a:latin typeface="Times New Roman" panose="02020603050405020304"/>
                          <a:cs typeface="Times New Roman" panose="02020603050405020304"/>
                        </a:rPr>
                        <a:t>d</a:t>
                      </a:r>
                      <a:r>
                        <a:rPr sz="1100" spc="-35" dirty="0">
                          <a:latin typeface="Times New Roman" panose="02020603050405020304"/>
                          <a:cs typeface="Times New Roman" panose="02020603050405020304"/>
                        </a:rPr>
                        <a:t> </a:t>
                      </a:r>
                      <a:r>
                        <a:rPr sz="1100" dirty="0">
                          <a:latin typeface="Times New Roman" panose="02020603050405020304"/>
                          <a:cs typeface="Times New Roman" panose="02020603050405020304"/>
                        </a:rPr>
                        <a:t>by</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r>
              <a:tr h="167830">
                <a:tc vMerge="1">
                  <a:tcPr marL="0" marR="0" marT="7239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ts val="1220"/>
                        </a:lnSpc>
                      </a:pPr>
                      <a:r>
                        <a:rPr sz="1100" spc="-20" dirty="0">
                          <a:latin typeface="Times New Roman" panose="02020603050405020304"/>
                          <a:cs typeface="Times New Roman" panose="02020603050405020304"/>
                        </a:rPr>
                        <a:t>Develop</a:t>
                      </a:r>
                      <a:r>
                        <a:rPr sz="1100" spc="-10" dirty="0">
                          <a:latin typeface="Times New Roman" panose="02020603050405020304"/>
                          <a:cs typeface="Times New Roman" panose="02020603050405020304"/>
                        </a:rPr>
                        <a:t> </a:t>
                      </a:r>
                      <a:r>
                        <a:rPr sz="1100" dirty="0">
                          <a:latin typeface="Times New Roman" panose="02020603050405020304"/>
                          <a:cs typeface="Times New Roman" panose="02020603050405020304"/>
                        </a:rPr>
                        <a:t>a</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vMerge="1">
                  <a:tcPr marL="0" marR="0" marT="7239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9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6995">
                        <a:lnSpc>
                          <a:spcPts val="1220"/>
                        </a:lnSpc>
                      </a:pPr>
                      <a:r>
                        <a:rPr sz="1100" spc="-10" dirty="0">
                          <a:latin typeface="Times New Roman" panose="02020603050405020304"/>
                          <a:cs typeface="Times New Roman" panose="02020603050405020304"/>
                        </a:rPr>
                        <a:t>imputation.</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6995">
                        <a:lnSpc>
                          <a:spcPts val="1220"/>
                        </a:lnSpc>
                      </a:pPr>
                      <a:r>
                        <a:rPr sz="1100" spc="-15" dirty="0">
                          <a:latin typeface="Times New Roman" panose="02020603050405020304"/>
                          <a:cs typeface="Times New Roman" panose="02020603050405020304"/>
                        </a:rPr>
                        <a:t>learning</a:t>
                      </a:r>
                      <a:r>
                        <a:rPr sz="1100" spc="-55"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rate.</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7630">
                        <a:lnSpc>
                          <a:spcPts val="1220"/>
                        </a:lnSpc>
                      </a:pPr>
                      <a:r>
                        <a:rPr sz="1100" spc="-10" dirty="0">
                          <a:latin typeface="Times New Roman" panose="02020603050405020304"/>
                          <a:cs typeface="Times New Roman" panose="02020603050405020304"/>
                        </a:rPr>
                        <a:t>social</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r>
              <a:tr h="167830">
                <a:tc vMerge="1">
                  <a:tcPr marL="0" marR="0" marT="7239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ts val="1220"/>
                        </a:lnSpc>
                      </a:pPr>
                      <a:r>
                        <a:rPr sz="1100" spc="-10" dirty="0">
                          <a:latin typeface="Times New Roman" panose="02020603050405020304"/>
                          <a:cs typeface="Times New Roman" panose="02020603050405020304"/>
                        </a:rPr>
                        <a:t>BEACON</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vMerge="1">
                  <a:tcPr marL="0" marR="0" marT="7239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9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7630">
                        <a:lnSpc>
                          <a:spcPts val="1220"/>
                        </a:lnSpc>
                      </a:pPr>
                      <a:r>
                        <a:rPr sz="1100" spc="-10" dirty="0">
                          <a:latin typeface="Times New Roman" panose="02020603050405020304"/>
                          <a:cs typeface="Times New Roman" panose="02020603050405020304"/>
                        </a:rPr>
                        <a:t>behavior.</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r>
              <a:tr h="167640">
                <a:tc vMerge="1">
                  <a:tcPr marL="0" marR="0" marT="7239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ts val="1220"/>
                        </a:lnSpc>
                      </a:pPr>
                      <a:r>
                        <a:rPr sz="1100" spc="-15" dirty="0">
                          <a:latin typeface="Times New Roman" panose="02020603050405020304"/>
                          <a:cs typeface="Times New Roman" panose="02020603050405020304"/>
                        </a:rPr>
                        <a:t>Device</a:t>
                      </a:r>
                      <a:r>
                        <a:rPr sz="1100" spc="-40" dirty="0">
                          <a:latin typeface="Times New Roman" panose="02020603050405020304"/>
                          <a:cs typeface="Times New Roman" panose="02020603050405020304"/>
                        </a:rPr>
                        <a:t> </a:t>
                      </a:r>
                      <a:r>
                        <a:rPr sz="1100" spc="-15" dirty="0">
                          <a:latin typeface="Times New Roman" panose="02020603050405020304"/>
                          <a:cs typeface="Times New Roman" panose="02020603050405020304"/>
                        </a:rPr>
                        <a:t>for</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vMerge="1">
                  <a:tcPr marL="0" marR="0" marT="7239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9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r>
              <a:tr h="173862">
                <a:tc vMerge="1">
                  <a:tcPr marL="0" marR="0" marT="7239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ts val="1250"/>
                        </a:lnSpc>
                      </a:pPr>
                      <a:r>
                        <a:rPr sz="1100" spc="-45" dirty="0">
                          <a:latin typeface="Times New Roman" panose="02020603050405020304"/>
                          <a:cs typeface="Times New Roman" panose="02020603050405020304"/>
                        </a:rPr>
                        <a:t>Women’s</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a:lnSpc>
                          <a:spcPct val="100000"/>
                        </a:lnSpc>
                      </a:pPr>
                      <a:endParaRPr sz="10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vMerge="1">
                  <a:tcPr marL="0" marR="0" marT="7239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0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a:lnSpc>
                          <a:spcPct val="100000"/>
                        </a:lnSpc>
                      </a:pPr>
                      <a:endParaRPr sz="10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a:lnSpc>
                          <a:spcPct val="100000"/>
                        </a:lnSpc>
                      </a:pPr>
                      <a:endParaRPr sz="10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a:lnSpc>
                          <a:spcPct val="100000"/>
                        </a:lnSpc>
                      </a:pPr>
                      <a:endParaRPr sz="10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r>
              <a:tr h="265873">
                <a:tc vMerge="1">
                  <a:tcPr marL="0" marR="0" marT="7239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ts val="1300"/>
                        </a:lnSpc>
                      </a:pPr>
                      <a:r>
                        <a:rPr sz="1100" spc="-5" dirty="0">
                          <a:latin typeface="Times New Roman" panose="02020603050405020304"/>
                          <a:cs typeface="Times New Roman" panose="02020603050405020304"/>
                        </a:rPr>
                        <a:t>Safety</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lnB w="9525">
                      <a:solidFill>
                        <a:srgbClr val="9E9E9E"/>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lnB w="9525">
                      <a:solidFill>
                        <a:srgbClr val="9E9E9E"/>
                      </a:solidFill>
                      <a:prstDash val="solid"/>
                    </a:lnB>
                  </a:tcPr>
                </a:tc>
                <a:tc vMerge="1">
                  <a:tcPr marL="0" marR="0" marT="7239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lnB w="9525">
                      <a:solidFill>
                        <a:srgbClr val="9E9E9E"/>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lnB w="9525">
                      <a:solidFill>
                        <a:srgbClr val="9E9E9E"/>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lnB w="9525">
                      <a:solidFill>
                        <a:srgbClr val="9E9E9E"/>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lnB w="9525">
                      <a:solidFill>
                        <a:srgbClr val="9E9E9E"/>
                      </a:solidFill>
                      <a:prstDash val="solid"/>
                    </a:lnB>
                  </a:tcPr>
                </a:tc>
              </a:tr>
              <a:tr h="247832">
                <a:tc rowSpan="8">
                  <a:txBody>
                    <a:bodyPr/>
                    <a:lstStyle/>
                    <a:p>
                      <a:pPr marL="85090">
                        <a:lnSpc>
                          <a:spcPct val="100000"/>
                        </a:lnSpc>
                        <a:spcBef>
                          <a:spcPts val="575"/>
                        </a:spcBef>
                      </a:pPr>
                      <a:r>
                        <a:rPr sz="1100" dirty="0">
                          <a:latin typeface="Times New Roman" panose="02020603050405020304"/>
                          <a:cs typeface="Times New Roman" panose="02020603050405020304"/>
                        </a:rPr>
                        <a:t>2</a:t>
                      </a:r>
                      <a:endParaRPr sz="1100">
                        <a:latin typeface="Times New Roman" panose="02020603050405020304"/>
                        <a:cs typeface="Times New Roman" panose="02020603050405020304"/>
                      </a:endParaRPr>
                    </a:p>
                  </a:txBody>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ts val="1275"/>
                        </a:lnSpc>
                        <a:spcBef>
                          <a:spcPts val="575"/>
                        </a:spcBef>
                      </a:pPr>
                      <a:r>
                        <a:rPr sz="1100" spc="-30" dirty="0">
                          <a:latin typeface="Times New Roman" panose="02020603050405020304"/>
                          <a:cs typeface="Times New Roman" panose="02020603050405020304"/>
                        </a:rPr>
                        <a:t>A</a:t>
                      </a:r>
                      <a:r>
                        <a:rPr sz="1100" dirty="0">
                          <a:latin typeface="Times New Roman" panose="02020603050405020304"/>
                          <a:cs typeface="Times New Roman" panose="02020603050405020304"/>
                        </a:rPr>
                        <a:t>n</a:t>
                      </a:r>
                      <a:r>
                        <a:rPr sz="1100" spc="-35" dirty="0">
                          <a:latin typeface="Times New Roman" panose="02020603050405020304"/>
                          <a:cs typeface="Times New Roman" panose="02020603050405020304"/>
                        </a:rPr>
                        <a:t> </a:t>
                      </a:r>
                      <a:r>
                        <a:rPr sz="1100" dirty="0">
                          <a:latin typeface="Times New Roman" panose="02020603050405020304"/>
                          <a:cs typeface="Times New Roman" panose="02020603050405020304"/>
                        </a:rPr>
                        <a:t>E</a:t>
                      </a:r>
                      <a:r>
                        <a:rPr sz="1100" spc="-30" dirty="0">
                          <a:latin typeface="Times New Roman" panose="02020603050405020304"/>
                          <a:cs typeface="Times New Roman" panose="02020603050405020304"/>
                        </a:rPr>
                        <a:t>n</a:t>
                      </a:r>
                      <a:r>
                        <a:rPr sz="1100" spc="-25" dirty="0">
                          <a:latin typeface="Times New Roman" panose="02020603050405020304"/>
                          <a:cs typeface="Times New Roman" panose="02020603050405020304"/>
                        </a:rPr>
                        <a:t>h</a:t>
                      </a:r>
                      <a:r>
                        <a:rPr sz="1100" spc="10" dirty="0">
                          <a:latin typeface="Times New Roman" panose="02020603050405020304"/>
                          <a:cs typeface="Times New Roman" panose="02020603050405020304"/>
                        </a:rPr>
                        <a:t>a</a:t>
                      </a:r>
                      <a:r>
                        <a:rPr sz="1100" spc="-25" dirty="0">
                          <a:latin typeface="Times New Roman" panose="02020603050405020304"/>
                          <a:cs typeface="Times New Roman" panose="02020603050405020304"/>
                        </a:rPr>
                        <a:t>n</a:t>
                      </a:r>
                      <a:r>
                        <a:rPr sz="1100" spc="-10" dirty="0">
                          <a:latin typeface="Times New Roman" panose="02020603050405020304"/>
                          <a:cs typeface="Times New Roman" panose="02020603050405020304"/>
                        </a:rPr>
                        <a:t>c</a:t>
                      </a:r>
                      <a:r>
                        <a:rPr sz="1100" spc="-35" dirty="0">
                          <a:latin typeface="Times New Roman" panose="02020603050405020304"/>
                          <a:cs typeface="Times New Roman" panose="02020603050405020304"/>
                        </a:rPr>
                        <a:t>e</a:t>
                      </a:r>
                      <a:r>
                        <a:rPr sz="1100" dirty="0">
                          <a:latin typeface="Times New Roman" panose="02020603050405020304"/>
                          <a:cs typeface="Times New Roman" panose="02020603050405020304"/>
                        </a:rPr>
                        <a:t>d</a:t>
                      </a:r>
                      <a:endParaRPr sz="1100">
                        <a:latin typeface="Times New Roman" panose="02020603050405020304"/>
                        <a:cs typeface="Times New Roman" panose="02020603050405020304"/>
                      </a:endParaRPr>
                    </a:p>
                  </a:txBody>
                  <a:tcPr marL="0" marR="0" marT="73025" marB="0">
                    <a:lnL w="9525">
                      <a:solidFill>
                        <a:srgbClr val="9E9E9E"/>
                      </a:solidFill>
                      <a:prstDash val="solid"/>
                    </a:lnL>
                    <a:lnR w="9525">
                      <a:solidFill>
                        <a:srgbClr val="9E9E9E"/>
                      </a:solidFill>
                      <a:prstDash val="solid"/>
                    </a:lnR>
                    <a:lnT w="9525">
                      <a:solidFill>
                        <a:srgbClr val="9E9E9E"/>
                      </a:solidFill>
                      <a:prstDash val="solid"/>
                    </a:lnT>
                  </a:tcPr>
                </a:tc>
                <a:tc>
                  <a:txBody>
                    <a:bodyPr/>
                    <a:lstStyle/>
                    <a:p>
                      <a:pPr marL="85725">
                        <a:lnSpc>
                          <a:spcPts val="1275"/>
                        </a:lnSpc>
                        <a:spcBef>
                          <a:spcPts val="575"/>
                        </a:spcBef>
                      </a:pPr>
                      <a:r>
                        <a:rPr sz="1100" spc="-35" dirty="0">
                          <a:latin typeface="Times New Roman" panose="02020603050405020304"/>
                          <a:cs typeface="Times New Roman" panose="02020603050405020304"/>
                        </a:rPr>
                        <a:t>W</a:t>
                      </a:r>
                      <a:r>
                        <a:rPr sz="1100" spc="-10" dirty="0">
                          <a:latin typeface="Times New Roman" panose="02020603050405020304"/>
                          <a:cs typeface="Times New Roman" panose="02020603050405020304"/>
                        </a:rPr>
                        <a:t>a</a:t>
                      </a:r>
                      <a:r>
                        <a:rPr sz="1100" spc="-50" dirty="0">
                          <a:latin typeface="Times New Roman" panose="02020603050405020304"/>
                          <a:cs typeface="Times New Roman" panose="02020603050405020304"/>
                        </a:rPr>
                        <a:t>gh</a:t>
                      </a:r>
                      <a:r>
                        <a:rPr sz="1100" dirty="0">
                          <a:latin typeface="Times New Roman" panose="02020603050405020304"/>
                          <a:cs typeface="Times New Roman" panose="02020603050405020304"/>
                        </a:rPr>
                        <a:t>,</a:t>
                      </a:r>
                      <a:r>
                        <a:rPr sz="1100" spc="-25" dirty="0">
                          <a:latin typeface="Times New Roman" panose="02020603050405020304"/>
                          <a:cs typeface="Times New Roman" panose="02020603050405020304"/>
                        </a:rPr>
                        <a:t> </a:t>
                      </a:r>
                      <a:r>
                        <a:rPr sz="1100" spc="-10" dirty="0">
                          <a:latin typeface="Times New Roman" panose="02020603050405020304"/>
                          <a:cs typeface="Times New Roman" panose="02020603050405020304"/>
                        </a:rPr>
                        <a:t>N</a:t>
                      </a:r>
                      <a:r>
                        <a:rPr sz="1100" dirty="0">
                          <a:latin typeface="Times New Roman" panose="02020603050405020304"/>
                          <a:cs typeface="Times New Roman" panose="02020603050405020304"/>
                        </a:rPr>
                        <a:t>.</a:t>
                      </a:r>
                      <a:r>
                        <a:rPr sz="1100" spc="-25"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R</a:t>
                      </a:r>
                      <a:r>
                        <a:rPr sz="1100" spc="10" dirty="0">
                          <a:latin typeface="Times New Roman" panose="02020603050405020304"/>
                          <a:cs typeface="Times New Roman" panose="02020603050405020304"/>
                        </a:rPr>
                        <a:t>.</a:t>
                      </a:r>
                      <a:r>
                        <a:rPr sz="1100" dirty="0">
                          <a:latin typeface="Times New Roman" panose="02020603050405020304"/>
                          <a:cs typeface="Times New Roman" panose="02020603050405020304"/>
                        </a:rPr>
                        <a:t>,</a:t>
                      </a:r>
                      <a:endParaRPr sz="1100">
                        <a:latin typeface="Times New Roman" panose="02020603050405020304"/>
                        <a:cs typeface="Times New Roman" panose="02020603050405020304"/>
                      </a:endParaRPr>
                    </a:p>
                  </a:txBody>
                  <a:tcPr marL="0" marR="0" marT="73025" marB="0">
                    <a:lnL w="9525">
                      <a:solidFill>
                        <a:srgbClr val="9E9E9E"/>
                      </a:solidFill>
                      <a:prstDash val="solid"/>
                    </a:lnL>
                    <a:lnR w="9525">
                      <a:solidFill>
                        <a:srgbClr val="9E9E9E"/>
                      </a:solidFill>
                      <a:prstDash val="solid"/>
                    </a:lnR>
                    <a:lnT w="9525">
                      <a:solidFill>
                        <a:srgbClr val="9E9E9E"/>
                      </a:solidFill>
                      <a:prstDash val="solid"/>
                    </a:lnT>
                  </a:tcPr>
                </a:tc>
                <a:tc rowSpan="8">
                  <a:txBody>
                    <a:bodyPr/>
                    <a:lstStyle/>
                    <a:p>
                      <a:pPr marL="86360">
                        <a:lnSpc>
                          <a:spcPct val="100000"/>
                        </a:lnSpc>
                        <a:spcBef>
                          <a:spcPts val="575"/>
                        </a:spcBef>
                      </a:pPr>
                      <a:r>
                        <a:rPr sz="1100" dirty="0">
                          <a:latin typeface="Times New Roman" panose="02020603050405020304"/>
                          <a:cs typeface="Times New Roman" panose="02020603050405020304"/>
                        </a:rPr>
                        <a:t>2022</a:t>
                      </a:r>
                      <a:endParaRPr sz="1100">
                        <a:latin typeface="Times New Roman" panose="02020603050405020304"/>
                        <a:cs typeface="Times New Roman" panose="02020603050405020304"/>
                      </a:endParaRPr>
                    </a:p>
                  </a:txBody>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rowSpan="8">
                  <a:txBody>
                    <a:bodyPr/>
                    <a:lstStyle/>
                    <a:p>
                      <a:pPr marL="86360">
                        <a:lnSpc>
                          <a:spcPct val="100000"/>
                        </a:lnSpc>
                        <a:spcBef>
                          <a:spcPts val="575"/>
                        </a:spcBef>
                      </a:pPr>
                      <a:r>
                        <a:rPr sz="1100" spc="-10" dirty="0">
                          <a:latin typeface="Times New Roman" panose="02020603050405020304"/>
                          <a:cs typeface="Times New Roman" panose="02020603050405020304"/>
                        </a:rPr>
                        <a:t>Interior-Point</a:t>
                      </a:r>
                      <a:endParaRPr sz="1100">
                        <a:latin typeface="Times New Roman" panose="02020603050405020304"/>
                        <a:cs typeface="Times New Roman" panose="02020603050405020304"/>
                      </a:endParaRPr>
                    </a:p>
                  </a:txBody>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6995">
                        <a:lnSpc>
                          <a:spcPts val="1275"/>
                        </a:lnSpc>
                        <a:spcBef>
                          <a:spcPts val="575"/>
                        </a:spcBef>
                      </a:pPr>
                      <a:r>
                        <a:rPr sz="1100" spc="-15" dirty="0">
                          <a:latin typeface="Times New Roman" panose="02020603050405020304"/>
                          <a:cs typeface="Times New Roman" panose="02020603050405020304"/>
                        </a:rPr>
                        <a:t>Provides</a:t>
                      </a:r>
                      <a:r>
                        <a:rPr sz="1100" spc="-40" dirty="0">
                          <a:latin typeface="Times New Roman" panose="02020603050405020304"/>
                          <a:cs typeface="Times New Roman" panose="02020603050405020304"/>
                        </a:rPr>
                        <a:t> </a:t>
                      </a:r>
                      <a:r>
                        <a:rPr sz="1100" spc="10" dirty="0">
                          <a:latin typeface="Times New Roman" panose="02020603050405020304"/>
                          <a:cs typeface="Times New Roman" panose="02020603050405020304"/>
                        </a:rPr>
                        <a:t>an</a:t>
                      </a:r>
                      <a:endParaRPr sz="1100">
                        <a:latin typeface="Times New Roman" panose="02020603050405020304"/>
                        <a:cs typeface="Times New Roman" panose="02020603050405020304"/>
                      </a:endParaRPr>
                    </a:p>
                  </a:txBody>
                  <a:tcPr marL="0" marR="0" marT="73025" marB="0">
                    <a:lnL w="9525">
                      <a:solidFill>
                        <a:srgbClr val="9E9E9E"/>
                      </a:solidFill>
                      <a:prstDash val="solid"/>
                    </a:lnL>
                    <a:lnR w="9525">
                      <a:solidFill>
                        <a:srgbClr val="9E9E9E"/>
                      </a:solidFill>
                      <a:prstDash val="solid"/>
                    </a:lnR>
                    <a:lnT w="9525">
                      <a:solidFill>
                        <a:srgbClr val="9E9E9E"/>
                      </a:solidFill>
                      <a:prstDash val="solid"/>
                    </a:lnT>
                  </a:tcPr>
                </a:tc>
                <a:tc>
                  <a:txBody>
                    <a:bodyPr/>
                    <a:lstStyle/>
                    <a:p>
                      <a:pPr marL="86995">
                        <a:lnSpc>
                          <a:spcPts val="1275"/>
                        </a:lnSpc>
                        <a:spcBef>
                          <a:spcPts val="575"/>
                        </a:spcBef>
                      </a:pPr>
                      <a:r>
                        <a:rPr sz="1100" spc="-10" dirty="0">
                          <a:latin typeface="Times New Roman" panose="02020603050405020304"/>
                          <a:cs typeface="Times New Roman" panose="02020603050405020304"/>
                        </a:rPr>
                        <a:t>N</a:t>
                      </a:r>
                      <a:r>
                        <a:rPr sz="1100" dirty="0">
                          <a:latin typeface="Times New Roman" panose="02020603050405020304"/>
                          <a:cs typeface="Times New Roman" panose="02020603050405020304"/>
                        </a:rPr>
                        <a:t>o</a:t>
                      </a:r>
                      <a:r>
                        <a:rPr sz="1100" spc="-60" dirty="0">
                          <a:latin typeface="Times New Roman" panose="02020603050405020304"/>
                          <a:cs typeface="Times New Roman" panose="02020603050405020304"/>
                        </a:rPr>
                        <a:t> </a:t>
                      </a:r>
                      <a:r>
                        <a:rPr sz="1100" spc="-25" dirty="0">
                          <a:latin typeface="Times New Roman" panose="02020603050405020304"/>
                          <a:cs typeface="Times New Roman" panose="02020603050405020304"/>
                        </a:rPr>
                        <a:t>d</a:t>
                      </a:r>
                      <a:r>
                        <a:rPr sz="1100" spc="-20" dirty="0">
                          <a:latin typeface="Times New Roman" panose="02020603050405020304"/>
                          <a:cs typeface="Times New Roman" panose="02020603050405020304"/>
                        </a:rPr>
                        <a:t>i</a:t>
                      </a:r>
                      <a:r>
                        <a:rPr sz="1100" dirty="0">
                          <a:latin typeface="Times New Roman" panose="02020603050405020304"/>
                          <a:cs typeface="Times New Roman" panose="02020603050405020304"/>
                        </a:rPr>
                        <a:t>s</a:t>
                      </a:r>
                      <a:r>
                        <a:rPr sz="1100" spc="-10" dirty="0">
                          <a:latin typeface="Times New Roman" panose="02020603050405020304"/>
                          <a:cs typeface="Times New Roman" panose="02020603050405020304"/>
                        </a:rPr>
                        <a:t>c</a:t>
                      </a:r>
                      <a:r>
                        <a:rPr sz="1100" dirty="0">
                          <a:latin typeface="Times New Roman" panose="02020603050405020304"/>
                          <a:cs typeface="Times New Roman" panose="02020603050405020304"/>
                        </a:rPr>
                        <a:t>uss</a:t>
                      </a:r>
                      <a:r>
                        <a:rPr sz="1100" spc="-20" dirty="0">
                          <a:latin typeface="Times New Roman" panose="02020603050405020304"/>
                          <a:cs typeface="Times New Roman" panose="02020603050405020304"/>
                        </a:rPr>
                        <a:t>i</a:t>
                      </a:r>
                      <a:r>
                        <a:rPr sz="1100" spc="-25" dirty="0">
                          <a:latin typeface="Times New Roman" panose="02020603050405020304"/>
                          <a:cs typeface="Times New Roman" panose="02020603050405020304"/>
                        </a:rPr>
                        <a:t>o</a:t>
                      </a:r>
                      <a:r>
                        <a:rPr sz="1100" dirty="0">
                          <a:latin typeface="Times New Roman" panose="02020603050405020304"/>
                          <a:cs typeface="Times New Roman" panose="02020603050405020304"/>
                        </a:rPr>
                        <a:t>n</a:t>
                      </a:r>
                      <a:endParaRPr sz="1100">
                        <a:latin typeface="Times New Roman" panose="02020603050405020304"/>
                        <a:cs typeface="Times New Roman" panose="02020603050405020304"/>
                      </a:endParaRPr>
                    </a:p>
                  </a:txBody>
                  <a:tcPr marL="0" marR="0" marT="73025" marB="0">
                    <a:lnL w="9525">
                      <a:solidFill>
                        <a:srgbClr val="9E9E9E"/>
                      </a:solidFill>
                      <a:prstDash val="solid"/>
                    </a:lnL>
                    <a:lnR w="9525">
                      <a:solidFill>
                        <a:srgbClr val="9E9E9E"/>
                      </a:solidFill>
                      <a:prstDash val="solid"/>
                    </a:lnR>
                    <a:lnT w="9525">
                      <a:solidFill>
                        <a:srgbClr val="9E9E9E"/>
                      </a:solidFill>
                      <a:prstDash val="solid"/>
                    </a:lnT>
                  </a:tcPr>
                </a:tc>
                <a:tc>
                  <a:txBody>
                    <a:bodyPr/>
                    <a:lstStyle/>
                    <a:p>
                      <a:pPr marL="87630">
                        <a:lnSpc>
                          <a:spcPts val="1275"/>
                        </a:lnSpc>
                        <a:spcBef>
                          <a:spcPts val="575"/>
                        </a:spcBef>
                      </a:pPr>
                      <a:r>
                        <a:rPr sz="1100" spc="-10" dirty="0">
                          <a:latin typeface="Times New Roman" panose="02020603050405020304"/>
                          <a:cs typeface="Times New Roman" panose="02020603050405020304"/>
                        </a:rPr>
                        <a:t>Optimization</a:t>
                      </a:r>
                      <a:endParaRPr sz="1100">
                        <a:latin typeface="Times New Roman" panose="02020603050405020304"/>
                        <a:cs typeface="Times New Roman" panose="02020603050405020304"/>
                      </a:endParaRPr>
                    </a:p>
                  </a:txBody>
                  <a:tcPr marL="0" marR="0" marT="73025" marB="0">
                    <a:lnL w="9525">
                      <a:solidFill>
                        <a:srgbClr val="9E9E9E"/>
                      </a:solidFill>
                      <a:prstDash val="solid"/>
                    </a:lnL>
                    <a:lnR w="9525">
                      <a:solidFill>
                        <a:srgbClr val="9E9E9E"/>
                      </a:solidFill>
                      <a:prstDash val="solid"/>
                    </a:lnR>
                    <a:lnT w="9525">
                      <a:solidFill>
                        <a:srgbClr val="9E9E9E"/>
                      </a:solidFill>
                      <a:prstDash val="solid"/>
                    </a:lnT>
                  </a:tcPr>
                </a:tc>
              </a:tr>
              <a:tr h="166284">
                <a:tc vMerge="1">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ts val="1210"/>
                        </a:lnSpc>
                      </a:pPr>
                      <a:r>
                        <a:rPr sz="1100" spc="5" dirty="0">
                          <a:latin typeface="Times New Roman" panose="02020603050405020304"/>
                          <a:cs typeface="Times New Roman" panose="02020603050405020304"/>
                        </a:rPr>
                        <a:t>S</a:t>
                      </a:r>
                      <a:r>
                        <a:rPr sz="1100" spc="-40" dirty="0">
                          <a:latin typeface="Times New Roman" panose="02020603050405020304"/>
                          <a:cs typeface="Times New Roman" panose="02020603050405020304"/>
                        </a:rPr>
                        <a:t>e</a:t>
                      </a:r>
                      <a:r>
                        <a:rPr sz="1100" spc="-15" dirty="0">
                          <a:latin typeface="Times New Roman" panose="02020603050405020304"/>
                          <a:cs typeface="Times New Roman" panose="02020603050405020304"/>
                        </a:rPr>
                        <a:t>c</a:t>
                      </a:r>
                      <a:r>
                        <a:rPr sz="1100" dirty="0">
                          <a:latin typeface="Times New Roman" panose="02020603050405020304"/>
                          <a:cs typeface="Times New Roman" panose="02020603050405020304"/>
                        </a:rPr>
                        <a:t>u</a:t>
                      </a:r>
                      <a:r>
                        <a:rPr sz="1100" spc="10" dirty="0">
                          <a:latin typeface="Times New Roman" panose="02020603050405020304"/>
                          <a:cs typeface="Times New Roman" panose="02020603050405020304"/>
                        </a:rPr>
                        <a:t>r</a:t>
                      </a:r>
                      <a:r>
                        <a:rPr sz="1100" spc="-20" dirty="0">
                          <a:latin typeface="Times New Roman" panose="02020603050405020304"/>
                          <a:cs typeface="Times New Roman" panose="02020603050405020304"/>
                        </a:rPr>
                        <a:t>i</a:t>
                      </a:r>
                      <a:r>
                        <a:rPr sz="1100" dirty="0">
                          <a:latin typeface="Times New Roman" panose="02020603050405020304"/>
                          <a:cs typeface="Times New Roman" panose="02020603050405020304"/>
                        </a:rPr>
                        <a:t>ty</a:t>
                      </a:r>
                      <a:r>
                        <a:rPr sz="1100" spc="-85" dirty="0">
                          <a:latin typeface="Times New Roman" panose="02020603050405020304"/>
                          <a:cs typeface="Times New Roman" panose="02020603050405020304"/>
                        </a:rPr>
                        <a:t> </a:t>
                      </a:r>
                      <a:r>
                        <a:rPr sz="1100" spc="-30" dirty="0">
                          <a:latin typeface="Times New Roman" panose="02020603050405020304"/>
                          <a:cs typeface="Times New Roman" panose="02020603050405020304"/>
                        </a:rPr>
                        <a:t>of</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5725">
                        <a:lnSpc>
                          <a:spcPts val="1210"/>
                        </a:lnSpc>
                      </a:pPr>
                      <a:r>
                        <a:rPr sz="1100" dirty="0">
                          <a:latin typeface="Times New Roman" panose="02020603050405020304"/>
                          <a:cs typeface="Times New Roman" panose="02020603050405020304"/>
                        </a:rPr>
                        <a:t>&amp;</a:t>
                      </a:r>
                      <a:r>
                        <a:rPr sz="1100" spc="-35" dirty="0">
                          <a:latin typeface="Times New Roman" panose="02020603050405020304"/>
                          <a:cs typeface="Times New Roman" panose="02020603050405020304"/>
                        </a:rPr>
                        <a:t> </a:t>
                      </a:r>
                      <a:r>
                        <a:rPr sz="1100" spc="-20" dirty="0">
                          <a:latin typeface="Times New Roman" panose="02020603050405020304"/>
                          <a:cs typeface="Times New Roman" panose="02020603050405020304"/>
                        </a:rPr>
                        <a:t>S</a:t>
                      </a:r>
                      <a:r>
                        <a:rPr sz="1100" spc="-30" dirty="0">
                          <a:latin typeface="Times New Roman" panose="02020603050405020304"/>
                          <a:cs typeface="Times New Roman" panose="02020603050405020304"/>
                        </a:rPr>
                        <a:t>u</a:t>
                      </a:r>
                      <a:r>
                        <a:rPr sz="1100" spc="-20" dirty="0">
                          <a:latin typeface="Times New Roman" panose="02020603050405020304"/>
                          <a:cs typeface="Times New Roman" panose="02020603050405020304"/>
                        </a:rPr>
                        <a:t>t</a:t>
                      </a:r>
                      <a:r>
                        <a:rPr sz="1100" spc="-15" dirty="0">
                          <a:latin typeface="Times New Roman" panose="02020603050405020304"/>
                          <a:cs typeface="Times New Roman" panose="02020603050405020304"/>
                        </a:rPr>
                        <a:t>a</a:t>
                      </a:r>
                      <a:r>
                        <a:rPr sz="1100" spc="-10" dirty="0">
                          <a:latin typeface="Times New Roman" panose="02020603050405020304"/>
                          <a:cs typeface="Times New Roman" panose="02020603050405020304"/>
                        </a:rPr>
                        <a:t>r</a:t>
                      </a:r>
                      <a:r>
                        <a:rPr sz="1100" dirty="0">
                          <a:latin typeface="Times New Roman" panose="02020603050405020304"/>
                          <a:cs typeface="Times New Roman" panose="02020603050405020304"/>
                        </a:rPr>
                        <a:t>,</a:t>
                      </a:r>
                      <a:r>
                        <a:rPr sz="1100" spc="-45"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S</a:t>
                      </a:r>
                      <a:r>
                        <a:rPr sz="1100" dirty="0">
                          <a:latin typeface="Times New Roman" panose="02020603050405020304"/>
                          <a:cs typeface="Times New Roman" panose="02020603050405020304"/>
                        </a:rPr>
                        <a:t>.</a:t>
                      </a:r>
                      <a:r>
                        <a:rPr sz="1100" spc="-50"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R.</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vMerge="1">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vMerge="1">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6995">
                        <a:lnSpc>
                          <a:spcPts val="1210"/>
                        </a:lnSpc>
                      </a:pPr>
                      <a:r>
                        <a:rPr sz="1100" spc="-20" dirty="0">
                          <a:latin typeface="Times New Roman" panose="02020603050405020304"/>
                          <a:cs typeface="Times New Roman" panose="02020603050405020304"/>
                        </a:rPr>
                        <a:t>effective</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6995">
                        <a:lnSpc>
                          <a:spcPts val="1210"/>
                        </a:lnSpc>
                      </a:pPr>
                      <a:r>
                        <a:rPr sz="1100" spc="-30" dirty="0">
                          <a:latin typeface="Times New Roman" panose="02020603050405020304"/>
                          <a:cs typeface="Times New Roman" panose="02020603050405020304"/>
                        </a:rPr>
                        <a:t>o</a:t>
                      </a:r>
                      <a:r>
                        <a:rPr sz="1100" dirty="0">
                          <a:latin typeface="Times New Roman" panose="02020603050405020304"/>
                          <a:cs typeface="Times New Roman" panose="02020603050405020304"/>
                        </a:rPr>
                        <a:t>n</a:t>
                      </a:r>
                      <a:r>
                        <a:rPr sz="1100" spc="-40" dirty="0">
                          <a:latin typeface="Times New Roman" panose="02020603050405020304"/>
                          <a:cs typeface="Times New Roman" panose="02020603050405020304"/>
                        </a:rPr>
                        <a:t> </a:t>
                      </a:r>
                      <a:r>
                        <a:rPr sz="1100" dirty="0">
                          <a:latin typeface="Times New Roman" panose="02020603050405020304"/>
                          <a:cs typeface="Times New Roman" panose="02020603050405020304"/>
                        </a:rPr>
                        <a:t>p</a:t>
                      </a:r>
                      <a:r>
                        <a:rPr sz="1100" spc="-30" dirty="0">
                          <a:latin typeface="Times New Roman" panose="02020603050405020304"/>
                          <a:cs typeface="Times New Roman" panose="02020603050405020304"/>
                        </a:rPr>
                        <a:t>o</a:t>
                      </a:r>
                      <a:r>
                        <a:rPr sz="1100" dirty="0">
                          <a:latin typeface="Times New Roman" panose="02020603050405020304"/>
                          <a:cs typeface="Times New Roman" panose="02020603050405020304"/>
                        </a:rPr>
                        <a:t>t</a:t>
                      </a:r>
                      <a:r>
                        <a:rPr sz="1100" spc="-40" dirty="0">
                          <a:latin typeface="Times New Roman" panose="02020603050405020304"/>
                          <a:cs typeface="Times New Roman" panose="02020603050405020304"/>
                        </a:rPr>
                        <a:t>e</a:t>
                      </a:r>
                      <a:r>
                        <a:rPr sz="1100" spc="-30" dirty="0">
                          <a:latin typeface="Times New Roman" panose="02020603050405020304"/>
                          <a:cs typeface="Times New Roman" panose="02020603050405020304"/>
                        </a:rPr>
                        <a:t>n</a:t>
                      </a:r>
                      <a:r>
                        <a:rPr sz="1100" dirty="0">
                          <a:latin typeface="Times New Roman" panose="02020603050405020304"/>
                          <a:cs typeface="Times New Roman" panose="02020603050405020304"/>
                        </a:rPr>
                        <a:t>t</a:t>
                      </a:r>
                      <a:r>
                        <a:rPr sz="1100" spc="-20" dirty="0">
                          <a:latin typeface="Times New Roman" panose="02020603050405020304"/>
                          <a:cs typeface="Times New Roman" panose="02020603050405020304"/>
                        </a:rPr>
                        <a:t>i</a:t>
                      </a:r>
                      <a:r>
                        <a:rPr sz="1100" spc="10" dirty="0">
                          <a:latin typeface="Times New Roman" panose="02020603050405020304"/>
                          <a:cs typeface="Times New Roman" panose="02020603050405020304"/>
                        </a:rPr>
                        <a:t>a</a:t>
                      </a:r>
                      <a:r>
                        <a:rPr sz="1100" dirty="0">
                          <a:latin typeface="Times New Roman" panose="02020603050405020304"/>
                          <a:cs typeface="Times New Roman" panose="02020603050405020304"/>
                        </a:rPr>
                        <a:t>l</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7630">
                        <a:lnSpc>
                          <a:spcPts val="1210"/>
                        </a:lnSpc>
                      </a:pPr>
                      <a:r>
                        <a:rPr sz="1100" spc="-15" dirty="0">
                          <a:latin typeface="Times New Roman" panose="02020603050405020304"/>
                          <a:cs typeface="Times New Roman" panose="02020603050405020304"/>
                        </a:rPr>
                        <a:t>for</a:t>
                      </a:r>
                      <a:r>
                        <a:rPr sz="1100" spc="-40" dirty="0">
                          <a:latin typeface="Times New Roman" panose="02020603050405020304"/>
                          <a:cs typeface="Times New Roman" panose="02020603050405020304"/>
                        </a:rPr>
                        <a:t> </a:t>
                      </a:r>
                      <a:r>
                        <a:rPr sz="1100" spc="-15" dirty="0">
                          <a:latin typeface="Times New Roman" panose="02020603050405020304"/>
                          <a:cs typeface="Times New Roman" panose="02020603050405020304"/>
                        </a:rPr>
                        <a:t>constrained</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r>
              <a:tr h="167759">
                <a:tc vMerge="1">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ts val="1220"/>
                        </a:lnSpc>
                      </a:pPr>
                      <a:r>
                        <a:rPr sz="1100" spc="-40" dirty="0">
                          <a:latin typeface="Times New Roman" panose="02020603050405020304"/>
                          <a:cs typeface="Times New Roman" panose="02020603050405020304"/>
                        </a:rPr>
                        <a:t>Women</a:t>
                      </a:r>
                      <a:r>
                        <a:rPr sz="1100" spc="-25"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and</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vMerge="1">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vMerge="1">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6995">
                        <a:lnSpc>
                          <a:spcPts val="1220"/>
                        </a:lnSpc>
                      </a:pPr>
                      <a:r>
                        <a:rPr sz="1100" spc="-15" dirty="0">
                          <a:latin typeface="Times New Roman" panose="02020603050405020304"/>
                          <a:cs typeface="Times New Roman" panose="02020603050405020304"/>
                        </a:rPr>
                        <a:t>outlier</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6995">
                        <a:lnSpc>
                          <a:spcPts val="1220"/>
                        </a:lnSpc>
                      </a:pPr>
                      <a:r>
                        <a:rPr sz="1100" spc="-20" dirty="0">
                          <a:latin typeface="Times New Roman" panose="02020603050405020304"/>
                          <a:cs typeface="Times New Roman" panose="02020603050405020304"/>
                        </a:rPr>
                        <a:t>i</a:t>
                      </a:r>
                      <a:r>
                        <a:rPr sz="1100" dirty="0">
                          <a:latin typeface="Times New Roman" panose="02020603050405020304"/>
                          <a:cs typeface="Times New Roman" panose="02020603050405020304"/>
                        </a:rPr>
                        <a:t>ssu</a:t>
                      </a:r>
                      <a:r>
                        <a:rPr sz="1100" spc="-35" dirty="0">
                          <a:latin typeface="Times New Roman" panose="02020603050405020304"/>
                          <a:cs typeface="Times New Roman" panose="02020603050405020304"/>
                        </a:rPr>
                        <a:t>e</a:t>
                      </a:r>
                      <a:r>
                        <a:rPr sz="1100" dirty="0">
                          <a:latin typeface="Times New Roman" panose="02020603050405020304"/>
                          <a:cs typeface="Times New Roman" panose="02020603050405020304"/>
                        </a:rPr>
                        <a:t>s</a:t>
                      </a:r>
                      <a:r>
                        <a:rPr sz="1100" spc="-60" dirty="0">
                          <a:latin typeface="Times New Roman" panose="02020603050405020304"/>
                          <a:cs typeface="Times New Roman" panose="02020603050405020304"/>
                        </a:rPr>
                        <a:t> </a:t>
                      </a:r>
                      <a:r>
                        <a:rPr sz="1100" spc="-30" dirty="0">
                          <a:latin typeface="Times New Roman" panose="02020603050405020304"/>
                          <a:cs typeface="Times New Roman" panose="02020603050405020304"/>
                        </a:rPr>
                        <a:t>w</a:t>
                      </a:r>
                      <a:r>
                        <a:rPr sz="1100" spc="-20" dirty="0">
                          <a:latin typeface="Times New Roman" panose="02020603050405020304"/>
                          <a:cs typeface="Times New Roman" panose="02020603050405020304"/>
                        </a:rPr>
                        <a:t>i</a:t>
                      </a:r>
                      <a:r>
                        <a:rPr sz="1100" dirty="0">
                          <a:latin typeface="Times New Roman" panose="02020603050405020304"/>
                          <a:cs typeface="Times New Roman" panose="02020603050405020304"/>
                        </a:rPr>
                        <a:t>th</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7630">
                        <a:lnSpc>
                          <a:spcPts val="1220"/>
                        </a:lnSpc>
                      </a:pPr>
                      <a:r>
                        <a:rPr sz="1100" spc="-15" dirty="0">
                          <a:latin typeface="Times New Roman" panose="02020603050405020304"/>
                          <a:cs typeface="Times New Roman" panose="02020603050405020304"/>
                        </a:rPr>
                        <a:t>optimization.</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r>
              <a:tr h="167529">
                <a:tc vMerge="1">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ts val="1220"/>
                        </a:lnSpc>
                      </a:pPr>
                      <a:r>
                        <a:rPr sz="1100" spc="-15" dirty="0">
                          <a:latin typeface="Times New Roman" panose="02020603050405020304"/>
                          <a:cs typeface="Times New Roman" panose="02020603050405020304"/>
                        </a:rPr>
                        <a:t>Children</a:t>
                      </a:r>
                      <a:r>
                        <a:rPr sz="1100" spc="-40" dirty="0">
                          <a:latin typeface="Times New Roman" panose="02020603050405020304"/>
                          <a:cs typeface="Times New Roman" panose="02020603050405020304"/>
                        </a:rPr>
                        <a:t> </a:t>
                      </a:r>
                      <a:r>
                        <a:rPr sz="1100" spc="-15" dirty="0">
                          <a:latin typeface="Times New Roman" panose="02020603050405020304"/>
                          <a:cs typeface="Times New Roman" panose="02020603050405020304"/>
                        </a:rPr>
                        <a:t>Using</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vMerge="1">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vMerge="1">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6995">
                        <a:lnSpc>
                          <a:spcPts val="1220"/>
                        </a:lnSpc>
                      </a:pPr>
                      <a:r>
                        <a:rPr sz="1100" spc="-15" dirty="0">
                          <a:latin typeface="Times New Roman" panose="02020603050405020304"/>
                          <a:cs typeface="Times New Roman" panose="02020603050405020304"/>
                        </a:rPr>
                        <a:t>detection</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6995">
                        <a:lnSpc>
                          <a:spcPts val="1220"/>
                        </a:lnSpc>
                      </a:pPr>
                      <a:r>
                        <a:rPr sz="1100" spc="-25" dirty="0">
                          <a:latin typeface="Times New Roman" panose="02020603050405020304"/>
                          <a:cs typeface="Times New Roman" panose="02020603050405020304"/>
                        </a:rPr>
                        <a:t>model's</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r>
              <a:tr h="167961">
                <a:tc vMerge="1">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ts val="1225"/>
                        </a:lnSpc>
                      </a:pPr>
                      <a:r>
                        <a:rPr sz="1100" spc="-10" dirty="0">
                          <a:latin typeface="Times New Roman" panose="02020603050405020304"/>
                          <a:cs typeface="Times New Roman" panose="02020603050405020304"/>
                        </a:rPr>
                        <a:t>Machine</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vMerge="1">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vMerge="1">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6995">
                        <a:lnSpc>
                          <a:spcPts val="1225"/>
                        </a:lnSpc>
                      </a:pPr>
                      <a:r>
                        <a:rPr sz="1100" spc="-15" dirty="0">
                          <a:latin typeface="Times New Roman" panose="02020603050405020304"/>
                          <a:cs typeface="Times New Roman" panose="02020603050405020304"/>
                        </a:rPr>
                        <a:t>algorithm.</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6995">
                        <a:lnSpc>
                          <a:spcPts val="1225"/>
                        </a:lnSpc>
                      </a:pPr>
                      <a:r>
                        <a:rPr sz="1100" spc="-15" dirty="0">
                          <a:latin typeface="Times New Roman" panose="02020603050405020304"/>
                          <a:cs typeface="Times New Roman" panose="02020603050405020304"/>
                        </a:rPr>
                        <a:t>initialization.</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r>
              <a:tr h="167759">
                <a:tc vMerge="1">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ts val="1220"/>
                        </a:lnSpc>
                      </a:pPr>
                      <a:r>
                        <a:rPr sz="1100" dirty="0">
                          <a:latin typeface="Times New Roman" panose="02020603050405020304"/>
                          <a:cs typeface="Times New Roman" panose="02020603050405020304"/>
                        </a:rPr>
                        <a:t>L</a:t>
                      </a:r>
                      <a:r>
                        <a:rPr sz="1100" spc="-40" dirty="0">
                          <a:latin typeface="Times New Roman" panose="02020603050405020304"/>
                          <a:cs typeface="Times New Roman" panose="02020603050405020304"/>
                        </a:rPr>
                        <a:t>e</a:t>
                      </a:r>
                      <a:r>
                        <a:rPr sz="1100" spc="10" dirty="0">
                          <a:latin typeface="Times New Roman" panose="02020603050405020304"/>
                          <a:cs typeface="Times New Roman" panose="02020603050405020304"/>
                        </a:rPr>
                        <a:t>a</a:t>
                      </a:r>
                      <a:r>
                        <a:rPr sz="1100" spc="15" dirty="0">
                          <a:latin typeface="Times New Roman" panose="02020603050405020304"/>
                          <a:cs typeface="Times New Roman" panose="02020603050405020304"/>
                        </a:rPr>
                        <a:t>r</a:t>
                      </a:r>
                      <a:r>
                        <a:rPr sz="1100" spc="-25" dirty="0">
                          <a:latin typeface="Times New Roman" panose="02020603050405020304"/>
                          <a:cs typeface="Times New Roman" panose="02020603050405020304"/>
                        </a:rPr>
                        <a:t>n</a:t>
                      </a:r>
                      <a:r>
                        <a:rPr sz="1100" spc="-20" dirty="0">
                          <a:latin typeface="Times New Roman" panose="02020603050405020304"/>
                          <a:cs typeface="Times New Roman" panose="02020603050405020304"/>
                        </a:rPr>
                        <a:t>i</a:t>
                      </a:r>
                      <a:r>
                        <a:rPr sz="1100" spc="-25" dirty="0">
                          <a:latin typeface="Times New Roman" panose="02020603050405020304"/>
                          <a:cs typeface="Times New Roman" panose="02020603050405020304"/>
                        </a:rPr>
                        <a:t>n</a:t>
                      </a:r>
                      <a:r>
                        <a:rPr sz="1100" dirty="0">
                          <a:latin typeface="Times New Roman" panose="02020603050405020304"/>
                          <a:cs typeface="Times New Roman" panose="02020603050405020304"/>
                        </a:rPr>
                        <a:t>g</a:t>
                      </a:r>
                      <a:r>
                        <a:rPr sz="1100" spc="-35" dirty="0">
                          <a:latin typeface="Times New Roman" panose="02020603050405020304"/>
                          <a:cs typeface="Times New Roman" panose="02020603050405020304"/>
                        </a:rPr>
                        <a:t> </a:t>
                      </a:r>
                      <a:r>
                        <a:rPr sz="1100" spc="15" dirty="0">
                          <a:latin typeface="Times New Roman" panose="02020603050405020304"/>
                          <a:cs typeface="Times New Roman" panose="02020603050405020304"/>
                        </a:rPr>
                        <a:t>a</a:t>
                      </a:r>
                      <a:r>
                        <a:rPr sz="1100" spc="-25" dirty="0">
                          <a:latin typeface="Times New Roman" panose="02020603050405020304"/>
                          <a:cs typeface="Times New Roman" panose="02020603050405020304"/>
                        </a:rPr>
                        <a:t>n</a:t>
                      </a:r>
                      <a:r>
                        <a:rPr sz="1100" dirty="0">
                          <a:latin typeface="Times New Roman" panose="02020603050405020304"/>
                          <a:cs typeface="Times New Roman" panose="02020603050405020304"/>
                        </a:rPr>
                        <a:t>d</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vMerge="1">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vMerge="1">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9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r>
              <a:tr h="173600">
                <a:tc vMerge="1">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ts val="1250"/>
                        </a:lnSpc>
                      </a:pPr>
                      <a:r>
                        <a:rPr sz="1100" spc="-10" dirty="0">
                          <a:latin typeface="Times New Roman" panose="02020603050405020304"/>
                          <a:cs typeface="Times New Roman" panose="02020603050405020304"/>
                        </a:rPr>
                        <a:t>D</a:t>
                      </a:r>
                      <a:r>
                        <a:rPr sz="1100" spc="10" dirty="0">
                          <a:latin typeface="Times New Roman" panose="02020603050405020304"/>
                          <a:cs typeface="Times New Roman" panose="02020603050405020304"/>
                        </a:rPr>
                        <a:t>a</a:t>
                      </a:r>
                      <a:r>
                        <a:rPr sz="1100" dirty="0">
                          <a:latin typeface="Times New Roman" panose="02020603050405020304"/>
                          <a:cs typeface="Times New Roman" panose="02020603050405020304"/>
                        </a:rPr>
                        <a:t>ta</a:t>
                      </a:r>
                      <a:r>
                        <a:rPr sz="1100" spc="-95" dirty="0">
                          <a:latin typeface="Times New Roman" panose="02020603050405020304"/>
                          <a:cs typeface="Times New Roman" panose="02020603050405020304"/>
                        </a:rPr>
                        <a:t> </a:t>
                      </a:r>
                      <a:r>
                        <a:rPr sz="1100" dirty="0">
                          <a:latin typeface="Times New Roman" panose="02020603050405020304"/>
                          <a:cs typeface="Times New Roman" panose="02020603050405020304"/>
                        </a:rPr>
                        <a:t>M</a:t>
                      </a:r>
                      <a:r>
                        <a:rPr sz="1100" spc="-20" dirty="0">
                          <a:latin typeface="Times New Roman" panose="02020603050405020304"/>
                          <a:cs typeface="Times New Roman" panose="02020603050405020304"/>
                        </a:rPr>
                        <a:t>i</a:t>
                      </a:r>
                      <a:r>
                        <a:rPr sz="1100" spc="-25" dirty="0">
                          <a:latin typeface="Times New Roman" panose="02020603050405020304"/>
                          <a:cs typeface="Times New Roman" panose="02020603050405020304"/>
                        </a:rPr>
                        <a:t>n</a:t>
                      </a:r>
                      <a:r>
                        <a:rPr sz="1100" spc="-20" dirty="0">
                          <a:latin typeface="Times New Roman" panose="02020603050405020304"/>
                          <a:cs typeface="Times New Roman" panose="02020603050405020304"/>
                        </a:rPr>
                        <a:t>i</a:t>
                      </a:r>
                      <a:r>
                        <a:rPr sz="1100" spc="-25" dirty="0">
                          <a:latin typeface="Times New Roman" panose="02020603050405020304"/>
                          <a:cs typeface="Times New Roman" panose="02020603050405020304"/>
                        </a:rPr>
                        <a:t>n</a:t>
                      </a:r>
                      <a:r>
                        <a:rPr sz="1100" dirty="0">
                          <a:latin typeface="Times New Roman" panose="02020603050405020304"/>
                          <a:cs typeface="Times New Roman" panose="02020603050405020304"/>
                        </a:rPr>
                        <a:t>g</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a:lnSpc>
                          <a:spcPct val="100000"/>
                        </a:lnSpc>
                      </a:pPr>
                      <a:endParaRPr sz="10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vMerge="1">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vMerge="1">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0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a:lnSpc>
                          <a:spcPct val="100000"/>
                        </a:lnSpc>
                      </a:pPr>
                      <a:endParaRPr sz="10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a:lnSpc>
                          <a:spcPct val="100000"/>
                        </a:lnSpc>
                      </a:pPr>
                      <a:endParaRPr sz="10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r>
              <a:tr h="265234">
                <a:tc vMerge="1">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ts val="1300"/>
                        </a:lnSpc>
                      </a:pPr>
                      <a:r>
                        <a:rPr sz="1100" spc="-30" dirty="0">
                          <a:latin typeface="Times New Roman" panose="02020603050405020304"/>
                          <a:cs typeface="Times New Roman" panose="02020603050405020304"/>
                        </a:rPr>
                        <a:t>Techniques</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lnB w="9525">
                      <a:solidFill>
                        <a:srgbClr val="9E9E9E"/>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lnB w="9525">
                      <a:solidFill>
                        <a:srgbClr val="9E9E9E"/>
                      </a:solidFill>
                      <a:prstDash val="solid"/>
                    </a:lnB>
                  </a:tcPr>
                </a:tc>
                <a:tc vMerge="1">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vMerge="1">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lnB w="9525">
                      <a:solidFill>
                        <a:srgbClr val="9E9E9E"/>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lnB w="9525">
                      <a:solidFill>
                        <a:srgbClr val="9E9E9E"/>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lnB w="9525">
                      <a:solidFill>
                        <a:srgbClr val="9E9E9E"/>
                      </a:solidFill>
                      <a:prstDash val="solid"/>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705" y="200355"/>
            <a:ext cx="3036570" cy="362585"/>
          </a:xfrm>
          <a:prstGeom prst="rect">
            <a:avLst/>
          </a:prstGeom>
        </p:spPr>
        <p:txBody>
          <a:bodyPr vert="horz" wrap="square" lIns="0" tIns="13970" rIns="0" bIns="0" rtlCol="0">
            <a:spAutoFit/>
          </a:bodyPr>
          <a:lstStyle/>
          <a:p>
            <a:pPr marL="12700">
              <a:lnSpc>
                <a:spcPct val="100000"/>
              </a:lnSpc>
              <a:spcBef>
                <a:spcPts val="110"/>
              </a:spcBef>
            </a:pPr>
            <a:r>
              <a:rPr sz="2200" b="1" spc="-35" dirty="0">
                <a:latin typeface="Times New Roman" panose="02020603050405020304"/>
                <a:cs typeface="Times New Roman" panose="02020603050405020304"/>
              </a:rPr>
              <a:t>L</a:t>
            </a:r>
            <a:r>
              <a:rPr sz="2200" b="1" spc="-20" dirty="0">
                <a:latin typeface="Times New Roman" panose="02020603050405020304"/>
                <a:cs typeface="Times New Roman" panose="02020603050405020304"/>
              </a:rPr>
              <a:t>I</a:t>
            </a:r>
            <a:r>
              <a:rPr sz="2200" b="1" spc="-35" dirty="0">
                <a:latin typeface="Times New Roman" panose="02020603050405020304"/>
                <a:cs typeface="Times New Roman" panose="02020603050405020304"/>
              </a:rPr>
              <a:t>TERATUR</a:t>
            </a:r>
            <a:r>
              <a:rPr sz="2200" b="1" spc="5" dirty="0">
                <a:latin typeface="Times New Roman" panose="02020603050405020304"/>
                <a:cs typeface="Times New Roman" panose="02020603050405020304"/>
              </a:rPr>
              <a:t>E</a:t>
            </a:r>
            <a:r>
              <a:rPr sz="2200" b="1" spc="-75" dirty="0">
                <a:latin typeface="Times New Roman" panose="02020603050405020304"/>
                <a:cs typeface="Times New Roman" panose="02020603050405020304"/>
              </a:rPr>
              <a:t> </a:t>
            </a:r>
            <a:r>
              <a:rPr sz="2200" b="1" spc="-25" dirty="0">
                <a:latin typeface="Times New Roman" panose="02020603050405020304"/>
                <a:cs typeface="Times New Roman" panose="02020603050405020304"/>
              </a:rPr>
              <a:t>S</a:t>
            </a:r>
            <a:r>
              <a:rPr sz="2200" b="1" spc="-35" dirty="0">
                <a:latin typeface="Times New Roman" panose="02020603050405020304"/>
                <a:cs typeface="Times New Roman" panose="02020603050405020304"/>
              </a:rPr>
              <a:t>URVE</a:t>
            </a:r>
            <a:r>
              <a:rPr sz="2200" b="1" spc="5" dirty="0">
                <a:latin typeface="Times New Roman" panose="02020603050405020304"/>
                <a:cs typeface="Times New Roman" panose="02020603050405020304"/>
              </a:rPr>
              <a:t>Y</a:t>
            </a:r>
            <a:endParaRPr sz="2200">
              <a:latin typeface="Times New Roman" panose="02020603050405020304"/>
              <a:cs typeface="Times New Roman" panose="02020603050405020304"/>
            </a:endParaRPr>
          </a:p>
        </p:txBody>
      </p:sp>
      <p:graphicFrame>
        <p:nvGraphicFramePr>
          <p:cNvPr id="3" name="object 3"/>
          <p:cNvGraphicFramePr>
            <a:graphicFrameLocks noGrp="1"/>
          </p:cNvGraphicFramePr>
          <p:nvPr/>
        </p:nvGraphicFramePr>
        <p:xfrm>
          <a:off x="250405" y="752538"/>
          <a:ext cx="8418830" cy="4072733"/>
        </p:xfrm>
        <a:graphic>
          <a:graphicData uri="http://schemas.openxmlformats.org/drawingml/2006/table">
            <a:tbl>
              <a:tblPr firstRow="1" bandRow="1">
                <a:tableStyleId>{2D5ABB26-0587-4C30-8999-92F81FD0307C}</a:tableStyleId>
              </a:tblPr>
              <a:tblGrid>
                <a:gridCol w="542290"/>
                <a:gridCol w="1563370"/>
                <a:gridCol w="1052195"/>
                <a:gridCol w="1052195"/>
                <a:gridCol w="1052195"/>
                <a:gridCol w="1052195"/>
                <a:gridCol w="1052195"/>
                <a:gridCol w="1052195"/>
              </a:tblGrid>
              <a:tr h="857250">
                <a:tc>
                  <a:txBody>
                    <a:bodyPr/>
                    <a:lstStyle/>
                    <a:p>
                      <a:pPr marL="85090">
                        <a:lnSpc>
                          <a:spcPct val="100000"/>
                        </a:lnSpc>
                        <a:spcBef>
                          <a:spcPts val="590"/>
                        </a:spcBef>
                      </a:pPr>
                      <a:r>
                        <a:rPr sz="1100" b="1" dirty="0">
                          <a:latin typeface="Times New Roman" panose="02020603050405020304"/>
                          <a:cs typeface="Times New Roman" panose="02020603050405020304"/>
                        </a:rPr>
                        <a:t>S.No</a:t>
                      </a:r>
                      <a:endParaRPr sz="1100">
                        <a:latin typeface="Times New Roman" panose="02020603050405020304"/>
                        <a:cs typeface="Times New Roman" panose="02020603050405020304"/>
                      </a:endParaRPr>
                    </a:p>
                  </a:txBody>
                  <a:tcPr marL="0" marR="0" marT="7493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590"/>
                        </a:spcBef>
                      </a:pPr>
                      <a:r>
                        <a:rPr sz="1100" b="1" spc="-10" dirty="0">
                          <a:latin typeface="Times New Roman" panose="02020603050405020304"/>
                          <a:cs typeface="Times New Roman" panose="02020603050405020304"/>
                        </a:rPr>
                        <a:t>Title</a:t>
                      </a:r>
                      <a:endParaRPr sz="1100">
                        <a:latin typeface="Times New Roman" panose="02020603050405020304"/>
                        <a:cs typeface="Times New Roman" panose="02020603050405020304"/>
                      </a:endParaRPr>
                    </a:p>
                  </a:txBody>
                  <a:tcPr marL="0" marR="0" marT="7493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590"/>
                        </a:spcBef>
                      </a:pPr>
                      <a:r>
                        <a:rPr sz="1100" b="1" spc="-15" dirty="0">
                          <a:latin typeface="Times New Roman" panose="02020603050405020304"/>
                          <a:cs typeface="Times New Roman" panose="02020603050405020304"/>
                        </a:rPr>
                        <a:t>Author</a:t>
                      </a:r>
                      <a:endParaRPr sz="1100">
                        <a:latin typeface="Times New Roman" panose="02020603050405020304"/>
                        <a:cs typeface="Times New Roman" panose="02020603050405020304"/>
                      </a:endParaRPr>
                    </a:p>
                  </a:txBody>
                  <a:tcPr marL="0" marR="0" marT="7493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6360">
                        <a:lnSpc>
                          <a:spcPct val="100000"/>
                        </a:lnSpc>
                        <a:spcBef>
                          <a:spcPts val="590"/>
                        </a:spcBef>
                      </a:pPr>
                      <a:r>
                        <a:rPr sz="1100" b="1" spc="-30" dirty="0">
                          <a:latin typeface="Times New Roman" panose="02020603050405020304"/>
                          <a:cs typeface="Times New Roman" panose="02020603050405020304"/>
                        </a:rPr>
                        <a:t>Year</a:t>
                      </a:r>
                      <a:endParaRPr sz="1100">
                        <a:latin typeface="Times New Roman" panose="02020603050405020304"/>
                        <a:cs typeface="Times New Roman" panose="02020603050405020304"/>
                      </a:endParaRPr>
                    </a:p>
                  </a:txBody>
                  <a:tcPr marL="0" marR="0" marT="7493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6995">
                        <a:lnSpc>
                          <a:spcPct val="100000"/>
                        </a:lnSpc>
                        <a:spcBef>
                          <a:spcPts val="590"/>
                        </a:spcBef>
                      </a:pPr>
                      <a:r>
                        <a:rPr sz="1100" b="1" spc="-10" dirty="0">
                          <a:latin typeface="Times New Roman" panose="02020603050405020304"/>
                          <a:cs typeface="Times New Roman" panose="02020603050405020304"/>
                        </a:rPr>
                        <a:t>Methodology</a:t>
                      </a:r>
                      <a:endParaRPr sz="1100">
                        <a:latin typeface="Times New Roman" panose="02020603050405020304"/>
                        <a:cs typeface="Times New Roman" panose="02020603050405020304"/>
                      </a:endParaRPr>
                    </a:p>
                  </a:txBody>
                  <a:tcPr marL="0" marR="0" marT="7493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6995">
                        <a:lnSpc>
                          <a:spcPct val="100000"/>
                        </a:lnSpc>
                        <a:spcBef>
                          <a:spcPts val="590"/>
                        </a:spcBef>
                      </a:pPr>
                      <a:r>
                        <a:rPr sz="1100" b="1" spc="-20" dirty="0">
                          <a:latin typeface="Times New Roman" panose="02020603050405020304"/>
                          <a:cs typeface="Times New Roman" panose="02020603050405020304"/>
                        </a:rPr>
                        <a:t>Inference</a:t>
                      </a:r>
                      <a:endParaRPr sz="1100">
                        <a:latin typeface="Times New Roman" panose="02020603050405020304"/>
                        <a:cs typeface="Times New Roman" panose="02020603050405020304"/>
                      </a:endParaRPr>
                    </a:p>
                  </a:txBody>
                  <a:tcPr marL="0" marR="0" marT="7493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6995">
                        <a:lnSpc>
                          <a:spcPct val="100000"/>
                        </a:lnSpc>
                        <a:spcBef>
                          <a:spcPts val="590"/>
                        </a:spcBef>
                      </a:pPr>
                      <a:r>
                        <a:rPr sz="1100" b="1" spc="-10" dirty="0">
                          <a:latin typeface="Times New Roman" panose="02020603050405020304"/>
                          <a:cs typeface="Times New Roman" panose="02020603050405020304"/>
                        </a:rPr>
                        <a:t>Merits</a:t>
                      </a:r>
                      <a:endParaRPr sz="1100">
                        <a:latin typeface="Times New Roman" panose="02020603050405020304"/>
                        <a:cs typeface="Times New Roman" panose="02020603050405020304"/>
                      </a:endParaRPr>
                    </a:p>
                  </a:txBody>
                  <a:tcPr marL="0" marR="0" marT="7493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7630">
                        <a:lnSpc>
                          <a:spcPct val="100000"/>
                        </a:lnSpc>
                        <a:spcBef>
                          <a:spcPts val="590"/>
                        </a:spcBef>
                      </a:pPr>
                      <a:r>
                        <a:rPr sz="1100" b="1" spc="-15" dirty="0">
                          <a:latin typeface="Times New Roman" panose="02020603050405020304"/>
                          <a:cs typeface="Times New Roman" panose="02020603050405020304"/>
                        </a:rPr>
                        <a:t>Demerits</a:t>
                      </a:r>
                      <a:endParaRPr sz="1100">
                        <a:latin typeface="Times New Roman" panose="02020603050405020304"/>
                        <a:cs typeface="Times New Roman" panose="02020603050405020304"/>
                      </a:endParaRPr>
                    </a:p>
                  </a:txBody>
                  <a:tcPr marL="0" marR="0" marT="7493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r>
              <a:tr h="1188593">
                <a:tc>
                  <a:txBody>
                    <a:bodyPr/>
                    <a:lstStyle/>
                    <a:p>
                      <a:pPr marL="85090">
                        <a:lnSpc>
                          <a:spcPct val="100000"/>
                        </a:lnSpc>
                        <a:spcBef>
                          <a:spcPts val="595"/>
                        </a:spcBef>
                      </a:pPr>
                      <a:r>
                        <a:rPr sz="1100" dirty="0">
                          <a:latin typeface="Times New Roman" panose="02020603050405020304"/>
                          <a:cs typeface="Times New Roman" panose="02020603050405020304"/>
                        </a:rPr>
                        <a:t>3</a:t>
                      </a:r>
                      <a:endParaRPr sz="1100">
                        <a:latin typeface="Times New Roman" panose="02020603050405020304"/>
                        <a:cs typeface="Times New Roman" panose="02020603050405020304"/>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marR="179070">
                        <a:lnSpc>
                          <a:spcPct val="100000"/>
                        </a:lnSpc>
                        <a:spcBef>
                          <a:spcPts val="595"/>
                        </a:spcBef>
                      </a:pPr>
                      <a:r>
                        <a:rPr sz="1100" spc="-15" dirty="0">
                          <a:latin typeface="Times New Roman" panose="02020603050405020304"/>
                          <a:cs typeface="Times New Roman" panose="02020603050405020304"/>
                        </a:rPr>
                        <a:t>Self</a:t>
                      </a:r>
                      <a:r>
                        <a:rPr sz="1100" spc="-30" dirty="0">
                          <a:latin typeface="Times New Roman" panose="02020603050405020304"/>
                          <a:cs typeface="Times New Roman" panose="02020603050405020304"/>
                        </a:rPr>
                        <a:t> </a:t>
                      </a:r>
                      <a:r>
                        <a:rPr sz="1100" spc="-20" dirty="0">
                          <a:latin typeface="Times New Roman" panose="02020603050405020304"/>
                          <a:cs typeface="Times New Roman" panose="02020603050405020304"/>
                        </a:rPr>
                        <a:t>defence</a:t>
                      </a:r>
                      <a:r>
                        <a:rPr sz="1100" spc="45" dirty="0">
                          <a:latin typeface="Times New Roman" panose="02020603050405020304"/>
                          <a:cs typeface="Times New Roman" panose="02020603050405020304"/>
                        </a:rPr>
                        <a:t> </a:t>
                      </a:r>
                      <a:r>
                        <a:rPr sz="1100" spc="-10" dirty="0">
                          <a:latin typeface="Times New Roman" panose="02020603050405020304"/>
                          <a:cs typeface="Times New Roman" panose="02020603050405020304"/>
                        </a:rPr>
                        <a:t>system</a:t>
                      </a:r>
                      <a:r>
                        <a:rPr sz="1100" spc="-35" dirty="0">
                          <a:latin typeface="Times New Roman" panose="02020603050405020304"/>
                          <a:cs typeface="Times New Roman" panose="02020603050405020304"/>
                        </a:rPr>
                        <a:t> </a:t>
                      </a:r>
                      <a:r>
                        <a:rPr sz="1100" spc="-15" dirty="0">
                          <a:latin typeface="Times New Roman" panose="02020603050405020304"/>
                          <a:cs typeface="Times New Roman" panose="02020603050405020304"/>
                        </a:rPr>
                        <a:t>for </a:t>
                      </a:r>
                      <a:r>
                        <a:rPr sz="1100" spc="-260" dirty="0">
                          <a:latin typeface="Times New Roman" panose="02020603050405020304"/>
                          <a:cs typeface="Times New Roman" panose="02020603050405020304"/>
                        </a:rPr>
                        <a:t> </a:t>
                      </a:r>
                      <a:r>
                        <a:rPr sz="1100" spc="-25" dirty="0">
                          <a:latin typeface="Times New Roman" panose="02020603050405020304"/>
                          <a:cs typeface="Times New Roman" panose="02020603050405020304"/>
                        </a:rPr>
                        <a:t>women</a:t>
                      </a:r>
                      <a:r>
                        <a:rPr sz="1100" spc="-20"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safety </a:t>
                      </a:r>
                      <a:r>
                        <a:rPr sz="1100" spc="-15" dirty="0">
                          <a:latin typeface="Times New Roman" panose="02020603050405020304"/>
                          <a:cs typeface="Times New Roman" panose="02020603050405020304"/>
                        </a:rPr>
                        <a:t>with </a:t>
                      </a:r>
                      <a:r>
                        <a:rPr sz="1100" spc="-10" dirty="0">
                          <a:latin typeface="Times New Roman" panose="02020603050405020304"/>
                          <a:cs typeface="Times New Roman" panose="02020603050405020304"/>
                        </a:rPr>
                        <a:t> location tracking </a:t>
                      </a:r>
                      <a:r>
                        <a:rPr sz="1100" spc="-5" dirty="0">
                          <a:latin typeface="Times New Roman" panose="02020603050405020304"/>
                          <a:cs typeface="Times New Roman" panose="02020603050405020304"/>
                        </a:rPr>
                        <a:t>and </a:t>
                      </a:r>
                      <a:r>
                        <a:rPr sz="1100" dirty="0">
                          <a:latin typeface="Times New Roman" panose="02020603050405020304"/>
                          <a:cs typeface="Times New Roman" panose="02020603050405020304"/>
                        </a:rPr>
                        <a:t> SMS </a:t>
                      </a:r>
                      <a:r>
                        <a:rPr sz="1100" spc="-10" dirty="0">
                          <a:latin typeface="Times New Roman" panose="02020603050405020304"/>
                          <a:cs typeface="Times New Roman" panose="02020603050405020304"/>
                        </a:rPr>
                        <a:t>alerting through </a:t>
                      </a:r>
                      <a:r>
                        <a:rPr sz="1100" spc="-5" dirty="0">
                          <a:latin typeface="Times New Roman" panose="02020603050405020304"/>
                          <a:cs typeface="Times New Roman" panose="02020603050405020304"/>
                        </a:rPr>
                        <a:t> </a:t>
                      </a:r>
                      <a:r>
                        <a:rPr sz="1100" dirty="0">
                          <a:latin typeface="Times New Roman" panose="02020603050405020304"/>
                          <a:cs typeface="Times New Roman" panose="02020603050405020304"/>
                        </a:rPr>
                        <a:t>GPS </a:t>
                      </a:r>
                      <a:r>
                        <a:rPr sz="1100" spc="-5" dirty="0">
                          <a:latin typeface="Times New Roman" panose="02020603050405020304"/>
                          <a:cs typeface="Times New Roman" panose="02020603050405020304"/>
                        </a:rPr>
                        <a:t>and </a:t>
                      </a:r>
                      <a:r>
                        <a:rPr sz="1100" dirty="0">
                          <a:latin typeface="Times New Roman" panose="02020603050405020304"/>
                          <a:cs typeface="Times New Roman" panose="02020603050405020304"/>
                        </a:rPr>
                        <a:t>GSM </a:t>
                      </a:r>
                      <a:r>
                        <a:rPr sz="1100" spc="5" dirty="0">
                          <a:latin typeface="Times New Roman" panose="02020603050405020304"/>
                          <a:cs typeface="Times New Roman" panose="02020603050405020304"/>
                        </a:rPr>
                        <a:t> </a:t>
                      </a:r>
                      <a:r>
                        <a:rPr sz="1100" spc="-20" dirty="0">
                          <a:latin typeface="Times New Roman" panose="02020603050405020304"/>
                          <a:cs typeface="Times New Roman" panose="02020603050405020304"/>
                        </a:rPr>
                        <a:t>networks</a:t>
                      </a:r>
                      <a:endParaRPr sz="1100">
                        <a:latin typeface="Times New Roman" panose="02020603050405020304"/>
                        <a:cs typeface="Times New Roman" panose="02020603050405020304"/>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201930">
                        <a:lnSpc>
                          <a:spcPct val="100000"/>
                        </a:lnSpc>
                        <a:spcBef>
                          <a:spcPts val="595"/>
                        </a:spcBef>
                      </a:pPr>
                      <a:r>
                        <a:rPr sz="1100" spc="-5" dirty="0">
                          <a:latin typeface="Times New Roman" panose="02020603050405020304"/>
                          <a:cs typeface="Times New Roman" panose="02020603050405020304"/>
                        </a:rPr>
                        <a:t>Swapnarani, </a:t>
                      </a:r>
                      <a:r>
                        <a:rPr sz="1100" dirty="0">
                          <a:latin typeface="Times New Roman" panose="02020603050405020304"/>
                          <a:cs typeface="Times New Roman" panose="02020603050405020304"/>
                        </a:rPr>
                        <a:t> </a:t>
                      </a:r>
                      <a:r>
                        <a:rPr sz="1100" spc="-110" dirty="0">
                          <a:latin typeface="Times New Roman" panose="02020603050405020304"/>
                          <a:cs typeface="Times New Roman" panose="02020603050405020304"/>
                        </a:rPr>
                        <a:t>P</a:t>
                      </a:r>
                      <a:r>
                        <a:rPr sz="1100" spc="10" dirty="0">
                          <a:latin typeface="Times New Roman" panose="02020603050405020304"/>
                          <a:cs typeface="Times New Roman" panose="02020603050405020304"/>
                        </a:rPr>
                        <a:t>.</a:t>
                      </a:r>
                      <a:r>
                        <a:rPr sz="1100" dirty="0">
                          <a:latin typeface="Times New Roman" panose="02020603050405020304"/>
                          <a:cs typeface="Times New Roman" panose="02020603050405020304"/>
                        </a:rPr>
                        <a:t>,</a:t>
                      </a:r>
                      <a:r>
                        <a:rPr sz="1100" spc="-25"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R</a:t>
                      </a:r>
                      <a:r>
                        <a:rPr sz="1100" spc="10" dirty="0">
                          <a:latin typeface="Times New Roman" panose="02020603050405020304"/>
                          <a:cs typeface="Times New Roman" panose="02020603050405020304"/>
                        </a:rPr>
                        <a:t>a</a:t>
                      </a:r>
                      <a:r>
                        <a:rPr sz="1100" spc="-20" dirty="0">
                          <a:latin typeface="Times New Roman" panose="02020603050405020304"/>
                          <a:cs typeface="Times New Roman" panose="02020603050405020304"/>
                        </a:rPr>
                        <a:t>o</a:t>
                      </a:r>
                      <a:r>
                        <a:rPr sz="1100" dirty="0">
                          <a:latin typeface="Times New Roman" panose="02020603050405020304"/>
                          <a:cs typeface="Times New Roman" panose="02020603050405020304"/>
                        </a:rPr>
                        <a:t>,</a:t>
                      </a:r>
                      <a:r>
                        <a:rPr sz="1100" spc="-25" dirty="0">
                          <a:latin typeface="Times New Roman" panose="02020603050405020304"/>
                          <a:cs typeface="Times New Roman" panose="02020603050405020304"/>
                        </a:rPr>
                        <a:t> </a:t>
                      </a:r>
                      <a:r>
                        <a:rPr sz="1100" spc="-110" dirty="0">
                          <a:latin typeface="Times New Roman" panose="02020603050405020304"/>
                          <a:cs typeface="Times New Roman" panose="02020603050405020304"/>
                        </a:rPr>
                        <a:t>P</a:t>
                      </a:r>
                      <a:r>
                        <a:rPr sz="1100" dirty="0">
                          <a:latin typeface="Times New Roman" panose="02020603050405020304"/>
                          <a:cs typeface="Times New Roman" panose="02020603050405020304"/>
                        </a:rPr>
                        <a:t>.</a:t>
                      </a:r>
                      <a:r>
                        <a:rPr sz="1100" spc="-25"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R</a:t>
                      </a:r>
                      <a:r>
                        <a:rPr sz="1100" spc="10" dirty="0">
                          <a:latin typeface="Times New Roman" panose="02020603050405020304"/>
                          <a:cs typeface="Times New Roman" panose="02020603050405020304"/>
                        </a:rPr>
                        <a:t>.</a:t>
                      </a:r>
                      <a:r>
                        <a:rPr sz="1100" dirty="0">
                          <a:latin typeface="Times New Roman" panose="02020603050405020304"/>
                          <a:cs typeface="Times New Roman" panose="02020603050405020304"/>
                        </a:rPr>
                        <a:t>,</a:t>
                      </a:r>
                      <a:endParaRPr sz="1100">
                        <a:latin typeface="Times New Roman" panose="02020603050405020304"/>
                        <a:cs typeface="Times New Roman" panose="02020603050405020304"/>
                      </a:endParaRPr>
                    </a:p>
                    <a:p>
                      <a:pPr marL="85725" marR="227965">
                        <a:lnSpc>
                          <a:spcPct val="100000"/>
                        </a:lnSpc>
                      </a:pPr>
                      <a:r>
                        <a:rPr sz="1100" dirty="0">
                          <a:latin typeface="Times New Roman" panose="02020603050405020304"/>
                          <a:cs typeface="Times New Roman" panose="02020603050405020304"/>
                        </a:rPr>
                        <a:t>&amp;</a:t>
                      </a:r>
                      <a:r>
                        <a:rPr sz="1100" spc="-45" dirty="0">
                          <a:latin typeface="Times New Roman" panose="02020603050405020304"/>
                          <a:cs typeface="Times New Roman" panose="02020603050405020304"/>
                        </a:rPr>
                        <a:t> </a:t>
                      </a:r>
                      <a:r>
                        <a:rPr sz="1100" spc="-10" dirty="0">
                          <a:latin typeface="Times New Roman" panose="02020603050405020304"/>
                          <a:cs typeface="Times New Roman" panose="02020603050405020304"/>
                        </a:rPr>
                        <a:t>Gunjan,</a:t>
                      </a:r>
                      <a:r>
                        <a:rPr sz="1100" spc="-60" dirty="0">
                          <a:latin typeface="Times New Roman" panose="02020603050405020304"/>
                          <a:cs typeface="Times New Roman" panose="02020603050405020304"/>
                        </a:rPr>
                        <a:t> </a:t>
                      </a:r>
                      <a:r>
                        <a:rPr sz="1100" spc="-90" dirty="0">
                          <a:latin typeface="Times New Roman" panose="02020603050405020304"/>
                          <a:cs typeface="Times New Roman" panose="02020603050405020304"/>
                        </a:rPr>
                        <a:t>V. </a:t>
                      </a:r>
                      <a:r>
                        <a:rPr sz="1100" spc="-260" dirty="0">
                          <a:latin typeface="Times New Roman" panose="02020603050405020304"/>
                          <a:cs typeface="Times New Roman" panose="02020603050405020304"/>
                        </a:rPr>
                        <a:t> </a:t>
                      </a:r>
                      <a:r>
                        <a:rPr sz="1100" spc="-10" dirty="0">
                          <a:latin typeface="Times New Roman" panose="02020603050405020304"/>
                          <a:cs typeface="Times New Roman" panose="02020603050405020304"/>
                        </a:rPr>
                        <a:t>K.</a:t>
                      </a:r>
                      <a:endParaRPr sz="1100">
                        <a:latin typeface="Times New Roman" panose="02020603050405020304"/>
                        <a:cs typeface="Times New Roman" panose="02020603050405020304"/>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6360">
                        <a:lnSpc>
                          <a:spcPct val="100000"/>
                        </a:lnSpc>
                        <a:spcBef>
                          <a:spcPts val="595"/>
                        </a:spcBef>
                      </a:pPr>
                      <a:r>
                        <a:rPr sz="1100" dirty="0">
                          <a:latin typeface="Times New Roman" panose="02020603050405020304"/>
                          <a:cs typeface="Times New Roman" panose="02020603050405020304"/>
                        </a:rPr>
                        <a:t>2022</a:t>
                      </a:r>
                      <a:endParaRPr sz="1100">
                        <a:latin typeface="Times New Roman" panose="02020603050405020304"/>
                        <a:cs typeface="Times New Roman" panose="02020603050405020304"/>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6995" marR="318770">
                        <a:lnSpc>
                          <a:spcPct val="100000"/>
                        </a:lnSpc>
                        <a:spcBef>
                          <a:spcPts val="595"/>
                        </a:spcBef>
                      </a:pPr>
                      <a:r>
                        <a:rPr sz="1100" spc="5" dirty="0">
                          <a:latin typeface="Times New Roman" panose="02020603050405020304"/>
                          <a:cs typeface="Times New Roman" panose="02020603050405020304"/>
                        </a:rPr>
                        <a:t>C</a:t>
                      </a:r>
                      <a:r>
                        <a:rPr sz="1100" spc="10" dirty="0">
                          <a:latin typeface="Times New Roman" panose="02020603050405020304"/>
                          <a:cs typeface="Times New Roman" panose="02020603050405020304"/>
                        </a:rPr>
                        <a:t>a</a:t>
                      </a:r>
                      <a:r>
                        <a:rPr sz="1100" dirty="0">
                          <a:latin typeface="Times New Roman" panose="02020603050405020304"/>
                          <a:cs typeface="Times New Roman" panose="02020603050405020304"/>
                        </a:rPr>
                        <a:t>t</a:t>
                      </a:r>
                      <a:r>
                        <a:rPr sz="1100" spc="-35" dirty="0">
                          <a:latin typeface="Times New Roman" panose="02020603050405020304"/>
                          <a:cs typeface="Times New Roman" panose="02020603050405020304"/>
                        </a:rPr>
                        <a:t>e</a:t>
                      </a:r>
                      <a:r>
                        <a:rPr sz="1100" spc="-25" dirty="0">
                          <a:latin typeface="Times New Roman" panose="02020603050405020304"/>
                          <a:cs typeface="Times New Roman" panose="02020603050405020304"/>
                        </a:rPr>
                        <a:t>go</a:t>
                      </a:r>
                      <a:r>
                        <a:rPr sz="1100" spc="15" dirty="0">
                          <a:latin typeface="Times New Roman" panose="02020603050405020304"/>
                          <a:cs typeface="Times New Roman" panose="02020603050405020304"/>
                        </a:rPr>
                        <a:t>r</a:t>
                      </a:r>
                      <a:r>
                        <a:rPr sz="1100" spc="-20" dirty="0">
                          <a:latin typeface="Times New Roman" panose="02020603050405020304"/>
                          <a:cs typeface="Times New Roman" panose="02020603050405020304"/>
                        </a:rPr>
                        <a:t>i</a:t>
                      </a:r>
                      <a:r>
                        <a:rPr sz="1100" spc="-10" dirty="0">
                          <a:latin typeface="Times New Roman" panose="02020603050405020304"/>
                          <a:cs typeface="Times New Roman" panose="02020603050405020304"/>
                        </a:rPr>
                        <a:t>c</a:t>
                      </a:r>
                      <a:r>
                        <a:rPr sz="1100" spc="10" dirty="0">
                          <a:latin typeface="Times New Roman" panose="02020603050405020304"/>
                          <a:cs typeface="Times New Roman" panose="02020603050405020304"/>
                        </a:rPr>
                        <a:t>a</a:t>
                      </a:r>
                      <a:r>
                        <a:rPr sz="1100" dirty="0">
                          <a:latin typeface="Times New Roman" panose="02020603050405020304"/>
                          <a:cs typeface="Times New Roman" panose="02020603050405020304"/>
                        </a:rPr>
                        <a:t>l  </a:t>
                      </a:r>
                      <a:r>
                        <a:rPr sz="1100" spc="-15" dirty="0">
                          <a:latin typeface="Times New Roman" panose="02020603050405020304"/>
                          <a:cs typeface="Times New Roman" panose="02020603050405020304"/>
                        </a:rPr>
                        <a:t>Boosting</a:t>
                      </a:r>
                      <a:endParaRPr sz="1100">
                        <a:latin typeface="Times New Roman" panose="02020603050405020304"/>
                        <a:cs typeface="Times New Roman" panose="02020603050405020304"/>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6995" marR="116205">
                        <a:lnSpc>
                          <a:spcPct val="100000"/>
                        </a:lnSpc>
                        <a:spcBef>
                          <a:spcPts val="595"/>
                        </a:spcBef>
                      </a:pPr>
                      <a:r>
                        <a:rPr sz="1100" spc="-15" dirty="0">
                          <a:latin typeface="Times New Roman" panose="02020603050405020304"/>
                          <a:cs typeface="Times New Roman" panose="02020603050405020304"/>
                        </a:rPr>
                        <a:t>Addresses </a:t>
                      </a:r>
                      <a:r>
                        <a:rPr sz="1100" spc="-10" dirty="0">
                          <a:latin typeface="Times New Roman" panose="02020603050405020304"/>
                          <a:cs typeface="Times New Roman" panose="02020603050405020304"/>
                        </a:rPr>
                        <a:t> </a:t>
                      </a:r>
                      <a:r>
                        <a:rPr sz="1100" dirty="0">
                          <a:latin typeface="Times New Roman" panose="02020603050405020304"/>
                          <a:cs typeface="Times New Roman" panose="02020603050405020304"/>
                        </a:rPr>
                        <a:t>s</a:t>
                      </a:r>
                      <a:r>
                        <a:rPr sz="1100" spc="-10" dirty="0">
                          <a:latin typeface="Times New Roman" panose="02020603050405020304"/>
                          <a:cs typeface="Times New Roman" panose="02020603050405020304"/>
                        </a:rPr>
                        <a:t>c</a:t>
                      </a:r>
                      <a:r>
                        <a:rPr sz="1100" spc="10" dirty="0">
                          <a:latin typeface="Times New Roman" panose="02020603050405020304"/>
                          <a:cs typeface="Times New Roman" panose="02020603050405020304"/>
                        </a:rPr>
                        <a:t>a</a:t>
                      </a:r>
                      <a:r>
                        <a:rPr sz="1100" spc="-20" dirty="0">
                          <a:latin typeface="Times New Roman" panose="02020603050405020304"/>
                          <a:cs typeface="Times New Roman" panose="02020603050405020304"/>
                        </a:rPr>
                        <a:t>l</a:t>
                      </a:r>
                      <a:r>
                        <a:rPr sz="1100" spc="10" dirty="0">
                          <a:latin typeface="Times New Roman" panose="02020603050405020304"/>
                          <a:cs typeface="Times New Roman" panose="02020603050405020304"/>
                        </a:rPr>
                        <a:t>a</a:t>
                      </a:r>
                      <a:r>
                        <a:rPr sz="1100" dirty="0">
                          <a:latin typeface="Times New Roman" panose="02020603050405020304"/>
                          <a:cs typeface="Times New Roman" panose="02020603050405020304"/>
                        </a:rPr>
                        <a:t>b</a:t>
                      </a:r>
                      <a:r>
                        <a:rPr sz="1100" spc="-20" dirty="0">
                          <a:latin typeface="Times New Roman" panose="02020603050405020304"/>
                          <a:cs typeface="Times New Roman" panose="02020603050405020304"/>
                        </a:rPr>
                        <a:t>ili</a:t>
                      </a:r>
                      <a:r>
                        <a:rPr sz="1100" spc="5" dirty="0">
                          <a:latin typeface="Times New Roman" panose="02020603050405020304"/>
                          <a:cs typeface="Times New Roman" panose="02020603050405020304"/>
                        </a:rPr>
                        <a:t>t</a:t>
                      </a:r>
                      <a:r>
                        <a:rPr sz="1100" dirty="0">
                          <a:latin typeface="Times New Roman" panose="02020603050405020304"/>
                          <a:cs typeface="Times New Roman" panose="02020603050405020304"/>
                        </a:rPr>
                        <a:t>y</a:t>
                      </a:r>
                      <a:r>
                        <a:rPr sz="1100" spc="-60" dirty="0">
                          <a:latin typeface="Times New Roman" panose="02020603050405020304"/>
                          <a:cs typeface="Times New Roman" panose="02020603050405020304"/>
                        </a:rPr>
                        <a:t> </a:t>
                      </a:r>
                      <a:r>
                        <a:rPr sz="1100" spc="-30" dirty="0">
                          <a:latin typeface="Times New Roman" panose="02020603050405020304"/>
                          <a:cs typeface="Times New Roman" panose="02020603050405020304"/>
                        </a:rPr>
                        <a:t>w</a:t>
                      </a:r>
                      <a:r>
                        <a:rPr sz="1100" spc="-20" dirty="0">
                          <a:latin typeface="Times New Roman" panose="02020603050405020304"/>
                          <a:cs typeface="Times New Roman" panose="02020603050405020304"/>
                        </a:rPr>
                        <a:t>i</a:t>
                      </a:r>
                      <a:r>
                        <a:rPr sz="1100" dirty="0">
                          <a:latin typeface="Times New Roman" panose="02020603050405020304"/>
                          <a:cs typeface="Times New Roman" panose="02020603050405020304"/>
                        </a:rPr>
                        <a:t>th  </a:t>
                      </a:r>
                      <a:r>
                        <a:rPr sz="1100" spc="-10" dirty="0">
                          <a:latin typeface="Times New Roman" panose="02020603050405020304"/>
                          <a:cs typeface="Times New Roman" panose="02020603050405020304"/>
                        </a:rPr>
                        <a:t>parallelized </a:t>
                      </a:r>
                      <a:r>
                        <a:rPr sz="1100" spc="-5" dirty="0">
                          <a:latin typeface="Times New Roman" panose="02020603050405020304"/>
                          <a:cs typeface="Times New Roman" panose="02020603050405020304"/>
                        </a:rPr>
                        <a:t> </a:t>
                      </a:r>
                      <a:r>
                        <a:rPr sz="1100" spc="-15" dirty="0">
                          <a:latin typeface="Times New Roman" panose="02020603050405020304"/>
                          <a:cs typeface="Times New Roman" panose="02020603050405020304"/>
                        </a:rPr>
                        <a:t>gradient </a:t>
                      </a:r>
                      <a:r>
                        <a:rPr sz="1100" spc="-10" dirty="0">
                          <a:latin typeface="Times New Roman" panose="02020603050405020304"/>
                          <a:cs typeface="Times New Roman" panose="02020603050405020304"/>
                        </a:rPr>
                        <a:t> </a:t>
                      </a:r>
                      <a:r>
                        <a:rPr sz="1100" spc="-15" dirty="0">
                          <a:latin typeface="Times New Roman" panose="02020603050405020304"/>
                          <a:cs typeface="Times New Roman" panose="02020603050405020304"/>
                        </a:rPr>
                        <a:t>descent.</a:t>
                      </a:r>
                      <a:endParaRPr sz="1100">
                        <a:latin typeface="Times New Roman" panose="02020603050405020304"/>
                        <a:cs typeface="Times New Roman" panose="02020603050405020304"/>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6995" marR="258445">
                        <a:lnSpc>
                          <a:spcPct val="100000"/>
                        </a:lnSpc>
                        <a:spcBef>
                          <a:spcPts val="595"/>
                        </a:spcBef>
                      </a:pPr>
                      <a:r>
                        <a:rPr sz="1100" spc="-5" dirty="0">
                          <a:latin typeface="Times New Roman" panose="02020603050405020304"/>
                          <a:cs typeface="Times New Roman" panose="02020603050405020304"/>
                        </a:rPr>
                        <a:t>Fails </a:t>
                      </a:r>
                      <a:r>
                        <a:rPr sz="1100" dirty="0">
                          <a:latin typeface="Times New Roman" panose="02020603050405020304"/>
                          <a:cs typeface="Times New Roman" panose="02020603050405020304"/>
                        </a:rPr>
                        <a:t>to </a:t>
                      </a:r>
                      <a:r>
                        <a:rPr sz="1100" spc="5" dirty="0">
                          <a:latin typeface="Times New Roman" panose="02020603050405020304"/>
                          <a:cs typeface="Times New Roman" panose="02020603050405020304"/>
                        </a:rPr>
                        <a:t> </a:t>
                      </a:r>
                      <a:r>
                        <a:rPr sz="1100" spc="-20" dirty="0">
                          <a:latin typeface="Times New Roman" panose="02020603050405020304"/>
                          <a:cs typeface="Times New Roman" panose="02020603050405020304"/>
                        </a:rPr>
                        <a:t>consider </a:t>
                      </a:r>
                      <a:r>
                        <a:rPr sz="1100" spc="-15" dirty="0">
                          <a:latin typeface="Times New Roman" panose="02020603050405020304"/>
                          <a:cs typeface="Times New Roman" panose="02020603050405020304"/>
                        </a:rPr>
                        <a:t> handling</a:t>
                      </a:r>
                      <a:r>
                        <a:rPr sz="1100" spc="40" dirty="0">
                          <a:latin typeface="Times New Roman" panose="02020603050405020304"/>
                          <a:cs typeface="Times New Roman" panose="02020603050405020304"/>
                        </a:rPr>
                        <a:t> </a:t>
                      </a:r>
                      <a:r>
                        <a:rPr sz="1100" spc="-15" dirty="0">
                          <a:latin typeface="Times New Roman" panose="02020603050405020304"/>
                          <a:cs typeface="Times New Roman" panose="02020603050405020304"/>
                        </a:rPr>
                        <a:t>of </a:t>
                      </a:r>
                      <a:r>
                        <a:rPr sz="1100" spc="-10" dirty="0">
                          <a:latin typeface="Times New Roman" panose="02020603050405020304"/>
                          <a:cs typeface="Times New Roman" panose="02020603050405020304"/>
                        </a:rPr>
                        <a:t> ordinal</a:t>
                      </a:r>
                      <a:r>
                        <a:rPr sz="1100" spc="-40" dirty="0">
                          <a:latin typeface="Times New Roman" panose="02020603050405020304"/>
                          <a:cs typeface="Times New Roman" panose="02020603050405020304"/>
                        </a:rPr>
                        <a:t> </a:t>
                      </a:r>
                      <a:r>
                        <a:rPr sz="1100" dirty="0">
                          <a:latin typeface="Times New Roman" panose="02020603050405020304"/>
                          <a:cs typeface="Times New Roman" panose="02020603050405020304"/>
                        </a:rPr>
                        <a:t>data.</a:t>
                      </a:r>
                      <a:endParaRPr sz="1100">
                        <a:latin typeface="Times New Roman" panose="02020603050405020304"/>
                        <a:cs typeface="Times New Roman" panose="02020603050405020304"/>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7630" marR="197485">
                        <a:lnSpc>
                          <a:spcPct val="100000"/>
                        </a:lnSpc>
                        <a:spcBef>
                          <a:spcPts val="595"/>
                        </a:spcBef>
                      </a:pPr>
                      <a:r>
                        <a:rPr sz="1100" spc="-10" dirty="0">
                          <a:latin typeface="Times New Roman" panose="02020603050405020304"/>
                          <a:cs typeface="Times New Roman" panose="02020603050405020304"/>
                        </a:rPr>
                        <a:t>Gradient </a:t>
                      </a:r>
                      <a:r>
                        <a:rPr sz="1100" spc="-5" dirty="0">
                          <a:latin typeface="Times New Roman" panose="02020603050405020304"/>
                          <a:cs typeface="Times New Roman" panose="02020603050405020304"/>
                        </a:rPr>
                        <a:t> </a:t>
                      </a:r>
                      <a:r>
                        <a:rPr sz="1100" spc="-10" dirty="0">
                          <a:latin typeface="Times New Roman" panose="02020603050405020304"/>
                          <a:cs typeface="Times New Roman" panose="02020603050405020304"/>
                        </a:rPr>
                        <a:t>boosting </a:t>
                      </a:r>
                      <a:r>
                        <a:rPr sz="1100" spc="-15" dirty="0">
                          <a:latin typeface="Times New Roman" panose="02020603050405020304"/>
                          <a:cs typeface="Times New Roman" panose="02020603050405020304"/>
                        </a:rPr>
                        <a:t>with </a:t>
                      </a:r>
                      <a:r>
                        <a:rPr sz="1100" spc="-260" dirty="0">
                          <a:latin typeface="Times New Roman" panose="02020603050405020304"/>
                          <a:cs typeface="Times New Roman" panose="02020603050405020304"/>
                        </a:rPr>
                        <a:t> </a:t>
                      </a:r>
                      <a:r>
                        <a:rPr sz="1100" spc="-10" dirty="0">
                          <a:latin typeface="Times New Roman" panose="02020603050405020304"/>
                          <a:cs typeface="Times New Roman" panose="02020603050405020304"/>
                        </a:rPr>
                        <a:t>categorical </a:t>
                      </a:r>
                      <a:r>
                        <a:rPr sz="1100" spc="-5" dirty="0">
                          <a:latin typeface="Times New Roman" panose="02020603050405020304"/>
                          <a:cs typeface="Times New Roman" panose="02020603050405020304"/>
                        </a:rPr>
                        <a:t> </a:t>
                      </a:r>
                      <a:r>
                        <a:rPr sz="1100" dirty="0">
                          <a:latin typeface="Times New Roman" panose="02020603050405020304"/>
                          <a:cs typeface="Times New Roman" panose="02020603050405020304"/>
                        </a:rPr>
                        <a:t>support.</a:t>
                      </a:r>
                      <a:endParaRPr sz="1100">
                        <a:latin typeface="Times New Roman" panose="02020603050405020304"/>
                        <a:cs typeface="Times New Roman" panose="02020603050405020304"/>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r>
              <a:tr h="247578">
                <a:tc rowSpan="11">
                  <a:txBody>
                    <a:bodyPr/>
                    <a:lstStyle/>
                    <a:p>
                      <a:pPr marL="85090">
                        <a:lnSpc>
                          <a:spcPct val="100000"/>
                        </a:lnSpc>
                        <a:spcBef>
                          <a:spcPts val="575"/>
                        </a:spcBef>
                      </a:pPr>
                      <a:r>
                        <a:rPr sz="1100" dirty="0">
                          <a:latin typeface="Times New Roman" panose="02020603050405020304"/>
                          <a:cs typeface="Times New Roman" panose="02020603050405020304"/>
                        </a:rPr>
                        <a:t>4</a:t>
                      </a:r>
                      <a:endParaRPr sz="1100">
                        <a:latin typeface="Times New Roman" panose="02020603050405020304"/>
                        <a:cs typeface="Times New Roman" panose="02020603050405020304"/>
                      </a:endParaRPr>
                    </a:p>
                  </a:txBody>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ts val="1275"/>
                        </a:lnSpc>
                        <a:spcBef>
                          <a:spcPts val="575"/>
                        </a:spcBef>
                      </a:pPr>
                      <a:r>
                        <a:rPr sz="1100" spc="-15" dirty="0">
                          <a:latin typeface="Times New Roman" panose="02020603050405020304"/>
                          <a:cs typeface="Times New Roman" panose="02020603050405020304"/>
                        </a:rPr>
                        <a:t>Detecting</a:t>
                      </a:r>
                      <a:r>
                        <a:rPr sz="1100" spc="-35"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stressful</a:t>
                      </a:r>
                      <a:endParaRPr sz="1100">
                        <a:latin typeface="Times New Roman" panose="02020603050405020304"/>
                        <a:cs typeface="Times New Roman" panose="02020603050405020304"/>
                      </a:endParaRPr>
                    </a:p>
                  </a:txBody>
                  <a:tcPr marL="0" marR="0" marT="73025" marB="0">
                    <a:lnL w="9525">
                      <a:solidFill>
                        <a:srgbClr val="9E9E9E"/>
                      </a:solidFill>
                      <a:prstDash val="solid"/>
                    </a:lnL>
                    <a:lnR w="9525">
                      <a:solidFill>
                        <a:srgbClr val="9E9E9E"/>
                      </a:solidFill>
                      <a:prstDash val="solid"/>
                    </a:lnR>
                    <a:lnT w="9525">
                      <a:solidFill>
                        <a:srgbClr val="9E9E9E"/>
                      </a:solidFill>
                      <a:prstDash val="solid"/>
                    </a:lnT>
                  </a:tcPr>
                </a:tc>
                <a:tc>
                  <a:txBody>
                    <a:bodyPr/>
                    <a:lstStyle/>
                    <a:p>
                      <a:pPr marL="85725">
                        <a:lnSpc>
                          <a:spcPts val="1275"/>
                        </a:lnSpc>
                        <a:spcBef>
                          <a:spcPts val="575"/>
                        </a:spcBef>
                      </a:pPr>
                      <a:r>
                        <a:rPr sz="1100" spc="-55" dirty="0">
                          <a:latin typeface="Times New Roman" panose="02020603050405020304"/>
                          <a:cs typeface="Times New Roman" panose="02020603050405020304"/>
                        </a:rPr>
                        <a:t>T</a:t>
                      </a:r>
                      <a:r>
                        <a:rPr sz="1100" spc="-25" dirty="0">
                          <a:latin typeface="Times New Roman" panose="02020603050405020304"/>
                          <a:cs typeface="Times New Roman" panose="02020603050405020304"/>
                        </a:rPr>
                        <a:t>o</a:t>
                      </a:r>
                      <a:r>
                        <a:rPr sz="1100" spc="15" dirty="0">
                          <a:latin typeface="Times New Roman" panose="02020603050405020304"/>
                          <a:cs typeface="Times New Roman" panose="02020603050405020304"/>
                        </a:rPr>
                        <a:t>r</a:t>
                      </a:r>
                      <a:r>
                        <a:rPr sz="1100" spc="-25" dirty="0">
                          <a:latin typeface="Times New Roman" panose="02020603050405020304"/>
                          <a:cs typeface="Times New Roman" panose="02020603050405020304"/>
                        </a:rPr>
                        <a:t>k</a:t>
                      </a:r>
                      <a:r>
                        <a:rPr sz="1100" dirty="0">
                          <a:latin typeface="Times New Roman" panose="02020603050405020304"/>
                          <a:cs typeface="Times New Roman" panose="02020603050405020304"/>
                        </a:rPr>
                        <a:t>u,</a:t>
                      </a:r>
                      <a:r>
                        <a:rPr sz="1100" spc="-70" dirty="0">
                          <a:latin typeface="Times New Roman" panose="02020603050405020304"/>
                          <a:cs typeface="Times New Roman" panose="02020603050405020304"/>
                        </a:rPr>
                        <a:t> </a:t>
                      </a:r>
                      <a:r>
                        <a:rPr sz="1100" spc="-30" dirty="0">
                          <a:latin typeface="Times New Roman" panose="02020603050405020304"/>
                          <a:cs typeface="Times New Roman" panose="02020603050405020304"/>
                        </a:rPr>
                        <a:t>A</a:t>
                      </a:r>
                      <a:r>
                        <a:rPr sz="1100" spc="10" dirty="0">
                          <a:latin typeface="Times New Roman" panose="02020603050405020304"/>
                          <a:cs typeface="Times New Roman" panose="02020603050405020304"/>
                        </a:rPr>
                        <a:t>.</a:t>
                      </a:r>
                      <a:r>
                        <a:rPr sz="1100" dirty="0">
                          <a:latin typeface="Times New Roman" panose="02020603050405020304"/>
                          <a:cs typeface="Times New Roman" panose="02020603050405020304"/>
                        </a:rPr>
                        <a:t>,</a:t>
                      </a:r>
                      <a:endParaRPr sz="1100">
                        <a:latin typeface="Times New Roman" panose="02020603050405020304"/>
                        <a:cs typeface="Times New Roman" panose="02020603050405020304"/>
                      </a:endParaRPr>
                    </a:p>
                  </a:txBody>
                  <a:tcPr marL="0" marR="0" marT="73025" marB="0">
                    <a:lnL w="9525">
                      <a:solidFill>
                        <a:srgbClr val="9E9E9E"/>
                      </a:solidFill>
                      <a:prstDash val="solid"/>
                    </a:lnL>
                    <a:lnR w="9525">
                      <a:solidFill>
                        <a:srgbClr val="9E9E9E"/>
                      </a:solidFill>
                      <a:prstDash val="solid"/>
                    </a:lnR>
                    <a:lnT w="9525">
                      <a:solidFill>
                        <a:srgbClr val="9E9E9E"/>
                      </a:solidFill>
                      <a:prstDash val="solid"/>
                    </a:lnT>
                  </a:tcPr>
                </a:tc>
                <a:tc rowSpan="11">
                  <a:txBody>
                    <a:bodyPr/>
                    <a:lstStyle/>
                    <a:p>
                      <a:pPr marL="86360">
                        <a:lnSpc>
                          <a:spcPct val="100000"/>
                        </a:lnSpc>
                        <a:spcBef>
                          <a:spcPts val="575"/>
                        </a:spcBef>
                      </a:pPr>
                      <a:r>
                        <a:rPr sz="1100" dirty="0">
                          <a:latin typeface="Times New Roman" panose="02020603050405020304"/>
                          <a:cs typeface="Times New Roman" panose="02020603050405020304"/>
                        </a:rPr>
                        <a:t>2022</a:t>
                      </a:r>
                      <a:endParaRPr sz="1100">
                        <a:latin typeface="Times New Roman" panose="02020603050405020304"/>
                        <a:cs typeface="Times New Roman" panose="02020603050405020304"/>
                      </a:endParaRPr>
                    </a:p>
                  </a:txBody>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6995">
                        <a:lnSpc>
                          <a:spcPts val="1275"/>
                        </a:lnSpc>
                        <a:spcBef>
                          <a:spcPts val="575"/>
                        </a:spcBef>
                      </a:pPr>
                      <a:r>
                        <a:rPr sz="1100" spc="-5" dirty="0">
                          <a:latin typeface="Times New Roman" panose="02020603050405020304"/>
                          <a:cs typeface="Times New Roman" panose="02020603050405020304"/>
                        </a:rPr>
                        <a:t>iRProp</a:t>
                      </a:r>
                      <a:endParaRPr sz="1100">
                        <a:latin typeface="Times New Roman" panose="02020603050405020304"/>
                        <a:cs typeface="Times New Roman" panose="02020603050405020304"/>
                      </a:endParaRPr>
                    </a:p>
                  </a:txBody>
                  <a:tcPr marL="0" marR="0" marT="73025" marB="0">
                    <a:lnL w="9525">
                      <a:solidFill>
                        <a:srgbClr val="9E9E9E"/>
                      </a:solidFill>
                      <a:prstDash val="solid"/>
                    </a:lnL>
                    <a:lnR w="9525">
                      <a:solidFill>
                        <a:srgbClr val="9E9E9E"/>
                      </a:solidFill>
                      <a:prstDash val="solid"/>
                    </a:lnR>
                    <a:lnT w="9525">
                      <a:solidFill>
                        <a:srgbClr val="9E9E9E"/>
                      </a:solidFill>
                      <a:prstDash val="solid"/>
                    </a:lnT>
                  </a:tcPr>
                </a:tc>
                <a:tc>
                  <a:txBody>
                    <a:bodyPr/>
                    <a:lstStyle/>
                    <a:p>
                      <a:pPr marL="86995">
                        <a:lnSpc>
                          <a:spcPts val="1275"/>
                        </a:lnSpc>
                        <a:spcBef>
                          <a:spcPts val="575"/>
                        </a:spcBef>
                      </a:pPr>
                      <a:r>
                        <a:rPr sz="1100" spc="-15" dirty="0">
                          <a:latin typeface="Times New Roman" panose="02020603050405020304"/>
                          <a:cs typeface="Times New Roman" panose="02020603050405020304"/>
                        </a:rPr>
                        <a:t>Effectively</a:t>
                      </a:r>
                      <a:endParaRPr sz="1100">
                        <a:latin typeface="Times New Roman" panose="02020603050405020304"/>
                        <a:cs typeface="Times New Roman" panose="02020603050405020304"/>
                      </a:endParaRPr>
                    </a:p>
                  </a:txBody>
                  <a:tcPr marL="0" marR="0" marT="73025" marB="0">
                    <a:lnL w="9525">
                      <a:solidFill>
                        <a:srgbClr val="9E9E9E"/>
                      </a:solidFill>
                      <a:prstDash val="solid"/>
                    </a:lnL>
                    <a:lnR w="9525">
                      <a:solidFill>
                        <a:srgbClr val="9E9E9E"/>
                      </a:solidFill>
                      <a:prstDash val="solid"/>
                    </a:lnR>
                    <a:lnT w="9525">
                      <a:solidFill>
                        <a:srgbClr val="9E9E9E"/>
                      </a:solidFill>
                      <a:prstDash val="solid"/>
                    </a:lnT>
                  </a:tcPr>
                </a:tc>
                <a:tc>
                  <a:txBody>
                    <a:bodyPr/>
                    <a:lstStyle/>
                    <a:p>
                      <a:pPr marL="86995">
                        <a:lnSpc>
                          <a:spcPts val="1275"/>
                        </a:lnSpc>
                        <a:spcBef>
                          <a:spcPts val="575"/>
                        </a:spcBef>
                      </a:pPr>
                      <a:r>
                        <a:rPr sz="1100" spc="5" dirty="0">
                          <a:latin typeface="Times New Roman" panose="02020603050405020304"/>
                          <a:cs typeface="Times New Roman" panose="02020603050405020304"/>
                        </a:rPr>
                        <a:t>F</a:t>
                      </a:r>
                      <a:r>
                        <a:rPr sz="1100" spc="10" dirty="0">
                          <a:latin typeface="Times New Roman" panose="02020603050405020304"/>
                          <a:cs typeface="Times New Roman" panose="02020603050405020304"/>
                        </a:rPr>
                        <a:t>a</a:t>
                      </a:r>
                      <a:r>
                        <a:rPr sz="1100" spc="-20" dirty="0">
                          <a:latin typeface="Times New Roman" panose="02020603050405020304"/>
                          <a:cs typeface="Times New Roman" panose="02020603050405020304"/>
                        </a:rPr>
                        <a:t>il</a:t>
                      </a:r>
                      <a:r>
                        <a:rPr sz="1100" dirty="0">
                          <a:latin typeface="Times New Roman" panose="02020603050405020304"/>
                          <a:cs typeface="Times New Roman" panose="02020603050405020304"/>
                        </a:rPr>
                        <a:t>s</a:t>
                      </a:r>
                      <a:r>
                        <a:rPr sz="1100" spc="-80"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to</a:t>
                      </a:r>
                      <a:endParaRPr sz="1100">
                        <a:latin typeface="Times New Roman" panose="02020603050405020304"/>
                        <a:cs typeface="Times New Roman" panose="02020603050405020304"/>
                      </a:endParaRPr>
                    </a:p>
                  </a:txBody>
                  <a:tcPr marL="0" marR="0" marT="73025" marB="0">
                    <a:lnL w="9525">
                      <a:solidFill>
                        <a:srgbClr val="9E9E9E"/>
                      </a:solidFill>
                      <a:prstDash val="solid"/>
                    </a:lnL>
                    <a:lnR w="9525">
                      <a:solidFill>
                        <a:srgbClr val="9E9E9E"/>
                      </a:solidFill>
                      <a:prstDash val="solid"/>
                    </a:lnR>
                    <a:lnT w="9525">
                      <a:solidFill>
                        <a:srgbClr val="9E9E9E"/>
                      </a:solidFill>
                      <a:prstDash val="solid"/>
                    </a:lnT>
                  </a:tcPr>
                </a:tc>
                <a:tc>
                  <a:txBody>
                    <a:bodyPr/>
                    <a:lstStyle/>
                    <a:p>
                      <a:pPr marL="87630">
                        <a:lnSpc>
                          <a:spcPts val="1275"/>
                        </a:lnSpc>
                        <a:spcBef>
                          <a:spcPts val="575"/>
                        </a:spcBef>
                      </a:pPr>
                      <a:r>
                        <a:rPr sz="1100" spc="-55" dirty="0">
                          <a:latin typeface="Times New Roman" panose="02020603050405020304"/>
                          <a:cs typeface="Times New Roman" panose="02020603050405020304"/>
                        </a:rPr>
                        <a:t>V</a:t>
                      </a:r>
                      <a:r>
                        <a:rPr sz="1100" spc="-10" dirty="0">
                          <a:latin typeface="Times New Roman" panose="02020603050405020304"/>
                          <a:cs typeface="Times New Roman" panose="02020603050405020304"/>
                        </a:rPr>
                        <a:t>ar</a:t>
                      </a:r>
                      <a:r>
                        <a:rPr sz="1100" spc="-45" dirty="0">
                          <a:latin typeface="Times New Roman" panose="02020603050405020304"/>
                          <a:cs typeface="Times New Roman" panose="02020603050405020304"/>
                        </a:rPr>
                        <a:t>i</a:t>
                      </a:r>
                      <a:r>
                        <a:rPr sz="1100" spc="-10" dirty="0">
                          <a:latin typeface="Times New Roman" panose="02020603050405020304"/>
                          <a:cs typeface="Times New Roman" panose="02020603050405020304"/>
                        </a:rPr>
                        <a:t>a</a:t>
                      </a:r>
                      <a:r>
                        <a:rPr sz="1100" spc="-50" dirty="0">
                          <a:latin typeface="Times New Roman" panose="02020603050405020304"/>
                          <a:cs typeface="Times New Roman" panose="02020603050405020304"/>
                        </a:rPr>
                        <a:t>n</a:t>
                      </a:r>
                      <a:r>
                        <a:rPr sz="1100" dirty="0">
                          <a:latin typeface="Times New Roman" panose="02020603050405020304"/>
                          <a:cs typeface="Times New Roman" panose="02020603050405020304"/>
                        </a:rPr>
                        <a:t>t</a:t>
                      </a:r>
                      <a:r>
                        <a:rPr sz="1100" spc="-80" dirty="0">
                          <a:latin typeface="Times New Roman" panose="02020603050405020304"/>
                          <a:cs typeface="Times New Roman" panose="02020603050405020304"/>
                        </a:rPr>
                        <a:t> </a:t>
                      </a:r>
                      <a:r>
                        <a:rPr sz="1100" spc="-25" dirty="0">
                          <a:latin typeface="Times New Roman" panose="02020603050405020304"/>
                          <a:cs typeface="Times New Roman" panose="02020603050405020304"/>
                        </a:rPr>
                        <a:t>of</a:t>
                      </a:r>
                      <a:endParaRPr sz="1100">
                        <a:latin typeface="Times New Roman" panose="02020603050405020304"/>
                        <a:cs typeface="Times New Roman" panose="02020603050405020304"/>
                      </a:endParaRPr>
                    </a:p>
                  </a:txBody>
                  <a:tcPr marL="0" marR="0" marT="73025" marB="0">
                    <a:lnL w="9525">
                      <a:solidFill>
                        <a:srgbClr val="9E9E9E"/>
                      </a:solidFill>
                      <a:prstDash val="solid"/>
                    </a:lnL>
                    <a:lnR w="9525">
                      <a:solidFill>
                        <a:srgbClr val="9E9E9E"/>
                      </a:solidFill>
                      <a:prstDash val="solid"/>
                    </a:lnR>
                    <a:lnT w="9525">
                      <a:solidFill>
                        <a:srgbClr val="9E9E9E"/>
                      </a:solidFill>
                      <a:prstDash val="solid"/>
                    </a:lnT>
                  </a:tcPr>
                </a:tc>
              </a:tr>
              <a:tr h="166284">
                <a:tc vMerge="1">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ts val="1210"/>
                        </a:lnSpc>
                      </a:pPr>
                      <a:r>
                        <a:rPr sz="1100" spc="-25" dirty="0">
                          <a:latin typeface="Times New Roman" panose="02020603050405020304"/>
                          <a:cs typeface="Times New Roman" panose="02020603050405020304"/>
                        </a:rPr>
                        <a:t>older</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5725">
                        <a:lnSpc>
                          <a:spcPts val="1210"/>
                        </a:lnSpc>
                      </a:pPr>
                      <a:r>
                        <a:rPr sz="1100" dirty="0">
                          <a:latin typeface="Times New Roman" panose="02020603050405020304"/>
                          <a:cs typeface="Times New Roman" panose="02020603050405020304"/>
                        </a:rPr>
                        <a:t>C</a:t>
                      </a:r>
                      <a:r>
                        <a:rPr sz="1100" spc="-30" dirty="0">
                          <a:latin typeface="Times New Roman" panose="02020603050405020304"/>
                          <a:cs typeface="Times New Roman" panose="02020603050405020304"/>
                        </a:rPr>
                        <a:t>h</a:t>
                      </a:r>
                      <a:r>
                        <a:rPr sz="1100" spc="10" dirty="0">
                          <a:latin typeface="Times New Roman" panose="02020603050405020304"/>
                          <a:cs typeface="Times New Roman" panose="02020603050405020304"/>
                        </a:rPr>
                        <a:t>a</a:t>
                      </a:r>
                      <a:r>
                        <a:rPr sz="1100" spc="-25" dirty="0">
                          <a:latin typeface="Times New Roman" panose="02020603050405020304"/>
                          <a:cs typeface="Times New Roman" panose="02020603050405020304"/>
                        </a:rPr>
                        <a:t>n</a:t>
                      </a:r>
                      <a:r>
                        <a:rPr sz="1100" dirty="0">
                          <a:latin typeface="Times New Roman" panose="02020603050405020304"/>
                          <a:cs typeface="Times New Roman" panose="02020603050405020304"/>
                        </a:rPr>
                        <a:t>,</a:t>
                      </a:r>
                      <a:r>
                        <a:rPr sz="1100" spc="-75" dirty="0">
                          <a:latin typeface="Times New Roman" panose="02020603050405020304"/>
                          <a:cs typeface="Times New Roman" panose="02020603050405020304"/>
                        </a:rPr>
                        <a:t> </a:t>
                      </a:r>
                      <a:r>
                        <a:rPr sz="1100" spc="-30" dirty="0">
                          <a:latin typeface="Times New Roman" panose="02020603050405020304"/>
                          <a:cs typeface="Times New Roman" panose="02020603050405020304"/>
                        </a:rPr>
                        <a:t>A</a:t>
                      </a:r>
                      <a:r>
                        <a:rPr sz="1100" dirty="0">
                          <a:latin typeface="Times New Roman" panose="02020603050405020304"/>
                          <a:cs typeface="Times New Roman" panose="02020603050405020304"/>
                        </a:rPr>
                        <a:t>.</a:t>
                      </a:r>
                      <a:r>
                        <a:rPr sz="1100" spc="20" dirty="0">
                          <a:latin typeface="Times New Roman" panose="02020603050405020304"/>
                          <a:cs typeface="Times New Roman" panose="02020603050405020304"/>
                        </a:rPr>
                        <a:t> </a:t>
                      </a:r>
                      <a:r>
                        <a:rPr sz="1100" spc="-114" dirty="0">
                          <a:latin typeface="Times New Roman" panose="02020603050405020304"/>
                          <a:cs typeface="Times New Roman" panose="02020603050405020304"/>
                        </a:rPr>
                        <a:t>P</a:t>
                      </a:r>
                      <a:r>
                        <a:rPr sz="1100" spc="10" dirty="0">
                          <a:latin typeface="Times New Roman" panose="02020603050405020304"/>
                          <a:cs typeface="Times New Roman" panose="02020603050405020304"/>
                        </a:rPr>
                        <a:t>.,</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vMerge="1">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6995">
                        <a:lnSpc>
                          <a:spcPts val="1210"/>
                        </a:lnSpc>
                      </a:pPr>
                      <a:r>
                        <a:rPr sz="1100" spc="-15" dirty="0">
                          <a:latin typeface="Times New Roman" panose="02020603050405020304"/>
                          <a:cs typeface="Times New Roman" panose="02020603050405020304"/>
                        </a:rPr>
                        <a:t>(Improved</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6995">
                        <a:lnSpc>
                          <a:spcPts val="1210"/>
                        </a:lnSpc>
                      </a:pPr>
                      <a:r>
                        <a:rPr sz="1100" spc="-20" dirty="0">
                          <a:latin typeface="Times New Roman" panose="02020603050405020304"/>
                          <a:cs typeface="Times New Roman" panose="02020603050405020304"/>
                        </a:rPr>
                        <a:t>handles</a:t>
                      </a:r>
                      <a:r>
                        <a:rPr sz="1100" spc="5" dirty="0">
                          <a:latin typeface="Times New Roman" panose="02020603050405020304"/>
                          <a:cs typeface="Times New Roman" panose="02020603050405020304"/>
                        </a:rPr>
                        <a:t> </a:t>
                      </a:r>
                      <a:r>
                        <a:rPr sz="1100" spc="-15" dirty="0">
                          <a:latin typeface="Times New Roman" panose="02020603050405020304"/>
                          <a:cs typeface="Times New Roman" panose="02020603050405020304"/>
                        </a:rPr>
                        <a:t>noisy</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6995">
                        <a:lnSpc>
                          <a:spcPts val="1210"/>
                        </a:lnSpc>
                      </a:pPr>
                      <a:r>
                        <a:rPr sz="1100" spc="-10" dirty="0">
                          <a:latin typeface="Times New Roman" panose="02020603050405020304"/>
                          <a:cs typeface="Times New Roman" panose="02020603050405020304"/>
                        </a:rPr>
                        <a:t>address</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7630">
                        <a:lnSpc>
                          <a:spcPts val="1210"/>
                        </a:lnSpc>
                      </a:pPr>
                      <a:r>
                        <a:rPr sz="1100" dirty="0">
                          <a:latin typeface="Times New Roman" panose="02020603050405020304"/>
                          <a:cs typeface="Times New Roman" panose="02020603050405020304"/>
                        </a:rPr>
                        <a:t>R</a:t>
                      </a:r>
                      <a:r>
                        <a:rPr sz="1100" spc="5" dirty="0">
                          <a:latin typeface="Times New Roman" panose="02020603050405020304"/>
                          <a:cs typeface="Times New Roman" panose="02020603050405020304"/>
                        </a:rPr>
                        <a:t>P</a:t>
                      </a:r>
                      <a:r>
                        <a:rPr sz="1100" spc="10" dirty="0">
                          <a:latin typeface="Times New Roman" panose="02020603050405020304"/>
                          <a:cs typeface="Times New Roman" panose="02020603050405020304"/>
                        </a:rPr>
                        <a:t>r</a:t>
                      </a:r>
                      <a:r>
                        <a:rPr sz="1100" spc="-30" dirty="0">
                          <a:latin typeface="Times New Roman" panose="02020603050405020304"/>
                          <a:cs typeface="Times New Roman" panose="02020603050405020304"/>
                        </a:rPr>
                        <a:t>o</a:t>
                      </a:r>
                      <a:r>
                        <a:rPr sz="1100" dirty="0">
                          <a:latin typeface="Times New Roman" panose="02020603050405020304"/>
                          <a:cs typeface="Times New Roman" panose="02020603050405020304"/>
                        </a:rPr>
                        <a:t>p</a:t>
                      </a:r>
                      <a:r>
                        <a:rPr sz="1100" spc="-80" dirty="0">
                          <a:latin typeface="Times New Roman" panose="02020603050405020304"/>
                          <a:cs typeface="Times New Roman" panose="02020603050405020304"/>
                        </a:rPr>
                        <a:t> </a:t>
                      </a:r>
                      <a:r>
                        <a:rPr sz="1100" spc="-35" dirty="0">
                          <a:latin typeface="Times New Roman" panose="02020603050405020304"/>
                          <a:cs typeface="Times New Roman" panose="02020603050405020304"/>
                        </a:rPr>
                        <a:t>w</a:t>
                      </a:r>
                      <a:r>
                        <a:rPr sz="1100" spc="-20" dirty="0">
                          <a:latin typeface="Times New Roman" panose="02020603050405020304"/>
                          <a:cs typeface="Times New Roman" panose="02020603050405020304"/>
                        </a:rPr>
                        <a:t>i</a:t>
                      </a:r>
                      <a:r>
                        <a:rPr sz="1100" dirty="0">
                          <a:latin typeface="Times New Roman" panose="02020603050405020304"/>
                          <a:cs typeface="Times New Roman" panose="02020603050405020304"/>
                        </a:rPr>
                        <a:t>th</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r>
              <a:tr h="167734">
                <a:tc vMerge="1">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ts val="1220"/>
                        </a:lnSpc>
                      </a:pPr>
                      <a:r>
                        <a:rPr sz="1100" spc="-15" dirty="0">
                          <a:latin typeface="Times New Roman" panose="02020603050405020304"/>
                          <a:cs typeface="Times New Roman" panose="02020603050405020304"/>
                        </a:rPr>
                        <a:t>adults-environment</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5725">
                        <a:lnSpc>
                          <a:spcPts val="1220"/>
                        </a:lnSpc>
                      </a:pPr>
                      <a:r>
                        <a:rPr sz="1100" spc="-55" dirty="0">
                          <a:latin typeface="Times New Roman" panose="02020603050405020304"/>
                          <a:cs typeface="Times New Roman" panose="02020603050405020304"/>
                        </a:rPr>
                        <a:t>Y</a:t>
                      </a:r>
                      <a:r>
                        <a:rPr sz="1100" spc="-25" dirty="0">
                          <a:latin typeface="Times New Roman" panose="02020603050405020304"/>
                          <a:cs typeface="Times New Roman" panose="02020603050405020304"/>
                        </a:rPr>
                        <a:t>u</a:t>
                      </a:r>
                      <a:r>
                        <a:rPr sz="1100" spc="-50" dirty="0">
                          <a:latin typeface="Times New Roman" panose="02020603050405020304"/>
                          <a:cs typeface="Times New Roman" panose="02020603050405020304"/>
                        </a:rPr>
                        <a:t>ng</a:t>
                      </a:r>
                      <a:r>
                        <a:rPr sz="1100" dirty="0">
                          <a:latin typeface="Times New Roman" panose="02020603050405020304"/>
                          <a:cs typeface="Times New Roman" panose="02020603050405020304"/>
                        </a:rPr>
                        <a:t>,</a:t>
                      </a:r>
                      <a:r>
                        <a:rPr sz="1100" spc="20"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E</a:t>
                      </a:r>
                      <a:r>
                        <a:rPr sz="1100" dirty="0">
                          <a:latin typeface="Times New Roman" panose="02020603050405020304"/>
                          <a:cs typeface="Times New Roman" panose="02020603050405020304"/>
                        </a:rPr>
                        <a:t>.</a:t>
                      </a:r>
                      <a:r>
                        <a:rPr sz="1100" spc="-50" dirty="0">
                          <a:latin typeface="Times New Roman" panose="02020603050405020304"/>
                          <a:cs typeface="Times New Roman" panose="02020603050405020304"/>
                        </a:rPr>
                        <a:t> </a:t>
                      </a:r>
                      <a:r>
                        <a:rPr sz="1100" spc="-10" dirty="0">
                          <a:latin typeface="Times New Roman" panose="02020603050405020304"/>
                          <a:cs typeface="Times New Roman" panose="02020603050405020304"/>
                        </a:rPr>
                        <a:t>H</a:t>
                      </a:r>
                      <a:r>
                        <a:rPr sz="1100" spc="10" dirty="0">
                          <a:latin typeface="Times New Roman" panose="02020603050405020304"/>
                          <a:cs typeface="Times New Roman" panose="02020603050405020304"/>
                        </a:rPr>
                        <a:t>.</a:t>
                      </a:r>
                      <a:r>
                        <a:rPr sz="1100" dirty="0">
                          <a:latin typeface="Times New Roman" panose="02020603050405020304"/>
                          <a:cs typeface="Times New Roman" panose="02020603050405020304"/>
                        </a:rPr>
                        <a:t>,</a:t>
                      </a:r>
                      <a:r>
                        <a:rPr sz="1100" spc="-50" dirty="0">
                          <a:latin typeface="Times New Roman" panose="02020603050405020304"/>
                          <a:cs typeface="Times New Roman" panose="02020603050405020304"/>
                        </a:rPr>
                        <a:t> </a:t>
                      </a:r>
                      <a:r>
                        <a:rPr sz="1100" dirty="0">
                          <a:latin typeface="Times New Roman" panose="02020603050405020304"/>
                          <a:cs typeface="Times New Roman" panose="02020603050405020304"/>
                        </a:rPr>
                        <a:t>&amp;</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vMerge="1">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6995">
                        <a:lnSpc>
                          <a:spcPts val="1220"/>
                        </a:lnSpc>
                      </a:pPr>
                      <a:r>
                        <a:rPr sz="1100" spc="-20" dirty="0">
                          <a:latin typeface="Times New Roman" panose="02020603050405020304"/>
                          <a:cs typeface="Times New Roman" panose="02020603050405020304"/>
                        </a:rPr>
                        <a:t>Resilient</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6995">
                        <a:lnSpc>
                          <a:spcPts val="1220"/>
                        </a:lnSpc>
                      </a:pPr>
                      <a:r>
                        <a:rPr sz="1100" spc="-20" dirty="0">
                          <a:latin typeface="Times New Roman" panose="02020603050405020304"/>
                          <a:cs typeface="Times New Roman" panose="02020603050405020304"/>
                        </a:rPr>
                        <a:t>l</a:t>
                      </a:r>
                      <a:r>
                        <a:rPr sz="1100" spc="10" dirty="0">
                          <a:latin typeface="Times New Roman" panose="02020603050405020304"/>
                          <a:cs typeface="Times New Roman" panose="02020603050405020304"/>
                        </a:rPr>
                        <a:t>a</a:t>
                      </a:r>
                      <a:r>
                        <a:rPr sz="1100" dirty="0">
                          <a:latin typeface="Times New Roman" panose="02020603050405020304"/>
                          <a:cs typeface="Times New Roman" panose="02020603050405020304"/>
                        </a:rPr>
                        <a:t>b</a:t>
                      </a:r>
                      <a:r>
                        <a:rPr sz="1100" spc="-35" dirty="0">
                          <a:latin typeface="Times New Roman" panose="02020603050405020304"/>
                          <a:cs typeface="Times New Roman" panose="02020603050405020304"/>
                        </a:rPr>
                        <a:t>e</a:t>
                      </a:r>
                      <a:r>
                        <a:rPr sz="1100" spc="-20" dirty="0">
                          <a:latin typeface="Times New Roman" panose="02020603050405020304"/>
                          <a:cs typeface="Times New Roman" panose="02020603050405020304"/>
                        </a:rPr>
                        <a:t>l</a:t>
                      </a:r>
                      <a:r>
                        <a:rPr sz="1100" dirty="0">
                          <a:latin typeface="Times New Roman" panose="02020603050405020304"/>
                          <a:cs typeface="Times New Roman" panose="02020603050405020304"/>
                        </a:rPr>
                        <a:t>s</a:t>
                      </a:r>
                      <a:r>
                        <a:rPr sz="1100" spc="-60" dirty="0">
                          <a:latin typeface="Times New Roman" panose="02020603050405020304"/>
                          <a:cs typeface="Times New Roman" panose="02020603050405020304"/>
                        </a:rPr>
                        <a:t> </a:t>
                      </a:r>
                      <a:r>
                        <a:rPr sz="1100" spc="-30" dirty="0">
                          <a:latin typeface="Times New Roman" panose="02020603050405020304"/>
                          <a:cs typeface="Times New Roman" panose="02020603050405020304"/>
                        </a:rPr>
                        <a:t>w</a:t>
                      </a:r>
                      <a:r>
                        <a:rPr sz="1100" spc="-20" dirty="0">
                          <a:latin typeface="Times New Roman" panose="02020603050405020304"/>
                          <a:cs typeface="Times New Roman" panose="02020603050405020304"/>
                        </a:rPr>
                        <a:t>i</a:t>
                      </a:r>
                      <a:r>
                        <a:rPr sz="1100" dirty="0">
                          <a:latin typeface="Times New Roman" panose="02020603050405020304"/>
                          <a:cs typeface="Times New Roman" panose="02020603050405020304"/>
                        </a:rPr>
                        <a:t>th</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6995">
                        <a:lnSpc>
                          <a:spcPts val="1220"/>
                        </a:lnSpc>
                      </a:pPr>
                      <a:r>
                        <a:rPr sz="1100" spc="-10" dirty="0">
                          <a:latin typeface="Times New Roman" panose="02020603050405020304"/>
                          <a:cs typeface="Times New Roman" panose="02020603050405020304"/>
                        </a:rPr>
                        <a:t>temporal</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7630">
                        <a:lnSpc>
                          <a:spcPts val="1220"/>
                        </a:lnSpc>
                      </a:pPr>
                      <a:r>
                        <a:rPr sz="1100" spc="-5" dirty="0">
                          <a:latin typeface="Times New Roman" panose="02020603050405020304"/>
                          <a:cs typeface="Times New Roman" panose="02020603050405020304"/>
                        </a:rPr>
                        <a:t>adaptive</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r>
              <a:tr h="167504">
                <a:tc vMerge="1">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ts val="1220"/>
                        </a:lnSpc>
                      </a:pPr>
                      <a:r>
                        <a:rPr sz="1100" spc="-20" dirty="0">
                          <a:latin typeface="Times New Roman" panose="02020603050405020304"/>
                          <a:cs typeface="Times New Roman" panose="02020603050405020304"/>
                        </a:rPr>
                        <a:t>i</a:t>
                      </a:r>
                      <a:r>
                        <a:rPr sz="1100" spc="-25" dirty="0">
                          <a:latin typeface="Times New Roman" panose="02020603050405020304"/>
                          <a:cs typeface="Times New Roman" panose="02020603050405020304"/>
                        </a:rPr>
                        <a:t>n</a:t>
                      </a:r>
                      <a:r>
                        <a:rPr sz="1100" dirty="0">
                          <a:latin typeface="Times New Roman" panose="02020603050405020304"/>
                          <a:cs typeface="Times New Roman" panose="02020603050405020304"/>
                        </a:rPr>
                        <a:t>t</a:t>
                      </a:r>
                      <a:r>
                        <a:rPr sz="1100" spc="-35" dirty="0">
                          <a:latin typeface="Times New Roman" panose="02020603050405020304"/>
                          <a:cs typeface="Times New Roman" panose="02020603050405020304"/>
                        </a:rPr>
                        <a:t>e</a:t>
                      </a:r>
                      <a:r>
                        <a:rPr sz="1100" spc="15" dirty="0">
                          <a:latin typeface="Times New Roman" panose="02020603050405020304"/>
                          <a:cs typeface="Times New Roman" panose="02020603050405020304"/>
                        </a:rPr>
                        <a:t>r</a:t>
                      </a:r>
                      <a:r>
                        <a:rPr sz="1100" spc="10" dirty="0">
                          <a:latin typeface="Times New Roman" panose="02020603050405020304"/>
                          <a:cs typeface="Times New Roman" panose="02020603050405020304"/>
                        </a:rPr>
                        <a:t>a</a:t>
                      </a:r>
                      <a:r>
                        <a:rPr sz="1100" spc="-10" dirty="0">
                          <a:latin typeface="Times New Roman" panose="02020603050405020304"/>
                          <a:cs typeface="Times New Roman" panose="02020603050405020304"/>
                        </a:rPr>
                        <a:t>c</a:t>
                      </a:r>
                      <a:r>
                        <a:rPr sz="1100" dirty="0">
                          <a:latin typeface="Times New Roman" panose="02020603050405020304"/>
                          <a:cs typeface="Times New Roman" panose="02020603050405020304"/>
                        </a:rPr>
                        <a:t>t</a:t>
                      </a:r>
                      <a:r>
                        <a:rPr sz="1100" spc="-20" dirty="0">
                          <a:latin typeface="Times New Roman" panose="02020603050405020304"/>
                          <a:cs typeface="Times New Roman" panose="02020603050405020304"/>
                        </a:rPr>
                        <a:t>i</a:t>
                      </a:r>
                      <a:r>
                        <a:rPr sz="1100" spc="-25" dirty="0">
                          <a:latin typeface="Times New Roman" panose="02020603050405020304"/>
                          <a:cs typeface="Times New Roman" panose="02020603050405020304"/>
                        </a:rPr>
                        <a:t>on</a:t>
                      </a:r>
                      <a:r>
                        <a:rPr sz="1100" dirty="0">
                          <a:latin typeface="Times New Roman" panose="02020603050405020304"/>
                          <a:cs typeface="Times New Roman" panose="02020603050405020304"/>
                        </a:rPr>
                        <a:t>s</a:t>
                      </a:r>
                      <a:r>
                        <a:rPr sz="1100" spc="-30"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t</a:t>
                      </a:r>
                      <a:r>
                        <a:rPr sz="1100" dirty="0">
                          <a:latin typeface="Times New Roman" panose="02020603050405020304"/>
                          <a:cs typeface="Times New Roman" panose="02020603050405020304"/>
                        </a:rPr>
                        <a:t>o</a:t>
                      </a:r>
                      <a:r>
                        <a:rPr sz="1100" spc="-60" dirty="0">
                          <a:latin typeface="Times New Roman" panose="02020603050405020304"/>
                          <a:cs typeface="Times New Roman" panose="02020603050405020304"/>
                        </a:rPr>
                        <a:t> </a:t>
                      </a:r>
                      <a:r>
                        <a:rPr sz="1100" spc="-20" dirty="0">
                          <a:latin typeface="Times New Roman" panose="02020603050405020304"/>
                          <a:cs typeface="Times New Roman" panose="02020603050405020304"/>
                        </a:rPr>
                        <a:t>i</a:t>
                      </a:r>
                      <a:r>
                        <a:rPr sz="1100" spc="-45" dirty="0">
                          <a:latin typeface="Times New Roman" panose="02020603050405020304"/>
                          <a:cs typeface="Times New Roman" panose="02020603050405020304"/>
                        </a:rPr>
                        <a:t>m</a:t>
                      </a:r>
                      <a:r>
                        <a:rPr sz="1100" dirty="0">
                          <a:latin typeface="Times New Roman" panose="02020603050405020304"/>
                          <a:cs typeface="Times New Roman" panose="02020603050405020304"/>
                        </a:rPr>
                        <a:t>p</a:t>
                      </a:r>
                      <a:r>
                        <a:rPr sz="1100" spc="15" dirty="0">
                          <a:latin typeface="Times New Roman" panose="02020603050405020304"/>
                          <a:cs typeface="Times New Roman" panose="02020603050405020304"/>
                        </a:rPr>
                        <a:t>r</a:t>
                      </a:r>
                      <a:r>
                        <a:rPr sz="1100" spc="-25" dirty="0">
                          <a:latin typeface="Times New Roman" panose="02020603050405020304"/>
                          <a:cs typeface="Times New Roman" panose="02020603050405020304"/>
                        </a:rPr>
                        <a:t>ov</a:t>
                      </a:r>
                      <a:r>
                        <a:rPr sz="1100" dirty="0">
                          <a:latin typeface="Times New Roman" panose="02020603050405020304"/>
                          <a:cs typeface="Times New Roman" panose="02020603050405020304"/>
                        </a:rPr>
                        <a:t>e</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5725">
                        <a:lnSpc>
                          <a:spcPts val="1220"/>
                        </a:lnSpc>
                      </a:pPr>
                      <a:r>
                        <a:rPr sz="1100" spc="5" dirty="0">
                          <a:latin typeface="Times New Roman" panose="02020603050405020304"/>
                          <a:cs typeface="Times New Roman" panose="02020603050405020304"/>
                        </a:rPr>
                        <a:t>S</a:t>
                      </a:r>
                      <a:r>
                        <a:rPr sz="1100" spc="-35" dirty="0">
                          <a:latin typeface="Times New Roman" panose="02020603050405020304"/>
                          <a:cs typeface="Times New Roman" panose="02020603050405020304"/>
                        </a:rPr>
                        <a:t>e</a:t>
                      </a:r>
                      <a:r>
                        <a:rPr sz="1100" spc="-25" dirty="0">
                          <a:latin typeface="Times New Roman" panose="02020603050405020304"/>
                          <a:cs typeface="Times New Roman" panose="02020603050405020304"/>
                        </a:rPr>
                        <a:t>o</a:t>
                      </a:r>
                      <a:r>
                        <a:rPr sz="1100" dirty="0">
                          <a:latin typeface="Times New Roman" panose="02020603050405020304"/>
                          <a:cs typeface="Times New Roman" panose="02020603050405020304"/>
                        </a:rPr>
                        <a:t>,</a:t>
                      </a:r>
                      <a:r>
                        <a:rPr sz="1100" spc="-25" dirty="0">
                          <a:latin typeface="Times New Roman" panose="02020603050405020304"/>
                          <a:cs typeface="Times New Roman" panose="02020603050405020304"/>
                        </a:rPr>
                        <a:t> </a:t>
                      </a:r>
                      <a:r>
                        <a:rPr sz="1100" dirty="0">
                          <a:latin typeface="Times New Roman" panose="02020603050405020304"/>
                          <a:cs typeface="Times New Roman" panose="02020603050405020304"/>
                        </a:rPr>
                        <a:t>J.</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vMerge="1">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6995">
                        <a:lnSpc>
                          <a:spcPts val="1220"/>
                        </a:lnSpc>
                      </a:pPr>
                      <a:r>
                        <a:rPr sz="1100" spc="-5" dirty="0">
                          <a:latin typeface="Times New Roman" panose="02020603050405020304"/>
                          <a:cs typeface="Times New Roman" panose="02020603050405020304"/>
                        </a:rPr>
                        <a:t>Backpropagati</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6995">
                        <a:lnSpc>
                          <a:spcPts val="1220"/>
                        </a:lnSpc>
                      </a:pPr>
                      <a:r>
                        <a:rPr sz="1100" dirty="0">
                          <a:latin typeface="Times New Roman" panose="02020603050405020304"/>
                          <a:cs typeface="Times New Roman" panose="02020603050405020304"/>
                        </a:rPr>
                        <a:t>robust</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6995">
                        <a:lnSpc>
                          <a:spcPts val="1220"/>
                        </a:lnSpc>
                      </a:pPr>
                      <a:r>
                        <a:rPr sz="1100" spc="-15" dirty="0">
                          <a:latin typeface="Times New Roman" panose="02020603050405020304"/>
                          <a:cs typeface="Times New Roman" panose="02020603050405020304"/>
                        </a:rPr>
                        <a:t>dependencies</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7630">
                        <a:lnSpc>
                          <a:spcPts val="1220"/>
                        </a:lnSpc>
                      </a:pPr>
                      <a:r>
                        <a:rPr sz="1100" spc="-15" dirty="0">
                          <a:latin typeface="Times New Roman" panose="02020603050405020304"/>
                          <a:cs typeface="Times New Roman" panose="02020603050405020304"/>
                        </a:rPr>
                        <a:t>learning</a:t>
                      </a:r>
                      <a:r>
                        <a:rPr sz="1100" spc="-55"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rate.</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r>
              <a:tr h="167935">
                <a:tc vMerge="1">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ts val="1220"/>
                        </a:lnSpc>
                      </a:pPr>
                      <a:r>
                        <a:rPr sz="1100" spc="-15" dirty="0">
                          <a:latin typeface="Times New Roman" panose="02020603050405020304"/>
                          <a:cs typeface="Times New Roman" panose="02020603050405020304"/>
                        </a:rPr>
                        <a:t>neighbourhood</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vMerge="1">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6995">
                        <a:lnSpc>
                          <a:spcPts val="1220"/>
                        </a:lnSpc>
                      </a:pPr>
                      <a:r>
                        <a:rPr sz="1100" spc="-30" dirty="0">
                          <a:latin typeface="Times New Roman" panose="02020603050405020304"/>
                          <a:cs typeface="Times New Roman" panose="02020603050405020304"/>
                        </a:rPr>
                        <a:t>on)</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6995">
                        <a:lnSpc>
                          <a:spcPts val="1220"/>
                        </a:lnSpc>
                      </a:pPr>
                      <a:r>
                        <a:rPr sz="1100" spc="-15" dirty="0">
                          <a:latin typeface="Times New Roman" panose="02020603050405020304"/>
                          <a:cs typeface="Times New Roman" panose="02020603050405020304"/>
                        </a:rPr>
                        <a:t>learning.</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6995">
                        <a:lnSpc>
                          <a:spcPts val="1220"/>
                        </a:lnSpc>
                      </a:pPr>
                      <a:r>
                        <a:rPr sz="1100" spc="-10" dirty="0">
                          <a:latin typeface="Times New Roman" panose="02020603050405020304"/>
                          <a:cs typeface="Times New Roman" panose="02020603050405020304"/>
                        </a:rPr>
                        <a:t>in</a:t>
                      </a:r>
                      <a:r>
                        <a:rPr sz="1100" spc="-60" dirty="0">
                          <a:latin typeface="Times New Roman" panose="02020603050405020304"/>
                          <a:cs typeface="Times New Roman" panose="02020603050405020304"/>
                        </a:rPr>
                        <a:t> </a:t>
                      </a:r>
                      <a:r>
                        <a:rPr sz="1100" spc="-15" dirty="0">
                          <a:latin typeface="Times New Roman" panose="02020603050405020304"/>
                          <a:cs typeface="Times New Roman" panose="02020603050405020304"/>
                        </a:rPr>
                        <a:t>time</a:t>
                      </a:r>
                      <a:r>
                        <a:rPr sz="1100" spc="-40" dirty="0">
                          <a:latin typeface="Times New Roman" panose="02020603050405020304"/>
                          <a:cs typeface="Times New Roman" panose="02020603050405020304"/>
                        </a:rPr>
                        <a:t> </a:t>
                      </a:r>
                      <a:r>
                        <a:rPr sz="1100" spc="-15" dirty="0">
                          <a:latin typeface="Times New Roman" panose="02020603050405020304"/>
                          <a:cs typeface="Times New Roman" panose="02020603050405020304"/>
                        </a:rPr>
                        <a:t>series</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r>
              <a:tr h="167759">
                <a:tc vMerge="1">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ts val="1220"/>
                        </a:lnSpc>
                      </a:pPr>
                      <a:r>
                        <a:rPr sz="1100" spc="-20" dirty="0">
                          <a:latin typeface="Times New Roman" panose="02020603050405020304"/>
                          <a:cs typeface="Times New Roman" panose="02020603050405020304"/>
                        </a:rPr>
                        <a:t>mobility:</a:t>
                      </a:r>
                      <a:r>
                        <a:rPr sz="1100" spc="-15" dirty="0">
                          <a:latin typeface="Times New Roman" panose="02020603050405020304"/>
                          <a:cs typeface="Times New Roman" panose="02020603050405020304"/>
                        </a:rPr>
                        <a:t> </a:t>
                      </a:r>
                      <a:r>
                        <a:rPr sz="1100" dirty="0">
                          <a:latin typeface="Times New Roman" panose="02020603050405020304"/>
                          <a:cs typeface="Times New Roman" panose="02020603050405020304"/>
                        </a:rPr>
                        <a:t>A</a:t>
                      </a:r>
                      <a:r>
                        <a:rPr sz="1100" spc="-70" dirty="0">
                          <a:latin typeface="Times New Roman" panose="02020603050405020304"/>
                          <a:cs typeface="Times New Roman" panose="02020603050405020304"/>
                        </a:rPr>
                        <a:t> </a:t>
                      </a:r>
                      <a:r>
                        <a:rPr sz="1100" spc="-20" dirty="0">
                          <a:latin typeface="Times New Roman" panose="02020603050405020304"/>
                          <a:cs typeface="Times New Roman" panose="02020603050405020304"/>
                        </a:rPr>
                        <a:t>multimodal</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vMerge="1">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9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6995">
                        <a:lnSpc>
                          <a:spcPts val="1220"/>
                        </a:lnSpc>
                      </a:pPr>
                      <a:r>
                        <a:rPr sz="1100" dirty="0">
                          <a:latin typeface="Times New Roman" panose="02020603050405020304"/>
                          <a:cs typeface="Times New Roman" panose="02020603050405020304"/>
                        </a:rPr>
                        <a:t>data.</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r>
              <a:tr h="167529">
                <a:tc vMerge="1">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ts val="1220"/>
                        </a:lnSpc>
                      </a:pPr>
                      <a:r>
                        <a:rPr sz="1100" spc="-15" dirty="0">
                          <a:latin typeface="Times New Roman" panose="02020603050405020304"/>
                          <a:cs typeface="Times New Roman" panose="02020603050405020304"/>
                        </a:rPr>
                        <a:t>physiological</a:t>
                      </a:r>
                      <a:r>
                        <a:rPr sz="1100" spc="25" dirty="0">
                          <a:latin typeface="Times New Roman" panose="02020603050405020304"/>
                          <a:cs typeface="Times New Roman" panose="02020603050405020304"/>
                        </a:rPr>
                        <a:t> </a:t>
                      </a:r>
                      <a:r>
                        <a:rPr sz="1100" spc="-15" dirty="0">
                          <a:latin typeface="Times New Roman" panose="02020603050405020304"/>
                          <a:cs typeface="Times New Roman" panose="02020603050405020304"/>
                        </a:rPr>
                        <a:t>sensing,</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vMerge="1">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9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r>
              <a:tr h="167961">
                <a:tc vMerge="1">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ts val="1225"/>
                        </a:lnSpc>
                      </a:pPr>
                      <a:r>
                        <a:rPr sz="1100" spc="-20" dirty="0">
                          <a:latin typeface="Times New Roman" panose="02020603050405020304"/>
                          <a:cs typeface="Times New Roman" panose="02020603050405020304"/>
                        </a:rPr>
                        <a:t>machine</a:t>
                      </a:r>
                      <a:r>
                        <a:rPr sz="1100" spc="-10" dirty="0">
                          <a:latin typeface="Times New Roman" panose="02020603050405020304"/>
                          <a:cs typeface="Times New Roman" panose="02020603050405020304"/>
                        </a:rPr>
                        <a:t> </a:t>
                      </a:r>
                      <a:r>
                        <a:rPr sz="1100" spc="-15" dirty="0">
                          <a:latin typeface="Times New Roman" panose="02020603050405020304"/>
                          <a:cs typeface="Times New Roman" panose="02020603050405020304"/>
                        </a:rPr>
                        <a:t>learning,</a:t>
                      </a:r>
                      <a:r>
                        <a:rPr sz="1100"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and</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vMerge="1">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9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r>
              <a:tr h="167759">
                <a:tc vMerge="1">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ts val="1220"/>
                        </a:lnSpc>
                      </a:pPr>
                      <a:r>
                        <a:rPr sz="1100" spc="15" dirty="0">
                          <a:latin typeface="Times New Roman" panose="02020603050405020304"/>
                          <a:cs typeface="Times New Roman" panose="02020603050405020304"/>
                        </a:rPr>
                        <a:t>r</a:t>
                      </a:r>
                      <a:r>
                        <a:rPr sz="1100" spc="-20" dirty="0">
                          <a:latin typeface="Times New Roman" panose="02020603050405020304"/>
                          <a:cs typeface="Times New Roman" panose="02020603050405020304"/>
                        </a:rPr>
                        <a:t>i</a:t>
                      </a:r>
                      <a:r>
                        <a:rPr sz="1100" dirty="0">
                          <a:latin typeface="Times New Roman" panose="02020603050405020304"/>
                          <a:cs typeface="Times New Roman" panose="02020603050405020304"/>
                        </a:rPr>
                        <a:t>sk</a:t>
                      </a:r>
                      <a:r>
                        <a:rPr sz="1100" spc="-60" dirty="0">
                          <a:latin typeface="Times New Roman" panose="02020603050405020304"/>
                          <a:cs typeface="Times New Roman" panose="02020603050405020304"/>
                        </a:rPr>
                        <a:t> </a:t>
                      </a:r>
                      <a:r>
                        <a:rPr sz="1100" spc="-25" dirty="0">
                          <a:latin typeface="Times New Roman" panose="02020603050405020304"/>
                          <a:cs typeface="Times New Roman" panose="02020603050405020304"/>
                        </a:rPr>
                        <a:t>ho</a:t>
                      </a:r>
                      <a:r>
                        <a:rPr sz="1100" dirty="0">
                          <a:latin typeface="Times New Roman" panose="02020603050405020304"/>
                          <a:cs typeface="Times New Roman" panose="02020603050405020304"/>
                        </a:rPr>
                        <a:t>tsp</a:t>
                      </a:r>
                      <a:r>
                        <a:rPr sz="1100" spc="-25" dirty="0">
                          <a:latin typeface="Times New Roman" panose="02020603050405020304"/>
                          <a:cs typeface="Times New Roman" panose="02020603050405020304"/>
                        </a:rPr>
                        <a:t>o</a:t>
                      </a:r>
                      <a:r>
                        <a:rPr sz="1100" dirty="0">
                          <a:latin typeface="Times New Roman" panose="02020603050405020304"/>
                          <a:cs typeface="Times New Roman" panose="02020603050405020304"/>
                        </a:rPr>
                        <a:t>t</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vMerge="1">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9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r>
              <a:tr h="173600">
                <a:tc vMerge="1">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ts val="1250"/>
                        </a:lnSpc>
                      </a:pPr>
                      <a:r>
                        <a:rPr sz="1100" spc="-10" dirty="0">
                          <a:latin typeface="Times New Roman" panose="02020603050405020304"/>
                          <a:cs typeface="Times New Roman" panose="02020603050405020304"/>
                        </a:rPr>
                        <a:t>analysis-based</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a:lnSpc>
                          <a:spcPct val="100000"/>
                        </a:lnSpc>
                      </a:pPr>
                      <a:endParaRPr sz="10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vMerge="1">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0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a:lnSpc>
                          <a:spcPct val="100000"/>
                        </a:lnSpc>
                      </a:pPr>
                      <a:endParaRPr sz="10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a:lnSpc>
                          <a:spcPct val="100000"/>
                        </a:lnSpc>
                      </a:pPr>
                      <a:endParaRPr sz="10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a:lnSpc>
                          <a:spcPct val="100000"/>
                        </a:lnSpc>
                      </a:pPr>
                      <a:endParaRPr sz="10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r>
              <a:tr h="265247">
                <a:tc vMerge="1">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ts val="1300"/>
                        </a:lnSpc>
                      </a:pPr>
                      <a:r>
                        <a:rPr sz="1100" dirty="0">
                          <a:latin typeface="Times New Roman" panose="02020603050405020304"/>
                          <a:cs typeface="Times New Roman" panose="02020603050405020304"/>
                        </a:rPr>
                        <a:t>approach</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lnB w="9525">
                      <a:solidFill>
                        <a:srgbClr val="9E9E9E"/>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lnB w="9525">
                      <a:solidFill>
                        <a:srgbClr val="9E9E9E"/>
                      </a:solidFill>
                      <a:prstDash val="solid"/>
                    </a:lnB>
                  </a:tcPr>
                </a:tc>
                <a:tc vMerge="1">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lnB w="9525">
                      <a:solidFill>
                        <a:srgbClr val="9E9E9E"/>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lnB w="9525">
                      <a:solidFill>
                        <a:srgbClr val="9E9E9E"/>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lnB w="9525">
                      <a:solidFill>
                        <a:srgbClr val="9E9E9E"/>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lnB w="9525">
                      <a:solidFill>
                        <a:srgbClr val="9E9E9E"/>
                      </a:solidFill>
                      <a:prstDash val="solid"/>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705" y="200355"/>
            <a:ext cx="3036570" cy="362585"/>
          </a:xfrm>
          <a:prstGeom prst="rect">
            <a:avLst/>
          </a:prstGeom>
        </p:spPr>
        <p:txBody>
          <a:bodyPr vert="horz" wrap="square" lIns="0" tIns="13970" rIns="0" bIns="0" rtlCol="0">
            <a:spAutoFit/>
          </a:bodyPr>
          <a:lstStyle/>
          <a:p>
            <a:pPr marL="12700">
              <a:lnSpc>
                <a:spcPct val="100000"/>
              </a:lnSpc>
              <a:spcBef>
                <a:spcPts val="110"/>
              </a:spcBef>
            </a:pPr>
            <a:r>
              <a:rPr sz="2200" b="1" spc="-35" dirty="0">
                <a:latin typeface="Times New Roman" panose="02020603050405020304"/>
                <a:cs typeface="Times New Roman" panose="02020603050405020304"/>
              </a:rPr>
              <a:t>L</a:t>
            </a:r>
            <a:r>
              <a:rPr sz="2200" b="1" spc="-20" dirty="0">
                <a:latin typeface="Times New Roman" panose="02020603050405020304"/>
                <a:cs typeface="Times New Roman" panose="02020603050405020304"/>
              </a:rPr>
              <a:t>I</a:t>
            </a:r>
            <a:r>
              <a:rPr sz="2200" b="1" spc="-35" dirty="0">
                <a:latin typeface="Times New Roman" panose="02020603050405020304"/>
                <a:cs typeface="Times New Roman" panose="02020603050405020304"/>
              </a:rPr>
              <a:t>TERATUR</a:t>
            </a:r>
            <a:r>
              <a:rPr sz="2200" b="1" spc="5" dirty="0">
                <a:latin typeface="Times New Roman" panose="02020603050405020304"/>
                <a:cs typeface="Times New Roman" panose="02020603050405020304"/>
              </a:rPr>
              <a:t>E</a:t>
            </a:r>
            <a:r>
              <a:rPr sz="2200" b="1" spc="-75" dirty="0">
                <a:latin typeface="Times New Roman" panose="02020603050405020304"/>
                <a:cs typeface="Times New Roman" panose="02020603050405020304"/>
              </a:rPr>
              <a:t> </a:t>
            </a:r>
            <a:r>
              <a:rPr sz="2200" b="1" spc="-25" dirty="0">
                <a:latin typeface="Times New Roman" panose="02020603050405020304"/>
                <a:cs typeface="Times New Roman" panose="02020603050405020304"/>
              </a:rPr>
              <a:t>S</a:t>
            </a:r>
            <a:r>
              <a:rPr sz="2200" b="1" spc="-35" dirty="0">
                <a:latin typeface="Times New Roman" panose="02020603050405020304"/>
                <a:cs typeface="Times New Roman" panose="02020603050405020304"/>
              </a:rPr>
              <a:t>URVE</a:t>
            </a:r>
            <a:r>
              <a:rPr sz="2200" b="1" spc="5" dirty="0">
                <a:latin typeface="Times New Roman" panose="02020603050405020304"/>
                <a:cs typeface="Times New Roman" panose="02020603050405020304"/>
              </a:rPr>
              <a:t>Y</a:t>
            </a:r>
            <a:endParaRPr sz="2200">
              <a:latin typeface="Times New Roman" panose="02020603050405020304"/>
              <a:cs typeface="Times New Roman" panose="02020603050405020304"/>
            </a:endParaRPr>
          </a:p>
        </p:txBody>
      </p:sp>
      <p:graphicFrame>
        <p:nvGraphicFramePr>
          <p:cNvPr id="3" name="object 3"/>
          <p:cNvGraphicFramePr>
            <a:graphicFrameLocks noGrp="1"/>
          </p:cNvGraphicFramePr>
          <p:nvPr/>
        </p:nvGraphicFramePr>
        <p:xfrm>
          <a:off x="250405" y="752411"/>
          <a:ext cx="8427716" cy="2809872"/>
        </p:xfrm>
        <a:graphic>
          <a:graphicData uri="http://schemas.openxmlformats.org/drawingml/2006/table">
            <a:tbl>
              <a:tblPr firstRow="1" bandRow="1">
                <a:tableStyleId>{2D5ABB26-0587-4C30-8999-92F81FD0307C}</a:tableStyleId>
              </a:tblPr>
              <a:tblGrid>
                <a:gridCol w="1053465"/>
                <a:gridCol w="1053465"/>
                <a:gridCol w="1053465"/>
                <a:gridCol w="1053464"/>
                <a:gridCol w="1053464"/>
                <a:gridCol w="1053464"/>
                <a:gridCol w="1053464"/>
                <a:gridCol w="1053465"/>
              </a:tblGrid>
              <a:tr h="1285875">
                <a:tc>
                  <a:txBody>
                    <a:bodyPr/>
                    <a:lstStyle/>
                    <a:p>
                      <a:pPr marL="85090">
                        <a:lnSpc>
                          <a:spcPct val="100000"/>
                        </a:lnSpc>
                        <a:spcBef>
                          <a:spcPts val="590"/>
                        </a:spcBef>
                      </a:pPr>
                      <a:r>
                        <a:rPr sz="1100" b="1" dirty="0">
                          <a:latin typeface="Times New Roman" panose="02020603050405020304"/>
                          <a:cs typeface="Times New Roman" panose="02020603050405020304"/>
                        </a:rPr>
                        <a:t>S.No</a:t>
                      </a:r>
                      <a:endParaRPr sz="1100">
                        <a:latin typeface="Times New Roman" panose="02020603050405020304"/>
                        <a:cs typeface="Times New Roman" panose="02020603050405020304"/>
                      </a:endParaRPr>
                    </a:p>
                  </a:txBody>
                  <a:tcPr marL="0" marR="0" marT="7493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590"/>
                        </a:spcBef>
                      </a:pPr>
                      <a:r>
                        <a:rPr sz="1100" b="1" spc="-10" dirty="0">
                          <a:latin typeface="Times New Roman" panose="02020603050405020304"/>
                          <a:cs typeface="Times New Roman" panose="02020603050405020304"/>
                        </a:rPr>
                        <a:t>Title</a:t>
                      </a:r>
                      <a:endParaRPr sz="1100">
                        <a:latin typeface="Times New Roman" panose="02020603050405020304"/>
                        <a:cs typeface="Times New Roman" panose="02020603050405020304"/>
                      </a:endParaRPr>
                    </a:p>
                  </a:txBody>
                  <a:tcPr marL="0" marR="0" marT="7493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590"/>
                        </a:spcBef>
                      </a:pPr>
                      <a:r>
                        <a:rPr sz="1100" b="1" spc="-15" dirty="0">
                          <a:latin typeface="Times New Roman" panose="02020603050405020304"/>
                          <a:cs typeface="Times New Roman" panose="02020603050405020304"/>
                        </a:rPr>
                        <a:t>Author</a:t>
                      </a:r>
                      <a:endParaRPr sz="1100">
                        <a:latin typeface="Times New Roman" panose="02020603050405020304"/>
                        <a:cs typeface="Times New Roman" panose="02020603050405020304"/>
                      </a:endParaRPr>
                    </a:p>
                  </a:txBody>
                  <a:tcPr marL="0" marR="0" marT="7493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6360">
                        <a:lnSpc>
                          <a:spcPct val="100000"/>
                        </a:lnSpc>
                        <a:spcBef>
                          <a:spcPts val="590"/>
                        </a:spcBef>
                      </a:pPr>
                      <a:r>
                        <a:rPr sz="1100" b="1" spc="-30" dirty="0">
                          <a:latin typeface="Times New Roman" panose="02020603050405020304"/>
                          <a:cs typeface="Times New Roman" panose="02020603050405020304"/>
                        </a:rPr>
                        <a:t>Year</a:t>
                      </a:r>
                      <a:endParaRPr sz="1100">
                        <a:latin typeface="Times New Roman" panose="02020603050405020304"/>
                        <a:cs typeface="Times New Roman" panose="02020603050405020304"/>
                      </a:endParaRPr>
                    </a:p>
                  </a:txBody>
                  <a:tcPr marL="0" marR="0" marT="7493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6360">
                        <a:lnSpc>
                          <a:spcPct val="100000"/>
                        </a:lnSpc>
                        <a:spcBef>
                          <a:spcPts val="590"/>
                        </a:spcBef>
                      </a:pPr>
                      <a:r>
                        <a:rPr sz="1100" b="1" spc="-10" dirty="0">
                          <a:latin typeface="Times New Roman" panose="02020603050405020304"/>
                          <a:cs typeface="Times New Roman" panose="02020603050405020304"/>
                        </a:rPr>
                        <a:t>Methodology</a:t>
                      </a:r>
                      <a:endParaRPr sz="1100">
                        <a:latin typeface="Times New Roman" panose="02020603050405020304"/>
                        <a:cs typeface="Times New Roman" panose="02020603050405020304"/>
                      </a:endParaRPr>
                    </a:p>
                  </a:txBody>
                  <a:tcPr marL="0" marR="0" marT="7493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6995">
                        <a:lnSpc>
                          <a:spcPct val="100000"/>
                        </a:lnSpc>
                        <a:spcBef>
                          <a:spcPts val="590"/>
                        </a:spcBef>
                      </a:pPr>
                      <a:r>
                        <a:rPr sz="1100" b="1" spc="-20" dirty="0">
                          <a:latin typeface="Times New Roman" panose="02020603050405020304"/>
                          <a:cs typeface="Times New Roman" panose="02020603050405020304"/>
                        </a:rPr>
                        <a:t>Inference</a:t>
                      </a:r>
                      <a:endParaRPr sz="1100">
                        <a:latin typeface="Times New Roman" panose="02020603050405020304"/>
                        <a:cs typeface="Times New Roman" panose="02020603050405020304"/>
                      </a:endParaRPr>
                    </a:p>
                  </a:txBody>
                  <a:tcPr marL="0" marR="0" marT="7493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6995">
                        <a:lnSpc>
                          <a:spcPct val="100000"/>
                        </a:lnSpc>
                        <a:spcBef>
                          <a:spcPts val="590"/>
                        </a:spcBef>
                      </a:pPr>
                      <a:r>
                        <a:rPr sz="1100" b="1" spc="-10" dirty="0">
                          <a:latin typeface="Times New Roman" panose="02020603050405020304"/>
                          <a:cs typeface="Times New Roman" panose="02020603050405020304"/>
                        </a:rPr>
                        <a:t>Merits</a:t>
                      </a:r>
                      <a:endParaRPr sz="1100">
                        <a:latin typeface="Times New Roman" panose="02020603050405020304"/>
                        <a:cs typeface="Times New Roman" panose="02020603050405020304"/>
                      </a:endParaRPr>
                    </a:p>
                  </a:txBody>
                  <a:tcPr marL="0" marR="0" marT="7493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7630">
                        <a:lnSpc>
                          <a:spcPct val="100000"/>
                        </a:lnSpc>
                        <a:spcBef>
                          <a:spcPts val="590"/>
                        </a:spcBef>
                      </a:pPr>
                      <a:r>
                        <a:rPr sz="1100" b="1" spc="-15" dirty="0">
                          <a:latin typeface="Times New Roman" panose="02020603050405020304"/>
                          <a:cs typeface="Times New Roman" panose="02020603050405020304"/>
                        </a:rPr>
                        <a:t>Demerits</a:t>
                      </a:r>
                      <a:endParaRPr sz="1100">
                        <a:latin typeface="Times New Roman" panose="02020603050405020304"/>
                        <a:cs typeface="Times New Roman" panose="02020603050405020304"/>
                      </a:endParaRPr>
                    </a:p>
                  </a:txBody>
                  <a:tcPr marL="0" marR="0" marT="7493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r>
              <a:tr h="247197">
                <a:tc rowSpan="8">
                  <a:txBody>
                    <a:bodyPr/>
                    <a:lstStyle/>
                    <a:p>
                      <a:pPr marL="85090">
                        <a:lnSpc>
                          <a:spcPct val="100000"/>
                        </a:lnSpc>
                        <a:spcBef>
                          <a:spcPts val="570"/>
                        </a:spcBef>
                      </a:pPr>
                      <a:r>
                        <a:rPr sz="1100" dirty="0">
                          <a:latin typeface="Times New Roman" panose="02020603050405020304"/>
                          <a:cs typeface="Times New Roman" panose="02020603050405020304"/>
                        </a:rPr>
                        <a:t>5</a:t>
                      </a:r>
                      <a:endParaRPr sz="1100">
                        <a:latin typeface="Times New Roman" panose="02020603050405020304"/>
                        <a:cs typeface="Times New Roman" panose="02020603050405020304"/>
                      </a:endParaRPr>
                    </a:p>
                  </a:txBody>
                  <a:tcPr marL="0" marR="0" marT="7239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ts val="1275"/>
                        </a:lnSpc>
                        <a:spcBef>
                          <a:spcPts val="570"/>
                        </a:spcBef>
                      </a:pPr>
                      <a:r>
                        <a:rPr sz="1100" spc="-15" dirty="0">
                          <a:latin typeface="Times New Roman" panose="02020603050405020304"/>
                          <a:cs typeface="Times New Roman" panose="02020603050405020304"/>
                        </a:rPr>
                        <a:t>Automatic</a:t>
                      </a:r>
                      <a:endParaRPr sz="1100">
                        <a:latin typeface="Times New Roman" panose="02020603050405020304"/>
                        <a:cs typeface="Times New Roman" panose="02020603050405020304"/>
                      </a:endParaRPr>
                    </a:p>
                  </a:txBody>
                  <a:tcPr marL="0" marR="0" marT="72390" marB="0">
                    <a:lnL w="9525">
                      <a:solidFill>
                        <a:srgbClr val="9E9E9E"/>
                      </a:solidFill>
                      <a:prstDash val="solid"/>
                    </a:lnL>
                    <a:lnR w="9525">
                      <a:solidFill>
                        <a:srgbClr val="9E9E9E"/>
                      </a:solidFill>
                      <a:prstDash val="solid"/>
                    </a:lnR>
                    <a:lnT w="9525">
                      <a:solidFill>
                        <a:srgbClr val="9E9E9E"/>
                      </a:solidFill>
                      <a:prstDash val="solid"/>
                    </a:lnT>
                  </a:tcPr>
                </a:tc>
                <a:tc>
                  <a:txBody>
                    <a:bodyPr/>
                    <a:lstStyle/>
                    <a:p>
                      <a:pPr marL="85725">
                        <a:lnSpc>
                          <a:spcPts val="1275"/>
                        </a:lnSpc>
                        <a:spcBef>
                          <a:spcPts val="570"/>
                        </a:spcBef>
                      </a:pPr>
                      <a:r>
                        <a:rPr sz="1100" spc="5" dirty="0">
                          <a:latin typeface="Times New Roman" panose="02020603050405020304"/>
                          <a:cs typeface="Times New Roman" panose="02020603050405020304"/>
                        </a:rPr>
                        <a:t>S</a:t>
                      </a:r>
                      <a:r>
                        <a:rPr sz="1100" spc="15" dirty="0">
                          <a:latin typeface="Times New Roman" panose="02020603050405020304"/>
                          <a:cs typeface="Times New Roman" panose="02020603050405020304"/>
                        </a:rPr>
                        <a:t>r</a:t>
                      </a:r>
                      <a:r>
                        <a:rPr sz="1100" spc="-20" dirty="0">
                          <a:latin typeface="Times New Roman" panose="02020603050405020304"/>
                          <a:cs typeface="Times New Roman" panose="02020603050405020304"/>
                        </a:rPr>
                        <a:t>i</a:t>
                      </a:r>
                      <a:r>
                        <a:rPr sz="1100" spc="-25" dirty="0">
                          <a:latin typeface="Times New Roman" panose="02020603050405020304"/>
                          <a:cs typeface="Times New Roman" panose="02020603050405020304"/>
                        </a:rPr>
                        <a:t>n</a:t>
                      </a:r>
                      <a:r>
                        <a:rPr sz="1100" spc="-20" dirty="0">
                          <a:latin typeface="Times New Roman" panose="02020603050405020304"/>
                          <a:cs typeface="Times New Roman" panose="02020603050405020304"/>
                        </a:rPr>
                        <a:t>i</a:t>
                      </a:r>
                      <a:r>
                        <a:rPr sz="1100" spc="-25" dirty="0">
                          <a:latin typeface="Times New Roman" panose="02020603050405020304"/>
                          <a:cs typeface="Times New Roman" panose="02020603050405020304"/>
                        </a:rPr>
                        <a:t>v</a:t>
                      </a:r>
                      <a:r>
                        <a:rPr sz="1100" spc="10" dirty="0">
                          <a:latin typeface="Times New Roman" panose="02020603050405020304"/>
                          <a:cs typeface="Times New Roman" panose="02020603050405020304"/>
                        </a:rPr>
                        <a:t>a</a:t>
                      </a:r>
                      <a:r>
                        <a:rPr sz="1100" dirty="0">
                          <a:latin typeface="Times New Roman" panose="02020603050405020304"/>
                          <a:cs typeface="Times New Roman" panose="02020603050405020304"/>
                        </a:rPr>
                        <a:t>s</a:t>
                      </a:r>
                      <a:r>
                        <a:rPr sz="1100" spc="-80"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R</a:t>
                      </a:r>
                      <a:r>
                        <a:rPr sz="1100" spc="10" dirty="0">
                          <a:latin typeface="Times New Roman" panose="02020603050405020304"/>
                          <a:cs typeface="Times New Roman" panose="02020603050405020304"/>
                        </a:rPr>
                        <a:t>a</a:t>
                      </a:r>
                      <a:r>
                        <a:rPr sz="1100" spc="-25" dirty="0">
                          <a:latin typeface="Times New Roman" panose="02020603050405020304"/>
                          <a:cs typeface="Times New Roman" panose="02020603050405020304"/>
                        </a:rPr>
                        <a:t>o</a:t>
                      </a:r>
                      <a:r>
                        <a:rPr sz="1100" dirty="0">
                          <a:latin typeface="Times New Roman" panose="02020603050405020304"/>
                          <a:cs typeface="Times New Roman" panose="02020603050405020304"/>
                        </a:rPr>
                        <a:t>,</a:t>
                      </a:r>
                      <a:endParaRPr sz="1100">
                        <a:latin typeface="Times New Roman" panose="02020603050405020304"/>
                        <a:cs typeface="Times New Roman" panose="02020603050405020304"/>
                      </a:endParaRPr>
                    </a:p>
                  </a:txBody>
                  <a:tcPr marL="0" marR="0" marT="72390" marB="0">
                    <a:lnL w="9525">
                      <a:solidFill>
                        <a:srgbClr val="9E9E9E"/>
                      </a:solidFill>
                      <a:prstDash val="solid"/>
                    </a:lnL>
                    <a:lnR w="9525">
                      <a:solidFill>
                        <a:srgbClr val="9E9E9E"/>
                      </a:solidFill>
                      <a:prstDash val="solid"/>
                    </a:lnR>
                    <a:lnT w="9525">
                      <a:solidFill>
                        <a:srgbClr val="9E9E9E"/>
                      </a:solidFill>
                      <a:prstDash val="solid"/>
                    </a:lnT>
                  </a:tcPr>
                </a:tc>
                <a:tc rowSpan="8">
                  <a:txBody>
                    <a:bodyPr/>
                    <a:lstStyle/>
                    <a:p>
                      <a:pPr marL="86360">
                        <a:lnSpc>
                          <a:spcPct val="100000"/>
                        </a:lnSpc>
                        <a:spcBef>
                          <a:spcPts val="570"/>
                        </a:spcBef>
                      </a:pPr>
                      <a:r>
                        <a:rPr sz="1100" dirty="0">
                          <a:latin typeface="Times New Roman" panose="02020603050405020304"/>
                          <a:cs typeface="Times New Roman" panose="02020603050405020304"/>
                        </a:rPr>
                        <a:t>2023</a:t>
                      </a:r>
                      <a:endParaRPr sz="1100">
                        <a:latin typeface="Times New Roman" panose="02020603050405020304"/>
                        <a:cs typeface="Times New Roman" panose="02020603050405020304"/>
                      </a:endParaRPr>
                    </a:p>
                  </a:txBody>
                  <a:tcPr marL="0" marR="0" marT="7239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6360">
                        <a:lnSpc>
                          <a:spcPts val="1275"/>
                        </a:lnSpc>
                        <a:spcBef>
                          <a:spcPts val="570"/>
                        </a:spcBef>
                      </a:pPr>
                      <a:r>
                        <a:rPr sz="1100" spc="5" dirty="0">
                          <a:latin typeface="Times New Roman" panose="02020603050405020304"/>
                          <a:cs typeface="Times New Roman" panose="02020603050405020304"/>
                        </a:rPr>
                        <a:t>F</a:t>
                      </a:r>
                      <a:r>
                        <a:rPr sz="1100" spc="-20" dirty="0">
                          <a:latin typeface="Times New Roman" panose="02020603050405020304"/>
                          <a:cs typeface="Times New Roman" panose="02020603050405020304"/>
                        </a:rPr>
                        <a:t>i</a:t>
                      </a:r>
                      <a:r>
                        <a:rPr sz="1100" dirty="0">
                          <a:latin typeface="Times New Roman" panose="02020603050405020304"/>
                          <a:cs typeface="Times New Roman" panose="02020603050405020304"/>
                        </a:rPr>
                        <a:t>s</a:t>
                      </a:r>
                      <a:r>
                        <a:rPr sz="1100" spc="-25" dirty="0">
                          <a:latin typeface="Times New Roman" panose="02020603050405020304"/>
                          <a:cs typeface="Times New Roman" panose="02020603050405020304"/>
                        </a:rPr>
                        <a:t>h</a:t>
                      </a:r>
                      <a:r>
                        <a:rPr sz="1100" spc="-35" dirty="0">
                          <a:latin typeface="Times New Roman" panose="02020603050405020304"/>
                          <a:cs typeface="Times New Roman" panose="02020603050405020304"/>
                        </a:rPr>
                        <a:t>e</a:t>
                      </a:r>
                      <a:r>
                        <a:rPr sz="1100" dirty="0">
                          <a:latin typeface="Times New Roman" panose="02020603050405020304"/>
                          <a:cs typeface="Times New Roman" panose="02020603050405020304"/>
                        </a:rPr>
                        <a:t>r</a:t>
                      </a:r>
                      <a:r>
                        <a:rPr sz="1100" spc="-45" dirty="0">
                          <a:latin typeface="Times New Roman" panose="02020603050405020304"/>
                          <a:cs typeface="Times New Roman" panose="02020603050405020304"/>
                        </a:rPr>
                        <a:t> </a:t>
                      </a:r>
                      <a:r>
                        <a:rPr sz="1100" dirty="0">
                          <a:latin typeface="Times New Roman" panose="02020603050405020304"/>
                          <a:cs typeface="Times New Roman" panose="02020603050405020304"/>
                        </a:rPr>
                        <a:t>L</a:t>
                      </a:r>
                      <a:r>
                        <a:rPr sz="1100" spc="-25" dirty="0">
                          <a:latin typeface="Times New Roman" panose="02020603050405020304"/>
                          <a:cs typeface="Times New Roman" panose="02020603050405020304"/>
                        </a:rPr>
                        <a:t>in</a:t>
                      </a:r>
                      <a:r>
                        <a:rPr sz="1100" spc="-35" dirty="0">
                          <a:latin typeface="Times New Roman" panose="02020603050405020304"/>
                          <a:cs typeface="Times New Roman" panose="02020603050405020304"/>
                        </a:rPr>
                        <a:t>e</a:t>
                      </a:r>
                      <a:r>
                        <a:rPr sz="1100" spc="10" dirty="0">
                          <a:latin typeface="Times New Roman" panose="02020603050405020304"/>
                          <a:cs typeface="Times New Roman" panose="02020603050405020304"/>
                        </a:rPr>
                        <a:t>a</a:t>
                      </a:r>
                      <a:r>
                        <a:rPr sz="1100" dirty="0">
                          <a:latin typeface="Times New Roman" panose="02020603050405020304"/>
                          <a:cs typeface="Times New Roman" panose="02020603050405020304"/>
                        </a:rPr>
                        <a:t>r</a:t>
                      </a:r>
                      <a:endParaRPr sz="1100">
                        <a:latin typeface="Times New Roman" panose="02020603050405020304"/>
                        <a:cs typeface="Times New Roman" panose="02020603050405020304"/>
                      </a:endParaRPr>
                    </a:p>
                  </a:txBody>
                  <a:tcPr marL="0" marR="0" marT="72390" marB="0">
                    <a:lnL w="9525">
                      <a:solidFill>
                        <a:srgbClr val="9E9E9E"/>
                      </a:solidFill>
                      <a:prstDash val="solid"/>
                    </a:lnL>
                    <a:lnR w="9525">
                      <a:solidFill>
                        <a:srgbClr val="9E9E9E"/>
                      </a:solidFill>
                      <a:prstDash val="solid"/>
                    </a:lnR>
                    <a:lnT w="9525">
                      <a:solidFill>
                        <a:srgbClr val="9E9E9E"/>
                      </a:solidFill>
                      <a:prstDash val="solid"/>
                    </a:lnT>
                  </a:tcPr>
                </a:tc>
                <a:tc>
                  <a:txBody>
                    <a:bodyPr/>
                    <a:lstStyle/>
                    <a:p>
                      <a:pPr marL="86995">
                        <a:lnSpc>
                          <a:spcPts val="1275"/>
                        </a:lnSpc>
                        <a:spcBef>
                          <a:spcPts val="570"/>
                        </a:spcBef>
                      </a:pPr>
                      <a:r>
                        <a:rPr sz="1100" spc="5" dirty="0">
                          <a:latin typeface="Times New Roman" panose="02020603050405020304"/>
                          <a:cs typeface="Times New Roman" panose="02020603050405020304"/>
                        </a:rPr>
                        <a:t>P</a:t>
                      </a:r>
                      <a:r>
                        <a:rPr sz="1100" spc="15" dirty="0">
                          <a:latin typeface="Times New Roman" panose="02020603050405020304"/>
                          <a:cs typeface="Times New Roman" panose="02020603050405020304"/>
                        </a:rPr>
                        <a:t>r</a:t>
                      </a:r>
                      <a:r>
                        <a:rPr sz="1100" spc="-25" dirty="0">
                          <a:latin typeface="Times New Roman" panose="02020603050405020304"/>
                          <a:cs typeface="Times New Roman" panose="02020603050405020304"/>
                        </a:rPr>
                        <a:t>o</a:t>
                      </a:r>
                      <a:r>
                        <a:rPr sz="1100" dirty="0">
                          <a:latin typeface="Times New Roman" panose="02020603050405020304"/>
                          <a:cs typeface="Times New Roman" panose="02020603050405020304"/>
                        </a:rPr>
                        <a:t>p</a:t>
                      </a:r>
                      <a:r>
                        <a:rPr sz="1100" spc="-25" dirty="0">
                          <a:latin typeface="Times New Roman" panose="02020603050405020304"/>
                          <a:cs typeface="Times New Roman" panose="02020603050405020304"/>
                        </a:rPr>
                        <a:t>o</a:t>
                      </a:r>
                      <a:r>
                        <a:rPr sz="1100" dirty="0">
                          <a:latin typeface="Times New Roman" panose="02020603050405020304"/>
                          <a:cs typeface="Times New Roman" panose="02020603050405020304"/>
                        </a:rPr>
                        <a:t>s</a:t>
                      </a:r>
                      <a:r>
                        <a:rPr sz="1100" spc="-35" dirty="0">
                          <a:latin typeface="Times New Roman" panose="02020603050405020304"/>
                          <a:cs typeface="Times New Roman" panose="02020603050405020304"/>
                        </a:rPr>
                        <a:t>e</a:t>
                      </a:r>
                      <a:r>
                        <a:rPr sz="1100" dirty="0">
                          <a:latin typeface="Times New Roman" panose="02020603050405020304"/>
                          <a:cs typeface="Times New Roman" panose="02020603050405020304"/>
                        </a:rPr>
                        <a:t>s</a:t>
                      </a:r>
                      <a:r>
                        <a:rPr sz="1100" spc="-55" dirty="0">
                          <a:latin typeface="Times New Roman" panose="02020603050405020304"/>
                          <a:cs typeface="Times New Roman" panose="02020603050405020304"/>
                        </a:rPr>
                        <a:t> </a:t>
                      </a:r>
                      <a:r>
                        <a:rPr sz="1100" dirty="0">
                          <a:latin typeface="Times New Roman" panose="02020603050405020304"/>
                          <a:cs typeface="Times New Roman" panose="02020603050405020304"/>
                        </a:rPr>
                        <a:t>a</a:t>
                      </a:r>
                      <a:endParaRPr sz="1100">
                        <a:latin typeface="Times New Roman" panose="02020603050405020304"/>
                        <a:cs typeface="Times New Roman" panose="02020603050405020304"/>
                      </a:endParaRPr>
                    </a:p>
                  </a:txBody>
                  <a:tcPr marL="0" marR="0" marT="72390" marB="0">
                    <a:lnL w="9525">
                      <a:solidFill>
                        <a:srgbClr val="9E9E9E"/>
                      </a:solidFill>
                      <a:prstDash val="solid"/>
                    </a:lnL>
                    <a:lnR w="9525">
                      <a:solidFill>
                        <a:srgbClr val="9E9E9E"/>
                      </a:solidFill>
                      <a:prstDash val="solid"/>
                    </a:lnR>
                    <a:lnT w="9525">
                      <a:solidFill>
                        <a:srgbClr val="9E9E9E"/>
                      </a:solidFill>
                      <a:prstDash val="solid"/>
                    </a:lnT>
                  </a:tcPr>
                </a:tc>
                <a:tc>
                  <a:txBody>
                    <a:bodyPr/>
                    <a:lstStyle/>
                    <a:p>
                      <a:pPr marL="86995">
                        <a:lnSpc>
                          <a:spcPts val="1275"/>
                        </a:lnSpc>
                        <a:spcBef>
                          <a:spcPts val="570"/>
                        </a:spcBef>
                      </a:pPr>
                      <a:r>
                        <a:rPr sz="1100" spc="-15" dirty="0">
                          <a:latin typeface="Times New Roman" panose="02020603050405020304"/>
                          <a:cs typeface="Times New Roman" panose="02020603050405020304"/>
                        </a:rPr>
                        <a:t>Time-consumi</a:t>
                      </a:r>
                      <a:endParaRPr sz="1100">
                        <a:latin typeface="Times New Roman" panose="02020603050405020304"/>
                        <a:cs typeface="Times New Roman" panose="02020603050405020304"/>
                      </a:endParaRPr>
                    </a:p>
                  </a:txBody>
                  <a:tcPr marL="0" marR="0" marT="72390" marB="0">
                    <a:lnL w="9525">
                      <a:solidFill>
                        <a:srgbClr val="9E9E9E"/>
                      </a:solidFill>
                      <a:prstDash val="solid"/>
                    </a:lnL>
                    <a:lnR w="9525">
                      <a:solidFill>
                        <a:srgbClr val="9E9E9E"/>
                      </a:solidFill>
                      <a:prstDash val="solid"/>
                    </a:lnR>
                    <a:lnT w="9525">
                      <a:solidFill>
                        <a:srgbClr val="9E9E9E"/>
                      </a:solidFill>
                      <a:prstDash val="solid"/>
                    </a:lnT>
                  </a:tcPr>
                </a:tc>
                <a:tc>
                  <a:txBody>
                    <a:bodyPr/>
                    <a:lstStyle/>
                    <a:p>
                      <a:pPr marL="87630">
                        <a:lnSpc>
                          <a:spcPts val="1275"/>
                        </a:lnSpc>
                        <a:spcBef>
                          <a:spcPts val="570"/>
                        </a:spcBef>
                      </a:pPr>
                      <a:r>
                        <a:rPr sz="1100" spc="-15" dirty="0">
                          <a:latin typeface="Times New Roman" panose="02020603050405020304"/>
                          <a:cs typeface="Times New Roman" panose="02020603050405020304"/>
                        </a:rPr>
                        <a:t>Discriminant</a:t>
                      </a:r>
                      <a:endParaRPr sz="1100">
                        <a:latin typeface="Times New Roman" panose="02020603050405020304"/>
                        <a:cs typeface="Times New Roman" panose="02020603050405020304"/>
                      </a:endParaRPr>
                    </a:p>
                  </a:txBody>
                  <a:tcPr marL="0" marR="0" marT="72390" marB="0">
                    <a:lnL w="9525">
                      <a:solidFill>
                        <a:srgbClr val="9E9E9E"/>
                      </a:solidFill>
                      <a:prstDash val="solid"/>
                    </a:lnL>
                    <a:lnR w="9525">
                      <a:solidFill>
                        <a:srgbClr val="9E9E9E"/>
                      </a:solidFill>
                      <a:prstDash val="solid"/>
                    </a:lnR>
                    <a:lnT w="9525">
                      <a:solidFill>
                        <a:srgbClr val="9E9E9E"/>
                      </a:solidFill>
                      <a:prstDash val="solid"/>
                    </a:lnT>
                  </a:tcPr>
                </a:tc>
              </a:tr>
              <a:tr h="166284">
                <a:tc vMerge="1">
                  <a:tcPr marL="0" marR="0" marT="7239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ts val="1210"/>
                        </a:lnSpc>
                      </a:pPr>
                      <a:r>
                        <a:rPr sz="1100" spc="-15" dirty="0">
                          <a:latin typeface="Times New Roman" panose="02020603050405020304"/>
                          <a:cs typeface="Times New Roman" panose="02020603050405020304"/>
                        </a:rPr>
                        <a:t>prediction </a:t>
                      </a:r>
                      <a:r>
                        <a:rPr sz="1100" spc="-5" dirty="0">
                          <a:latin typeface="Times New Roman" panose="02020603050405020304"/>
                          <a:cs typeface="Times New Roman" panose="02020603050405020304"/>
                        </a:rPr>
                        <a:t>and</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5725">
                        <a:lnSpc>
                          <a:spcPts val="1210"/>
                        </a:lnSpc>
                      </a:pPr>
                      <a:r>
                        <a:rPr sz="1100" spc="-10" dirty="0">
                          <a:latin typeface="Times New Roman" panose="02020603050405020304"/>
                          <a:cs typeface="Times New Roman" panose="02020603050405020304"/>
                        </a:rPr>
                        <a:t>K</a:t>
                      </a:r>
                      <a:r>
                        <a:rPr sz="1100" spc="10" dirty="0">
                          <a:latin typeface="Times New Roman" panose="02020603050405020304"/>
                          <a:cs typeface="Times New Roman" panose="02020603050405020304"/>
                        </a:rPr>
                        <a:t>.</a:t>
                      </a:r>
                      <a:r>
                        <a:rPr sz="1100" dirty="0">
                          <a:latin typeface="Times New Roman" panose="02020603050405020304"/>
                          <a:cs typeface="Times New Roman" panose="02020603050405020304"/>
                        </a:rPr>
                        <a:t>,</a:t>
                      </a:r>
                      <a:r>
                        <a:rPr sz="1100" spc="-75"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D</a:t>
                      </a:r>
                      <a:r>
                        <a:rPr sz="1100" spc="-20" dirty="0">
                          <a:latin typeface="Times New Roman" panose="02020603050405020304"/>
                          <a:cs typeface="Times New Roman" panose="02020603050405020304"/>
                        </a:rPr>
                        <a:t>i</a:t>
                      </a:r>
                      <a:r>
                        <a:rPr sz="1100" spc="-25" dirty="0">
                          <a:latin typeface="Times New Roman" panose="02020603050405020304"/>
                          <a:cs typeface="Times New Roman" panose="02020603050405020304"/>
                        </a:rPr>
                        <a:t>v</a:t>
                      </a:r>
                      <a:r>
                        <a:rPr sz="1100" spc="10" dirty="0">
                          <a:latin typeface="Times New Roman" panose="02020603050405020304"/>
                          <a:cs typeface="Times New Roman" panose="02020603050405020304"/>
                        </a:rPr>
                        <a:t>a</a:t>
                      </a:r>
                      <a:r>
                        <a:rPr sz="1100" spc="-25" dirty="0">
                          <a:latin typeface="Times New Roman" panose="02020603050405020304"/>
                          <a:cs typeface="Times New Roman" panose="02020603050405020304"/>
                        </a:rPr>
                        <a:t>k</a:t>
                      </a:r>
                      <a:r>
                        <a:rPr sz="1100" spc="10" dirty="0">
                          <a:latin typeface="Times New Roman" panose="02020603050405020304"/>
                          <a:cs typeface="Times New Roman" panose="02020603050405020304"/>
                        </a:rPr>
                        <a:t>a</a:t>
                      </a:r>
                      <a:r>
                        <a:rPr sz="1100" spc="15" dirty="0">
                          <a:latin typeface="Times New Roman" panose="02020603050405020304"/>
                          <a:cs typeface="Times New Roman" panose="02020603050405020304"/>
                        </a:rPr>
                        <a:t>r</a:t>
                      </a:r>
                      <a:r>
                        <a:rPr sz="1100" dirty="0">
                          <a:latin typeface="Times New Roman" panose="02020603050405020304"/>
                          <a:cs typeface="Times New Roman" panose="02020603050405020304"/>
                        </a:rPr>
                        <a:t>a</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vMerge="1">
                  <a:tcPr marL="0" marR="0" marT="7239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6360">
                        <a:lnSpc>
                          <a:spcPts val="1210"/>
                        </a:lnSpc>
                      </a:pPr>
                      <a:r>
                        <a:rPr sz="1100" spc="-15" dirty="0">
                          <a:latin typeface="Times New Roman" panose="02020603050405020304"/>
                          <a:cs typeface="Times New Roman" panose="02020603050405020304"/>
                        </a:rPr>
                        <a:t>Discriminant</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6995">
                        <a:lnSpc>
                          <a:spcPts val="1210"/>
                        </a:lnSpc>
                      </a:pPr>
                      <a:r>
                        <a:rPr sz="1100" spc="-25" dirty="0">
                          <a:latin typeface="Times New Roman" panose="02020603050405020304"/>
                          <a:cs typeface="Times New Roman" panose="02020603050405020304"/>
                        </a:rPr>
                        <a:t>novel</a:t>
                      </a:r>
                      <a:r>
                        <a:rPr sz="1100" spc="5"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feature</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6995">
                        <a:lnSpc>
                          <a:spcPts val="1210"/>
                        </a:lnSpc>
                      </a:pPr>
                      <a:r>
                        <a:rPr sz="1100" spc="-15" dirty="0">
                          <a:latin typeface="Times New Roman" panose="02020603050405020304"/>
                          <a:cs typeface="Times New Roman" panose="02020603050405020304"/>
                        </a:rPr>
                        <a:t>ng</a:t>
                      </a:r>
                      <a:r>
                        <a:rPr sz="1100" spc="-40" dirty="0">
                          <a:latin typeface="Times New Roman" panose="02020603050405020304"/>
                          <a:cs typeface="Times New Roman" panose="02020603050405020304"/>
                        </a:rPr>
                        <a:t> </a:t>
                      </a:r>
                      <a:r>
                        <a:rPr sz="1100" spc="-10" dirty="0">
                          <a:latin typeface="Times New Roman" panose="02020603050405020304"/>
                          <a:cs typeface="Times New Roman" panose="02020603050405020304"/>
                        </a:rPr>
                        <a:t>due</a:t>
                      </a:r>
                      <a:r>
                        <a:rPr sz="1100" spc="-50" dirty="0">
                          <a:latin typeface="Times New Roman" panose="02020603050405020304"/>
                          <a:cs typeface="Times New Roman" panose="02020603050405020304"/>
                        </a:rPr>
                        <a:t> </a:t>
                      </a:r>
                      <a:r>
                        <a:rPr sz="1100" dirty="0">
                          <a:latin typeface="Times New Roman" panose="02020603050405020304"/>
                          <a:cs typeface="Times New Roman" panose="02020603050405020304"/>
                        </a:rPr>
                        <a:t>to</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7630">
                        <a:lnSpc>
                          <a:spcPts val="1210"/>
                        </a:lnSpc>
                      </a:pPr>
                      <a:r>
                        <a:rPr sz="1100" spc="10" dirty="0">
                          <a:latin typeface="Times New Roman" panose="02020603050405020304"/>
                          <a:cs typeface="Times New Roman" panose="02020603050405020304"/>
                        </a:rPr>
                        <a:t>a</a:t>
                      </a:r>
                      <a:r>
                        <a:rPr sz="1100" spc="-30" dirty="0">
                          <a:latin typeface="Times New Roman" panose="02020603050405020304"/>
                          <a:cs typeface="Times New Roman" panose="02020603050405020304"/>
                        </a:rPr>
                        <a:t>n</a:t>
                      </a:r>
                      <a:r>
                        <a:rPr sz="1100" spc="10" dirty="0">
                          <a:latin typeface="Times New Roman" panose="02020603050405020304"/>
                          <a:cs typeface="Times New Roman" panose="02020603050405020304"/>
                        </a:rPr>
                        <a:t>a</a:t>
                      </a:r>
                      <a:r>
                        <a:rPr sz="1100" spc="-20" dirty="0">
                          <a:latin typeface="Times New Roman" panose="02020603050405020304"/>
                          <a:cs typeface="Times New Roman" panose="02020603050405020304"/>
                        </a:rPr>
                        <a:t>l</a:t>
                      </a:r>
                      <a:r>
                        <a:rPr sz="1100" spc="-30" dirty="0">
                          <a:latin typeface="Times New Roman" panose="02020603050405020304"/>
                          <a:cs typeface="Times New Roman" panose="02020603050405020304"/>
                        </a:rPr>
                        <a:t>y</a:t>
                      </a:r>
                      <a:r>
                        <a:rPr sz="1100" dirty="0">
                          <a:latin typeface="Times New Roman" panose="02020603050405020304"/>
                          <a:cs typeface="Times New Roman" panose="02020603050405020304"/>
                        </a:rPr>
                        <a:t>s</a:t>
                      </a:r>
                      <a:r>
                        <a:rPr sz="1100" spc="-20" dirty="0">
                          <a:latin typeface="Times New Roman" panose="02020603050405020304"/>
                          <a:cs typeface="Times New Roman" panose="02020603050405020304"/>
                        </a:rPr>
                        <a:t>i</a:t>
                      </a:r>
                      <a:r>
                        <a:rPr sz="1100" dirty="0">
                          <a:latin typeface="Times New Roman" panose="02020603050405020304"/>
                          <a:cs typeface="Times New Roman" panose="02020603050405020304"/>
                        </a:rPr>
                        <a:t>s</a:t>
                      </a:r>
                      <a:r>
                        <a:rPr sz="1100" spc="-55" dirty="0">
                          <a:latin typeface="Times New Roman" panose="02020603050405020304"/>
                          <a:cs typeface="Times New Roman" panose="02020603050405020304"/>
                        </a:rPr>
                        <a:t> </a:t>
                      </a:r>
                      <a:r>
                        <a:rPr sz="1100" spc="-10" dirty="0">
                          <a:latin typeface="Times New Roman" panose="02020603050405020304"/>
                          <a:cs typeface="Times New Roman" panose="02020603050405020304"/>
                        </a:rPr>
                        <a:t>f</a:t>
                      </a:r>
                      <a:r>
                        <a:rPr sz="1100" spc="-30" dirty="0">
                          <a:latin typeface="Times New Roman" panose="02020603050405020304"/>
                          <a:cs typeface="Times New Roman" panose="02020603050405020304"/>
                        </a:rPr>
                        <a:t>o</a:t>
                      </a:r>
                      <a:r>
                        <a:rPr sz="1100" dirty="0">
                          <a:latin typeface="Times New Roman" panose="02020603050405020304"/>
                          <a:cs typeface="Times New Roman" panose="02020603050405020304"/>
                        </a:rPr>
                        <a:t>r</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r>
              <a:tr h="167734">
                <a:tc vMerge="1">
                  <a:tcPr marL="0" marR="0" marT="7239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ts val="1220"/>
                        </a:lnSpc>
                      </a:pPr>
                      <a:r>
                        <a:rPr sz="1100" spc="-15" dirty="0">
                          <a:latin typeface="Times New Roman" panose="02020603050405020304"/>
                          <a:cs typeface="Times New Roman" panose="02020603050405020304"/>
                        </a:rPr>
                        <a:t>identification</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5725">
                        <a:lnSpc>
                          <a:spcPts val="1220"/>
                        </a:lnSpc>
                      </a:pPr>
                      <a:r>
                        <a:rPr sz="1100" spc="5" dirty="0">
                          <a:latin typeface="Times New Roman" panose="02020603050405020304"/>
                          <a:cs typeface="Times New Roman" panose="02020603050405020304"/>
                        </a:rPr>
                        <a:t>R</a:t>
                      </a:r>
                      <a:r>
                        <a:rPr sz="1100" spc="10" dirty="0">
                          <a:latin typeface="Times New Roman" panose="02020603050405020304"/>
                          <a:cs typeface="Times New Roman" panose="02020603050405020304"/>
                        </a:rPr>
                        <a:t>a</a:t>
                      </a:r>
                      <a:r>
                        <a:rPr sz="1100" spc="-25" dirty="0">
                          <a:latin typeface="Times New Roman" panose="02020603050405020304"/>
                          <a:cs typeface="Times New Roman" panose="02020603050405020304"/>
                        </a:rPr>
                        <a:t>o</a:t>
                      </a:r>
                      <a:r>
                        <a:rPr sz="1100" dirty="0">
                          <a:latin typeface="Times New Roman" panose="02020603050405020304"/>
                          <a:cs typeface="Times New Roman" panose="02020603050405020304"/>
                        </a:rPr>
                        <a:t>,</a:t>
                      </a:r>
                      <a:r>
                        <a:rPr sz="1100" spc="-45" dirty="0">
                          <a:latin typeface="Times New Roman" panose="02020603050405020304"/>
                          <a:cs typeface="Times New Roman" panose="02020603050405020304"/>
                        </a:rPr>
                        <a:t> </a:t>
                      </a:r>
                      <a:r>
                        <a:rPr sz="1100" spc="-10" dirty="0">
                          <a:latin typeface="Times New Roman" panose="02020603050405020304"/>
                          <a:cs typeface="Times New Roman" panose="02020603050405020304"/>
                        </a:rPr>
                        <a:t>D</a:t>
                      </a:r>
                      <a:r>
                        <a:rPr sz="1100" dirty="0">
                          <a:latin typeface="Times New Roman" panose="02020603050405020304"/>
                          <a:cs typeface="Times New Roman" panose="02020603050405020304"/>
                        </a:rPr>
                        <a:t>.</a:t>
                      </a:r>
                      <a:r>
                        <a:rPr sz="1100" spc="-50" dirty="0">
                          <a:latin typeface="Times New Roman" panose="02020603050405020304"/>
                          <a:cs typeface="Times New Roman" panose="02020603050405020304"/>
                        </a:rPr>
                        <a:t> </a:t>
                      </a:r>
                      <a:r>
                        <a:rPr sz="1100" spc="-80" dirty="0">
                          <a:latin typeface="Times New Roman" panose="02020603050405020304"/>
                          <a:cs typeface="Times New Roman" panose="02020603050405020304"/>
                        </a:rPr>
                        <a:t>V</a:t>
                      </a:r>
                      <a:r>
                        <a:rPr sz="1100" spc="-40" dirty="0">
                          <a:latin typeface="Times New Roman" panose="02020603050405020304"/>
                          <a:cs typeface="Times New Roman" panose="02020603050405020304"/>
                        </a:rPr>
                        <a:t>.</a:t>
                      </a:r>
                      <a:r>
                        <a:rPr sz="1100" dirty="0">
                          <a:latin typeface="Times New Roman" panose="02020603050405020304"/>
                          <a:cs typeface="Times New Roman" panose="02020603050405020304"/>
                        </a:rPr>
                        <a:t>,</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vMerge="1">
                  <a:tcPr marL="0" marR="0" marT="7239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6360">
                        <a:lnSpc>
                          <a:spcPts val="1220"/>
                        </a:lnSpc>
                      </a:pPr>
                      <a:r>
                        <a:rPr sz="1100" spc="-15" dirty="0">
                          <a:latin typeface="Times New Roman" panose="02020603050405020304"/>
                          <a:cs typeface="Times New Roman" panose="02020603050405020304"/>
                        </a:rPr>
                        <a:t>Analysis</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6995">
                        <a:lnSpc>
                          <a:spcPts val="1220"/>
                        </a:lnSpc>
                      </a:pPr>
                      <a:r>
                        <a:rPr sz="1100" spc="-5" dirty="0">
                          <a:latin typeface="Times New Roman" panose="02020603050405020304"/>
                          <a:cs typeface="Times New Roman" panose="02020603050405020304"/>
                        </a:rPr>
                        <a:t>extraction</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6995">
                        <a:lnSpc>
                          <a:spcPts val="1220"/>
                        </a:lnSpc>
                      </a:pPr>
                      <a:r>
                        <a:rPr sz="1100" spc="-10" dirty="0">
                          <a:latin typeface="Times New Roman" panose="02020603050405020304"/>
                          <a:cs typeface="Times New Roman" panose="02020603050405020304"/>
                        </a:rPr>
                        <a:t>hyperparamete</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7630">
                        <a:lnSpc>
                          <a:spcPts val="1220"/>
                        </a:lnSpc>
                      </a:pPr>
                      <a:r>
                        <a:rPr sz="1100" spc="-5" dirty="0">
                          <a:latin typeface="Times New Roman" panose="02020603050405020304"/>
                          <a:cs typeface="Times New Roman" panose="02020603050405020304"/>
                        </a:rPr>
                        <a:t>feature</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r>
              <a:tr h="167504">
                <a:tc vMerge="1">
                  <a:tcPr marL="0" marR="0" marT="7239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ts val="1220"/>
                        </a:lnSpc>
                      </a:pPr>
                      <a:r>
                        <a:rPr sz="1100" spc="-15" dirty="0">
                          <a:latin typeface="Times New Roman" panose="02020603050405020304"/>
                          <a:cs typeface="Times New Roman" panose="02020603050405020304"/>
                        </a:rPr>
                        <a:t>of</a:t>
                      </a:r>
                      <a:r>
                        <a:rPr sz="1100" spc="-55"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smart</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5725">
                        <a:lnSpc>
                          <a:spcPts val="1220"/>
                        </a:lnSpc>
                      </a:pPr>
                      <a:r>
                        <a:rPr sz="1100" spc="5" dirty="0">
                          <a:latin typeface="Times New Roman" panose="02020603050405020304"/>
                          <a:cs typeface="Times New Roman" panose="02020603050405020304"/>
                        </a:rPr>
                        <a:t>P</a:t>
                      </a:r>
                      <a:r>
                        <a:rPr sz="1100" spc="10" dirty="0">
                          <a:latin typeface="Times New Roman" panose="02020603050405020304"/>
                          <a:cs typeface="Times New Roman" panose="02020603050405020304"/>
                        </a:rPr>
                        <a:t>a</a:t>
                      </a:r>
                      <a:r>
                        <a:rPr sz="1100" dirty="0">
                          <a:latin typeface="Times New Roman" panose="02020603050405020304"/>
                          <a:cs typeface="Times New Roman" panose="02020603050405020304"/>
                        </a:rPr>
                        <a:t>t</a:t>
                      </a:r>
                      <a:r>
                        <a:rPr sz="1100" spc="-35" dirty="0">
                          <a:latin typeface="Times New Roman" panose="02020603050405020304"/>
                          <a:cs typeface="Times New Roman" panose="02020603050405020304"/>
                        </a:rPr>
                        <a:t>e</a:t>
                      </a:r>
                      <a:r>
                        <a:rPr sz="1100" spc="-20" dirty="0">
                          <a:latin typeface="Times New Roman" panose="02020603050405020304"/>
                          <a:cs typeface="Times New Roman" panose="02020603050405020304"/>
                        </a:rPr>
                        <a:t>l</a:t>
                      </a:r>
                      <a:r>
                        <a:rPr sz="1100" dirty="0">
                          <a:latin typeface="Times New Roman" panose="02020603050405020304"/>
                          <a:cs typeface="Times New Roman" panose="02020603050405020304"/>
                        </a:rPr>
                        <a:t>,</a:t>
                      </a:r>
                      <a:r>
                        <a:rPr sz="1100" spc="-70" dirty="0">
                          <a:latin typeface="Times New Roman" panose="02020603050405020304"/>
                          <a:cs typeface="Times New Roman" panose="02020603050405020304"/>
                        </a:rPr>
                        <a:t> </a:t>
                      </a:r>
                      <a:r>
                        <a:rPr sz="1100" spc="-10" dirty="0">
                          <a:latin typeface="Times New Roman" panose="02020603050405020304"/>
                          <a:cs typeface="Times New Roman" panose="02020603050405020304"/>
                        </a:rPr>
                        <a:t>I</a:t>
                      </a:r>
                      <a:r>
                        <a:rPr sz="1100" spc="10" dirty="0">
                          <a:latin typeface="Times New Roman" panose="02020603050405020304"/>
                          <a:cs typeface="Times New Roman" panose="02020603050405020304"/>
                        </a:rPr>
                        <a:t>.</a:t>
                      </a:r>
                      <a:r>
                        <a:rPr sz="1100" dirty="0">
                          <a:latin typeface="Times New Roman" panose="02020603050405020304"/>
                          <a:cs typeface="Times New Roman" panose="02020603050405020304"/>
                        </a:rPr>
                        <a:t>,</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vMerge="1">
                  <a:tcPr marL="0" marR="0" marT="7239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6360">
                        <a:lnSpc>
                          <a:spcPts val="1220"/>
                        </a:lnSpc>
                      </a:pPr>
                      <a:r>
                        <a:rPr sz="1100" spc="-10" dirty="0">
                          <a:latin typeface="Times New Roman" panose="02020603050405020304"/>
                          <a:cs typeface="Times New Roman" panose="02020603050405020304"/>
                        </a:rPr>
                        <a:t>(FLDA)</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6995">
                        <a:lnSpc>
                          <a:spcPts val="1220"/>
                        </a:lnSpc>
                      </a:pPr>
                      <a:r>
                        <a:rPr sz="1100" spc="-20" dirty="0">
                          <a:latin typeface="Times New Roman" panose="02020603050405020304"/>
                          <a:cs typeface="Times New Roman" panose="02020603050405020304"/>
                        </a:rPr>
                        <a:t>method</a:t>
                      </a:r>
                      <a:r>
                        <a:rPr sz="1100" spc="-25" dirty="0">
                          <a:latin typeface="Times New Roman" panose="02020603050405020304"/>
                          <a:cs typeface="Times New Roman" panose="02020603050405020304"/>
                        </a:rPr>
                        <a:t> </a:t>
                      </a:r>
                      <a:r>
                        <a:rPr sz="1100" spc="-10" dirty="0">
                          <a:latin typeface="Times New Roman" panose="02020603050405020304"/>
                          <a:cs typeface="Times New Roman" panose="02020603050405020304"/>
                        </a:rPr>
                        <a:t>using</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6995">
                        <a:lnSpc>
                          <a:spcPts val="1220"/>
                        </a:lnSpc>
                      </a:pPr>
                      <a:r>
                        <a:rPr sz="1100" dirty="0">
                          <a:latin typeface="Times New Roman" panose="02020603050405020304"/>
                          <a:cs typeface="Times New Roman" panose="02020603050405020304"/>
                        </a:rPr>
                        <a:t>r</a:t>
                      </a:r>
                      <a:r>
                        <a:rPr sz="1100" spc="-45" dirty="0">
                          <a:latin typeface="Times New Roman" panose="02020603050405020304"/>
                          <a:cs typeface="Times New Roman" panose="02020603050405020304"/>
                        </a:rPr>
                        <a:t> </a:t>
                      </a:r>
                      <a:r>
                        <a:rPr sz="1100" dirty="0">
                          <a:latin typeface="Times New Roman" panose="02020603050405020304"/>
                          <a:cs typeface="Times New Roman" panose="02020603050405020304"/>
                        </a:rPr>
                        <a:t>tu</a:t>
                      </a:r>
                      <a:r>
                        <a:rPr sz="1100" spc="-25" dirty="0">
                          <a:latin typeface="Times New Roman" panose="02020603050405020304"/>
                          <a:cs typeface="Times New Roman" panose="02020603050405020304"/>
                        </a:rPr>
                        <a:t>n</a:t>
                      </a:r>
                      <a:r>
                        <a:rPr sz="1100" spc="-20" dirty="0">
                          <a:latin typeface="Times New Roman" panose="02020603050405020304"/>
                          <a:cs typeface="Times New Roman" panose="02020603050405020304"/>
                        </a:rPr>
                        <a:t>i</a:t>
                      </a:r>
                      <a:r>
                        <a:rPr sz="1100" spc="-25" dirty="0">
                          <a:latin typeface="Times New Roman" panose="02020603050405020304"/>
                          <a:cs typeface="Times New Roman" panose="02020603050405020304"/>
                        </a:rPr>
                        <a:t>n</a:t>
                      </a:r>
                      <a:r>
                        <a:rPr sz="1100" dirty="0">
                          <a:latin typeface="Times New Roman" panose="02020603050405020304"/>
                          <a:cs typeface="Times New Roman" panose="02020603050405020304"/>
                        </a:rPr>
                        <a:t>g</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7630">
                        <a:lnSpc>
                          <a:spcPts val="1220"/>
                        </a:lnSpc>
                      </a:pPr>
                      <a:r>
                        <a:rPr sz="1100" spc="-10" dirty="0">
                          <a:latin typeface="Times New Roman" panose="02020603050405020304"/>
                          <a:cs typeface="Times New Roman" panose="02020603050405020304"/>
                        </a:rPr>
                        <a:t>extraction.</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r>
              <a:tr h="167935">
                <a:tc vMerge="1">
                  <a:tcPr marL="0" marR="0" marT="7239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ts val="1220"/>
                        </a:lnSpc>
                      </a:pPr>
                      <a:r>
                        <a:rPr sz="1100" spc="-30" dirty="0">
                          <a:latin typeface="Times New Roman" panose="02020603050405020304"/>
                          <a:cs typeface="Times New Roman" panose="02020603050405020304"/>
                        </a:rPr>
                        <a:t>women</a:t>
                      </a:r>
                      <a:r>
                        <a:rPr sz="1100" dirty="0">
                          <a:latin typeface="Times New Roman" panose="02020603050405020304"/>
                          <a:cs typeface="Times New Roman" panose="02020603050405020304"/>
                        </a:rPr>
                        <a:t> </a:t>
                      </a:r>
                      <a:r>
                        <a:rPr sz="1100" spc="-5" dirty="0">
                          <a:latin typeface="Times New Roman" panose="02020603050405020304"/>
                          <a:cs typeface="Times New Roman" panose="02020603050405020304"/>
                        </a:rPr>
                        <a:t>safety</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5725">
                        <a:lnSpc>
                          <a:spcPts val="1220"/>
                        </a:lnSpc>
                      </a:pPr>
                      <a:r>
                        <a:rPr sz="1100" spc="5" dirty="0">
                          <a:latin typeface="Times New Roman" panose="02020603050405020304"/>
                          <a:cs typeface="Times New Roman" panose="02020603050405020304"/>
                        </a:rPr>
                        <a:t>S</a:t>
                      </a:r>
                      <a:r>
                        <a:rPr sz="1100" spc="10" dirty="0">
                          <a:latin typeface="Times New Roman" panose="02020603050405020304"/>
                          <a:cs typeface="Times New Roman" panose="02020603050405020304"/>
                        </a:rPr>
                        <a:t>a</a:t>
                      </a:r>
                      <a:r>
                        <a:rPr sz="1100" spc="-20" dirty="0">
                          <a:latin typeface="Times New Roman" panose="02020603050405020304"/>
                          <a:cs typeface="Times New Roman" panose="02020603050405020304"/>
                        </a:rPr>
                        <a:t>i</a:t>
                      </a:r>
                      <a:r>
                        <a:rPr sz="1100" spc="-30" dirty="0">
                          <a:latin typeface="Times New Roman" panose="02020603050405020304"/>
                          <a:cs typeface="Times New Roman" panose="02020603050405020304"/>
                        </a:rPr>
                        <a:t>k</a:t>
                      </a:r>
                      <a:r>
                        <a:rPr sz="1100" dirty="0">
                          <a:latin typeface="Times New Roman" panose="02020603050405020304"/>
                          <a:cs typeface="Times New Roman" panose="02020603050405020304"/>
                        </a:rPr>
                        <a:t>u</a:t>
                      </a:r>
                      <a:r>
                        <a:rPr sz="1100" spc="-50" dirty="0">
                          <a:latin typeface="Times New Roman" panose="02020603050405020304"/>
                          <a:cs typeface="Times New Roman" panose="02020603050405020304"/>
                        </a:rPr>
                        <a:t>m</a:t>
                      </a:r>
                      <a:r>
                        <a:rPr sz="1100" spc="10" dirty="0">
                          <a:latin typeface="Times New Roman" panose="02020603050405020304"/>
                          <a:cs typeface="Times New Roman" panose="02020603050405020304"/>
                        </a:rPr>
                        <a:t>ar</a:t>
                      </a:r>
                      <a:r>
                        <a:rPr sz="1100" dirty="0">
                          <a:latin typeface="Times New Roman" panose="02020603050405020304"/>
                          <a:cs typeface="Times New Roman" panose="02020603050405020304"/>
                        </a:rPr>
                        <a:t>,</a:t>
                      </a:r>
                      <a:r>
                        <a:rPr sz="1100" spc="-114" dirty="0">
                          <a:latin typeface="Times New Roman" panose="02020603050405020304"/>
                          <a:cs typeface="Times New Roman" panose="02020603050405020304"/>
                        </a:rPr>
                        <a:t> </a:t>
                      </a:r>
                      <a:r>
                        <a:rPr sz="1100" spc="-10" dirty="0">
                          <a:latin typeface="Times New Roman" panose="02020603050405020304"/>
                          <a:cs typeface="Times New Roman" panose="02020603050405020304"/>
                        </a:rPr>
                        <a:t>K</a:t>
                      </a:r>
                      <a:r>
                        <a:rPr sz="1100" spc="10" dirty="0">
                          <a:latin typeface="Times New Roman" panose="02020603050405020304"/>
                          <a:cs typeface="Times New Roman" panose="02020603050405020304"/>
                        </a:rPr>
                        <a:t>.</a:t>
                      </a:r>
                      <a:r>
                        <a:rPr sz="1100" dirty="0">
                          <a:latin typeface="Times New Roman" panose="02020603050405020304"/>
                          <a:cs typeface="Times New Roman" panose="02020603050405020304"/>
                        </a:rPr>
                        <a:t>,</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vMerge="1">
                  <a:tcPr marL="0" marR="0" marT="7239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9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6995">
                        <a:lnSpc>
                          <a:spcPts val="1220"/>
                        </a:lnSpc>
                      </a:pPr>
                      <a:r>
                        <a:rPr sz="1100" spc="-15" dirty="0">
                          <a:latin typeface="Times New Roman" panose="02020603050405020304"/>
                          <a:cs typeface="Times New Roman" panose="02020603050405020304"/>
                        </a:rPr>
                        <a:t>autoencoders.</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6995">
                        <a:lnSpc>
                          <a:spcPts val="1220"/>
                        </a:lnSpc>
                      </a:pPr>
                      <a:r>
                        <a:rPr sz="1100" spc="-15" dirty="0">
                          <a:latin typeface="Times New Roman" panose="02020603050405020304"/>
                          <a:cs typeface="Times New Roman" panose="02020603050405020304"/>
                        </a:rPr>
                        <a:t>requirements.</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r>
              <a:tr h="167734">
                <a:tc vMerge="1">
                  <a:tcPr marL="0" marR="0" marT="7239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ts val="1220"/>
                        </a:lnSpc>
                      </a:pPr>
                      <a:r>
                        <a:rPr sz="1100" spc="-5" dirty="0">
                          <a:latin typeface="Times New Roman" panose="02020603050405020304"/>
                          <a:cs typeface="Times New Roman" panose="02020603050405020304"/>
                        </a:rPr>
                        <a:t>wearable</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5725">
                        <a:lnSpc>
                          <a:spcPts val="1220"/>
                        </a:lnSpc>
                      </a:pPr>
                      <a:r>
                        <a:rPr sz="1100" dirty="0">
                          <a:latin typeface="Times New Roman" panose="02020603050405020304"/>
                          <a:cs typeface="Times New Roman" panose="02020603050405020304"/>
                        </a:rPr>
                        <a:t>&amp;</a:t>
                      </a:r>
                      <a:r>
                        <a:rPr sz="1100" spc="-80" dirty="0">
                          <a:latin typeface="Times New Roman" panose="02020603050405020304"/>
                          <a:cs typeface="Times New Roman" panose="02020603050405020304"/>
                        </a:rPr>
                        <a:t> </a:t>
                      </a:r>
                      <a:r>
                        <a:rPr sz="1100" spc="-55" dirty="0">
                          <a:latin typeface="Times New Roman" panose="02020603050405020304"/>
                          <a:cs typeface="Times New Roman" panose="02020603050405020304"/>
                        </a:rPr>
                        <a:t>V</a:t>
                      </a:r>
                      <a:r>
                        <a:rPr sz="1100" spc="-45" dirty="0">
                          <a:latin typeface="Times New Roman" panose="02020603050405020304"/>
                          <a:cs typeface="Times New Roman" panose="02020603050405020304"/>
                        </a:rPr>
                        <a:t>i</a:t>
                      </a:r>
                      <a:r>
                        <a:rPr sz="1100" spc="-20" dirty="0">
                          <a:latin typeface="Times New Roman" panose="02020603050405020304"/>
                          <a:cs typeface="Times New Roman" panose="02020603050405020304"/>
                        </a:rPr>
                        <a:t>j</a:t>
                      </a:r>
                      <a:r>
                        <a:rPr sz="1100" spc="-35" dirty="0">
                          <a:latin typeface="Times New Roman" panose="02020603050405020304"/>
                          <a:cs typeface="Times New Roman" panose="02020603050405020304"/>
                        </a:rPr>
                        <a:t>e</a:t>
                      </a:r>
                      <a:r>
                        <a:rPr sz="1100" spc="-25" dirty="0">
                          <a:latin typeface="Times New Roman" panose="02020603050405020304"/>
                          <a:cs typeface="Times New Roman" panose="02020603050405020304"/>
                        </a:rPr>
                        <a:t>n</a:t>
                      </a:r>
                      <a:r>
                        <a:rPr sz="1100" spc="-50" dirty="0">
                          <a:latin typeface="Times New Roman" panose="02020603050405020304"/>
                          <a:cs typeface="Times New Roman" panose="02020603050405020304"/>
                        </a:rPr>
                        <a:t>d</a:t>
                      </a:r>
                      <a:r>
                        <a:rPr sz="1100" spc="-10" dirty="0">
                          <a:latin typeface="Times New Roman" panose="02020603050405020304"/>
                          <a:cs typeface="Times New Roman" panose="02020603050405020304"/>
                        </a:rPr>
                        <a:t>r</a:t>
                      </a:r>
                      <a:r>
                        <a:rPr sz="1100" dirty="0">
                          <a:latin typeface="Times New Roman" panose="02020603050405020304"/>
                          <a:cs typeface="Times New Roman" panose="02020603050405020304"/>
                        </a:rPr>
                        <a:t>a</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vMerge="1">
                  <a:tcPr marL="0" marR="0" marT="7239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9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r>
              <a:tr h="173600">
                <a:tc vMerge="1">
                  <a:tcPr marL="0" marR="0" marT="7239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ts val="1250"/>
                        </a:lnSpc>
                      </a:pPr>
                      <a:r>
                        <a:rPr sz="1100" spc="-20" dirty="0">
                          <a:latin typeface="Times New Roman" panose="02020603050405020304"/>
                          <a:cs typeface="Times New Roman" panose="02020603050405020304"/>
                        </a:rPr>
                        <a:t>device</a:t>
                      </a:r>
                      <a:r>
                        <a:rPr sz="1100" spc="15" dirty="0">
                          <a:latin typeface="Times New Roman" panose="02020603050405020304"/>
                          <a:cs typeface="Times New Roman" panose="02020603050405020304"/>
                        </a:rPr>
                        <a:t> </a:t>
                      </a:r>
                      <a:r>
                        <a:rPr sz="1100" spc="-10" dirty="0">
                          <a:latin typeface="Times New Roman" panose="02020603050405020304"/>
                          <a:cs typeface="Times New Roman" panose="02020603050405020304"/>
                        </a:rPr>
                        <a:t>using</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marL="85725">
                        <a:lnSpc>
                          <a:spcPts val="1250"/>
                        </a:lnSpc>
                      </a:pPr>
                      <a:r>
                        <a:rPr sz="1100" spc="-20" dirty="0">
                          <a:latin typeface="Times New Roman" panose="02020603050405020304"/>
                          <a:cs typeface="Times New Roman" panose="02020603050405020304"/>
                        </a:rPr>
                        <a:t>B</a:t>
                      </a:r>
                      <a:r>
                        <a:rPr sz="1100" spc="10" dirty="0">
                          <a:latin typeface="Times New Roman" panose="02020603050405020304"/>
                          <a:cs typeface="Times New Roman" panose="02020603050405020304"/>
                        </a:rPr>
                        <a:t>a</a:t>
                      </a:r>
                      <a:r>
                        <a:rPr sz="1100" dirty="0">
                          <a:latin typeface="Times New Roman" panose="02020603050405020304"/>
                          <a:cs typeface="Times New Roman" panose="02020603050405020304"/>
                        </a:rPr>
                        <a:t>bu,</a:t>
                      </a:r>
                      <a:r>
                        <a:rPr sz="1100" spc="-70" dirty="0">
                          <a:latin typeface="Times New Roman" panose="02020603050405020304"/>
                          <a:cs typeface="Times New Roman" panose="02020603050405020304"/>
                        </a:rPr>
                        <a:t> </a:t>
                      </a:r>
                      <a:r>
                        <a:rPr sz="1100" spc="-10" dirty="0">
                          <a:latin typeface="Times New Roman" panose="02020603050405020304"/>
                          <a:cs typeface="Times New Roman" panose="02020603050405020304"/>
                        </a:rPr>
                        <a:t>D.</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vMerge="1">
                  <a:tcPr marL="0" marR="0" marT="7239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0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a:lnSpc>
                          <a:spcPct val="100000"/>
                        </a:lnSpc>
                      </a:pPr>
                      <a:endParaRPr sz="10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a:lnSpc>
                          <a:spcPct val="100000"/>
                        </a:lnSpc>
                      </a:pPr>
                      <a:endParaRPr sz="10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c>
                  <a:txBody>
                    <a:bodyPr/>
                    <a:lstStyle/>
                    <a:p>
                      <a:pPr>
                        <a:lnSpc>
                          <a:spcPct val="100000"/>
                        </a:lnSpc>
                      </a:pPr>
                      <a:endParaRPr sz="10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tcPr>
                </a:tc>
              </a:tr>
              <a:tr h="266009">
                <a:tc vMerge="1">
                  <a:tcPr marL="0" marR="0" marT="7239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ts val="1300"/>
                        </a:lnSpc>
                      </a:pPr>
                      <a:r>
                        <a:rPr sz="1100" spc="-5" dirty="0">
                          <a:latin typeface="Times New Roman" panose="02020603050405020304"/>
                          <a:cs typeface="Times New Roman" panose="02020603050405020304"/>
                        </a:rPr>
                        <a:t>Dc-RFO-IoT</a:t>
                      </a: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lnB w="9525">
                      <a:solidFill>
                        <a:srgbClr val="9E9E9E"/>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lnB w="9525">
                      <a:solidFill>
                        <a:srgbClr val="9E9E9E"/>
                      </a:solidFill>
                      <a:prstDash val="solid"/>
                    </a:lnB>
                  </a:tcPr>
                </a:tc>
                <a:tc vMerge="1">
                  <a:tcPr marL="0" marR="0" marT="7239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lnB w="9525">
                      <a:solidFill>
                        <a:srgbClr val="9E9E9E"/>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lnB w="9525">
                      <a:solidFill>
                        <a:srgbClr val="9E9E9E"/>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lnB w="9525">
                      <a:solidFill>
                        <a:srgbClr val="9E9E9E"/>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lnB w="9525">
                      <a:solidFill>
                        <a:srgbClr val="9E9E9E"/>
                      </a:solidFill>
                      <a:prstDash val="soli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4256" y="234777"/>
            <a:ext cx="6551694" cy="396904"/>
          </a:xfrm>
          <a:prstGeom prst="rect">
            <a:avLst/>
          </a:prstGeom>
        </p:spPr>
        <p:txBody>
          <a:bodyPr vert="horz" wrap="square" lIns="0" tIns="12065" rIns="0" bIns="0" rtlCol="0">
            <a:spAutoFit/>
          </a:bodyPr>
          <a:lstStyle/>
          <a:p>
            <a:pPr marL="12700">
              <a:lnSpc>
                <a:spcPct val="100000"/>
              </a:lnSpc>
              <a:spcBef>
                <a:spcPts val="95"/>
              </a:spcBef>
            </a:pPr>
            <a:r>
              <a:rPr sz="2500" spc="-10" dirty="0"/>
              <a:t>INFERENCES</a:t>
            </a:r>
            <a:r>
              <a:rPr sz="2500" spc="5" dirty="0"/>
              <a:t> </a:t>
            </a:r>
            <a:r>
              <a:rPr sz="2500" spc="-5" dirty="0"/>
              <a:t>FROM</a:t>
            </a:r>
            <a:r>
              <a:rPr sz="2500" spc="5" dirty="0"/>
              <a:t> </a:t>
            </a:r>
            <a:r>
              <a:rPr sz="2500" spc="-5" dirty="0"/>
              <a:t>LITERATURE</a:t>
            </a:r>
            <a:r>
              <a:rPr sz="2500" spc="-15" dirty="0"/>
              <a:t> </a:t>
            </a:r>
            <a:r>
              <a:rPr sz="2500" spc="-10" dirty="0"/>
              <a:t>SURVEY</a:t>
            </a:r>
            <a:endParaRPr sz="2500" dirty="0"/>
          </a:p>
        </p:txBody>
      </p:sp>
      <p:sp>
        <p:nvSpPr>
          <p:cNvPr id="3" name="object 3"/>
          <p:cNvSpPr txBox="1"/>
          <p:nvPr/>
        </p:nvSpPr>
        <p:spPr>
          <a:xfrm>
            <a:off x="448962" y="746125"/>
            <a:ext cx="8498188" cy="3783087"/>
          </a:xfrm>
          <a:prstGeom prst="rect">
            <a:avLst/>
          </a:prstGeom>
        </p:spPr>
        <p:txBody>
          <a:bodyPr vert="horz" wrap="square" lIns="0" tIns="12700" rIns="0" bIns="0" rtlCol="0">
            <a:spAutoFit/>
          </a:bodyPr>
          <a:lstStyle/>
          <a:p>
            <a:pPr marL="12065" algn="just">
              <a:lnSpc>
                <a:spcPts val="1495"/>
              </a:lnSpc>
              <a:spcBef>
                <a:spcPts val="100"/>
              </a:spcBef>
              <a:tabLst>
                <a:tab pos="174625" algn="l"/>
              </a:tabLst>
            </a:pPr>
            <a:r>
              <a:rPr lang="en-US" sz="1400" b="1" dirty="0" smtClean="0">
                <a:latin typeface="Times New Roman" panose="02020603050405020304" pitchFamily="18" charset="0"/>
                <a:cs typeface="Times New Roman" panose="02020603050405020304" pitchFamily="18" charset="0"/>
              </a:rPr>
              <a:t>1.Safety Concerns for Women:</a:t>
            </a:r>
            <a:endParaRPr lang="en-US" sz="1400" b="1" dirty="0" smtClean="0">
              <a:latin typeface="Times New Roman" panose="02020603050405020304" pitchFamily="18" charset="0"/>
              <a:cs typeface="Times New Roman" panose="02020603050405020304" pitchFamily="18" charset="0"/>
            </a:endParaRPr>
          </a:p>
          <a:p>
            <a:pPr marL="12065" algn="just">
              <a:lnSpc>
                <a:spcPts val="1495"/>
              </a:lnSpc>
              <a:spcBef>
                <a:spcPts val="100"/>
              </a:spcBef>
              <a:tabLst>
                <a:tab pos="174625" algn="l"/>
              </a:tabLst>
            </a:pPr>
            <a:r>
              <a:rPr lang="en-US" sz="1600"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The literature survey highlights the prevalent safety concerns faced by women, especially in urban areas. It underscores the need for comprehensive security initiatives tailored to address the unique safety challenges faced by women, both in public spaces and during travel. Inferences suggest that there is a growing awareness of the importance of women's safety, motivating the development of innovative solutions. </a:t>
            </a:r>
            <a:endParaRPr lang="en-US" sz="1600" dirty="0" smtClean="0">
              <a:latin typeface="Times New Roman" panose="02020603050405020304" pitchFamily="18" charset="0"/>
              <a:cs typeface="Times New Roman" panose="02020603050405020304" pitchFamily="18" charset="0"/>
            </a:endParaRPr>
          </a:p>
          <a:p>
            <a:pPr marL="12065" algn="just">
              <a:lnSpc>
                <a:spcPts val="1495"/>
              </a:lnSpc>
              <a:spcBef>
                <a:spcPts val="100"/>
              </a:spcBef>
              <a:tabLst>
                <a:tab pos="174625" algn="l"/>
              </a:tabLst>
            </a:pPr>
            <a:endParaRPr lang="en-US" sz="1600" dirty="0" smtClean="0">
              <a:latin typeface="Times New Roman" panose="02020603050405020304" pitchFamily="18" charset="0"/>
              <a:cs typeface="Times New Roman" panose="02020603050405020304" pitchFamily="18" charset="0"/>
            </a:endParaRPr>
          </a:p>
          <a:p>
            <a:pPr marL="12065" algn="just">
              <a:lnSpc>
                <a:spcPts val="1495"/>
              </a:lnSpc>
              <a:spcBef>
                <a:spcPts val="100"/>
              </a:spcBef>
              <a:tabLst>
                <a:tab pos="174625" algn="l"/>
              </a:tabLst>
            </a:pPr>
            <a:r>
              <a:rPr lang="en-US" sz="1400" b="1" dirty="0" smtClean="0">
                <a:latin typeface="Times New Roman" panose="02020603050405020304" pitchFamily="18" charset="0"/>
                <a:cs typeface="Times New Roman" panose="02020603050405020304" pitchFamily="18" charset="0"/>
              </a:rPr>
              <a:t>2. Importance of Safe Navigational Directions: </a:t>
            </a:r>
            <a:endParaRPr lang="en-US" sz="1400" b="1" dirty="0" smtClean="0">
              <a:latin typeface="Times New Roman" panose="02020603050405020304" pitchFamily="18" charset="0"/>
              <a:cs typeface="Times New Roman" panose="02020603050405020304" pitchFamily="18" charset="0"/>
            </a:endParaRPr>
          </a:p>
          <a:p>
            <a:pPr marL="12065" algn="just">
              <a:lnSpc>
                <a:spcPts val="1495"/>
              </a:lnSpc>
              <a:spcBef>
                <a:spcPts val="100"/>
              </a:spcBef>
              <a:tabLst>
                <a:tab pos="174625" algn="l"/>
              </a:tabLst>
            </a:pP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Another key inference from the literature is the significance of providing women with safe navigational directions and routes. Researchers and organizations discuss the role of technology in offering real-time information about safe pathways and transportation options. The literature underscores the potential of incorporating navigation features that prioritize safety and convenience for female travelers.</a:t>
            </a:r>
            <a:endParaRPr lang="en-US" sz="1400" dirty="0" smtClean="0">
              <a:latin typeface="Times New Roman" panose="02020603050405020304" pitchFamily="18" charset="0"/>
              <a:cs typeface="Times New Roman" panose="02020603050405020304" pitchFamily="18" charset="0"/>
            </a:endParaRPr>
          </a:p>
          <a:p>
            <a:pPr marL="12065" algn="just">
              <a:lnSpc>
                <a:spcPts val="1495"/>
              </a:lnSpc>
              <a:spcBef>
                <a:spcPts val="100"/>
              </a:spcBef>
              <a:tabLst>
                <a:tab pos="174625" algn="l"/>
              </a:tabLst>
            </a:pPr>
            <a:endParaRPr lang="en-US" sz="1600" dirty="0">
              <a:latin typeface="Times New Roman" panose="02020603050405020304" pitchFamily="18" charset="0"/>
              <a:cs typeface="Times New Roman" panose="02020603050405020304" pitchFamily="18" charset="0"/>
            </a:endParaRPr>
          </a:p>
          <a:p>
            <a:pPr marL="12065" algn="just">
              <a:lnSpc>
                <a:spcPts val="1495"/>
              </a:lnSpc>
              <a:spcBef>
                <a:spcPts val="100"/>
              </a:spcBef>
              <a:tabLst>
                <a:tab pos="174625" algn="l"/>
              </a:tabLst>
            </a:pPr>
            <a:r>
              <a:rPr lang="en-US" sz="1400" b="1" dirty="0" smtClean="0">
                <a:latin typeface="Times New Roman" panose="02020603050405020304" pitchFamily="18" charset="0"/>
                <a:cs typeface="Times New Roman" panose="02020603050405020304" pitchFamily="18" charset="0"/>
              </a:rPr>
              <a:t>3</a:t>
            </a:r>
            <a:r>
              <a:rPr lang="en-US" sz="1600" b="1" dirty="0" smtClean="0">
                <a:latin typeface="Times New Roman" panose="02020603050405020304" pitchFamily="18" charset="0"/>
                <a:cs typeface="Times New Roman" panose="02020603050405020304" pitchFamily="18" charset="0"/>
              </a:rPr>
              <a:t>. </a:t>
            </a:r>
            <a:r>
              <a:rPr lang="en-US" sz="1400" b="1" dirty="0" smtClean="0">
                <a:latin typeface="Times New Roman" panose="02020603050405020304" pitchFamily="18" charset="0"/>
                <a:cs typeface="Times New Roman" panose="02020603050405020304" pitchFamily="18" charset="0"/>
              </a:rPr>
              <a:t>Immediate Reporting and Law Enforcement Connectivity:</a:t>
            </a:r>
            <a:endParaRPr lang="en-US" sz="1600" b="1" dirty="0" smtClean="0">
              <a:latin typeface="Times New Roman" panose="02020603050405020304" pitchFamily="18" charset="0"/>
              <a:cs typeface="Times New Roman" panose="02020603050405020304" pitchFamily="18" charset="0"/>
            </a:endParaRPr>
          </a:p>
          <a:p>
            <a:pPr marL="12065" algn="just">
              <a:lnSpc>
                <a:spcPts val="1495"/>
              </a:lnSpc>
              <a:spcBef>
                <a:spcPts val="100"/>
              </a:spcBef>
              <a:tabLst>
                <a:tab pos="174625" algn="l"/>
              </a:tabLst>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The literature survey also emphasizes the importance of immediate reporting and connectivity with law enforcement facilities. It discusses the need for active reporting systems that allow women to alert authorities in case of emergencies or threats. Inferences suggest that such systems can provide a sense of security and confidence to women, knowing that help is readily available when needed. </a:t>
            </a:r>
            <a:endParaRPr lang="en-US" sz="1600" dirty="0" smtClean="0">
              <a:latin typeface="Times New Roman" panose="02020603050405020304" pitchFamily="18" charset="0"/>
              <a:cs typeface="Times New Roman" panose="02020603050405020304" pitchFamily="18" charset="0"/>
            </a:endParaRPr>
          </a:p>
          <a:p>
            <a:pPr marL="12065" algn="just">
              <a:lnSpc>
                <a:spcPts val="1495"/>
              </a:lnSpc>
              <a:spcBef>
                <a:spcPts val="100"/>
              </a:spcBef>
              <a:tabLst>
                <a:tab pos="174625" algn="l"/>
              </a:tabLst>
            </a:pPr>
            <a:endParaRPr lang="en-US" dirty="0" smtClean="0">
              <a:latin typeface="Calibri" panose="020F0502020204030204" pitchFamily="34" charset="0"/>
            </a:endParaRPr>
          </a:p>
          <a:p>
            <a:pPr marL="354965" indent="-342900" algn="just">
              <a:lnSpc>
                <a:spcPts val="1495"/>
              </a:lnSpc>
              <a:spcBef>
                <a:spcPts val="100"/>
              </a:spcBef>
              <a:buAutoNum type="arabicPeriod" startAt="2"/>
              <a:tabLst>
                <a:tab pos="174625" algn="l"/>
              </a:tabLst>
            </a:pPr>
            <a:endParaRPr dirty="0">
              <a:latin typeface="Calibri" panose="020F0502020204030204" pitchFamily="34" charset="0"/>
              <a:cs typeface="Calibri" panose="020F050202020403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14816</Words>
  <Application>WPS Presentation</Application>
  <PresentationFormat>Custom</PresentationFormat>
  <Paragraphs>627</Paragraphs>
  <Slides>21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Arial</vt:lpstr>
      <vt:lpstr>SimSun</vt:lpstr>
      <vt:lpstr>Wingdings</vt:lpstr>
      <vt:lpstr>Arial MT</vt:lpstr>
      <vt:lpstr>Wingdings</vt:lpstr>
      <vt:lpstr>Times New Roman</vt:lpstr>
      <vt:lpstr>Times New Roman</vt:lpstr>
      <vt:lpstr>Calibri</vt:lpstr>
      <vt:lpstr>Calibri</vt:lpstr>
      <vt:lpstr>Microsoft YaHei</vt:lpstr>
      <vt:lpstr>Arial Unicode MS</vt:lpstr>
      <vt:lpstr>Office Theme</vt:lpstr>
      <vt:lpstr>PowerPoint 演示文稿</vt:lpstr>
      <vt:lpstr>ABSTRACT</vt:lpstr>
      <vt:lpstr>INTRODUCTION</vt:lpstr>
      <vt:lpstr>WORK DONE</vt:lpstr>
      <vt:lpstr>PROBLEM STATEMENT</vt:lpstr>
      <vt:lpstr>LITERATURE SURVEY</vt:lpstr>
      <vt:lpstr>LITERATURE SURVEY</vt:lpstr>
      <vt:lpstr>LITERATURE SURVEY</vt:lpstr>
      <vt:lpstr>INFERENCES FROM LITERATURE SURVEY</vt:lpstr>
      <vt:lpstr>EXISTING SYSTEM</vt:lpstr>
      <vt:lpstr>GOALS</vt:lpstr>
      <vt:lpstr>OBJECTIVE</vt:lpstr>
      <vt:lpstr>PROPOSED SYSTEM</vt:lpstr>
      <vt:lpstr>ARCHITECTURE</vt:lpstr>
      <vt:lpstr>DESCRIPTION OF SOFTWARE FOR IMPLEMENTATION</vt:lpstr>
      <vt:lpstr>PROJECT MODULE DESCRIPTION</vt:lpstr>
      <vt:lpstr>RESULTS AND DISCUSSION</vt:lpstr>
      <vt:lpstr>CONCLUSION</vt:lpstr>
      <vt:lpstr>OUTCOME </vt:lpstr>
      <vt:lpstr>FUTURE ENHANCEMENT</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jagad</cp:lastModifiedBy>
  <cp:revision>23</cp:revision>
  <dcterms:created xsi:type="dcterms:W3CDTF">2023-12-13T19:29:00Z</dcterms:created>
  <dcterms:modified xsi:type="dcterms:W3CDTF">2023-12-30T06:16:17Z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2023-10-13T11:00:00Z</vt:filetime>
  </property>
  <property fmtid="{D5CDD505-2E9C-101B-9397-08002B2CF9AE}" pid="3" name="Creator">
    <vt:lpwstr>Microsoft® PowerPoint® 2016</vt:lpwstr>
  </property>
  <property fmtid="{D5CDD505-2E9C-101B-9397-08002B2CF9AE}" pid="4" name="LastSaved">
    <vt:filetime>2023-12-13T11:00:00Z</vt:filetime>
  </property>
  <property fmtid="{D5CDD505-2E9C-101B-9397-08002B2CF9AE}" pid="5" name="ICV">
    <vt:lpwstr>74D6D183ACFF43F7B5C1D74551065B47</vt:lpwstr>
  </property>
  <property fmtid="{D5CDD505-2E9C-101B-9397-08002B2CF9AE}" pid="6" name="KSOProductBuildVer">
    <vt:lpwstr>1033-11.2.0.11225</vt:lpwstr>
  </property>
</Properties>
</file>