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Prakash\Desktop\KARTHIK%20DATA%20SET.%20EXCEL.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Prakash\Desktop\KARTHIK%20DATA%20SET.%20EXCE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'[KARTHIK DATA SET. EXCEL.xlsx]DATA'!$E$3</c:f>
              <c:strCache>
                <c:ptCount val="1"/>
                <c:pt idx="0">
                  <c:v>SALES</c:v>
                </c:pt>
              </c:strCache>
            </c:strRef>
          </c:tx>
          <c:spPr>
            <a:solidFill>
              <a:schemeClr val="accent1"/>
            </a:solidFill>
            <a:ln>
              <a:noFill/>
            </a:ln>
            <a:effectLst/>
          </c:spPr>
          <c:invertIfNegative val="0"/>
          <c:cat>
            <c:multiLvlStrRef>
              <c:f>'[KARTHIK DATA SET. EXCEL.xlsx]DATA'!$B$4:$D$15</c:f>
              <c:multiLvlStrCache>
                <c:ptCount val="12"/>
                <c:lvl>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lvl>
                <c:lvl>
                  <c:pt idx="0">
                    <c:v>KEVIN </c:v>
                  </c:pt>
                  <c:pt idx="1">
                    <c:v>RAJAN</c:v>
                  </c:pt>
                  <c:pt idx="2">
                    <c:v>RAJU</c:v>
                  </c:pt>
                  <c:pt idx="3">
                    <c:v>VANI</c:v>
                  </c:pt>
                  <c:pt idx="4">
                    <c:v>SUGAN</c:v>
                  </c:pt>
                  <c:pt idx="5">
                    <c:v>SAKTHI</c:v>
                  </c:pt>
                  <c:pt idx="6">
                    <c:v>SUJITHA</c:v>
                  </c:pt>
                  <c:pt idx="7">
                    <c:v>VIJI</c:v>
                  </c:pt>
                  <c:pt idx="8">
                    <c:v>RAM</c:v>
                  </c:pt>
                  <c:pt idx="9">
                    <c:v>MOHAN</c:v>
                  </c:pt>
                  <c:pt idx="10">
                    <c:v>BABU</c:v>
                  </c:pt>
                  <c:pt idx="11">
                    <c:v>KARTHI</c:v>
                  </c:pt>
                </c:lvl>
                <c:lvl>
                  <c:pt idx="0">
                    <c:v>1362</c:v>
                  </c:pt>
                  <c:pt idx="1">
                    <c:v>1363</c:v>
                  </c:pt>
                  <c:pt idx="2">
                    <c:v>1364</c:v>
                  </c:pt>
                  <c:pt idx="3">
                    <c:v>1365</c:v>
                  </c:pt>
                  <c:pt idx="4">
                    <c:v>1366</c:v>
                  </c:pt>
                  <c:pt idx="5">
                    <c:v>1367</c:v>
                  </c:pt>
                  <c:pt idx="6">
                    <c:v>1368</c:v>
                  </c:pt>
                  <c:pt idx="7">
                    <c:v>1369</c:v>
                  </c:pt>
                  <c:pt idx="8">
                    <c:v>1370</c:v>
                  </c:pt>
                  <c:pt idx="9">
                    <c:v>1371</c:v>
                  </c:pt>
                  <c:pt idx="10">
                    <c:v>1372</c:v>
                  </c:pt>
                  <c:pt idx="11">
                    <c:v>1373</c:v>
                  </c:pt>
                </c:lvl>
              </c:multiLvlStrCache>
            </c:multiLvlStrRef>
          </c:cat>
          <c:val>
            <c:numRef>
              <c:f>'[KARTHIK DATA SET. EXCEL.xlsx]DATA'!$E$4:$E$15</c:f>
              <c:numCache>
                <c:formatCode>"₹"\ #,##0.00</c:formatCode>
                <c:ptCount val="12"/>
                <c:pt idx="0">
                  <c:v>25000</c:v>
                </c:pt>
                <c:pt idx="1">
                  <c:v>32000</c:v>
                </c:pt>
                <c:pt idx="2">
                  <c:v>35000</c:v>
                </c:pt>
                <c:pt idx="3">
                  <c:v>41000</c:v>
                </c:pt>
                <c:pt idx="4">
                  <c:v>65000</c:v>
                </c:pt>
                <c:pt idx="5">
                  <c:v>28000</c:v>
                </c:pt>
                <c:pt idx="6">
                  <c:v>36000</c:v>
                </c:pt>
                <c:pt idx="7">
                  <c:v>42000</c:v>
                </c:pt>
                <c:pt idx="8">
                  <c:v>27000</c:v>
                </c:pt>
                <c:pt idx="9">
                  <c:v>58000</c:v>
                </c:pt>
                <c:pt idx="10">
                  <c:v>35000</c:v>
                </c:pt>
                <c:pt idx="11">
                  <c:v>65000</c:v>
                </c:pt>
              </c:numCache>
            </c:numRef>
          </c:val>
          <c:extLst>
            <c:ext xmlns:c16="http://schemas.microsoft.com/office/drawing/2014/chart" uri="{C3380CC4-5D6E-409C-BE32-E72D297353CC}">
              <c16:uniqueId val="{00000000-6A2A-EB46-B8FD-F6D2259AD58E}"/>
            </c:ext>
          </c:extLst>
        </c:ser>
        <c:dLbls>
          <c:showLegendKey val="0"/>
          <c:showVal val="0"/>
          <c:showCatName val="0"/>
          <c:showSerName val="0"/>
          <c:showPercent val="0"/>
          <c:showBubbleSize val="0"/>
        </c:dLbls>
        <c:gapWidth val="246"/>
        <c:overlap val="-28"/>
        <c:axId val="994367435"/>
        <c:axId val="335526997"/>
      </c:barChart>
      <c:catAx>
        <c:axId val="994367435"/>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335526997"/>
        <c:crosses val="autoZero"/>
        <c:auto val="1"/>
        <c:lblAlgn val="ctr"/>
        <c:lblOffset val="100"/>
        <c:noMultiLvlLbl val="0"/>
      </c:catAx>
      <c:valAx>
        <c:axId val="335526997"/>
        <c:scaling>
          <c:orientation val="minMax"/>
        </c:scaling>
        <c:delete val="0"/>
        <c:axPos val="l"/>
        <c:majorGridlines>
          <c:spPr>
            <a:ln w="9525" cap="flat" cmpd="sng" algn="ctr">
              <a:solidFill>
                <a:schemeClr val="lt1">
                  <a:lumMod val="90200"/>
                </a:schemeClr>
              </a:solidFill>
              <a:round/>
            </a:ln>
            <a:effectLst/>
          </c:spPr>
        </c:majorGridlines>
        <c:numFmt formatCode="&quot;₹&quot;\ #,##0.00"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94367435"/>
        <c:crosses val="autoZero"/>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pieChart>
        <c:varyColors val="1"/>
        <c:ser>
          <c:idx val="0"/>
          <c:order val="0"/>
          <c:tx>
            <c:strRef>
              <c:f>'[KARTHIK DATA SET. EXCEL.xlsx]BAR DIAGRAM'!$C$2</c:f>
              <c:strCache>
                <c:ptCount val="1"/>
                <c:pt idx="0">
                  <c:v>SALES</c:v>
                </c:pt>
              </c:strCache>
            </c:strRef>
          </c:tx>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Pt>
            <c:idx val="10"/>
            <c:bubble3D val="0"/>
            <c:spPr>
              <a:solidFill>
                <a:schemeClr val="accent5">
                  <a:lumMod val="60000"/>
                </a:schemeClr>
              </a:solidFill>
              <a:ln>
                <a:solidFill>
                  <a:schemeClr val="bg1"/>
                </a:solidFill>
              </a:ln>
              <a:effectLst/>
            </c:spPr>
          </c:dPt>
          <c:dPt>
            <c:idx val="11"/>
            <c:bubble3D val="0"/>
            <c:spPr>
              <a:solidFill>
                <a:schemeClr val="accent6">
                  <a:lumMod val="60000"/>
                </a:schemeClr>
              </a:solidFill>
              <a:ln>
                <a:solidFill>
                  <a:schemeClr val="bg1"/>
                </a:solidFill>
              </a:ln>
              <a:effectLst/>
            </c:spPr>
          </c:dPt>
          <c:cat>
            <c:strRef>
              <c:f>'[KARTHIK DATA SET. EXCEL.xlsx]BAR DIAGRAM'!$B$3:$B$14</c:f>
              <c:strCache>
                <c:ptCount val="12"/>
                <c:pt idx="0">
                  <c:v>KEVIN </c:v>
                </c:pt>
                <c:pt idx="1">
                  <c:v>RAJAN</c:v>
                </c:pt>
                <c:pt idx="2">
                  <c:v>RAJU</c:v>
                </c:pt>
                <c:pt idx="3">
                  <c:v>VANI</c:v>
                </c:pt>
                <c:pt idx="4">
                  <c:v>SUGAN</c:v>
                </c:pt>
                <c:pt idx="5">
                  <c:v>SAKTHI</c:v>
                </c:pt>
                <c:pt idx="6">
                  <c:v>SUJITHA</c:v>
                </c:pt>
                <c:pt idx="7">
                  <c:v>VIJI</c:v>
                </c:pt>
                <c:pt idx="8">
                  <c:v>RAM</c:v>
                </c:pt>
                <c:pt idx="9">
                  <c:v>MOHAN</c:v>
                </c:pt>
                <c:pt idx="10">
                  <c:v>BABU</c:v>
                </c:pt>
                <c:pt idx="11">
                  <c:v>KARTHI</c:v>
                </c:pt>
              </c:strCache>
            </c:strRef>
          </c:cat>
          <c:val>
            <c:numRef>
              <c:f>'[KARTHIK DATA SET. EXCEL.xlsx]BAR DIAGRAM'!$C$3:$C$14</c:f>
              <c:numCache>
                <c:formatCode>"₹"\ #,##0.00</c:formatCode>
                <c:ptCount val="12"/>
                <c:pt idx="0">
                  <c:v>25000</c:v>
                </c:pt>
                <c:pt idx="1">
                  <c:v>32000</c:v>
                </c:pt>
                <c:pt idx="2">
                  <c:v>35000</c:v>
                </c:pt>
                <c:pt idx="3">
                  <c:v>41000</c:v>
                </c:pt>
                <c:pt idx="4">
                  <c:v>65000</c:v>
                </c:pt>
                <c:pt idx="5">
                  <c:v>28000</c:v>
                </c:pt>
                <c:pt idx="6">
                  <c:v>36000</c:v>
                </c:pt>
                <c:pt idx="7">
                  <c:v>42000</c:v>
                </c:pt>
                <c:pt idx="8">
                  <c:v>27000</c:v>
                </c:pt>
                <c:pt idx="9">
                  <c:v>58000</c:v>
                </c:pt>
                <c:pt idx="10">
                  <c:v>35000</c:v>
                </c:pt>
                <c:pt idx="11">
                  <c:v>65000</c:v>
                </c:pt>
              </c:numCache>
            </c:numRef>
          </c:val>
          <c:extLst>
            <c:ext xmlns:c16="http://schemas.microsoft.com/office/drawing/2014/chart" uri="{C3380CC4-5D6E-409C-BE32-E72D297353CC}">
              <c16:uniqueId val="{00000000-6C96-C248-AD7A-534D86B0881D}"/>
            </c:ext>
          </c:extLst>
        </c:ser>
        <c:dLbls>
          <c:showLegendKey val="0"/>
          <c:showVal val="0"/>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8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solidFill>
          <a:schemeClr val="bg1"/>
        </a:solidFill>
      </a:ln>
      <a:effectLst/>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chart" Target="../charts/char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605" y="3314065"/>
            <a:ext cx="8610600" cy="2026285"/>
          </a:xfrm>
          <a:prstGeom prst="rect">
            <a:avLst/>
          </a:prstGeom>
          <a:noFill/>
        </p:spPr>
        <p:txBody>
          <a:bodyPr wrap="square" rtlCol="0">
            <a:noAutofit/>
          </a:bodyPr>
          <a:lstStyle/>
          <a:p>
            <a:r>
              <a:rPr lang="en-US" sz="2400" dirty="0"/>
              <a:t>STUDENT NAME: </a:t>
            </a:r>
            <a:r>
              <a:rPr lang="en-IN" sz="2400" dirty="0"/>
              <a:t>JAGADESH M</a:t>
            </a:r>
            <a:r>
              <a:rPr lang="en-US" sz="2400" dirty="0"/>
              <a:t> </a:t>
            </a:r>
          </a:p>
          <a:p>
            <a:r>
              <a:rPr lang="en-US" sz="2400" dirty="0"/>
              <a:t>REGISTER NO: 3</a:t>
            </a:r>
            <a:r>
              <a:rPr lang="en-IN" sz="2400" dirty="0"/>
              <a:t>12211620</a:t>
            </a:r>
            <a:endParaRPr lang="en-US" sz="2400" dirty="0"/>
          </a:p>
          <a:p>
            <a:r>
              <a:rPr lang="en-US" sz="2400" dirty="0"/>
              <a:t>DEPARTMENT: B.COM(GENERAL)</a:t>
            </a:r>
          </a:p>
          <a:p>
            <a:r>
              <a:rPr lang="en-US" sz="2400" dirty="0"/>
              <a:t>COLLEGE: </a:t>
            </a:r>
            <a:r>
              <a:rPr lang="en-IN" sz="2400" dirty="0"/>
              <a:t>THIRUTHANGAL NADAR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690574"/>
          </a:xfrm>
          <a:prstGeom prst="rect">
            <a:avLst/>
          </a:prstGeom>
        </p:spPr>
        <p:txBody>
          <a:bodyPr vert="horz" wrap="square" lIns="0" tIns="13335" rIns="0" bIns="0" rtlCol="0">
            <a:spAutoFit/>
          </a:bodyPr>
          <a:lstStyle/>
          <a:p>
            <a:pPr marL="12700">
              <a:lnSpc>
                <a:spcPct val="100000"/>
              </a:lnSpc>
              <a:spcBef>
                <a:spcPts val="105"/>
              </a:spcBef>
            </a:pPr>
            <a:r>
              <a:rPr sz="4400" b="1" spc="15" dirty="0">
                <a:latin typeface="Trebuchet MS" panose="020B0603020202020204"/>
                <a:cs typeface="Trebuchet MS" panose="020B0603020202020204"/>
              </a:rPr>
              <a:t>M</a:t>
            </a:r>
            <a:r>
              <a:rPr sz="4400" b="1" dirty="0">
                <a:latin typeface="Trebuchet MS" panose="020B0603020202020204"/>
                <a:cs typeface="Trebuchet MS" panose="020B0603020202020204"/>
              </a:rPr>
              <a:t>O</a:t>
            </a:r>
            <a:r>
              <a:rPr sz="4400" b="1" spc="-15" dirty="0">
                <a:latin typeface="Trebuchet MS" panose="020B0603020202020204"/>
                <a:cs typeface="Trebuchet MS" panose="020B0603020202020204"/>
              </a:rPr>
              <a:t>D</a:t>
            </a:r>
            <a:r>
              <a:rPr sz="4400" b="1" spc="-35" dirty="0">
                <a:latin typeface="Trebuchet MS" panose="020B0603020202020204"/>
                <a:cs typeface="Trebuchet MS" panose="020B0603020202020204"/>
              </a:rPr>
              <a:t>E</a:t>
            </a:r>
            <a:r>
              <a:rPr sz="4400" b="1" spc="-30" dirty="0">
                <a:latin typeface="Trebuchet MS" panose="020B0603020202020204"/>
                <a:cs typeface="Trebuchet MS" panose="020B0603020202020204"/>
              </a:rPr>
              <a:t>LL</a:t>
            </a:r>
            <a:r>
              <a:rPr sz="4400" b="1" spc="-5" dirty="0">
                <a:latin typeface="Trebuchet MS" panose="020B0603020202020204"/>
                <a:cs typeface="Trebuchet MS" panose="020B0603020202020204"/>
              </a:rPr>
              <a:t>I</a:t>
            </a:r>
            <a:r>
              <a:rPr sz="4400" b="1" spc="30" dirty="0">
                <a:latin typeface="Trebuchet MS" panose="020B0603020202020204"/>
                <a:cs typeface="Trebuchet MS" panose="020B0603020202020204"/>
              </a:rPr>
              <a:t>N</a:t>
            </a:r>
            <a:r>
              <a:rPr sz="4400" b="1" spc="5" dirty="0">
                <a:latin typeface="Trebuchet MS" panose="020B0603020202020204"/>
                <a:cs typeface="Trebuchet MS" panose="020B0603020202020204"/>
              </a:rPr>
              <a:t>G</a:t>
            </a:r>
            <a:endParaRPr sz="44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838200" y="1066800"/>
            <a:ext cx="9092565" cy="1198880"/>
          </a:xfrm>
          <a:prstGeom prst="rect">
            <a:avLst/>
          </a:prstGeom>
          <a:noFill/>
        </p:spPr>
        <p:txBody>
          <a:bodyPr wrap="square" rtlCol="0">
            <a:spAutoFit/>
          </a:bodyPr>
          <a:lstStyle/>
          <a:p>
            <a:r>
              <a:rPr lang="en-US" b="1" dirty="0">
                <a:sym typeface="+mn-ea"/>
              </a:rPr>
              <a:t>Modeling employee performance in Excel involves creating a systematic approach to evaluate, analyze, and visualize the performance data of employees.</a:t>
            </a:r>
            <a:endParaRPr lang="en-IN" b="1" dirty="0"/>
          </a:p>
          <a:p>
            <a:endParaRPr lang="en-IN" b="1" dirty="0"/>
          </a:p>
          <a:p>
            <a:endParaRPr lang="en-US"/>
          </a:p>
        </p:txBody>
      </p:sp>
      <p:sp>
        <p:nvSpPr>
          <p:cNvPr id="3" name="Text Box 2"/>
          <p:cNvSpPr txBox="1"/>
          <p:nvPr/>
        </p:nvSpPr>
        <p:spPr>
          <a:xfrm>
            <a:off x="1054735" y="2665095"/>
            <a:ext cx="4820920" cy="3729990"/>
          </a:xfrm>
          <a:prstGeom prst="rect">
            <a:avLst/>
          </a:prstGeom>
          <a:noFill/>
        </p:spPr>
        <p:txBody>
          <a:bodyPr wrap="square" rtlCol="0">
            <a:noAutofit/>
          </a:bodyPr>
          <a:lstStyle/>
          <a:p>
            <a:endParaRPr lang="en-US"/>
          </a:p>
        </p:txBody>
      </p:sp>
      <p:sp>
        <p:nvSpPr>
          <p:cNvPr id="7" name="Text Box 6"/>
          <p:cNvSpPr txBox="1"/>
          <p:nvPr/>
        </p:nvSpPr>
        <p:spPr>
          <a:xfrm>
            <a:off x="5181600" y="5029200"/>
            <a:ext cx="4064000" cy="460375"/>
          </a:xfrm>
          <a:prstGeom prst="rect">
            <a:avLst/>
          </a:prstGeom>
          <a:noFill/>
        </p:spPr>
        <p:txBody>
          <a:bodyPr wrap="square" rtlCol="0">
            <a:spAutoFit/>
          </a:bodyPr>
          <a:lstStyle/>
          <a:p>
            <a:r>
              <a:rPr lang="en-US" sz="2400" b="1"/>
              <a:t>PIVOT TABLE</a:t>
            </a:r>
          </a:p>
        </p:txBody>
      </p:sp>
      <p:graphicFrame>
        <p:nvGraphicFramePr>
          <p:cNvPr id="15" name="Table 14"/>
          <p:cNvGraphicFramePr/>
          <p:nvPr/>
        </p:nvGraphicFramePr>
        <p:xfrm>
          <a:off x="1905000" y="1676273"/>
          <a:ext cx="2345690" cy="5057445"/>
        </p:xfrm>
        <a:graphic>
          <a:graphicData uri="http://schemas.openxmlformats.org/drawingml/2006/table">
            <a:tbl>
              <a:tblPr/>
              <a:tblGrid>
                <a:gridCol w="1406525">
                  <a:extLst>
                    <a:ext uri="{9D8B030D-6E8A-4147-A177-3AD203B41FA5}">
                      <a16:colId xmlns:a16="http://schemas.microsoft.com/office/drawing/2014/main" val="20000"/>
                    </a:ext>
                  </a:extLst>
                </a:gridCol>
                <a:gridCol w="939165">
                  <a:extLst>
                    <a:ext uri="{9D8B030D-6E8A-4147-A177-3AD203B41FA5}">
                      <a16:colId xmlns:a16="http://schemas.microsoft.com/office/drawing/2014/main" val="20001"/>
                    </a:ext>
                  </a:extLst>
                </a:gridCol>
              </a:tblGrid>
              <a:tr h="239395">
                <a:tc>
                  <a:txBody>
                    <a:bodyPr/>
                    <a:lstStyle/>
                    <a:p>
                      <a:pPr marL="9525" indent="0" algn="l" fontAlgn="ctr"/>
                      <a:r>
                        <a:rPr sz="900" b="1" i="0">
                          <a:solidFill>
                            <a:srgbClr val="000000"/>
                          </a:solidFill>
                          <a:latin typeface="Calibri" panose="020F0502020204030204"/>
                          <a:ea typeface="Calibri" panose="020F0502020204030204"/>
                        </a:rPr>
                        <a:t>EMP. NAMES</a:t>
                      </a:r>
                    </a:p>
                  </a:txBody>
                  <a:tcPr marL="9842" marR="9842" marT="9842" anchor="ctr">
                    <a:lnL>
                      <a:noFill/>
                    </a:lnL>
                    <a:lnR>
                      <a:noFill/>
                    </a:lnR>
                    <a:lnT>
                      <a:noFill/>
                    </a:lnT>
                    <a:lnB w="6350" cap="flat" cmpd="sng">
                      <a:solidFill>
                        <a:srgbClr val="9BC2E6"/>
                      </a:solidFill>
                      <a:prstDash val="solid"/>
                      <a:headEnd type="none" w="med" len="med"/>
                      <a:tailEnd type="none" w="med" len="med"/>
                    </a:lnB>
                    <a:solidFill>
                      <a:srgbClr val="DDEBF7"/>
                    </a:solidFill>
                  </a:tcPr>
                </a:tc>
                <a:tc>
                  <a:txBody>
                    <a:bodyPr/>
                    <a:lstStyle/>
                    <a:p>
                      <a:pPr marL="9525" indent="0" algn="l" fontAlgn="ctr"/>
                      <a:r>
                        <a:rPr sz="900" b="1" i="0">
                          <a:solidFill>
                            <a:srgbClr val="000000"/>
                          </a:solidFill>
                          <a:latin typeface="Calibri" panose="020F0502020204030204"/>
                          <a:ea typeface="Calibri" panose="020F0502020204030204"/>
                        </a:rPr>
                        <a:t>SALES</a:t>
                      </a:r>
                    </a:p>
                  </a:txBody>
                  <a:tcPr marL="9842" marR="9842" marT="9842" anchor="ctr">
                    <a:lnL>
                      <a:noFill/>
                    </a:lnL>
                    <a:lnR>
                      <a:noFill/>
                    </a:lnR>
                    <a:lnT>
                      <a:noFill/>
                    </a:lnT>
                    <a:lnB w="6350" cap="flat" cmpd="sng">
                      <a:solidFill>
                        <a:srgbClr val="9BC2E6"/>
                      </a:solidFill>
                      <a:prstDash val="solid"/>
                      <a:headEnd type="none" w="med" len="med"/>
                      <a:tailEnd type="none" w="med" len="med"/>
                    </a:lnB>
                    <a:solidFill>
                      <a:srgbClr val="DDEBF7"/>
                    </a:solidFill>
                  </a:tcPr>
                </a:tc>
                <a:extLst>
                  <a:ext uri="{0D108BD9-81ED-4DB2-BD59-A6C34878D82A}">
                    <a16:rowId xmlns:a16="http://schemas.microsoft.com/office/drawing/2014/main" val="10000"/>
                  </a:ext>
                </a:extLst>
              </a:tr>
              <a:tr h="174625">
                <a:tc>
                  <a:txBody>
                    <a:bodyPr/>
                    <a:lstStyle/>
                    <a:p>
                      <a:pPr marL="9525" indent="0" algn="l" fontAlgn="ctr"/>
                      <a:r>
                        <a:rPr sz="900" b="0" i="0">
                          <a:solidFill>
                            <a:srgbClr val="000000"/>
                          </a:solidFill>
                          <a:latin typeface="Calibri" panose="020F0502020204030204"/>
                          <a:ea typeface="Calibri" panose="020F0502020204030204"/>
                        </a:rPr>
                        <a:t>BABU</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01"/>
                  </a:ext>
                </a:extLst>
              </a:tr>
              <a:tr h="174625">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900" b="0" i="0">
                          <a:solidFill>
                            <a:srgbClr val="000000"/>
                          </a:solidFill>
                          <a:latin typeface="Calibri" panose="020F0502020204030204"/>
                          <a:ea typeface="Calibri" panose="020F0502020204030204"/>
                        </a:rPr>
                        <a:t>₹ 35,000.00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02"/>
                  </a:ext>
                </a:extLst>
              </a:tr>
              <a:tr h="174625">
                <a:tc>
                  <a:txBody>
                    <a:bodyPr/>
                    <a:lstStyle/>
                    <a:p>
                      <a:pPr marL="9525" indent="0" algn="l" fontAlgn="ctr"/>
                      <a:r>
                        <a:rPr sz="900" b="0" i="0">
                          <a:solidFill>
                            <a:srgbClr val="000000"/>
                          </a:solidFill>
                          <a:latin typeface="Calibri" panose="020F0502020204030204"/>
                          <a:ea typeface="Calibri" panose="020F0502020204030204"/>
                        </a:rPr>
                        <a:t>KARTHI</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03"/>
                  </a:ext>
                </a:extLst>
              </a:tr>
              <a:tr h="174625">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900" b="0" i="0">
                          <a:solidFill>
                            <a:srgbClr val="000000"/>
                          </a:solidFill>
                          <a:latin typeface="Calibri" panose="020F0502020204030204"/>
                          <a:ea typeface="Calibri" panose="020F0502020204030204"/>
                        </a:rPr>
                        <a:t>₹ 65,000.00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04"/>
                  </a:ext>
                </a:extLst>
              </a:tr>
              <a:tr h="174625">
                <a:tc>
                  <a:txBody>
                    <a:bodyPr/>
                    <a:lstStyle/>
                    <a:p>
                      <a:pPr marL="9525" indent="0" algn="l" fontAlgn="ctr"/>
                      <a:r>
                        <a:rPr sz="900" b="0" i="0">
                          <a:solidFill>
                            <a:srgbClr val="000000"/>
                          </a:solidFill>
                          <a:latin typeface="Calibri" panose="020F0502020204030204"/>
                          <a:ea typeface="Calibri" panose="020F0502020204030204"/>
                        </a:rPr>
                        <a:t>KEVIN </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05"/>
                  </a:ext>
                </a:extLst>
              </a:tr>
              <a:tr h="174625">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900" b="0" i="0">
                          <a:solidFill>
                            <a:srgbClr val="000000"/>
                          </a:solidFill>
                          <a:latin typeface="Calibri" panose="020F0502020204030204"/>
                          <a:ea typeface="Calibri" panose="020F0502020204030204"/>
                        </a:rPr>
                        <a:t>₹ 25,000.00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06"/>
                  </a:ext>
                </a:extLst>
              </a:tr>
              <a:tr h="174625">
                <a:tc>
                  <a:txBody>
                    <a:bodyPr/>
                    <a:lstStyle/>
                    <a:p>
                      <a:pPr marL="9525" indent="0" algn="l" fontAlgn="ctr"/>
                      <a:r>
                        <a:rPr sz="900" b="0" i="0">
                          <a:solidFill>
                            <a:srgbClr val="000000"/>
                          </a:solidFill>
                          <a:latin typeface="Calibri" panose="020F0502020204030204"/>
                          <a:ea typeface="Calibri" panose="020F0502020204030204"/>
                        </a:rPr>
                        <a:t>MOHAN</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07"/>
                  </a:ext>
                </a:extLst>
              </a:tr>
              <a:tr h="174625">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900" b="0" i="0">
                          <a:solidFill>
                            <a:srgbClr val="000000"/>
                          </a:solidFill>
                          <a:latin typeface="Calibri" panose="020F0502020204030204"/>
                          <a:ea typeface="Calibri" panose="020F0502020204030204"/>
                        </a:rPr>
                        <a:t>₹ 58,000.00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08"/>
                  </a:ext>
                </a:extLst>
              </a:tr>
              <a:tr h="174625">
                <a:tc>
                  <a:txBody>
                    <a:bodyPr/>
                    <a:lstStyle/>
                    <a:p>
                      <a:pPr marL="9525" indent="0" algn="l" fontAlgn="ctr"/>
                      <a:r>
                        <a:rPr sz="900" b="0" i="0">
                          <a:solidFill>
                            <a:srgbClr val="000000"/>
                          </a:solidFill>
                          <a:latin typeface="Calibri" panose="020F0502020204030204"/>
                          <a:ea typeface="Calibri" panose="020F0502020204030204"/>
                        </a:rPr>
                        <a:t>RAJAN</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09"/>
                  </a:ext>
                </a:extLst>
              </a:tr>
              <a:tr h="174625">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900" b="0" i="0">
                          <a:solidFill>
                            <a:srgbClr val="000000"/>
                          </a:solidFill>
                          <a:latin typeface="Calibri" panose="020F0502020204030204"/>
                          <a:ea typeface="Calibri" panose="020F0502020204030204"/>
                        </a:rPr>
                        <a:t>₹ 32,000.00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10"/>
                  </a:ext>
                </a:extLst>
              </a:tr>
              <a:tr h="174625">
                <a:tc>
                  <a:txBody>
                    <a:bodyPr/>
                    <a:lstStyle/>
                    <a:p>
                      <a:pPr marL="9525" indent="0" algn="l" fontAlgn="ctr"/>
                      <a:r>
                        <a:rPr sz="900" b="0" i="0">
                          <a:solidFill>
                            <a:srgbClr val="000000"/>
                          </a:solidFill>
                          <a:latin typeface="Calibri" panose="020F0502020204030204"/>
                          <a:ea typeface="Calibri" panose="020F0502020204030204"/>
                        </a:rPr>
                        <a:t>RAJU</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11"/>
                  </a:ext>
                </a:extLst>
              </a:tr>
              <a:tr h="174625">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900" b="0" i="0">
                          <a:solidFill>
                            <a:srgbClr val="000000"/>
                          </a:solidFill>
                          <a:latin typeface="Calibri" panose="020F0502020204030204"/>
                          <a:ea typeface="Calibri" panose="020F0502020204030204"/>
                        </a:rPr>
                        <a:t>₹ 35,000.00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12"/>
                  </a:ext>
                </a:extLst>
              </a:tr>
              <a:tr h="174625">
                <a:tc>
                  <a:txBody>
                    <a:bodyPr/>
                    <a:lstStyle/>
                    <a:p>
                      <a:pPr marL="9525" indent="0" algn="l" fontAlgn="ctr"/>
                      <a:r>
                        <a:rPr sz="900" b="0" i="0">
                          <a:solidFill>
                            <a:srgbClr val="000000"/>
                          </a:solidFill>
                          <a:latin typeface="Calibri" panose="020F0502020204030204"/>
                          <a:ea typeface="Calibri" panose="020F0502020204030204"/>
                        </a:rPr>
                        <a:t>RAM</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13"/>
                  </a:ext>
                </a:extLst>
              </a:tr>
              <a:tr h="174625">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900" b="0" i="0">
                          <a:solidFill>
                            <a:srgbClr val="000000"/>
                          </a:solidFill>
                          <a:latin typeface="Calibri" panose="020F0502020204030204"/>
                          <a:ea typeface="Calibri" panose="020F0502020204030204"/>
                        </a:rPr>
                        <a:t>₹ 27,000.00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14"/>
                  </a:ext>
                </a:extLst>
              </a:tr>
              <a:tr h="174625">
                <a:tc>
                  <a:txBody>
                    <a:bodyPr/>
                    <a:lstStyle/>
                    <a:p>
                      <a:pPr marL="9525" indent="0" algn="l" fontAlgn="ctr"/>
                      <a:r>
                        <a:rPr sz="900" b="0" i="0">
                          <a:solidFill>
                            <a:srgbClr val="000000"/>
                          </a:solidFill>
                          <a:latin typeface="Calibri" panose="020F0502020204030204"/>
                          <a:ea typeface="Calibri" panose="020F0502020204030204"/>
                        </a:rPr>
                        <a:t>SAKTHI</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15"/>
                  </a:ext>
                </a:extLst>
              </a:tr>
              <a:tr h="174625">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900" b="0" i="0">
                          <a:solidFill>
                            <a:srgbClr val="000000"/>
                          </a:solidFill>
                          <a:latin typeface="Calibri" panose="020F0502020204030204"/>
                          <a:ea typeface="Calibri" panose="020F0502020204030204"/>
                        </a:rPr>
                        <a:t>₹ 28,000.00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16"/>
                  </a:ext>
                </a:extLst>
              </a:tr>
              <a:tr h="174625">
                <a:tc>
                  <a:txBody>
                    <a:bodyPr/>
                    <a:lstStyle/>
                    <a:p>
                      <a:pPr marL="9525" indent="0" algn="l" fontAlgn="ctr"/>
                      <a:r>
                        <a:rPr sz="900" b="0" i="0">
                          <a:solidFill>
                            <a:srgbClr val="000000"/>
                          </a:solidFill>
                          <a:latin typeface="Calibri" panose="020F0502020204030204"/>
                          <a:ea typeface="Calibri" panose="020F0502020204030204"/>
                        </a:rPr>
                        <a:t>SUGAN</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17"/>
                  </a:ext>
                </a:extLst>
              </a:tr>
              <a:tr h="174625">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900" b="0" i="0">
                          <a:solidFill>
                            <a:srgbClr val="000000"/>
                          </a:solidFill>
                          <a:latin typeface="Calibri" panose="020F0502020204030204"/>
                          <a:ea typeface="Calibri" panose="020F0502020204030204"/>
                        </a:rPr>
                        <a:t>₹ 65,000.00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18"/>
                  </a:ext>
                </a:extLst>
              </a:tr>
              <a:tr h="174625">
                <a:tc>
                  <a:txBody>
                    <a:bodyPr/>
                    <a:lstStyle/>
                    <a:p>
                      <a:pPr marL="9525" indent="0" algn="l" fontAlgn="ctr"/>
                      <a:r>
                        <a:rPr sz="900" b="0" i="0">
                          <a:solidFill>
                            <a:srgbClr val="000000"/>
                          </a:solidFill>
                          <a:latin typeface="Calibri" panose="020F0502020204030204"/>
                          <a:ea typeface="Calibri" panose="020F0502020204030204"/>
                        </a:rPr>
                        <a:t>SUJITHA</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19"/>
                  </a:ext>
                </a:extLst>
              </a:tr>
              <a:tr h="174625">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900" b="0" i="0">
                          <a:solidFill>
                            <a:srgbClr val="000000"/>
                          </a:solidFill>
                          <a:latin typeface="Calibri" panose="020F0502020204030204"/>
                          <a:ea typeface="Calibri" panose="020F0502020204030204"/>
                        </a:rPr>
                        <a:t>₹ 36,000.00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20"/>
                  </a:ext>
                </a:extLst>
              </a:tr>
              <a:tr h="174625">
                <a:tc>
                  <a:txBody>
                    <a:bodyPr/>
                    <a:lstStyle/>
                    <a:p>
                      <a:pPr marL="9525" indent="0" algn="l" fontAlgn="ctr"/>
                      <a:r>
                        <a:rPr sz="900" b="0" i="0">
                          <a:solidFill>
                            <a:srgbClr val="000000"/>
                          </a:solidFill>
                          <a:latin typeface="Calibri" panose="020F0502020204030204"/>
                          <a:ea typeface="Calibri" panose="020F0502020204030204"/>
                        </a:rPr>
                        <a:t>VANI</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21"/>
                  </a:ext>
                </a:extLst>
              </a:tr>
              <a:tr h="174625">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900" b="0" i="0">
                          <a:solidFill>
                            <a:srgbClr val="000000"/>
                          </a:solidFill>
                          <a:latin typeface="Calibri" panose="020F0502020204030204"/>
                          <a:ea typeface="Calibri" panose="020F0502020204030204"/>
                        </a:rPr>
                        <a:t>₹ 41,000.00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22"/>
                  </a:ext>
                </a:extLst>
              </a:tr>
              <a:tr h="174625">
                <a:tc>
                  <a:txBody>
                    <a:bodyPr/>
                    <a:lstStyle/>
                    <a:p>
                      <a:pPr marL="9525" indent="0" algn="l" fontAlgn="ctr"/>
                      <a:r>
                        <a:rPr sz="900" b="0" i="0">
                          <a:solidFill>
                            <a:srgbClr val="000000"/>
                          </a:solidFill>
                          <a:latin typeface="Calibri" panose="020F0502020204030204"/>
                          <a:ea typeface="Calibri" panose="020F0502020204030204"/>
                        </a:rPr>
                        <a:t>VIJI</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23"/>
                  </a:ext>
                </a:extLst>
              </a:tr>
              <a:tr h="174625">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c>
                  <a:txBody>
                    <a:bodyPr/>
                    <a:lstStyle/>
                    <a:p>
                      <a:pPr marL="9525" indent="0" algn="r" fontAlgn="ctr"/>
                      <a:r>
                        <a:rPr sz="900" b="0" i="0">
                          <a:solidFill>
                            <a:srgbClr val="000000"/>
                          </a:solidFill>
                          <a:latin typeface="Calibri" panose="020F0502020204030204"/>
                          <a:ea typeface="Calibri" panose="020F0502020204030204"/>
                        </a:rPr>
                        <a:t>₹ 42,000.00</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24"/>
                  </a:ext>
                </a:extLst>
              </a:tr>
              <a:tr h="174625">
                <a:tc>
                  <a:txBody>
                    <a:bodyPr/>
                    <a:lstStyle/>
                    <a:p>
                      <a:pPr marL="9525" indent="0" algn="l" fontAlgn="ctr"/>
                      <a:r>
                        <a:rPr sz="900" b="1" i="0">
                          <a:solidFill>
                            <a:srgbClr val="000000"/>
                          </a:solidFill>
                          <a:latin typeface="Calibri" panose="020F0502020204030204"/>
                          <a:ea typeface="Calibri" panose="020F0502020204030204"/>
                        </a:rPr>
                        <a:t>Grand Total</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tc>
                  <a:txBody>
                    <a:bodyPr/>
                    <a:lstStyle/>
                    <a:p>
                      <a:pPr marL="9525" indent="0" algn="l" fontAlgn="ctr"/>
                      <a:endParaRPr sz="900" b="1"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extLst>
                  <a:ext uri="{0D108BD9-81ED-4DB2-BD59-A6C34878D82A}">
                    <a16:rowId xmlns:a16="http://schemas.microsoft.com/office/drawing/2014/main" val="1002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134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690574"/>
          </a:xfrm>
          <a:prstGeom prst="rect">
            <a:avLst/>
          </a:prstGeom>
        </p:spPr>
        <p:txBody>
          <a:bodyPr vert="horz" wrap="square" lIns="0" tIns="13335" rIns="0" bIns="0" rtlCol="0">
            <a:spAutoFit/>
          </a:bodyPr>
          <a:lstStyle/>
          <a:p>
            <a:pPr marL="12700">
              <a:lnSpc>
                <a:spcPct val="100000"/>
              </a:lnSpc>
              <a:spcBef>
                <a:spcPts val="105"/>
              </a:spcBef>
            </a:pPr>
            <a:r>
              <a:rPr sz="4400" dirty="0"/>
              <a:t>R</a:t>
            </a:r>
            <a:r>
              <a:rPr sz="4400" spc="-40" dirty="0"/>
              <a:t>E</a:t>
            </a:r>
            <a:r>
              <a:rPr sz="4400" spc="15" dirty="0"/>
              <a:t>S</a:t>
            </a:r>
            <a:r>
              <a:rPr sz="4400" spc="-30" dirty="0"/>
              <a:t>U</a:t>
            </a:r>
            <a:r>
              <a:rPr sz="4400" spc="-405" dirty="0"/>
              <a:t>L</a:t>
            </a:r>
            <a:r>
              <a:rPr sz="44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2" name="Text Box 1"/>
          <p:cNvSpPr txBox="1"/>
          <p:nvPr/>
        </p:nvSpPr>
        <p:spPr>
          <a:xfrm>
            <a:off x="228600" y="1143635"/>
            <a:ext cx="8556625" cy="1476375"/>
          </a:xfrm>
          <a:prstGeom prst="rect">
            <a:avLst/>
          </a:prstGeom>
          <a:noFill/>
        </p:spPr>
        <p:txBody>
          <a:bodyPr wrap="square" rtlCol="0">
            <a:spAutoFit/>
          </a:bodyPr>
          <a:lstStyle/>
          <a:p>
            <a:r>
              <a:rPr lang="en-US" b="1" dirty="0">
                <a:latin typeface="Palatino Linotype" panose="02040502050505030304" charset="0"/>
                <a:cs typeface="Palatino Linotype" panose="02040502050505030304" charset="0"/>
                <a:sym typeface="+mn-ea"/>
              </a:rPr>
              <a:t>To present employee performance results in Excel, you can create a structured and visually appealing report. Below are steps to organize and display the results effectively</a:t>
            </a:r>
            <a:r>
              <a:rPr lang="en-IN" b="1" dirty="0">
                <a:latin typeface="Palatino Linotype" panose="02040502050505030304" charset="0"/>
                <a:cs typeface="Palatino Linotype" panose="02040502050505030304" charset="0"/>
                <a:sym typeface="+mn-ea"/>
              </a:rPr>
              <a:t>.</a:t>
            </a:r>
            <a:endParaRPr lang="en-IN" b="1" dirty="0">
              <a:latin typeface="Palatino Linotype" panose="02040502050505030304" charset="0"/>
              <a:cs typeface="Palatino Linotype" panose="02040502050505030304" charset="0"/>
            </a:endParaRPr>
          </a:p>
          <a:p>
            <a:endParaRPr lang="en-US">
              <a:latin typeface="Palatino Linotype" panose="02040502050505030304" charset="0"/>
              <a:cs typeface="Palatino Linotype" panose="02040502050505030304" charset="0"/>
            </a:endParaRPr>
          </a:p>
          <a:p>
            <a:endParaRPr lang="en-US"/>
          </a:p>
        </p:txBody>
      </p:sp>
      <p:sp>
        <p:nvSpPr>
          <p:cNvPr id="12" name="Text Box 11"/>
          <p:cNvSpPr txBox="1"/>
          <p:nvPr/>
        </p:nvSpPr>
        <p:spPr>
          <a:xfrm>
            <a:off x="942975" y="5451475"/>
            <a:ext cx="4064000" cy="460375"/>
          </a:xfrm>
          <a:prstGeom prst="rect">
            <a:avLst/>
          </a:prstGeom>
          <a:noFill/>
        </p:spPr>
        <p:txBody>
          <a:bodyPr wrap="square" rtlCol="0">
            <a:spAutoFit/>
          </a:bodyPr>
          <a:lstStyle/>
          <a:p>
            <a:r>
              <a:rPr lang="en-US" sz="2400" b="1"/>
              <a:t>GRAPH</a:t>
            </a:r>
          </a:p>
        </p:txBody>
      </p:sp>
      <p:sp>
        <p:nvSpPr>
          <p:cNvPr id="13" name="Text Box 12"/>
          <p:cNvSpPr txBox="1"/>
          <p:nvPr/>
        </p:nvSpPr>
        <p:spPr>
          <a:xfrm>
            <a:off x="7239000" y="5410200"/>
            <a:ext cx="4064000" cy="460375"/>
          </a:xfrm>
          <a:prstGeom prst="rect">
            <a:avLst/>
          </a:prstGeom>
          <a:noFill/>
        </p:spPr>
        <p:txBody>
          <a:bodyPr wrap="square" rtlCol="0">
            <a:spAutoFit/>
          </a:bodyPr>
          <a:lstStyle/>
          <a:p>
            <a:r>
              <a:rPr lang="en-US" sz="2400" b="1"/>
              <a:t>pie chart</a:t>
            </a:r>
          </a:p>
        </p:txBody>
      </p:sp>
      <p:graphicFrame>
        <p:nvGraphicFramePr>
          <p:cNvPr id="20" name="Chart 19"/>
          <p:cNvGraphicFramePr/>
          <p:nvPr/>
        </p:nvGraphicFramePr>
        <p:xfrm>
          <a:off x="76200" y="2433955"/>
          <a:ext cx="4826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p:cNvGraphicFramePr/>
          <p:nvPr/>
        </p:nvGraphicFramePr>
        <p:xfrm>
          <a:off x="5486400" y="2362200"/>
          <a:ext cx="48260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3042573" cy="666842"/>
          </a:xfrm>
        </p:spPr>
        <p:txBody>
          <a:bodyPr/>
          <a:lstStyle/>
          <a:p>
            <a:r>
              <a:rPr lang="en-US" sz="4400" u="sng" dirty="0">
                <a:latin typeface="Times New Roman" panose="02020603050405020304" pitchFamily="18" charset="0"/>
                <a:cs typeface="Times New Roman" panose="02020603050405020304" pitchFamily="18" charset="0"/>
              </a:rPr>
              <a:t>conclusion</a:t>
            </a:r>
            <a:endParaRPr lang="en-IN" sz="4400" u="sng"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158935" y="1236104"/>
            <a:ext cx="7322185" cy="5332095"/>
          </a:xfrm>
          <a:prstGeom prst="rect">
            <a:avLst/>
          </a:prstGeom>
          <a:noFill/>
        </p:spPr>
        <p:txBody>
          <a:bodyPr wrap="square" rtlCol="0">
            <a:noAutofit/>
          </a:bodyPr>
          <a:lstStyle/>
          <a:p>
            <a:pPr algn="just"/>
            <a:r>
              <a:rPr lang="en-US" sz="2400" b="1" dirty="0"/>
              <a:t>Utilizing Excel for employee performance analysis provides a structured framework for assessing and optimizing workforce performance. By harnessing Excel's capabilities in data management, calculation, and visualization, you can uncover trends, monitor key metrics, and identify opportunities for growth. This in-depth analysis yields actionable insights into employee competencies and areas for development, informing strategic decisions on promotions, training, and development initiatives that align with organizational objectives. To ensure the integrity and relevance of the performance evaluation process, it is essential to regularly update and thoughtfully interpret the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90574"/>
          </a:xfrm>
          <a:prstGeom prst="rect">
            <a:avLst/>
          </a:prstGeom>
        </p:spPr>
        <p:txBody>
          <a:bodyPr vert="horz" wrap="square" lIns="0" tIns="13335" rIns="0" bIns="0" rtlCol="0">
            <a:spAutoFit/>
          </a:bodyPr>
          <a:lstStyle/>
          <a:p>
            <a:pPr marL="12700">
              <a:lnSpc>
                <a:spcPct val="100000"/>
              </a:lnSpc>
              <a:spcBef>
                <a:spcPts val="105"/>
              </a:spcBef>
            </a:pPr>
            <a:r>
              <a:rPr sz="4400" spc="25" dirty="0"/>
              <a:t>A</a:t>
            </a:r>
            <a:r>
              <a:rPr sz="4400" spc="-5" dirty="0"/>
              <a:t>G</a:t>
            </a:r>
            <a:r>
              <a:rPr sz="4400" spc="-35" dirty="0"/>
              <a:t>E</a:t>
            </a:r>
            <a:r>
              <a:rPr sz="4400" spc="15" dirty="0"/>
              <a:t>N</a:t>
            </a:r>
            <a:r>
              <a:rPr sz="44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9822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t>P</a:t>
            </a:r>
            <a:r>
              <a:rPr sz="4000" spc="15" dirty="0"/>
              <a:t>ROB</a:t>
            </a:r>
            <a:r>
              <a:rPr sz="4000" spc="55" dirty="0"/>
              <a:t>L</a:t>
            </a:r>
            <a:r>
              <a:rPr sz="4000" spc="-20" dirty="0"/>
              <a:t>E</a:t>
            </a:r>
            <a:r>
              <a:rPr sz="4000" spc="20" dirty="0"/>
              <a:t>M</a:t>
            </a:r>
            <a:r>
              <a:rPr lang="en-IN" sz="4000" spc="20" dirty="0"/>
              <a:t> </a:t>
            </a:r>
            <a:r>
              <a:rPr sz="4000" spc="10" dirty="0"/>
              <a:t>S</a:t>
            </a:r>
            <a:r>
              <a:rPr sz="4000" spc="-370" dirty="0"/>
              <a:t>T</a:t>
            </a:r>
            <a:r>
              <a:rPr sz="4000" spc="-375" dirty="0"/>
              <a:t>A</a:t>
            </a:r>
            <a:r>
              <a:rPr sz="4000" spc="15" dirty="0"/>
              <a:t>T</a:t>
            </a:r>
            <a:r>
              <a:rPr sz="4000" spc="-10" dirty="0"/>
              <a:t>E</a:t>
            </a:r>
            <a:r>
              <a:rPr sz="4000" spc="-20" dirty="0"/>
              <a:t>ME</a:t>
            </a:r>
            <a:r>
              <a:rPr sz="4000" spc="10" dirty="0"/>
              <a:t>NT</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676275" y="1397635"/>
            <a:ext cx="7170420" cy="5069840"/>
          </a:xfrm>
          <a:prstGeom prst="rect">
            <a:avLst/>
          </a:prstGeom>
          <a:noFill/>
        </p:spPr>
        <p:txBody>
          <a:bodyPr wrap="square" rtlCol="0">
            <a:noAutofit/>
          </a:bodyPr>
          <a:lstStyle/>
          <a:p>
            <a:r>
              <a:rPr lang="en-US" dirty="0">
                <a:latin typeface="Arial" panose="020B0604020202020204" pitchFamily="34" charset="0"/>
                <a:cs typeface="Arial" panose="020B0604020202020204" pitchFamily="34" charset="0"/>
                <a:sym typeface="+mn-ea"/>
              </a:rPr>
              <a:t> </a:t>
            </a:r>
            <a:r>
              <a:rPr lang="en-US" sz="2400" b="1" dirty="0">
                <a:latin typeface="Arial" panose="020B0604020202020204" pitchFamily="34" charset="0"/>
                <a:cs typeface="Arial" panose="020B0604020202020204" pitchFamily="34" charset="0"/>
                <a:sym typeface="+mn-ea"/>
              </a:rPr>
              <a:t>Objective:</a:t>
            </a:r>
          </a:p>
          <a:p>
            <a:pPr algn="just"/>
            <a:r>
              <a:rPr lang="en-US" sz="2000" dirty="0"/>
              <a:t>     Create an efficient and scalable Excel solution to centralize employee data, monitor crucial metrics, and produce self-updating reports and visualizations</a:t>
            </a:r>
            <a:r>
              <a:rPr lang="en-IN" sz="2000" dirty="0"/>
              <a:t>.</a:t>
            </a:r>
          </a:p>
          <a:p>
            <a:r>
              <a:rPr lang="en-US" sz="2400" b="1" dirty="0"/>
              <a:t>Data Cleanup and Structuring:</a:t>
            </a:r>
          </a:p>
          <a:p>
            <a:pPr algn="just"/>
            <a:r>
              <a:rPr lang="en-US" sz="2000" dirty="0"/>
              <a:t>     Harmonize data formats (such as dates and numbers) for consistency. Purge or rectify errors and discrepancies. Categorize data into logical groups (including Personal Details, Employment Information, and Remuneration) for easy access and analysis</a:t>
            </a:r>
            <a:r>
              <a:rPr lang="en-IN" sz="2000" dirty="0"/>
              <a:t>.</a:t>
            </a:r>
            <a:endParaRPr lang="en-US" sz="2400" b="1" dirty="0"/>
          </a:p>
          <a:p>
            <a:r>
              <a:rPr lang="en-US" sz="2400" b="1" dirty="0"/>
              <a:t>Analytical Tools:</a:t>
            </a:r>
          </a:p>
          <a:p>
            <a:pPr algn="just"/>
            <a:r>
              <a:rPr lang="en-US" sz="2000" dirty="0"/>
              <a:t>     Construct calculations to extract vital statistics (like total staff and mean salary). Create dynamic pivot tables to synthesize and dissect data across multiple dimensions (such as team, location, and role).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0584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762000"/>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t>PROJECT</a:t>
            </a:r>
            <a:r>
              <a:rPr lang="en-IN" sz="4000" spc="5" dirty="0"/>
              <a:t> </a:t>
            </a:r>
            <a:r>
              <a:rPr sz="4000" spc="-20" dirty="0"/>
              <a:t>OVERVIEW</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895047" y="1956601"/>
            <a:ext cx="7917317" cy="4510874"/>
          </a:xfrm>
          <a:prstGeom prst="rect">
            <a:avLst/>
          </a:prstGeom>
          <a:noFill/>
        </p:spPr>
        <p:txBody>
          <a:bodyPr wrap="square" rtlCol="0">
            <a:noAutofit/>
          </a:bodyPr>
          <a:lstStyle/>
          <a:p>
            <a:pPr algn="just"/>
            <a:r>
              <a:rPr lang="en-IN" sz="2400" dirty="0">
                <a:cs typeface="Times New Roman" panose="02020603050405020304" pitchFamily="18" charset="0"/>
              </a:rPr>
              <a:t>This project aims to assess and benchmark employee performance across multiple departments, including Human Resources, Marketing, Research and Development, Legal, Support, and Engineering. Through the use of visualizations such as graphs and pie charts, this project will culminate in a robust, intuitive Excel dashboard that can be periodically refreshed and leveraged by HR and management to inform data-driven decisions and drive performance enhancements throughout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9822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 Box 8"/>
          <p:cNvSpPr txBox="1"/>
          <p:nvPr/>
        </p:nvSpPr>
        <p:spPr>
          <a:xfrm>
            <a:off x="1086485" y="1653687"/>
            <a:ext cx="7563485" cy="4819650"/>
          </a:xfrm>
          <a:prstGeom prst="rect">
            <a:avLst/>
          </a:prstGeom>
          <a:noFill/>
        </p:spPr>
        <p:txBody>
          <a:bodyPr wrap="square" rtlCol="0">
            <a:noAutofit/>
          </a:bodyPr>
          <a:lstStyle/>
          <a:p>
            <a:r>
              <a:rPr lang="en-US" sz="2400" b="1" dirty="0">
                <a:sym typeface="+mn-ea"/>
              </a:rPr>
              <a:t>Employees: </a:t>
            </a:r>
            <a:endParaRPr lang="en-US" sz="2400" b="1" dirty="0"/>
          </a:p>
          <a:p>
            <a:pPr algn="just"/>
            <a:r>
              <a:rPr lang="en-US" sz="2400" b="1" dirty="0">
                <a:sym typeface="+mn-ea"/>
              </a:rPr>
              <a:t> </a:t>
            </a:r>
            <a:r>
              <a:rPr lang="en-IN" sz="2400" dirty="0">
                <a:sym typeface="+mn-ea"/>
              </a:rPr>
              <a:t>Employees will have the ability to securely access their own performance data and metrics, enabling them to conduct self-assessments and pinpoint opportunities for personal growth and development.</a:t>
            </a:r>
            <a:endParaRPr lang="en-US" sz="2400" dirty="0"/>
          </a:p>
          <a:p>
            <a:r>
              <a:rPr lang="en-US" sz="2400" dirty="0">
                <a:sym typeface="+mn-ea"/>
              </a:rPr>
              <a:t>                                                                                                                                            </a:t>
            </a:r>
            <a:endParaRPr lang="en-US" sz="2400" dirty="0"/>
          </a:p>
          <a:p>
            <a:r>
              <a:rPr lang="en-US" sz="2400" b="1" dirty="0">
                <a:sym typeface="+mn-ea"/>
              </a:rPr>
              <a:t>Business </a:t>
            </a:r>
            <a:r>
              <a:rPr lang="en-US" sz="2400" b="1" dirty="0" err="1">
                <a:sym typeface="+mn-ea"/>
              </a:rPr>
              <a:t>Organisation</a:t>
            </a:r>
            <a:r>
              <a:rPr lang="en-US" sz="2400" b="1" dirty="0">
                <a:sym typeface="+mn-ea"/>
              </a:rPr>
              <a:t>:</a:t>
            </a:r>
            <a:endParaRPr lang="en-US" sz="2400" b="1" dirty="0"/>
          </a:p>
          <a:p>
            <a:pPr algn="just"/>
            <a:r>
              <a:rPr lang="en-US" sz="2400" dirty="0"/>
              <a:t>Recruitment teams utilize data analysis to uncover key skill sets and performance patterns, enabling them to make informed hiring decisions and identify top talent.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0820400" y="5334000"/>
            <a:ext cx="457200" cy="74295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29800" y="49085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65151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2819400" y="1476375"/>
            <a:ext cx="6715125" cy="5490483"/>
          </a:xfrm>
          <a:prstGeom prst="rect">
            <a:avLst/>
          </a:prstGeom>
          <a:noFill/>
        </p:spPr>
        <p:txBody>
          <a:bodyPr wrap="square" rtlCol="0" anchor="ctr">
            <a:noAutofit/>
          </a:bodyPr>
          <a:lstStyle/>
          <a:p>
            <a:r>
              <a:rPr lang="en-US" sz="2400" b="1" dirty="0">
                <a:sym typeface="+mn-ea"/>
              </a:rPr>
              <a:t>1. Comprehensive Performance Tracking</a:t>
            </a:r>
            <a:r>
              <a:rPr lang="en-IN" sz="2400" b="1" dirty="0">
                <a:sym typeface="+mn-ea"/>
              </a:rPr>
              <a:t> :</a:t>
            </a:r>
            <a:endParaRPr lang="en-US" sz="2400" b="1" dirty="0"/>
          </a:p>
          <a:p>
            <a:pPr algn="just"/>
            <a:r>
              <a:rPr lang="en-US" sz="2400" b="1" dirty="0">
                <a:sym typeface="+mn-ea"/>
              </a:rPr>
              <a:t>      </a:t>
            </a:r>
            <a:r>
              <a:rPr lang="en-US" sz="2000" dirty="0"/>
              <a:t>Centralizes and tracks performance data for individuals and teams across essential metrics, consolidating information from various sources into a cohesive, easy-to-navigate Excel platform.</a:t>
            </a:r>
            <a:endParaRPr lang="en-IN" sz="2000" dirty="0"/>
          </a:p>
          <a:p>
            <a:r>
              <a:rPr lang="en-US" sz="2400" dirty="0">
                <a:sym typeface="+mn-ea"/>
              </a:rPr>
              <a:t> </a:t>
            </a:r>
            <a:r>
              <a:rPr lang="en-US" sz="2400" b="1" dirty="0">
                <a:sym typeface="+mn-ea"/>
              </a:rPr>
              <a:t>2. Dynamic Dashboards and Visualizations </a:t>
            </a:r>
            <a:r>
              <a:rPr lang="en-IN" sz="2400" b="1" dirty="0">
                <a:sym typeface="+mn-ea"/>
              </a:rPr>
              <a:t>:</a:t>
            </a:r>
            <a:endParaRPr lang="en-US" sz="2400" dirty="0"/>
          </a:p>
          <a:p>
            <a:pPr algn="just"/>
            <a:r>
              <a:rPr lang="en-US" sz="2400" dirty="0">
                <a:sym typeface="+mn-ea"/>
              </a:rPr>
              <a:t>        </a:t>
            </a:r>
            <a:r>
              <a:rPr lang="en-IN" sz="2400" dirty="0">
                <a:sym typeface="+mn-ea"/>
              </a:rPr>
              <a:t>Delivers</a:t>
            </a:r>
            <a:r>
              <a:rPr lang="en-IN" sz="2000" dirty="0">
                <a:sym typeface="+mn-ea"/>
              </a:rPr>
              <a:t> dynamic, real-time analytics through interactive visualizations and pivot tables, offering tailored views for diverse stakeholders, including managers, HR professionals, and other key users.</a:t>
            </a:r>
            <a:endParaRPr lang="en-US" sz="2000" dirty="0"/>
          </a:p>
          <a:p>
            <a:r>
              <a:rPr lang="en-US" sz="2400" b="1" dirty="0">
                <a:sym typeface="+mn-ea"/>
              </a:rPr>
              <a:t>3. Automated reporting :</a:t>
            </a:r>
            <a:endParaRPr lang="en-US" sz="2400" b="1" dirty="0"/>
          </a:p>
          <a:p>
            <a:pPr algn="just"/>
            <a:r>
              <a:rPr lang="en-US" sz="2400" dirty="0">
                <a:sym typeface="+mn-ea"/>
              </a:rPr>
              <a:t>       </a:t>
            </a:r>
            <a:r>
              <a:rPr lang="en-IN" sz="2000" dirty="0">
                <a:sym typeface="+mn-ea"/>
              </a:rPr>
              <a:t>Automates data collection and report generation, eliminating manual drudgery and guaranteeing that insights remain current, precise, and actionable through regular updates.</a:t>
            </a:r>
            <a:endParaRPr lang="en-US" sz="2000" dirty="0"/>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117" y="76199"/>
            <a:ext cx="10681335" cy="758190"/>
          </a:xfrm>
        </p:spPr>
        <p:txBody>
          <a:bodyPr/>
          <a:lstStyle/>
          <a:p>
            <a:r>
              <a:rPr lang="en-IN" dirty="0"/>
              <a:t>Dataset Description</a:t>
            </a:r>
          </a:p>
        </p:txBody>
      </p:sp>
      <p:sp>
        <p:nvSpPr>
          <p:cNvPr id="3" name="Text Box 2"/>
          <p:cNvSpPr txBox="1"/>
          <p:nvPr/>
        </p:nvSpPr>
        <p:spPr>
          <a:xfrm>
            <a:off x="533400" y="834389"/>
            <a:ext cx="9557385" cy="5947412"/>
          </a:xfrm>
          <a:prstGeom prst="rect">
            <a:avLst/>
          </a:prstGeom>
          <a:noFill/>
        </p:spPr>
        <p:txBody>
          <a:bodyPr wrap="square" rtlCol="0">
            <a:noAutofit/>
          </a:bodyPr>
          <a:lstStyle/>
          <a:p>
            <a:pPr algn="just"/>
            <a:r>
              <a:rPr lang="en-US" sz="2000" b="1" dirty="0">
                <a:sym typeface="+mn-ea"/>
              </a:rPr>
              <a:t>The dataset for employee performance analysis typically includes various metrics that reflect </a:t>
            </a:r>
            <a:endParaRPr lang="en-US" sz="2000" b="1" dirty="0"/>
          </a:p>
          <a:p>
            <a:pPr algn="just"/>
            <a:r>
              <a:rPr lang="en-US" sz="2000" b="1" dirty="0">
                <a:sym typeface="+mn-ea"/>
              </a:rPr>
              <a:t>an employee's productivity, quality of work, attendance, and overall contribution to the </a:t>
            </a:r>
            <a:endParaRPr lang="en-US" sz="2000" b="1" dirty="0"/>
          </a:p>
          <a:p>
            <a:pPr algn="just"/>
            <a:r>
              <a:rPr lang="en-US" sz="2000" b="1" dirty="0">
                <a:sym typeface="+mn-ea"/>
              </a:rPr>
              <a:t>organization. Below is a description of the key columns that would be included in </a:t>
            </a:r>
            <a:r>
              <a:rPr lang="en-IN" sz="2000" b="1" dirty="0">
                <a:sym typeface="+mn-ea"/>
              </a:rPr>
              <a:t>a Actionable Insights which Include recommendations or action items based on the analysis, such as training needs or performance improvement plans.</a:t>
            </a:r>
            <a:endParaRPr lang="en-IN" sz="2000" b="1" dirty="0"/>
          </a:p>
          <a:p>
            <a:endParaRPr lang="en-US" sz="2000" b="1" dirty="0"/>
          </a:p>
          <a:p>
            <a:r>
              <a:rPr lang="en-US" sz="2000" b="1" dirty="0">
                <a:sym typeface="+mn-ea"/>
              </a:rPr>
              <a:t>Excel dataset:</a:t>
            </a:r>
            <a:endParaRPr lang="en-US" sz="2000" b="1" dirty="0"/>
          </a:p>
          <a:p>
            <a:pPr marL="285750" indent="-285750">
              <a:buFont typeface="Arial" panose="020B0604020202020204" pitchFamily="34" charset="0"/>
              <a:buChar char="•"/>
            </a:pPr>
            <a:r>
              <a:rPr lang="en-US" sz="2000" b="1" dirty="0">
                <a:sym typeface="+mn-ea"/>
              </a:rPr>
              <a:t>EmpID: </a:t>
            </a:r>
            <a:r>
              <a:rPr lang="en-US" sz="2000" dirty="0">
                <a:sym typeface="+mn-ea"/>
              </a:rPr>
              <a:t>A unique identifier for each employee</a:t>
            </a:r>
            <a:r>
              <a:rPr lang="en-IN" sz="2000" dirty="0">
                <a:sym typeface="+mn-ea"/>
              </a:rPr>
              <a:t>.</a:t>
            </a:r>
            <a:endParaRPr lang="en-IN" sz="2000" dirty="0"/>
          </a:p>
          <a:p>
            <a:pPr marL="285750" indent="-285750">
              <a:buFont typeface="Arial" panose="020B0604020202020204" pitchFamily="34" charset="0"/>
              <a:buChar char="•"/>
            </a:pPr>
            <a:r>
              <a:rPr lang="en-US" sz="2000" b="1" dirty="0">
                <a:sym typeface="+mn-ea"/>
              </a:rPr>
              <a:t>Employee Name: </a:t>
            </a:r>
            <a:r>
              <a:rPr lang="en-US" sz="2000" dirty="0">
                <a:sym typeface="+mn-ea"/>
              </a:rPr>
              <a:t>The employee’s given name</a:t>
            </a:r>
            <a:r>
              <a:rPr lang="en-IN" sz="2000" dirty="0">
                <a:sym typeface="+mn-ea"/>
              </a:rPr>
              <a:t>.</a:t>
            </a:r>
            <a:endParaRPr lang="en-IN" sz="2000" b="1" dirty="0">
              <a:sym typeface="+mn-ea"/>
            </a:endParaRPr>
          </a:p>
          <a:p>
            <a:pPr marL="285750" indent="-285750">
              <a:buFont typeface="Arial" panose="020B0604020202020204" pitchFamily="34" charset="0"/>
              <a:buChar char="•"/>
            </a:pPr>
            <a:r>
              <a:rPr lang="en-US" sz="2000" b="1" dirty="0">
                <a:sym typeface="+mn-ea"/>
              </a:rPr>
              <a:t>Gender Code: </a:t>
            </a:r>
            <a:r>
              <a:rPr lang="en-US" sz="2000" dirty="0">
                <a:sym typeface="+mn-ea"/>
              </a:rPr>
              <a:t>A code representing the gender of the employee (e.g., M for Male, F for Female, etc.)</a:t>
            </a:r>
            <a:endParaRPr lang="en-IN" sz="2000" dirty="0"/>
          </a:p>
          <a:p>
            <a:pPr marL="285750" indent="-285750">
              <a:buFont typeface="Arial" panose="020B0604020202020204" pitchFamily="34" charset="0"/>
              <a:buChar char="•"/>
            </a:pPr>
            <a:r>
              <a:rPr lang="en-US" sz="2000" b="1" dirty="0">
                <a:sym typeface="+mn-ea"/>
              </a:rPr>
              <a:t>Business Unit: </a:t>
            </a:r>
            <a:r>
              <a:rPr lang="en-US" sz="2000" dirty="0">
                <a:sym typeface="+mn-ea"/>
              </a:rPr>
              <a:t>The department or division within the company where the employee works</a:t>
            </a:r>
            <a:r>
              <a:rPr lang="en-IN" sz="2000" dirty="0">
                <a:sym typeface="+mn-ea"/>
              </a:rPr>
              <a:t>.</a:t>
            </a:r>
          </a:p>
          <a:p>
            <a:pPr marL="285750" indent="-285750">
              <a:buFont typeface="Arial" panose="020B0604020202020204" pitchFamily="34" charset="0"/>
              <a:buChar char="•"/>
            </a:pPr>
            <a:r>
              <a:rPr lang="en-US" altLang="en-IN" sz="2000" b="1" dirty="0">
                <a:sym typeface="+mn-ea"/>
              </a:rPr>
              <a:t>Employee salary: </a:t>
            </a:r>
            <a:r>
              <a:rPr lang="en-US" altLang="en-IN" sz="2000" dirty="0">
                <a:sym typeface="+mn-ea"/>
              </a:rPr>
              <a:t>the amount of salary that the employee gets for their work.</a:t>
            </a:r>
            <a:endParaRPr lang="en-IN" sz="2000" b="1" dirty="0"/>
          </a:p>
          <a:p>
            <a:pPr marL="285750" indent="-285750">
              <a:buFont typeface="Arial" panose="020B0604020202020204" pitchFamily="34" charset="0"/>
              <a:buChar char="•"/>
            </a:pPr>
            <a:r>
              <a:rPr lang="en-US" sz="2000" b="1" dirty="0">
                <a:sym typeface="+mn-ea"/>
              </a:rPr>
              <a:t>Employee Type:</a:t>
            </a:r>
            <a:r>
              <a:rPr lang="en-US" sz="2000" dirty="0">
                <a:sym typeface="+mn-ea"/>
              </a:rPr>
              <a:t> Classification of the employee, such as full-time, part-time, contractor, etc. </a:t>
            </a:r>
            <a:endParaRPr lang="en-IN" sz="2000" dirty="0"/>
          </a:p>
          <a:p>
            <a:pPr marL="285750" indent="-285750">
              <a:buFont typeface="Arial" panose="020B0604020202020204" pitchFamily="34" charset="0"/>
              <a:buChar char="•"/>
            </a:pPr>
            <a:r>
              <a:rPr lang="en-US" sz="2000" b="1" dirty="0">
                <a:sym typeface="+mn-ea"/>
              </a:rPr>
              <a:t>Employee location:</a:t>
            </a:r>
            <a:r>
              <a:rPr lang="en-US" sz="2000" dirty="0">
                <a:sym typeface="+mn-ea"/>
              </a:rPr>
              <a:t> location of the employee where he works.</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4394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28409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657475" y="1283482"/>
            <a:ext cx="6485890" cy="5189855"/>
          </a:xfrm>
          <a:prstGeom prst="rect">
            <a:avLst/>
          </a:prstGeom>
          <a:noFill/>
        </p:spPr>
        <p:txBody>
          <a:bodyPr wrap="square" rtlCol="0">
            <a:noAutofit/>
          </a:bodyPr>
          <a:lstStyle/>
          <a:p>
            <a:pPr algn="just"/>
            <a:r>
              <a:rPr lang="en-US" sz="2400" dirty="0"/>
              <a:t>combined 'wow' features create a cutting-edge, user-friendly, and highly efficient Excel-based solution that surpasses expectations in employee performance management and analysis. This innovative tool includes an AI-powered module that identifies trends and recommends actionable enhancements, empowering managers to develop data-driven strategies that drive productivity and employee engagement. By providing a comprehensive view, the solution enables informed, strategic decision-making that fosters improvement and growth.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5318</Words>
  <Application>Microsoft Office PowerPoint</Application>
  <PresentationFormat>Widescreen</PresentationFormat>
  <Paragraphs>180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Unknown User</cp:lastModifiedBy>
  <cp:revision>22</cp:revision>
  <dcterms:created xsi:type="dcterms:W3CDTF">2024-03-29T15:07:00Z</dcterms:created>
  <dcterms:modified xsi:type="dcterms:W3CDTF">2024-08-30T14:29:01Z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140329A0245D453EBC026D5B18FEBA86_13</vt:lpwstr>
  </property>
  <property fmtid="{D5CDD505-2E9C-101B-9397-08002B2CF9AE}" pid="5" name="KSOProductBuildVer">
    <vt:lpwstr>1033-12.2.0.17545</vt:lpwstr>
  </property>
</Properties>
</file>