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28DF573-CF8A-424C-BFEB-31859395FB09}">
          <p14:sldIdLst>
            <p14:sldId id="256"/>
            <p14:sldId id="257"/>
            <p14:sldId id="258"/>
            <p14:sldId id="259"/>
            <p14:sldId id="260"/>
            <p14:sldId id="261"/>
            <p14:sldId id="262"/>
            <p14:sldId id="263"/>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82" d="100"/>
          <a:sy n="82" d="100"/>
        </p:scale>
        <p:origin x="58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A7F9FA1-0571-45C6-ACEE-5EFA908436CD}"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2774BB-2C9F-46FD-91C5-F686A0AC54D5}" type="slidenum">
              <a:rPr lang="en-IN" smtClean="0"/>
              <a:t>‹#›</a:t>
            </a:fld>
            <a:endParaRPr lang="en-IN"/>
          </a:p>
        </p:txBody>
      </p:sp>
    </p:spTree>
    <p:extLst>
      <p:ext uri="{BB962C8B-B14F-4D97-AF65-F5344CB8AC3E}">
        <p14:creationId xmlns:p14="http://schemas.microsoft.com/office/powerpoint/2010/main" val="3900361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7F9FA1-0571-45C6-ACEE-5EFA908436CD}"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2774BB-2C9F-46FD-91C5-F686A0AC54D5}" type="slidenum">
              <a:rPr lang="en-IN" smtClean="0"/>
              <a:t>‹#›</a:t>
            </a:fld>
            <a:endParaRPr lang="en-IN"/>
          </a:p>
        </p:txBody>
      </p:sp>
    </p:spTree>
    <p:extLst>
      <p:ext uri="{BB962C8B-B14F-4D97-AF65-F5344CB8AC3E}">
        <p14:creationId xmlns:p14="http://schemas.microsoft.com/office/powerpoint/2010/main" val="3355048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7F9FA1-0571-45C6-ACEE-5EFA908436CD}"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2774BB-2C9F-46FD-91C5-F686A0AC54D5}" type="slidenum">
              <a:rPr lang="en-IN" smtClean="0"/>
              <a:t>‹#›</a:t>
            </a:fld>
            <a:endParaRPr lang="en-IN"/>
          </a:p>
        </p:txBody>
      </p:sp>
    </p:spTree>
    <p:extLst>
      <p:ext uri="{BB962C8B-B14F-4D97-AF65-F5344CB8AC3E}">
        <p14:creationId xmlns:p14="http://schemas.microsoft.com/office/powerpoint/2010/main" val="2281555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7F9FA1-0571-45C6-ACEE-5EFA908436CD}"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2774BB-2C9F-46FD-91C5-F686A0AC54D5}" type="slidenum">
              <a:rPr lang="en-IN" smtClean="0"/>
              <a:t>‹#›</a:t>
            </a:fld>
            <a:endParaRPr lang="en-IN"/>
          </a:p>
        </p:txBody>
      </p:sp>
    </p:spTree>
    <p:extLst>
      <p:ext uri="{BB962C8B-B14F-4D97-AF65-F5344CB8AC3E}">
        <p14:creationId xmlns:p14="http://schemas.microsoft.com/office/powerpoint/2010/main" val="2325508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7F9FA1-0571-45C6-ACEE-5EFA908436CD}"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2774BB-2C9F-46FD-91C5-F686A0AC54D5}" type="slidenum">
              <a:rPr lang="en-IN" smtClean="0"/>
              <a:t>‹#›</a:t>
            </a:fld>
            <a:endParaRPr lang="en-IN"/>
          </a:p>
        </p:txBody>
      </p:sp>
    </p:spTree>
    <p:extLst>
      <p:ext uri="{BB962C8B-B14F-4D97-AF65-F5344CB8AC3E}">
        <p14:creationId xmlns:p14="http://schemas.microsoft.com/office/powerpoint/2010/main" val="576062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A7F9FA1-0571-45C6-ACEE-5EFA908436CD}"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2774BB-2C9F-46FD-91C5-F686A0AC54D5}" type="slidenum">
              <a:rPr lang="en-IN" smtClean="0"/>
              <a:t>‹#›</a:t>
            </a:fld>
            <a:endParaRPr lang="en-IN"/>
          </a:p>
        </p:txBody>
      </p:sp>
    </p:spTree>
    <p:extLst>
      <p:ext uri="{BB962C8B-B14F-4D97-AF65-F5344CB8AC3E}">
        <p14:creationId xmlns:p14="http://schemas.microsoft.com/office/powerpoint/2010/main" val="2834473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A7F9FA1-0571-45C6-ACEE-5EFA908436CD}" type="datetimeFigureOut">
              <a:rPr lang="en-IN" smtClean="0"/>
              <a:t>27-09-2023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2774BB-2C9F-46FD-91C5-F686A0AC54D5}" type="slidenum">
              <a:rPr lang="en-IN" smtClean="0"/>
              <a:t>‹#›</a:t>
            </a:fld>
            <a:endParaRPr lang="en-IN"/>
          </a:p>
        </p:txBody>
      </p:sp>
    </p:spTree>
    <p:extLst>
      <p:ext uri="{BB962C8B-B14F-4D97-AF65-F5344CB8AC3E}">
        <p14:creationId xmlns:p14="http://schemas.microsoft.com/office/powerpoint/2010/main" val="237724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A7F9FA1-0571-45C6-ACEE-5EFA908436CD}" type="datetimeFigureOut">
              <a:rPr lang="en-IN" smtClean="0"/>
              <a:t>27-09-2023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2774BB-2C9F-46FD-91C5-F686A0AC54D5}" type="slidenum">
              <a:rPr lang="en-IN" smtClean="0"/>
              <a:t>‹#›</a:t>
            </a:fld>
            <a:endParaRPr lang="en-IN"/>
          </a:p>
        </p:txBody>
      </p:sp>
    </p:spTree>
    <p:extLst>
      <p:ext uri="{BB962C8B-B14F-4D97-AF65-F5344CB8AC3E}">
        <p14:creationId xmlns:p14="http://schemas.microsoft.com/office/powerpoint/2010/main" val="2963004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7F9FA1-0571-45C6-ACEE-5EFA908436CD}" type="datetimeFigureOut">
              <a:rPr lang="en-IN" smtClean="0"/>
              <a:t>27-09-2023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12774BB-2C9F-46FD-91C5-F686A0AC54D5}" type="slidenum">
              <a:rPr lang="en-IN" smtClean="0"/>
              <a:t>‹#›</a:t>
            </a:fld>
            <a:endParaRPr lang="en-IN"/>
          </a:p>
        </p:txBody>
      </p:sp>
    </p:spTree>
    <p:extLst>
      <p:ext uri="{BB962C8B-B14F-4D97-AF65-F5344CB8AC3E}">
        <p14:creationId xmlns:p14="http://schemas.microsoft.com/office/powerpoint/2010/main" val="2845400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7F9FA1-0571-45C6-ACEE-5EFA908436CD}"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2774BB-2C9F-46FD-91C5-F686A0AC54D5}" type="slidenum">
              <a:rPr lang="en-IN" smtClean="0"/>
              <a:t>‹#›</a:t>
            </a:fld>
            <a:endParaRPr lang="en-IN"/>
          </a:p>
        </p:txBody>
      </p:sp>
    </p:spTree>
    <p:extLst>
      <p:ext uri="{BB962C8B-B14F-4D97-AF65-F5344CB8AC3E}">
        <p14:creationId xmlns:p14="http://schemas.microsoft.com/office/powerpoint/2010/main" val="174531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7F9FA1-0571-45C6-ACEE-5EFA908436CD}"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2774BB-2C9F-46FD-91C5-F686A0AC54D5}" type="slidenum">
              <a:rPr lang="en-IN" smtClean="0"/>
              <a:t>‹#›</a:t>
            </a:fld>
            <a:endParaRPr lang="en-IN"/>
          </a:p>
        </p:txBody>
      </p:sp>
    </p:spTree>
    <p:extLst>
      <p:ext uri="{BB962C8B-B14F-4D97-AF65-F5344CB8AC3E}">
        <p14:creationId xmlns:p14="http://schemas.microsoft.com/office/powerpoint/2010/main" val="973753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7F9FA1-0571-45C6-ACEE-5EFA908436CD}" type="datetimeFigureOut">
              <a:rPr lang="en-IN" smtClean="0"/>
              <a:t>27-09-2023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2774BB-2C9F-46FD-91C5-F686A0AC54D5}" type="slidenum">
              <a:rPr lang="en-IN" smtClean="0"/>
              <a:t>‹#›</a:t>
            </a:fld>
            <a:endParaRPr lang="en-IN"/>
          </a:p>
        </p:txBody>
      </p:sp>
    </p:spTree>
    <p:extLst>
      <p:ext uri="{BB962C8B-B14F-4D97-AF65-F5344CB8AC3E}">
        <p14:creationId xmlns:p14="http://schemas.microsoft.com/office/powerpoint/2010/main" val="1062449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7975" y="709165"/>
            <a:ext cx="8375561" cy="741005"/>
          </a:xfrm>
        </p:spPr>
        <p:txBody>
          <a:bodyPr>
            <a:noAutofit/>
          </a:bodyPr>
          <a:lstStyle/>
          <a:p>
            <a:r>
              <a:rPr lang="en-IN" sz="3600" u="sng" dirty="0">
                <a:latin typeface="Arial Black" panose="020B0A04020102020204" pitchFamily="34" charset="0"/>
              </a:rPr>
              <a:t>SOFTWARE DEVELOPMENT PRACTICES </a:t>
            </a:r>
          </a:p>
        </p:txBody>
      </p:sp>
      <p:sp>
        <p:nvSpPr>
          <p:cNvPr id="3" name="Subtitle 2"/>
          <p:cNvSpPr>
            <a:spLocks noGrp="1"/>
          </p:cNvSpPr>
          <p:nvPr>
            <p:ph type="subTitle" idx="1"/>
          </p:nvPr>
        </p:nvSpPr>
        <p:spPr>
          <a:xfrm>
            <a:off x="1139780" y="2122126"/>
            <a:ext cx="9144000" cy="1926852"/>
          </a:xfrm>
        </p:spPr>
        <p:txBody>
          <a:bodyPr>
            <a:normAutofit fontScale="62500" lnSpcReduction="20000"/>
          </a:bodyPr>
          <a:lstStyle/>
          <a:p>
            <a:r>
              <a:rPr lang="en-US" sz="9400" dirty="0">
                <a:latin typeface="Bauhaus 93" panose="04030905020B02020C02" pitchFamily="82" charset="0"/>
              </a:rPr>
              <a:t>FOREST</a:t>
            </a:r>
          </a:p>
          <a:p>
            <a:r>
              <a:rPr lang="en-US" sz="6000" dirty="0">
                <a:latin typeface="Algerian" panose="04020705040A02060702" pitchFamily="82" charset="0"/>
              </a:rPr>
              <a:t> </a:t>
            </a:r>
          </a:p>
          <a:p>
            <a:r>
              <a:rPr lang="en-US" sz="6000" u="sng" dirty="0">
                <a:latin typeface="Bahnschrift SemiBold Condensed" panose="020B0502040204020203" pitchFamily="34" charset="0"/>
              </a:rPr>
              <a:t>ONLINE SHOPPING APPLICATION</a:t>
            </a:r>
            <a:endParaRPr lang="en-IN" sz="6000" u="sng" dirty="0">
              <a:latin typeface="Bahnschrift SemiBold Condensed" panose="020B0502040204020203" pitchFamily="34" charset="0"/>
            </a:endParaRPr>
          </a:p>
        </p:txBody>
      </p:sp>
      <p:sp>
        <p:nvSpPr>
          <p:cNvPr id="4" name="Rectangle 3"/>
          <p:cNvSpPr/>
          <p:nvPr/>
        </p:nvSpPr>
        <p:spPr>
          <a:xfrm>
            <a:off x="7948452" y="3806385"/>
            <a:ext cx="2476960" cy="2862322"/>
          </a:xfrm>
          <a:prstGeom prst="rect">
            <a:avLst/>
          </a:prstGeom>
          <a:noFill/>
        </p:spPr>
        <p:txBody>
          <a:bodyPr wrap="none" lIns="91440" tIns="45720" rIns="91440" bIns="45720">
            <a:spAutoFit/>
          </a:bodyPr>
          <a:lstStyle/>
          <a:p>
            <a:pPr algn="ctr"/>
            <a:endParaRPr lang="en-US" sz="2000" dirty="0">
              <a:ln w="0"/>
              <a:effectLst>
                <a:outerShdw blurRad="38100" dist="19050" dir="2700000" algn="tl" rotWithShape="0">
                  <a:schemeClr val="dk1">
                    <a:alpha val="40000"/>
                  </a:schemeClr>
                </a:outerShdw>
              </a:effectLst>
            </a:endParaRPr>
          </a:p>
          <a:p>
            <a:pPr algn="ctr"/>
            <a:endParaRPr lang="en-US" sz="2000" b="0" cap="none" spc="0" dirty="0">
              <a:ln w="0"/>
              <a:solidFill>
                <a:schemeClr val="tx1"/>
              </a:solidFill>
              <a:effectLst>
                <a:outerShdw blurRad="38100" dist="19050" dir="2700000" algn="tl" rotWithShape="0">
                  <a:schemeClr val="dk1">
                    <a:alpha val="40000"/>
                  </a:schemeClr>
                </a:outerShdw>
              </a:effectLst>
            </a:endParaRPr>
          </a:p>
          <a:p>
            <a:pPr algn="ctr"/>
            <a:r>
              <a:rPr lang="en-US" sz="2000" dirty="0">
                <a:ln w="0"/>
                <a:effectLst>
                  <a:outerShdw blurRad="38100" dist="19050" dir="2700000" algn="tl" rotWithShape="0">
                    <a:schemeClr val="dk1">
                      <a:alpha val="40000"/>
                    </a:schemeClr>
                  </a:outerShdw>
                </a:effectLst>
              </a:rPr>
              <a:t>-</a:t>
            </a:r>
            <a:r>
              <a:rPr lang="en-US" sz="2000" dirty="0">
                <a:ln w="0"/>
                <a:effectLst>
                  <a:outerShdw blurRad="38100" dist="19050" dir="2700000" algn="tl" rotWithShape="0">
                    <a:schemeClr val="dk1">
                      <a:alpha val="40000"/>
                    </a:schemeClr>
                  </a:outerShdw>
                </a:effectLst>
                <a:latin typeface="Bahnschrift SemiBold SemiConden" panose="020B0502040204020203" pitchFamily="34" charset="0"/>
              </a:rPr>
              <a:t>Submitted by              </a:t>
            </a:r>
          </a:p>
          <a:p>
            <a:pPr algn="ctr"/>
            <a:r>
              <a:rPr lang="en-US" sz="2000" dirty="0">
                <a:ln w="0"/>
                <a:effectLst>
                  <a:outerShdw blurRad="38100" dist="19050" dir="2700000" algn="tl" rotWithShape="0">
                    <a:schemeClr val="dk1">
                      <a:alpha val="40000"/>
                    </a:schemeClr>
                  </a:outerShdw>
                </a:effectLst>
                <a:latin typeface="Bahnschrift SemiBold SemiConden" panose="020B0502040204020203" pitchFamily="34" charset="0"/>
              </a:rPr>
              <a:t>             Dhanesh  P</a:t>
            </a:r>
          </a:p>
          <a:p>
            <a:pPr algn="ctr"/>
            <a:r>
              <a:rPr lang="en-US" sz="2000" dirty="0">
                <a:ln w="0"/>
                <a:effectLst>
                  <a:outerShdw blurRad="38100" dist="19050" dir="2700000" algn="tl" rotWithShape="0">
                    <a:schemeClr val="dk1">
                      <a:alpha val="40000"/>
                    </a:schemeClr>
                  </a:outerShdw>
                </a:effectLst>
                <a:latin typeface="Bahnschrift SemiBold SemiConden" panose="020B0502040204020203" pitchFamily="34" charset="0"/>
              </a:rPr>
              <a:t>       Gokul M</a:t>
            </a:r>
          </a:p>
          <a:p>
            <a:pPr algn="ctr"/>
            <a:r>
              <a:rPr lang="en-US" sz="2000" dirty="0">
                <a:ln w="0"/>
                <a:effectLst>
                  <a:outerShdw blurRad="38100" dist="19050" dir="2700000" algn="tl" rotWithShape="0">
                    <a:schemeClr val="dk1">
                      <a:alpha val="40000"/>
                    </a:schemeClr>
                  </a:outerShdw>
                </a:effectLst>
                <a:latin typeface="Bahnschrift SemiBold SemiConden" panose="020B0502040204020203" pitchFamily="34" charset="0"/>
              </a:rPr>
              <a:t>              Jagadish K G</a:t>
            </a:r>
          </a:p>
          <a:p>
            <a:pPr algn="ctr"/>
            <a:r>
              <a:rPr lang="en-US" sz="2000" dirty="0">
                <a:ln w="0"/>
                <a:effectLst>
                  <a:outerShdw blurRad="38100" dist="19050" dir="2700000" algn="tl" rotWithShape="0">
                    <a:schemeClr val="dk1">
                      <a:alpha val="40000"/>
                    </a:schemeClr>
                  </a:outerShdw>
                </a:effectLst>
                <a:latin typeface="Bahnschrift SemiBold SemiConden" panose="020B0502040204020203" pitchFamily="34" charset="0"/>
              </a:rPr>
              <a:t>               Gnaanesh S A</a:t>
            </a:r>
          </a:p>
          <a:p>
            <a:pPr algn="ctr"/>
            <a:endParaRPr lang="en-US" sz="2000" b="0" cap="none" spc="0" dirty="0">
              <a:ln w="0"/>
              <a:solidFill>
                <a:schemeClr val="tx1"/>
              </a:solidFill>
              <a:effectLst>
                <a:outerShdw blurRad="38100" dist="19050" dir="2700000" algn="tl" rotWithShape="0">
                  <a:schemeClr val="dk1">
                    <a:alpha val="40000"/>
                  </a:schemeClr>
                </a:outerShdw>
              </a:effectLst>
            </a:endParaRPr>
          </a:p>
          <a:p>
            <a:pPr algn="ctr"/>
            <a:r>
              <a:rPr lang="en-US" sz="2000" dirty="0">
                <a:ln w="0"/>
                <a:effectLst>
                  <a:outerShdw blurRad="38100" dist="19050" dir="2700000" algn="tl" rotWithShape="0">
                    <a:schemeClr val="dk1">
                      <a:alpha val="40000"/>
                    </a:schemeClr>
                  </a:outerShdw>
                </a:effectLst>
                <a:latin typeface="Arial Black" panose="020B0A04020102020204" pitchFamily="34" charset="0"/>
              </a:rPr>
              <a:t>IT-A- 1</a:t>
            </a:r>
            <a:r>
              <a:rPr lang="en-US" sz="2000" baseline="30000" dirty="0">
                <a:ln w="0"/>
                <a:effectLst>
                  <a:outerShdw blurRad="38100" dist="19050" dir="2700000" algn="tl" rotWithShape="0">
                    <a:schemeClr val="dk1">
                      <a:alpha val="40000"/>
                    </a:schemeClr>
                  </a:outerShdw>
                </a:effectLst>
                <a:latin typeface="Arial Black" panose="020B0A04020102020204" pitchFamily="34" charset="0"/>
              </a:rPr>
              <a:t>st</a:t>
            </a:r>
            <a:r>
              <a:rPr lang="en-US" sz="2000" dirty="0">
                <a:ln w="0"/>
                <a:effectLst>
                  <a:outerShdw blurRad="38100" dist="19050" dir="2700000" algn="tl" rotWithShape="0">
                    <a:schemeClr val="dk1">
                      <a:alpha val="40000"/>
                    </a:schemeClr>
                  </a:outerShdw>
                </a:effectLst>
                <a:latin typeface="Arial Black" panose="020B0A04020102020204" pitchFamily="34" charset="0"/>
              </a:rPr>
              <a:t> year</a:t>
            </a:r>
            <a:endParaRPr lang="en-US" sz="2000" b="0"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endParaRPr>
          </a:p>
        </p:txBody>
      </p:sp>
      <p:pic>
        <p:nvPicPr>
          <p:cNvPr id="6" name="Picture 5">
            <a:extLst>
              <a:ext uri="{FF2B5EF4-FFF2-40B4-BE49-F238E27FC236}">
                <a16:creationId xmlns:a16="http://schemas.microsoft.com/office/drawing/2014/main" id="{62F58B5F-2D8F-6C0E-5D3B-6A8B657F91AB}"/>
              </a:ext>
            </a:extLst>
          </p:cNvPr>
          <p:cNvPicPr>
            <a:picLocks noChangeAspect="1"/>
          </p:cNvPicPr>
          <p:nvPr/>
        </p:nvPicPr>
        <p:blipFill>
          <a:blip r:embed="rId2"/>
          <a:stretch>
            <a:fillRect/>
          </a:stretch>
        </p:blipFill>
        <p:spPr>
          <a:xfrm>
            <a:off x="3772266" y="1958479"/>
            <a:ext cx="687571" cy="691923"/>
          </a:xfrm>
          <a:prstGeom prst="rect">
            <a:avLst/>
          </a:prstGeom>
        </p:spPr>
      </p:pic>
    </p:spTree>
    <p:extLst>
      <p:ext uri="{BB962C8B-B14F-4D97-AF65-F5344CB8AC3E}">
        <p14:creationId xmlns:p14="http://schemas.microsoft.com/office/powerpoint/2010/main" val="3622506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B73FD5-6DBA-407F-7F53-BBB302F2DF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364" y="1637266"/>
            <a:ext cx="5214938" cy="321024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3" name="Picture 2">
            <a:extLst>
              <a:ext uri="{FF2B5EF4-FFF2-40B4-BE49-F238E27FC236}">
                <a16:creationId xmlns:a16="http://schemas.microsoft.com/office/drawing/2014/main" id="{9256C2E9-FE55-FB64-352B-BBF1771ED136}"/>
              </a:ext>
            </a:extLst>
          </p:cNvPr>
          <p:cNvPicPr>
            <a:picLocks noChangeAspect="1"/>
          </p:cNvPicPr>
          <p:nvPr/>
        </p:nvPicPr>
        <p:blipFill>
          <a:blip r:embed="rId3"/>
          <a:stretch>
            <a:fillRect/>
          </a:stretch>
        </p:blipFill>
        <p:spPr>
          <a:xfrm>
            <a:off x="6122876" y="1762666"/>
            <a:ext cx="5736833" cy="3084843"/>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8175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9825297-9396-5539-7714-754AB5AD58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719" y="479263"/>
            <a:ext cx="5327681" cy="2964402"/>
          </a:xfrm>
          <a:prstGeom prst="rect">
            <a:avLst/>
          </a:prstGeom>
        </p:spPr>
      </p:pic>
      <p:pic>
        <p:nvPicPr>
          <p:cNvPr id="5" name="Picture 4">
            <a:extLst>
              <a:ext uri="{FF2B5EF4-FFF2-40B4-BE49-F238E27FC236}">
                <a16:creationId xmlns:a16="http://schemas.microsoft.com/office/drawing/2014/main" id="{9516FEAC-E3B7-9B2B-AE27-54E919D31AA9}"/>
              </a:ext>
            </a:extLst>
          </p:cNvPr>
          <p:cNvPicPr>
            <a:picLocks noChangeAspect="1"/>
          </p:cNvPicPr>
          <p:nvPr/>
        </p:nvPicPr>
        <p:blipFill>
          <a:blip r:embed="rId3"/>
          <a:stretch>
            <a:fillRect/>
          </a:stretch>
        </p:blipFill>
        <p:spPr>
          <a:xfrm>
            <a:off x="5915218" y="3153153"/>
            <a:ext cx="5512059" cy="3240249"/>
          </a:xfrm>
          <a:prstGeom prst="rect">
            <a:avLst/>
          </a:prstGeom>
        </p:spPr>
      </p:pic>
    </p:spTree>
    <p:extLst>
      <p:ext uri="{BB962C8B-B14F-4D97-AF65-F5344CB8AC3E}">
        <p14:creationId xmlns:p14="http://schemas.microsoft.com/office/powerpoint/2010/main" val="213441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a:extLst>
              <a:ext uri="{FF2B5EF4-FFF2-40B4-BE49-F238E27FC236}">
                <a16:creationId xmlns:a16="http://schemas.microsoft.com/office/drawing/2014/main" id="{A5688465-A114-CC27-0291-E9CC3DAAE6C3}"/>
              </a:ext>
            </a:extLst>
          </p:cNvPr>
          <p:cNvSpPr txBox="1"/>
          <p:nvPr/>
        </p:nvSpPr>
        <p:spPr>
          <a:xfrm>
            <a:off x="768842" y="951398"/>
            <a:ext cx="8900160" cy="47089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b="1" i="1" u="sng" dirty="0">
                <a:effectLst/>
                <a:latin typeface="Montserrat" panose="00000500000000000000" pitchFamily="2" charset="0"/>
              </a:rPr>
              <a:t> </a:t>
            </a:r>
            <a:r>
              <a:rPr lang="en-US" sz="4400" u="sng" dirty="0">
                <a:effectLst/>
                <a:latin typeface="Montserrat" panose="00000500000000000000" pitchFamily="2" charset="0"/>
              </a:rPr>
              <a:t>Backend:</a:t>
            </a:r>
          </a:p>
          <a:p>
            <a:pPr algn="l"/>
            <a:endParaRPr lang="en-US" b="0" i="0" dirty="0">
              <a:effectLst/>
              <a:latin typeface="Montserrat" panose="00000500000000000000" pitchFamily="2" charset="0"/>
            </a:endParaRPr>
          </a:p>
          <a:p>
            <a:pPr algn="l"/>
            <a:r>
              <a:rPr lang="en-US" b="0" i="0" dirty="0">
                <a:effectLst/>
                <a:latin typeface="Montserrat" panose="00000500000000000000" pitchFamily="2" charset="0"/>
              </a:rPr>
              <a:t>The backend of the Online Shopping System consists of various components that work together to ensure the system's functionality. These components include:</a:t>
            </a:r>
          </a:p>
          <a:p>
            <a:pPr algn="l"/>
            <a:endParaRPr lang="en-US" b="0" i="0" dirty="0">
              <a:effectLst/>
              <a:latin typeface="Montserrat" panose="00000500000000000000" pitchFamily="2" charset="0"/>
            </a:endParaRPr>
          </a:p>
          <a:p>
            <a:pPr algn="l"/>
            <a:r>
              <a:rPr lang="en-US" sz="2000" b="1" i="1" u="sng" dirty="0">
                <a:effectLst/>
                <a:latin typeface="Montserrat" panose="00000500000000000000" pitchFamily="2" charset="0"/>
              </a:rPr>
              <a:t>1.1 User Model</a:t>
            </a:r>
          </a:p>
          <a:p>
            <a:pPr algn="l"/>
            <a:endParaRPr lang="en-US" b="0" i="0" dirty="0">
              <a:effectLst/>
              <a:latin typeface="Montserrat" panose="00000500000000000000" pitchFamily="2" charset="0"/>
            </a:endParaRPr>
          </a:p>
          <a:p>
            <a:pPr algn="l"/>
            <a:r>
              <a:rPr lang="en-US" b="0" i="0" dirty="0">
                <a:effectLst/>
                <a:latin typeface="Montserrat" panose="00000500000000000000" pitchFamily="2" charset="0"/>
              </a:rPr>
              <a:t>The user model represents the user accounts in the system. It includes attributes such as username, email address, password, and user role. The user model is used for authentication and authorization purposes.</a:t>
            </a:r>
          </a:p>
          <a:p>
            <a:pPr algn="l"/>
            <a:endParaRPr lang="en-US" b="0" i="0" dirty="0">
              <a:effectLst/>
              <a:latin typeface="Montserrat" panose="00000500000000000000" pitchFamily="2" charset="0"/>
            </a:endParaRPr>
          </a:p>
          <a:p>
            <a:pPr algn="l"/>
            <a:r>
              <a:rPr lang="en-US" sz="2000" b="1" i="1" u="sng" dirty="0">
                <a:effectLst/>
                <a:latin typeface="Montserrat" panose="00000500000000000000" pitchFamily="2" charset="0"/>
              </a:rPr>
              <a:t>1.2 Login Model</a:t>
            </a:r>
          </a:p>
          <a:p>
            <a:pPr algn="l"/>
            <a:endParaRPr lang="en-US" b="0" i="0" dirty="0">
              <a:effectLst/>
              <a:latin typeface="Montserrat" panose="00000500000000000000" pitchFamily="2" charset="0"/>
            </a:endParaRPr>
          </a:p>
          <a:p>
            <a:pPr algn="l"/>
            <a:r>
              <a:rPr lang="en-US" b="0" i="0" dirty="0">
                <a:effectLst/>
                <a:latin typeface="Montserrat" panose="00000500000000000000" pitchFamily="2" charset="0"/>
              </a:rPr>
              <a:t>The login model handles user authentication. It includes functions for validating user credentials, generating authentication tokens, and managing user sessions.</a:t>
            </a:r>
          </a:p>
        </p:txBody>
      </p:sp>
    </p:spTree>
    <p:extLst>
      <p:ext uri="{BB962C8B-B14F-4D97-AF65-F5344CB8AC3E}">
        <p14:creationId xmlns:p14="http://schemas.microsoft.com/office/powerpoint/2010/main" val="3245794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a:extLst>
              <a:ext uri="{FF2B5EF4-FFF2-40B4-BE49-F238E27FC236}">
                <a16:creationId xmlns:a16="http://schemas.microsoft.com/office/drawing/2014/main" id="{EC747809-081A-0CB8-CAAC-EE50A63FE145}"/>
              </a:ext>
            </a:extLst>
          </p:cNvPr>
          <p:cNvSpPr txBox="1"/>
          <p:nvPr/>
        </p:nvSpPr>
        <p:spPr>
          <a:xfrm>
            <a:off x="610222" y="777037"/>
            <a:ext cx="8900160" cy="50783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dirty="0">
                <a:effectLst/>
                <a:latin typeface="Montserrat" panose="00000500000000000000" pitchFamily="2" charset="0"/>
              </a:rPr>
              <a:t>1.3  </a:t>
            </a:r>
            <a:r>
              <a:rPr lang="en-US" sz="2000" b="1" i="1" u="sng" dirty="0">
                <a:effectLst/>
                <a:latin typeface="Montserrat" panose="00000500000000000000" pitchFamily="2" charset="0"/>
              </a:rPr>
              <a:t>Prevention Model</a:t>
            </a:r>
          </a:p>
          <a:p>
            <a:pPr algn="l"/>
            <a:endParaRPr lang="en-US" b="0" i="0" dirty="0">
              <a:effectLst/>
              <a:latin typeface="Montserrat" panose="00000500000000000000" pitchFamily="2" charset="0"/>
            </a:endParaRPr>
          </a:p>
          <a:p>
            <a:pPr algn="l"/>
            <a:r>
              <a:rPr lang="en-US" b="0" i="0" dirty="0">
                <a:effectLst/>
                <a:latin typeface="Montserrat" panose="00000500000000000000" pitchFamily="2" charset="0"/>
              </a:rPr>
              <a:t>The prevention model deals with security and prevention of unauthorized access. It includes mechanisms as input validation, encryption of sensitive data, and protection against common web vulnerabilities (e.g., SQL injection, cross-site scripting).</a:t>
            </a:r>
          </a:p>
          <a:p>
            <a:pPr algn="l"/>
            <a:endParaRPr lang="en-US" b="0" i="0" dirty="0">
              <a:effectLst/>
              <a:latin typeface="Montserrat" panose="00000500000000000000" pitchFamily="2" charset="0"/>
            </a:endParaRPr>
          </a:p>
          <a:p>
            <a:pPr algn="l"/>
            <a:r>
              <a:rPr lang="en-US" dirty="0">
                <a:latin typeface="Montserrat" panose="00000500000000000000" pitchFamily="2" charset="0"/>
              </a:rPr>
              <a:t>1</a:t>
            </a:r>
            <a:r>
              <a:rPr lang="en-US" b="0" i="0" dirty="0">
                <a:effectLst/>
                <a:latin typeface="Montserrat" panose="00000500000000000000" pitchFamily="2" charset="0"/>
              </a:rPr>
              <a:t>.4 </a:t>
            </a:r>
            <a:r>
              <a:rPr lang="en-US" sz="2000" b="1" i="1" u="sng" dirty="0">
                <a:effectLst/>
                <a:latin typeface="Montserrat" panose="00000500000000000000" pitchFamily="2" charset="0"/>
              </a:rPr>
              <a:t>Statistics Model</a:t>
            </a:r>
          </a:p>
          <a:p>
            <a:pPr algn="l"/>
            <a:endParaRPr lang="en-US" b="0" i="0" dirty="0">
              <a:effectLst/>
              <a:latin typeface="Montserrat" panose="00000500000000000000" pitchFamily="2" charset="0"/>
            </a:endParaRPr>
          </a:p>
          <a:p>
            <a:pPr algn="l"/>
            <a:r>
              <a:rPr lang="en-US" b="0" i="0" dirty="0">
                <a:effectLst/>
                <a:latin typeface="Montserrat" panose="00000500000000000000" pitchFamily="2" charset="0"/>
              </a:rPr>
              <a:t>The statistics model collects and processes data related to the system's usage and performance. It includes functions for generating reports and analyzing trends, such as sales statistics and user activity.</a:t>
            </a:r>
          </a:p>
          <a:p>
            <a:pPr algn="l"/>
            <a:endParaRPr lang="en-US" b="0" i="0" dirty="0">
              <a:effectLst/>
              <a:latin typeface="Montserrat" panose="00000500000000000000" pitchFamily="2" charset="0"/>
            </a:endParaRPr>
          </a:p>
          <a:p>
            <a:pPr algn="l"/>
            <a:r>
              <a:rPr lang="en-US" sz="3200" b="1" i="1" u="sng" dirty="0">
                <a:effectLst/>
                <a:latin typeface="Montserrat" panose="00000500000000000000" pitchFamily="2" charset="0"/>
              </a:rPr>
              <a:t>Controller:</a:t>
            </a:r>
          </a:p>
          <a:p>
            <a:pPr algn="l"/>
            <a:endParaRPr lang="en-US" b="0" i="0" dirty="0">
              <a:effectLst/>
              <a:latin typeface="Montserrat" panose="00000500000000000000" pitchFamily="2" charset="0"/>
            </a:endParaRPr>
          </a:p>
          <a:p>
            <a:pPr algn="l"/>
            <a:r>
              <a:rPr lang="en-US" b="0" i="0" dirty="0">
                <a:effectLst/>
                <a:latin typeface="Montserrat" panose="00000500000000000000" pitchFamily="2" charset="0"/>
              </a:rPr>
              <a:t>The controller is responsible for handling user requests and managing the flow of data between the frontend and the backend. It includes functions for processing user, querying the database, and returning appropriate responses.</a:t>
            </a:r>
          </a:p>
        </p:txBody>
      </p:sp>
    </p:spTree>
    <p:extLst>
      <p:ext uri="{BB962C8B-B14F-4D97-AF65-F5344CB8AC3E}">
        <p14:creationId xmlns:p14="http://schemas.microsoft.com/office/powerpoint/2010/main" val="778141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A0C45A-45AD-0A18-04B2-B2DAC6886E61}"/>
              </a:ext>
            </a:extLst>
          </p:cNvPr>
          <p:cNvSpPr txBox="1"/>
          <p:nvPr/>
        </p:nvSpPr>
        <p:spPr>
          <a:xfrm>
            <a:off x="1108011" y="364324"/>
            <a:ext cx="6097554" cy="5416868"/>
          </a:xfrm>
          <a:prstGeom prst="rect">
            <a:avLst/>
          </a:prstGeom>
          <a:noFill/>
        </p:spPr>
        <p:txBody>
          <a:bodyPr wrap="square">
            <a:spAutoFit/>
          </a:bodyPr>
          <a:lstStyle/>
          <a:p>
            <a:pPr algn="l"/>
            <a:r>
              <a:rPr lang="en-US" sz="2000" b="1" i="1" u="sng" dirty="0">
                <a:effectLst/>
                <a:latin typeface="Montserrat" panose="00000500000000000000" pitchFamily="2" charset="0"/>
              </a:rPr>
              <a:t>Signup Controller</a:t>
            </a:r>
          </a:p>
          <a:p>
            <a:pPr algn="l"/>
            <a:endParaRPr lang="en-US" b="0" i="0" dirty="0">
              <a:effectLst/>
              <a:latin typeface="Montserrat" panose="00000500000000000000" pitchFamily="2" charset="0"/>
            </a:endParaRPr>
          </a:p>
          <a:p>
            <a:pPr algn="l"/>
            <a:r>
              <a:rPr lang="en-US" b="0" i="0" dirty="0">
                <a:effectLst/>
                <a:latin typeface="Montserrat" panose="00000500000000000000" pitchFamily="2" charset="0"/>
              </a:rPr>
              <a:t>The signup controller handles user registration. It include  functions for validating user input, creating new user accounts, and sending confirmation emails (if required).</a:t>
            </a:r>
          </a:p>
          <a:p>
            <a:pPr algn="l"/>
            <a:endParaRPr lang="en-US" b="0" i="0" dirty="0">
              <a:effectLst/>
              <a:latin typeface="Montserrat" panose="00000500000000000000" pitchFamily="2" charset="0"/>
            </a:endParaRPr>
          </a:p>
          <a:p>
            <a:pPr algn="l"/>
            <a:r>
              <a:rPr lang="en-US" b="0" i="0" dirty="0">
                <a:effectLst/>
                <a:latin typeface="Montserrat" panose="00000500000000000000" pitchFamily="2" charset="0"/>
              </a:rPr>
              <a:t> </a:t>
            </a:r>
            <a:r>
              <a:rPr lang="en-US" sz="2000" b="1" i="1" u="sng" dirty="0">
                <a:effectLst/>
                <a:latin typeface="Montserrat" panose="00000500000000000000" pitchFamily="2" charset="0"/>
              </a:rPr>
              <a:t>Login Controller</a:t>
            </a:r>
          </a:p>
          <a:p>
            <a:pPr algn="l"/>
            <a:endParaRPr lang="en-US" b="0" i="0" dirty="0">
              <a:effectLst/>
              <a:latin typeface="Montserrat" panose="00000500000000000000" pitchFamily="2" charset="0"/>
            </a:endParaRPr>
          </a:p>
          <a:p>
            <a:pPr algn="l"/>
            <a:r>
              <a:rPr lang="en-US" b="0" i="0" dirty="0">
                <a:effectLst/>
                <a:latin typeface="Montserrat" panose="00000500000000000000" pitchFamily="2" charset="0"/>
              </a:rPr>
              <a:t>The login controller handles user authentication. It includes functions for validating user credentials, generating tokens, and managing user sessions.</a:t>
            </a:r>
          </a:p>
          <a:p>
            <a:pPr algn="l"/>
            <a:endParaRPr lang="en-US" b="0" i="0" dirty="0">
              <a:effectLst/>
              <a:latin typeface="Montserrat" panose="00000500000000000000" pitchFamily="2" charset="0"/>
            </a:endParaRPr>
          </a:p>
          <a:p>
            <a:pPr algn="l"/>
            <a:r>
              <a:rPr lang="en-US" b="0" i="0" dirty="0">
                <a:effectLst/>
                <a:latin typeface="Montserrat" panose="00000500000000000000" pitchFamily="2" charset="0"/>
              </a:rPr>
              <a:t> </a:t>
            </a:r>
            <a:r>
              <a:rPr lang="en-US" sz="3600" b="1" i="1" u="sng" dirty="0">
                <a:effectLst/>
                <a:latin typeface="Montserrat" panose="00000500000000000000" pitchFamily="2" charset="0"/>
              </a:rPr>
              <a:t>Conclusion</a:t>
            </a:r>
          </a:p>
          <a:p>
            <a:pPr algn="l"/>
            <a:endParaRPr lang="en-US" b="0" i="0" dirty="0">
              <a:effectLst/>
              <a:latin typeface="Montserrat" panose="00000500000000000000" pitchFamily="2" charset="0"/>
            </a:endParaRPr>
          </a:p>
          <a:p>
            <a:pPr algn="l"/>
            <a:r>
              <a:rPr lang="en-US" b="0" i="0" dirty="0">
                <a:effectLst/>
                <a:latin typeface="Montserrat" panose="00000500000000000000" pitchFamily="2" charset="0"/>
              </a:rPr>
              <a:t>The Online Shopping System is designed to provide an intuitive and secure platform for users to browse and purchase products online. The admin dashboard allows the admin to manage users, products, and orders effectively. </a:t>
            </a:r>
            <a:endParaRPr lang="en-IN" dirty="0"/>
          </a:p>
        </p:txBody>
      </p:sp>
    </p:spTree>
    <p:extLst>
      <p:ext uri="{BB962C8B-B14F-4D97-AF65-F5344CB8AC3E}">
        <p14:creationId xmlns:p14="http://schemas.microsoft.com/office/powerpoint/2010/main" val="5041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731F9C-9685-9B94-3140-1A4CAE95CDAD}"/>
              </a:ext>
            </a:extLst>
          </p:cNvPr>
          <p:cNvSpPr txBox="1"/>
          <p:nvPr/>
        </p:nvSpPr>
        <p:spPr>
          <a:xfrm>
            <a:off x="856084" y="578928"/>
            <a:ext cx="6097554" cy="1200329"/>
          </a:xfrm>
          <a:prstGeom prst="rect">
            <a:avLst/>
          </a:prstGeom>
          <a:noFill/>
        </p:spPr>
        <p:txBody>
          <a:bodyPr wrap="square">
            <a:spAutoFit/>
          </a:bodyPr>
          <a:lstStyle/>
          <a:p>
            <a:pPr algn="l"/>
            <a:r>
              <a:rPr lang="en-US" b="0" i="0" dirty="0">
                <a:effectLst/>
                <a:latin typeface="Montserrat" panose="00000500000000000000" pitchFamily="2" charset="0"/>
              </a:rPr>
              <a:t>The backend components ensure the system's functionality, security, and performance. By implementing these features, the Online Shopping System aims to deliver a seamless and satisfying shopping experience for its users</a:t>
            </a:r>
            <a:endParaRPr lang="en-IN" dirty="0"/>
          </a:p>
        </p:txBody>
      </p:sp>
      <p:sp>
        <p:nvSpPr>
          <p:cNvPr id="7" name="Rectangle 6">
            <a:extLst>
              <a:ext uri="{FF2B5EF4-FFF2-40B4-BE49-F238E27FC236}">
                <a16:creationId xmlns:a16="http://schemas.microsoft.com/office/drawing/2014/main" id="{79F55163-82BA-F778-AA1C-2A01E4FD8C18}"/>
              </a:ext>
            </a:extLst>
          </p:cNvPr>
          <p:cNvSpPr/>
          <p:nvPr/>
        </p:nvSpPr>
        <p:spPr>
          <a:xfrm>
            <a:off x="4578736" y="3429000"/>
            <a:ext cx="266130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THE END</a:t>
            </a:r>
          </a:p>
        </p:txBody>
      </p:sp>
    </p:spTree>
    <p:extLst>
      <p:ext uri="{BB962C8B-B14F-4D97-AF65-F5344CB8AC3E}">
        <p14:creationId xmlns:p14="http://schemas.microsoft.com/office/powerpoint/2010/main" val="1453444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798" y="64395"/>
            <a:ext cx="10864403" cy="1700011"/>
          </a:xfrm>
        </p:spPr>
        <p:txBody>
          <a:bodyPr>
            <a:normAutofit fontScale="90000"/>
          </a:bodyPr>
          <a:lstStyle/>
          <a:p>
            <a:r>
              <a:rPr lang="en-IN" sz="2800" u="sng" dirty="0">
                <a:latin typeface="Arial Rounded MT Bold" panose="020F0704030504030204" pitchFamily="34" charset="0"/>
              </a:rPr>
              <a:t>Objective</a:t>
            </a:r>
            <a:r>
              <a:rPr lang="en-IN" sz="2800" dirty="0">
                <a:latin typeface="Arial Rounded MT Bold" panose="020F0704030504030204" pitchFamily="34" charset="0"/>
              </a:rPr>
              <a:t>:</a:t>
            </a:r>
            <a:br>
              <a:rPr lang="en-IN" sz="2800" dirty="0">
                <a:latin typeface="Arial Rounded MT Bold" panose="020F0704030504030204" pitchFamily="34" charset="0"/>
              </a:rPr>
            </a:br>
            <a:r>
              <a:rPr lang="en-IN" sz="2800" dirty="0">
                <a:latin typeface="Arial Rounded MT Bold" panose="020F0704030504030204" pitchFamily="34" charset="0"/>
              </a:rPr>
              <a:t>                  </a:t>
            </a:r>
            <a:r>
              <a:rPr lang="en-IN" sz="2000" dirty="0">
                <a:latin typeface="Arial" panose="020B0604020202020204" pitchFamily="34" charset="0"/>
                <a:cs typeface="Arial" panose="020B0604020202020204" pitchFamily="34" charset="0"/>
              </a:rPr>
              <a:t>FOREST Application is an online shopping platform which regulates shopping products, </a:t>
            </a:r>
            <a:r>
              <a:rPr lang="en-IN" sz="2000" dirty="0" err="1">
                <a:latin typeface="Arial" panose="020B0604020202020204" pitchFamily="34" charset="0"/>
                <a:cs typeface="Arial" panose="020B0604020202020204" pitchFamily="34" charset="0"/>
              </a:rPr>
              <a:t>payments,bills,through</a:t>
            </a:r>
            <a:r>
              <a:rPr lang="en-IN" sz="2000" dirty="0">
                <a:latin typeface="Arial" panose="020B0604020202020204" pitchFamily="34" charset="0"/>
                <a:cs typeface="Arial" panose="020B0604020202020204" pitchFamily="34" charset="0"/>
              </a:rPr>
              <a:t> internet .In our app it is user friendly and easy </a:t>
            </a:r>
            <a:r>
              <a:rPr lang="en-IN" sz="2000" dirty="0" err="1">
                <a:latin typeface="Arial" panose="020B0604020202020204" pitchFamily="34" charset="0"/>
                <a:cs typeface="Arial" panose="020B0604020202020204" pitchFamily="34" charset="0"/>
              </a:rPr>
              <a:t>handling,with</a:t>
            </a:r>
            <a:r>
              <a:rPr lang="en-IN" sz="2000" dirty="0">
                <a:latin typeface="Arial" panose="020B0604020202020204" pitchFamily="34" charset="0"/>
                <a:cs typeface="Arial" panose="020B0604020202020204" pitchFamily="34" charset="0"/>
              </a:rPr>
              <a:t> tons of offers and deals.</a:t>
            </a:r>
            <a:br>
              <a:rPr lang="en-IN" sz="2000" dirty="0">
                <a:latin typeface="Arial" panose="020B0604020202020204" pitchFamily="34" charset="0"/>
                <a:cs typeface="Arial" panose="020B0604020202020204" pitchFamily="34" charset="0"/>
              </a:rPr>
            </a:br>
            <a:endParaRPr lang="en-IN" sz="2500" dirty="0">
              <a:latin typeface="Arial Rounded MT Bold" panose="020F0704030504030204" pitchFamily="34" charset="0"/>
            </a:endParaRPr>
          </a:p>
        </p:txBody>
      </p:sp>
      <p:sp>
        <p:nvSpPr>
          <p:cNvPr id="5" name="Rectangle 4"/>
          <p:cNvSpPr/>
          <p:nvPr/>
        </p:nvSpPr>
        <p:spPr>
          <a:xfrm>
            <a:off x="663798" y="1302741"/>
            <a:ext cx="3249865" cy="461665"/>
          </a:xfrm>
          <a:prstGeom prst="rect">
            <a:avLst/>
          </a:prstGeom>
          <a:noFill/>
        </p:spPr>
        <p:txBody>
          <a:bodyPr wrap="none" lIns="91440" tIns="45720" rIns="91440" bIns="45720">
            <a:spAutoFit/>
          </a:bodyPr>
          <a:lstStyle/>
          <a:p>
            <a:pPr algn="ctr"/>
            <a:r>
              <a:rPr lang="en-US" sz="2400" u="sng" dirty="0">
                <a:ln w="0"/>
                <a:effectLst>
                  <a:outerShdw blurRad="38100" dist="19050" dir="2700000" algn="tl" rotWithShape="0">
                    <a:schemeClr val="dk1">
                      <a:alpha val="40000"/>
                    </a:schemeClr>
                  </a:outerShdw>
                </a:effectLst>
                <a:latin typeface="Arial Rounded MT Bold" panose="020F0704030504030204" pitchFamily="34" charset="0"/>
              </a:rPr>
              <a:t>Users of the system:</a:t>
            </a:r>
            <a:endParaRPr lang="en-US" sz="2400" b="0" u="sng" cap="none" spc="0" dirty="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6" name="Rectangle 5"/>
          <p:cNvSpPr/>
          <p:nvPr/>
        </p:nvSpPr>
        <p:spPr>
          <a:xfrm>
            <a:off x="1504684" y="1764406"/>
            <a:ext cx="4884671" cy="707886"/>
          </a:xfrm>
          <a:prstGeom prst="rect">
            <a:avLst/>
          </a:prstGeom>
          <a:noFill/>
        </p:spPr>
        <p:txBody>
          <a:bodyPr wrap="none" lIns="91440" tIns="45720" rIns="91440" bIns="45720">
            <a:spAutoFit/>
          </a:bodyPr>
          <a:lstStyle/>
          <a:p>
            <a:pPr algn="ctr"/>
            <a:r>
              <a:rPr lang="en-US" sz="2000" u="sng" dirty="0">
                <a:ln w="0"/>
                <a:effectLst>
                  <a:outerShdw blurRad="38100" dist="19050" dir="2700000" algn="tl" rotWithShape="0">
                    <a:schemeClr val="dk1">
                      <a:alpha val="40000"/>
                    </a:schemeClr>
                  </a:outerShdw>
                </a:effectLst>
                <a:latin typeface="Arial Black" panose="020B0A04020102020204" pitchFamily="34" charset="0"/>
              </a:rPr>
              <a:t>*</a:t>
            </a:r>
            <a:r>
              <a:rPr lang="en-US" sz="2000" b="0" u="sng" cap="none" spc="0" dirty="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rPr>
              <a:t>User </a:t>
            </a:r>
            <a:r>
              <a:rPr lang="en-US" sz="2000" b="0" cap="none" spc="0" dirty="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rPr>
              <a:t>(customers)</a:t>
            </a:r>
          </a:p>
          <a:p>
            <a:pPr algn="ctr"/>
            <a:r>
              <a:rPr lang="en-US" sz="2000" dirty="0">
                <a:ln w="0"/>
                <a:effectLst>
                  <a:outerShdw blurRad="38100" dist="19050" dir="2700000" algn="tl" rotWithShape="0">
                    <a:schemeClr val="dk1">
                      <a:alpha val="40000"/>
                    </a:schemeClr>
                  </a:outerShdw>
                </a:effectLst>
                <a:latin typeface="Bahnschrift SemiBold" panose="020B0502040204020203" pitchFamily="34" charset="0"/>
              </a:rPr>
              <a:t>                  *</a:t>
            </a:r>
            <a:r>
              <a:rPr lang="en-US" sz="2000" u="sng" dirty="0">
                <a:ln w="0"/>
                <a:effectLst>
                  <a:outerShdw blurRad="38100" dist="19050" dir="2700000" algn="tl" rotWithShape="0">
                    <a:schemeClr val="dk1">
                      <a:alpha val="40000"/>
                    </a:schemeClr>
                  </a:outerShdw>
                </a:effectLst>
                <a:latin typeface="Bahnschrift SemiBold" panose="020B0502040204020203" pitchFamily="34" charset="0"/>
              </a:rPr>
              <a:t>Admin</a:t>
            </a:r>
            <a:r>
              <a:rPr lang="en-US" sz="2000" dirty="0">
                <a:ln w="0"/>
                <a:effectLst>
                  <a:outerShdw blurRad="38100" dist="19050" dir="2700000" algn="tl" rotWithShape="0">
                    <a:schemeClr val="dk1">
                      <a:alpha val="40000"/>
                    </a:schemeClr>
                  </a:outerShdw>
                </a:effectLst>
                <a:latin typeface="Bahnschrift SemiBold" panose="020B0502040204020203" pitchFamily="34" charset="0"/>
              </a:rPr>
              <a:t> (manages the system)</a:t>
            </a:r>
            <a:endParaRPr lang="en-US" sz="2000" b="0" cap="none" spc="0" dirty="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endParaRPr>
          </a:p>
        </p:txBody>
      </p:sp>
      <p:sp>
        <p:nvSpPr>
          <p:cNvPr id="7" name="Rectangle 6"/>
          <p:cNvSpPr/>
          <p:nvPr/>
        </p:nvSpPr>
        <p:spPr>
          <a:xfrm>
            <a:off x="663798" y="2332598"/>
            <a:ext cx="11110175" cy="2954655"/>
          </a:xfrm>
          <a:prstGeom prst="rect">
            <a:avLst/>
          </a:prstGeom>
          <a:noFill/>
        </p:spPr>
        <p:txBody>
          <a:bodyPr wrap="square" lIns="91440" tIns="45720" rIns="91440" bIns="45720">
            <a:spAutoFit/>
          </a:bodyPr>
          <a:lstStyle/>
          <a:p>
            <a:pPr algn="ctr"/>
            <a:endParaRPr lang="en-US" sz="2400" dirty="0"/>
          </a:p>
          <a:p>
            <a:pPr algn="ctr"/>
            <a:endParaRPr lang="en-US" sz="2400" dirty="0"/>
          </a:p>
          <a:p>
            <a:pPr algn="ctr"/>
            <a:r>
              <a:rPr lang="en-US" sz="2400" dirty="0"/>
              <a:t> </a:t>
            </a:r>
          </a:p>
          <a:p>
            <a:pPr marL="342900" indent="-342900">
              <a:buFont typeface="Arial" panose="020B0604020202020204" pitchFamily="34" charset="0"/>
              <a:buChar char="•"/>
            </a:pPr>
            <a:r>
              <a:rPr lang="en-US" sz="1900" b="1" dirty="0"/>
              <a:t>User Registration (FR-1):</a:t>
            </a:r>
            <a:r>
              <a:rPr lang="en-US" sz="1900" dirty="0"/>
              <a:t> Users can create new accounts by providing a unique username, email address, password, and other required information.</a:t>
            </a:r>
          </a:p>
          <a:p>
            <a:pPr marL="342900" indent="-342900">
              <a:buFont typeface="Arial" panose="020B0604020202020204" pitchFamily="34" charset="0"/>
              <a:buChar char="•"/>
            </a:pPr>
            <a:r>
              <a:rPr lang="en-US" sz="1900" b="1" dirty="0"/>
              <a:t>User Authentication (FR-2):</a:t>
            </a:r>
            <a:r>
              <a:rPr lang="en-US" sz="1900" dirty="0"/>
              <a:t> Registered users can log in using their credentials (username and password).</a:t>
            </a:r>
          </a:p>
          <a:p>
            <a:pPr marL="342900" indent="-342900">
              <a:buFont typeface="Arial" panose="020B0604020202020204" pitchFamily="34" charset="0"/>
              <a:buChar char="•"/>
            </a:pPr>
            <a:r>
              <a:rPr lang="en-US" sz="1900" b="1" dirty="0"/>
              <a:t>Password Recovery (FR-3):</a:t>
            </a:r>
            <a:r>
              <a:rPr lang="en-US" sz="1900" dirty="0"/>
              <a:t> Users can reset their passwords by requesting a password reset link via email.</a:t>
            </a:r>
          </a:p>
          <a:p>
            <a:pPr marL="342900" indent="-342900">
              <a:buFont typeface="Arial" panose="020B0604020202020204" pitchFamily="34" charset="0"/>
              <a:buChar char="•"/>
            </a:pPr>
            <a:r>
              <a:rPr lang="en-US" sz="1900" b="1" dirty="0"/>
              <a:t>User Profile (FR-4):</a:t>
            </a:r>
            <a:r>
              <a:rPr lang="en-US" sz="1900" dirty="0"/>
              <a:t> Users can view and edit their profiles, including personal information, shipping addresses, and payment methods.</a:t>
            </a:r>
          </a:p>
        </p:txBody>
      </p:sp>
      <p:sp>
        <p:nvSpPr>
          <p:cNvPr id="8" name="Rectangle 7"/>
          <p:cNvSpPr/>
          <p:nvPr/>
        </p:nvSpPr>
        <p:spPr>
          <a:xfrm>
            <a:off x="663798" y="2471840"/>
            <a:ext cx="4310795" cy="461665"/>
          </a:xfrm>
          <a:prstGeom prst="rect">
            <a:avLst/>
          </a:prstGeom>
          <a:noFill/>
        </p:spPr>
        <p:txBody>
          <a:bodyPr wrap="none" lIns="91440" tIns="45720" rIns="91440" bIns="45720">
            <a:spAutoFit/>
          </a:bodyPr>
          <a:lstStyle/>
          <a:p>
            <a:pPr algn="ctr"/>
            <a:r>
              <a:rPr lang="en-US" sz="2400" b="0" u="sng" cap="none" spc="0" dirty="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rPr>
              <a:t>Functional</a:t>
            </a:r>
            <a:r>
              <a:rPr lang="en-US" sz="2400" b="0" cap="none" spc="0" dirty="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rPr>
              <a:t> </a:t>
            </a:r>
            <a:r>
              <a:rPr lang="en-US" sz="2400" b="0" u="sng" cap="none" spc="0" dirty="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rPr>
              <a:t>requirements</a:t>
            </a:r>
            <a:r>
              <a:rPr lang="en-US" sz="2400" b="0" cap="none" spc="0" dirty="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rPr>
              <a:t> (</a:t>
            </a:r>
            <a:r>
              <a:rPr lang="en-US" sz="2400" b="0" u="sng" cap="none" spc="0" dirty="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rPr>
              <a:t>FR</a:t>
            </a:r>
            <a:r>
              <a:rPr lang="en-US" sz="2400" b="0" cap="none" spc="0" dirty="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rPr>
              <a:t>):</a:t>
            </a:r>
          </a:p>
        </p:txBody>
      </p:sp>
      <p:sp>
        <p:nvSpPr>
          <p:cNvPr id="9" name="Rectangle 8"/>
          <p:cNvSpPr/>
          <p:nvPr/>
        </p:nvSpPr>
        <p:spPr>
          <a:xfrm>
            <a:off x="987175" y="2981305"/>
            <a:ext cx="2398926"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latin typeface="Franklin Gothic Demi Cond" panose="020B0706030402020204" pitchFamily="34" charset="0"/>
                <a:cs typeface="Arial" panose="020B0604020202020204" pitchFamily="34" charset="0"/>
              </a:rPr>
              <a:t>User management:</a:t>
            </a:r>
          </a:p>
        </p:txBody>
      </p:sp>
      <p:sp>
        <p:nvSpPr>
          <p:cNvPr id="10" name="Rectangle 9"/>
          <p:cNvSpPr/>
          <p:nvPr/>
        </p:nvSpPr>
        <p:spPr>
          <a:xfrm>
            <a:off x="663798" y="5152021"/>
            <a:ext cx="11163762" cy="1615827"/>
          </a:xfrm>
          <a:prstGeom prst="rect">
            <a:avLst/>
          </a:prstGeom>
          <a:noFill/>
        </p:spPr>
        <p:txBody>
          <a:bodyPr wrap="none" lIns="91440" tIns="45720" rIns="91440" bIns="45720">
            <a:spAutoFit/>
          </a:bodyPr>
          <a:lstStyle/>
          <a:p>
            <a:r>
              <a:rPr lang="en-US" sz="2400" dirty="0">
                <a:latin typeface="Franklin Gothic Demi Cond" panose="020B0706030402020204" pitchFamily="34" charset="0"/>
              </a:rPr>
              <a:t>     Product Management:</a:t>
            </a:r>
          </a:p>
          <a:p>
            <a:pPr marL="342900" indent="-342900">
              <a:buFont typeface="Arial" panose="020B0604020202020204" pitchFamily="34" charset="0"/>
              <a:buChar char="•"/>
            </a:pPr>
            <a:r>
              <a:rPr lang="en-US" sz="1900" b="1" dirty="0"/>
              <a:t>Product Catalog (FR-5):</a:t>
            </a:r>
            <a:r>
              <a:rPr lang="en-US" sz="1900" dirty="0"/>
              <a:t> The system displays a catalog of available products with details.</a:t>
            </a:r>
          </a:p>
          <a:p>
            <a:pPr marL="342900" indent="-342900">
              <a:buFont typeface="Arial" panose="020B0604020202020204" pitchFamily="34" charset="0"/>
              <a:buChar char="•"/>
            </a:pPr>
            <a:r>
              <a:rPr lang="en-US" sz="1900" b="1" dirty="0"/>
              <a:t>Product Search (FR-6):</a:t>
            </a:r>
            <a:r>
              <a:rPr lang="en-US" sz="1900" dirty="0"/>
              <a:t> Users can search for products using keywords and filters (e.g., category, price range).</a:t>
            </a:r>
          </a:p>
          <a:p>
            <a:pPr marL="342900" indent="-342900">
              <a:buFont typeface="Arial" panose="020B0604020202020204" pitchFamily="34" charset="0"/>
              <a:buChar char="•"/>
            </a:pPr>
            <a:r>
              <a:rPr lang="en-US" sz="1900" b="1" dirty="0"/>
              <a:t>Product Details (FR-7):</a:t>
            </a:r>
            <a:r>
              <a:rPr lang="en-US" sz="1900" dirty="0"/>
              <a:t> Users can view detailed information about a product by clicking on it in the catalog.</a:t>
            </a:r>
          </a:p>
          <a:p>
            <a:pPr marL="285750" indent="-285750" algn="ctr">
              <a:buFont typeface="Arial" panose="020B0604020202020204" pitchFamily="34" charset="0"/>
              <a:buChar char="•"/>
            </a:pPr>
            <a:endParaRPr lang="en-US"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507368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5018" y="-347729"/>
            <a:ext cx="10515600" cy="2583756"/>
          </a:xfrm>
        </p:spPr>
        <p:txBody>
          <a:bodyPr>
            <a:normAutofit fontScale="92500" lnSpcReduction="10000"/>
          </a:bodyPr>
          <a:lstStyle/>
          <a:p>
            <a:pPr marL="0" indent="0">
              <a:buNone/>
            </a:pPr>
            <a:endParaRPr lang="en-US" dirty="0"/>
          </a:p>
          <a:p>
            <a:pPr marL="0" indent="0">
              <a:buNone/>
            </a:pPr>
            <a:r>
              <a:rPr lang="en-US" sz="2400" dirty="0">
                <a:latin typeface="Franklin Gothic Demi Cond" panose="020B0706030402020204" pitchFamily="34" charset="0"/>
              </a:rPr>
              <a:t>     Shopping Cart</a:t>
            </a:r>
          </a:p>
          <a:p>
            <a:r>
              <a:rPr lang="en-US" sz="2100" b="1" dirty="0"/>
              <a:t>Add to Cart (FR-8):</a:t>
            </a:r>
            <a:r>
              <a:rPr lang="en-US" sz="2100" dirty="0"/>
              <a:t> Users can add products to their shopping cart from the product details page.</a:t>
            </a:r>
          </a:p>
          <a:p>
            <a:r>
              <a:rPr lang="en-US" sz="2100" b="1" dirty="0"/>
              <a:t>View Cart (FR-9):</a:t>
            </a:r>
            <a:r>
              <a:rPr lang="en-US" sz="2100" dirty="0"/>
              <a:t> Users can view the contents of their shopping cart, including product details, quantities, and total cost.</a:t>
            </a:r>
          </a:p>
          <a:p>
            <a:r>
              <a:rPr lang="en-US" sz="2100" b="1" dirty="0"/>
              <a:t>Update Cart (FR-10):</a:t>
            </a:r>
            <a:r>
              <a:rPr lang="en-US" sz="2100" dirty="0"/>
              <a:t> Users can modify the quantity of items in the cart or remove items.</a:t>
            </a:r>
          </a:p>
          <a:p>
            <a:r>
              <a:rPr lang="en-US" sz="2100" b="1" dirty="0"/>
              <a:t>Empty Cart (FR-11):</a:t>
            </a:r>
            <a:r>
              <a:rPr lang="en-US" sz="2100" dirty="0"/>
              <a:t> Users can empty their entire shopping cart.</a:t>
            </a:r>
          </a:p>
          <a:p>
            <a:endParaRPr lang="en-IN" dirty="0"/>
          </a:p>
        </p:txBody>
      </p:sp>
      <p:sp>
        <p:nvSpPr>
          <p:cNvPr id="4" name="Rectangle 3"/>
          <p:cNvSpPr/>
          <p:nvPr/>
        </p:nvSpPr>
        <p:spPr>
          <a:xfrm>
            <a:off x="645018" y="2236027"/>
            <a:ext cx="10515600" cy="2800767"/>
          </a:xfrm>
          <a:prstGeom prst="rect">
            <a:avLst/>
          </a:prstGeom>
          <a:noFill/>
        </p:spPr>
        <p:txBody>
          <a:bodyPr wrap="square" lIns="91440" tIns="45720" rIns="91440" bIns="45720">
            <a:spAutoFit/>
          </a:bodyPr>
          <a:lstStyle/>
          <a:p>
            <a:r>
              <a:rPr lang="en-US" sz="2400" dirty="0">
                <a:latin typeface="Franklin Gothic Demi Cond" panose="020B0706030402020204" pitchFamily="34" charset="0"/>
              </a:rPr>
              <a:t>    Checkout and Payment</a:t>
            </a:r>
          </a:p>
          <a:p>
            <a:pPr marL="342900" indent="-342900">
              <a:buFont typeface="Arial" panose="020B0604020202020204" pitchFamily="34" charset="0"/>
              <a:buChar char="•"/>
            </a:pPr>
            <a:r>
              <a:rPr lang="en-US" sz="1900" b="1" dirty="0"/>
              <a:t>Proceed to Checkout (FR-12):</a:t>
            </a:r>
            <a:r>
              <a:rPr lang="en-US" sz="1900" dirty="0"/>
              <a:t> Users can proceed to checkout from the shopping cart.</a:t>
            </a:r>
          </a:p>
          <a:p>
            <a:pPr marL="342900" indent="-342900">
              <a:buFont typeface="Arial" panose="020B0604020202020204" pitchFamily="34" charset="0"/>
              <a:buChar char="•"/>
            </a:pPr>
            <a:r>
              <a:rPr lang="en-US" sz="1900" b="1" dirty="0"/>
              <a:t>Shipping Information (FR-13):</a:t>
            </a:r>
            <a:r>
              <a:rPr lang="en-US" sz="1900" dirty="0"/>
              <a:t> Users provide shipping details, including address and preferred shipping method.</a:t>
            </a:r>
          </a:p>
          <a:p>
            <a:pPr marL="342900" indent="-342900">
              <a:buFont typeface="Arial" panose="020B0604020202020204" pitchFamily="34" charset="0"/>
              <a:buChar char="•"/>
            </a:pPr>
            <a:r>
              <a:rPr lang="en-US" sz="1900" b="1" dirty="0"/>
              <a:t>Payment Information (FR-14):</a:t>
            </a:r>
            <a:r>
              <a:rPr lang="en-US" sz="1900" dirty="0"/>
              <a:t> Users enter payment information, including credit card details or choose alternative payment methods (e.g., Google pay or cash on delivery etc.,).</a:t>
            </a:r>
          </a:p>
          <a:p>
            <a:pPr marL="342900" indent="-342900">
              <a:buFont typeface="Arial" panose="020B0604020202020204" pitchFamily="34" charset="0"/>
              <a:buChar char="•"/>
            </a:pPr>
            <a:r>
              <a:rPr lang="en-US" sz="1900" b="1" dirty="0"/>
              <a:t>Place Order (FR-15):</a:t>
            </a:r>
            <a:r>
              <a:rPr lang="en-US" sz="1900" dirty="0"/>
              <a:t> Users can confirm and place their orders securely.</a:t>
            </a:r>
          </a:p>
          <a:p>
            <a:pPr marL="342900" indent="-342900">
              <a:buFont typeface="Arial" panose="020B0604020202020204" pitchFamily="34" charset="0"/>
              <a:buChar char="•"/>
            </a:pPr>
            <a:r>
              <a:rPr lang="en-US" sz="1900" b="1" dirty="0"/>
              <a:t>Order Confirmation (FR-16):</a:t>
            </a:r>
            <a:r>
              <a:rPr lang="en-US" sz="1900" dirty="0"/>
              <a:t> Users receive an order confirmation email after successfully placing an order.</a:t>
            </a:r>
            <a:endParaRPr lang="en-US" sz="19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p:cNvSpPr/>
          <p:nvPr/>
        </p:nvSpPr>
        <p:spPr>
          <a:xfrm>
            <a:off x="645017" y="4928657"/>
            <a:ext cx="10515601" cy="1384995"/>
          </a:xfrm>
          <a:prstGeom prst="rect">
            <a:avLst/>
          </a:prstGeom>
          <a:noFill/>
        </p:spPr>
        <p:txBody>
          <a:bodyPr wrap="square" lIns="91440" tIns="45720" rIns="91440" bIns="45720">
            <a:spAutoFit/>
          </a:bodyPr>
          <a:lstStyle/>
          <a:p>
            <a:r>
              <a:rPr lang="en-US" sz="2400" dirty="0">
                <a:latin typeface="Franklin Gothic Demi Cond" panose="020B0706030402020204" pitchFamily="34" charset="0"/>
              </a:rPr>
              <a:t>    Order Management</a:t>
            </a:r>
          </a:p>
          <a:p>
            <a:pPr marL="342900" indent="-342900">
              <a:buFont typeface="Arial" panose="020B0604020202020204" pitchFamily="34" charset="0"/>
              <a:buChar char="•"/>
            </a:pPr>
            <a:r>
              <a:rPr lang="en-US" sz="1900" b="1" dirty="0"/>
              <a:t>Order History (FR-17):</a:t>
            </a:r>
            <a:r>
              <a:rPr lang="en-US" sz="1900" dirty="0"/>
              <a:t> Users can view their order history, including order details and statuses (e.g., processing, shipped).</a:t>
            </a:r>
          </a:p>
          <a:p>
            <a:pPr marL="342900" indent="-342900">
              <a:buFont typeface="Arial" panose="020B0604020202020204" pitchFamily="34" charset="0"/>
              <a:buChar char="•"/>
            </a:pPr>
            <a:r>
              <a:rPr lang="en-US" sz="1900" b="1" dirty="0"/>
              <a:t>Order Tracking (FR-18):</a:t>
            </a:r>
            <a:r>
              <a:rPr lang="en-US" sz="1900" dirty="0"/>
              <a:t> Users can track the status of their orders in real-time</a:t>
            </a:r>
            <a:r>
              <a:rPr lang="en-US" sz="2000" dirty="0"/>
              <a: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95552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4110" y="1226828"/>
            <a:ext cx="10515600" cy="3266338"/>
          </a:xfrm>
        </p:spPr>
        <p:txBody>
          <a:bodyPr>
            <a:normAutofit fontScale="70000" lnSpcReduction="20000"/>
          </a:bodyPr>
          <a:lstStyle/>
          <a:p>
            <a:endParaRPr lang="en-US" dirty="0"/>
          </a:p>
          <a:p>
            <a:endParaRPr lang="en-US" dirty="0"/>
          </a:p>
          <a:p>
            <a:pPr marL="0" indent="0">
              <a:buNone/>
            </a:pPr>
            <a:r>
              <a:rPr lang="en-US" sz="3400" dirty="0">
                <a:latin typeface="Franklin Gothic Demi Cond" panose="020B0706030402020204" pitchFamily="34" charset="0"/>
              </a:rPr>
              <a:t>  Admin Panel</a:t>
            </a:r>
          </a:p>
          <a:p>
            <a:r>
              <a:rPr lang="en-US" sz="2700" b="1" dirty="0"/>
              <a:t>Product Management (FR-22):</a:t>
            </a:r>
            <a:r>
              <a:rPr lang="en-US" sz="2700" dirty="0"/>
              <a:t> Administrators can add, edit, or delete products from the product catalog.</a:t>
            </a:r>
          </a:p>
          <a:p>
            <a:r>
              <a:rPr lang="en-US" sz="2700" b="1" dirty="0"/>
              <a:t>User Management (FR-23):</a:t>
            </a:r>
            <a:r>
              <a:rPr lang="en-US" sz="2700" dirty="0"/>
              <a:t> Administrators can manage user accounts, including account suspension or deletion.</a:t>
            </a:r>
          </a:p>
          <a:p>
            <a:r>
              <a:rPr lang="en-US" sz="2700" b="1" dirty="0"/>
              <a:t>Order Processing (FR-24):</a:t>
            </a:r>
            <a:r>
              <a:rPr lang="en-US" sz="2700" dirty="0"/>
              <a:t> Administrators can view and manage incoming orders, update order statuses, and mark orders as shipped.</a:t>
            </a:r>
          </a:p>
          <a:p>
            <a:r>
              <a:rPr lang="en-US" sz="2700" b="1" dirty="0"/>
              <a:t>Review Moderation (FR-25):</a:t>
            </a:r>
            <a:r>
              <a:rPr lang="en-US" sz="2700" dirty="0"/>
              <a:t> Administrators can review and moderate user-submitted product reviews and ratings.</a:t>
            </a:r>
          </a:p>
          <a:p>
            <a:endParaRPr lang="en-IN" dirty="0"/>
          </a:p>
        </p:txBody>
      </p:sp>
      <p:sp>
        <p:nvSpPr>
          <p:cNvPr id="4" name="Rectangle 3"/>
          <p:cNvSpPr/>
          <p:nvPr/>
        </p:nvSpPr>
        <p:spPr>
          <a:xfrm>
            <a:off x="954109" y="0"/>
            <a:ext cx="10515601" cy="2231380"/>
          </a:xfrm>
          <a:prstGeom prst="rect">
            <a:avLst/>
          </a:prstGeom>
          <a:noFill/>
        </p:spPr>
        <p:txBody>
          <a:bodyPr wrap="square" lIns="91440" tIns="45720" rIns="91440" bIns="45720">
            <a:spAutoFit/>
          </a:bodyPr>
          <a:lstStyle/>
          <a:p>
            <a:r>
              <a:rPr lang="en-US" sz="2400" dirty="0">
                <a:latin typeface="Franklin Gothic Demi Cond" panose="020B0706030402020204" pitchFamily="34" charset="0"/>
              </a:rPr>
              <a:t>  Review and Rating System</a:t>
            </a:r>
          </a:p>
          <a:p>
            <a:pPr marL="342900" indent="-342900">
              <a:buFont typeface="Arial" panose="020B0604020202020204" pitchFamily="34" charset="0"/>
              <a:buChar char="•"/>
            </a:pPr>
            <a:r>
              <a:rPr lang="en-US" sz="1900" b="1" dirty="0"/>
              <a:t>Product Reviews (FR-19):</a:t>
            </a:r>
            <a:r>
              <a:rPr lang="en-US" sz="1900" dirty="0"/>
              <a:t> Registered users can write and submit reviews for products they have purchased.</a:t>
            </a:r>
          </a:p>
          <a:p>
            <a:pPr marL="342900" indent="-342900">
              <a:buFont typeface="Arial" panose="020B0604020202020204" pitchFamily="34" charset="0"/>
              <a:buChar char="•"/>
            </a:pPr>
            <a:r>
              <a:rPr lang="en-US" sz="1900" b="1" dirty="0"/>
              <a:t>Rating Products (FR-20):</a:t>
            </a:r>
            <a:r>
              <a:rPr lang="en-US" sz="1900" dirty="0"/>
              <a:t> Users can rate products on a scale (e.g., 1 to 5 stars).</a:t>
            </a:r>
          </a:p>
          <a:p>
            <a:pPr marL="342900" indent="-342900">
              <a:buFont typeface="Arial" panose="020B0604020202020204" pitchFamily="34" charset="0"/>
              <a:buChar char="•"/>
            </a:pPr>
            <a:r>
              <a:rPr lang="en-US" sz="1900" b="1" dirty="0"/>
              <a:t>View Reviews (FR-21):</a:t>
            </a:r>
            <a:r>
              <a:rPr lang="en-US" sz="1900" dirty="0"/>
              <a:t> Users can read product reviews and view average ratings on product detail pages.</a:t>
            </a:r>
          </a:p>
          <a:p>
            <a:pPr algn="ct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p:cNvSpPr/>
          <p:nvPr/>
        </p:nvSpPr>
        <p:spPr>
          <a:xfrm>
            <a:off x="795041" y="4216167"/>
            <a:ext cx="5416868" cy="553998"/>
          </a:xfrm>
          <a:prstGeom prst="rect">
            <a:avLst/>
          </a:prstGeom>
          <a:noFill/>
        </p:spPr>
        <p:txBody>
          <a:bodyPr wrap="none" lIns="91440" tIns="45720" rIns="91440" bIns="45720">
            <a:spAutoFit/>
          </a:bodyPr>
          <a:lstStyle/>
          <a:p>
            <a:pPr algn="ctr"/>
            <a:r>
              <a:rPr lang="en-US" sz="2400" u="sng" dirty="0">
                <a:ln w="0"/>
                <a:effectLst>
                  <a:outerShdw blurRad="38100" dist="19050" dir="2700000" algn="tl" rotWithShape="0">
                    <a:schemeClr val="dk1">
                      <a:alpha val="40000"/>
                    </a:schemeClr>
                  </a:outerShdw>
                </a:effectLst>
                <a:latin typeface="Bahnschrift SemiBold" panose="020B0502040204020203" pitchFamily="34" charset="0"/>
              </a:rPr>
              <a:t>Non-</a:t>
            </a:r>
            <a:r>
              <a:rPr lang="en-US" sz="2400" b="0" u="sng" cap="none" spc="0" dirty="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rPr>
              <a:t>Functional</a:t>
            </a:r>
            <a:r>
              <a:rPr lang="en-US" sz="3000" b="0" cap="none" spc="0" dirty="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rPr>
              <a:t> </a:t>
            </a:r>
            <a:r>
              <a:rPr lang="en-US" sz="2400" b="0" u="sng" cap="none" spc="0" dirty="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rPr>
              <a:t>requirements</a:t>
            </a:r>
            <a:r>
              <a:rPr lang="en-US" sz="3000" b="0" cap="none" spc="0" dirty="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rPr>
              <a:t> (</a:t>
            </a:r>
            <a:r>
              <a:rPr lang="en-US" sz="2400" b="0" u="sng" cap="none" spc="0" dirty="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rPr>
              <a:t>NFR</a:t>
            </a:r>
            <a:r>
              <a:rPr lang="en-US" sz="3000" b="0" cap="none" spc="0" dirty="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rPr>
              <a:t>):</a:t>
            </a:r>
          </a:p>
        </p:txBody>
      </p:sp>
      <p:sp>
        <p:nvSpPr>
          <p:cNvPr id="6" name="Rectangle 5"/>
          <p:cNvSpPr/>
          <p:nvPr/>
        </p:nvSpPr>
        <p:spPr>
          <a:xfrm>
            <a:off x="1026016" y="4857452"/>
            <a:ext cx="10443694" cy="2000548"/>
          </a:xfrm>
          <a:prstGeom prst="rect">
            <a:avLst/>
          </a:prstGeom>
          <a:noFill/>
        </p:spPr>
        <p:txBody>
          <a:bodyPr wrap="square" lIns="91440" tIns="45720" rIns="91440" bIns="45720">
            <a:spAutoFit/>
          </a:bodyPr>
          <a:lstStyle/>
          <a:p>
            <a:r>
              <a:rPr lang="en-US" sz="2400" b="1" dirty="0">
                <a:latin typeface="Franklin Gothic Demi Cond" panose="020B0706030402020204" pitchFamily="34" charset="0"/>
              </a:rPr>
              <a:t>  </a:t>
            </a:r>
            <a:r>
              <a:rPr lang="en-US" sz="2400" b="1" u="sng" dirty="0">
                <a:latin typeface="Franklin Gothic Demi Cond" panose="020B0706030402020204" pitchFamily="34" charset="0"/>
              </a:rPr>
              <a:t>Performance</a:t>
            </a:r>
          </a:p>
          <a:p>
            <a:pPr marL="342900" indent="-342900">
              <a:buFont typeface="Arial" panose="020B0604020202020204" pitchFamily="34" charset="0"/>
              <a:buChar char="•"/>
            </a:pPr>
            <a:r>
              <a:rPr lang="en-US" sz="2000" b="1" dirty="0"/>
              <a:t>Response Time (NFR-1):</a:t>
            </a:r>
            <a:r>
              <a:rPr lang="en-US" sz="2000" dirty="0"/>
              <a:t> The system should respond to user interactions within 2 seconds to ensure a smooth shopping experience.</a:t>
            </a:r>
          </a:p>
          <a:p>
            <a:pPr marL="342900" indent="-342900">
              <a:buFont typeface="Arial" panose="020B0604020202020204" pitchFamily="34" charset="0"/>
              <a:buChar char="•"/>
            </a:pPr>
            <a:r>
              <a:rPr lang="en-US" sz="2000" b="1" dirty="0"/>
              <a:t>Scalability (NFR-2):</a:t>
            </a:r>
            <a:r>
              <a:rPr lang="en-US" sz="2000" dirty="0"/>
              <a:t> The system should handle a gradual increase in users, and its performance should not significantly degrade as the user base grows.</a:t>
            </a:r>
          </a:p>
          <a:p>
            <a:pPr algn="ct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08306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3189" y="0"/>
            <a:ext cx="10380371" cy="2215991"/>
          </a:xfrm>
          <a:prstGeom prst="rect">
            <a:avLst/>
          </a:prstGeom>
          <a:noFill/>
        </p:spPr>
        <p:txBody>
          <a:bodyPr wrap="square" lIns="91440" tIns="45720" rIns="91440" bIns="45720">
            <a:spAutoFit/>
          </a:bodyPr>
          <a:lstStyle/>
          <a:p>
            <a:r>
              <a:rPr lang="en-US" sz="2400" dirty="0">
                <a:latin typeface="Franklin Gothic Demi Cond" panose="020B0706030402020204" pitchFamily="34" charset="0"/>
              </a:rPr>
              <a:t>      </a:t>
            </a:r>
            <a:r>
              <a:rPr lang="en-US" sz="2400" u="sng" dirty="0">
                <a:latin typeface="Franklin Gothic Demi Cond" panose="020B0706030402020204" pitchFamily="34" charset="0"/>
              </a:rPr>
              <a:t>Security</a:t>
            </a:r>
          </a:p>
          <a:p>
            <a:pPr marL="342900" indent="-342900">
              <a:buFont typeface="Arial" panose="020B0604020202020204" pitchFamily="34" charset="0"/>
              <a:buChar char="•"/>
            </a:pPr>
            <a:r>
              <a:rPr lang="en-US" sz="1900" b="1" dirty="0"/>
              <a:t>Data Encryption (NFR-3):</a:t>
            </a:r>
            <a:r>
              <a:rPr lang="en-US" sz="1900" dirty="0"/>
              <a:t> User data, including passwords and payment information, must be encrypted during transmission and storage to protect against unauthorized access.</a:t>
            </a:r>
          </a:p>
          <a:p>
            <a:pPr marL="342900" indent="-342900">
              <a:buFont typeface="Arial" panose="020B0604020202020204" pitchFamily="34" charset="0"/>
              <a:buChar char="•"/>
            </a:pPr>
            <a:r>
              <a:rPr lang="en-US" sz="1900" b="1" dirty="0"/>
              <a:t>Authentication (NFR-4):</a:t>
            </a:r>
            <a:r>
              <a:rPr lang="en-US" sz="1900" dirty="0"/>
              <a:t> User authentication should be robust, preventing unauthorized access to user accounts.</a:t>
            </a:r>
          </a:p>
          <a:p>
            <a:pPr marL="342900" indent="-342900">
              <a:buFont typeface="Arial" panose="020B0604020202020204" pitchFamily="34" charset="0"/>
              <a:buChar char="•"/>
            </a:pPr>
            <a:r>
              <a:rPr lang="en-US" sz="1900" dirty="0"/>
              <a:t> </a:t>
            </a:r>
            <a:r>
              <a:rPr lang="en-US" sz="1900" b="1" dirty="0"/>
              <a:t>Authorization (NFR-5):</a:t>
            </a:r>
            <a:r>
              <a:rPr lang="en-US" sz="1900" dirty="0"/>
              <a:t> Users should only have access to functions and data relevant to their roles (e.g., customer or admin).</a:t>
            </a:r>
          </a:p>
        </p:txBody>
      </p:sp>
      <p:sp>
        <p:nvSpPr>
          <p:cNvPr id="2" name="Rectangle 1"/>
          <p:cNvSpPr/>
          <p:nvPr/>
        </p:nvSpPr>
        <p:spPr>
          <a:xfrm>
            <a:off x="1043189" y="2215991"/>
            <a:ext cx="10380371" cy="1692771"/>
          </a:xfrm>
          <a:prstGeom prst="rect">
            <a:avLst/>
          </a:prstGeom>
          <a:noFill/>
        </p:spPr>
        <p:txBody>
          <a:bodyPr wrap="square" lIns="91440" tIns="45720" rIns="91440" bIns="45720">
            <a:spAutoFit/>
          </a:bodyPr>
          <a:lstStyle/>
          <a:p>
            <a:r>
              <a:rPr lang="en-US" sz="2400" dirty="0">
                <a:latin typeface="Franklin Gothic Demi Cond" panose="020B0706030402020204" pitchFamily="34" charset="0"/>
              </a:rPr>
              <a:t>      </a:t>
            </a:r>
            <a:r>
              <a:rPr lang="en-US" sz="2400" u="sng" dirty="0">
                <a:latin typeface="Franklin Gothic Demi Cond" panose="020B0706030402020204" pitchFamily="34" charset="0"/>
              </a:rPr>
              <a:t>Usability</a:t>
            </a:r>
          </a:p>
          <a:p>
            <a:pPr marL="342900" indent="-342900">
              <a:buFont typeface="Arial" panose="020B0604020202020204" pitchFamily="34" charset="0"/>
              <a:buChar char="•"/>
            </a:pPr>
            <a:r>
              <a:rPr lang="en-US" sz="1900" b="1" dirty="0"/>
              <a:t>User-Friendly Interface (NFR-6):</a:t>
            </a:r>
            <a:r>
              <a:rPr lang="en-US" sz="1900" dirty="0"/>
              <a:t> The user interface should be intuitive and easy to use, with clear navigation and informative error messages.</a:t>
            </a:r>
          </a:p>
          <a:p>
            <a:pPr marL="342900" indent="-342900">
              <a:buFont typeface="Arial" panose="020B0604020202020204" pitchFamily="34" charset="0"/>
              <a:buChar char="•"/>
            </a:pPr>
            <a:r>
              <a:rPr lang="en-US" sz="1900" dirty="0"/>
              <a:t> </a:t>
            </a:r>
            <a:r>
              <a:rPr lang="en-US" sz="1900" b="1" dirty="0"/>
              <a:t>Accessibility (NFR-7):</a:t>
            </a:r>
            <a:r>
              <a:rPr lang="en-US" sz="1900" dirty="0"/>
              <a:t> The system should be accessible to users with disabilities, following accessibility standards and guidelines</a:t>
            </a:r>
            <a:r>
              <a:rPr lang="en-US" sz="2000" dirty="0"/>
              <a:t>.</a:t>
            </a:r>
          </a:p>
        </p:txBody>
      </p:sp>
      <p:sp>
        <p:nvSpPr>
          <p:cNvPr id="3" name="Rectangle 2"/>
          <p:cNvSpPr/>
          <p:nvPr/>
        </p:nvSpPr>
        <p:spPr>
          <a:xfrm>
            <a:off x="1043188" y="3908762"/>
            <a:ext cx="10380371" cy="1692771"/>
          </a:xfrm>
          <a:prstGeom prst="rect">
            <a:avLst/>
          </a:prstGeom>
          <a:noFill/>
        </p:spPr>
        <p:txBody>
          <a:bodyPr wrap="square" lIns="91440" tIns="45720" rIns="91440" bIns="45720">
            <a:spAutoFit/>
          </a:bodyPr>
          <a:lstStyle/>
          <a:p>
            <a:r>
              <a:rPr lang="en-US" sz="2400" dirty="0">
                <a:latin typeface="Franklin Gothic Demi Cond" panose="020B0706030402020204" pitchFamily="34" charset="0"/>
              </a:rPr>
              <a:t>      </a:t>
            </a:r>
            <a:r>
              <a:rPr lang="en-US" sz="2400" u="sng" dirty="0">
                <a:latin typeface="Franklin Gothic Demi Cond" panose="020B0706030402020204" pitchFamily="34" charset="0"/>
              </a:rPr>
              <a:t>Reliability</a:t>
            </a:r>
          </a:p>
          <a:p>
            <a:pPr marL="342900" indent="-342900">
              <a:buFont typeface="Arial" panose="020B0604020202020204" pitchFamily="34" charset="0"/>
              <a:buChar char="•"/>
            </a:pPr>
            <a:r>
              <a:rPr lang="en-US" sz="1900" dirty="0"/>
              <a:t> </a:t>
            </a:r>
            <a:r>
              <a:rPr lang="en-US" sz="1900" b="1" dirty="0"/>
              <a:t>Availability (NFR-8):</a:t>
            </a:r>
            <a:r>
              <a:rPr lang="en-US" sz="1900" dirty="0"/>
              <a:t> The system should be available 24/7 with minimal downtime for maintenance, aiming for at least 99.9% uptime.</a:t>
            </a:r>
          </a:p>
          <a:p>
            <a:pPr marL="342900" indent="-342900">
              <a:buFont typeface="Arial" panose="020B0604020202020204" pitchFamily="34" charset="0"/>
              <a:buChar char="•"/>
            </a:pPr>
            <a:r>
              <a:rPr lang="en-US" sz="1900" b="1" dirty="0"/>
              <a:t>Data Backup (NFR-9):</a:t>
            </a:r>
            <a:r>
              <a:rPr lang="en-US" sz="1900" dirty="0"/>
              <a:t> Regular backups of user data and system configurations should be performed to prevent data loss</a:t>
            </a:r>
            <a:endParaRPr lang="en-US" sz="19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088889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17430" y="142456"/>
            <a:ext cx="10122795" cy="3231654"/>
          </a:xfrm>
          <a:prstGeom prst="rect">
            <a:avLst/>
          </a:prstGeom>
        </p:spPr>
        <p:txBody>
          <a:bodyPr wrap="square">
            <a:spAutoFit/>
          </a:bodyPr>
          <a:lstStyle/>
          <a:p>
            <a:r>
              <a:rPr lang="en-US" sz="2000" dirty="0">
                <a:latin typeface="Franklin Gothic Demi Cond" panose="020B0706030402020204" pitchFamily="34" charset="0"/>
              </a:rPr>
              <a:t>         </a:t>
            </a:r>
            <a:r>
              <a:rPr lang="en-US" sz="2400" u="sng" dirty="0">
                <a:latin typeface="Franklin Gothic Demi Cond" panose="020B0706030402020204" pitchFamily="34" charset="0"/>
              </a:rPr>
              <a:t>Compliance</a:t>
            </a:r>
          </a:p>
          <a:p>
            <a:pPr marL="342900" indent="-342900">
              <a:buFont typeface="Arial" panose="020B0604020202020204" pitchFamily="34" charset="0"/>
              <a:buChar char="•"/>
            </a:pPr>
            <a:r>
              <a:rPr lang="en-US" sz="2000" dirty="0"/>
              <a:t> </a:t>
            </a:r>
            <a:r>
              <a:rPr lang="en-US" sz="1900" b="1" dirty="0"/>
              <a:t>Legal Compliance (NFR-10):</a:t>
            </a:r>
            <a:r>
              <a:rPr lang="en-US" sz="1900" dirty="0"/>
              <a:t> The system must comply with data protection and privacy laws (e.g., GDPR) and e-commerce regulations.</a:t>
            </a:r>
          </a:p>
          <a:p>
            <a:pPr marL="342900" indent="-342900">
              <a:buFont typeface="Arial" panose="020B0604020202020204" pitchFamily="34" charset="0"/>
              <a:buChar char="•"/>
            </a:pPr>
            <a:r>
              <a:rPr lang="en-US" sz="1900" dirty="0"/>
              <a:t> </a:t>
            </a:r>
            <a:r>
              <a:rPr lang="en-US" sz="1900" b="1" dirty="0"/>
              <a:t>Security Standards (NFR-11):</a:t>
            </a:r>
            <a:r>
              <a:rPr lang="en-US" sz="1900" dirty="0"/>
              <a:t> Payment processing must adhere to industry security standards, such as PCI DSS, to safeguard user payment information</a:t>
            </a:r>
            <a:r>
              <a:rPr lang="en-US" sz="2000" dirty="0"/>
              <a:t>.</a:t>
            </a:r>
          </a:p>
          <a:p>
            <a:r>
              <a:rPr lang="en-US" sz="2000" b="1" dirty="0"/>
              <a:t>       </a:t>
            </a:r>
            <a:r>
              <a:rPr lang="en-US" sz="2400" u="sng" dirty="0">
                <a:latin typeface="Franklin Gothic Demi Cond" panose="020B0706030402020204" pitchFamily="34" charset="0"/>
              </a:rPr>
              <a:t>Performance Testing</a:t>
            </a:r>
          </a:p>
          <a:p>
            <a:pPr marL="342900" indent="-342900">
              <a:buFont typeface="Arial" panose="020B0604020202020204" pitchFamily="34" charset="0"/>
              <a:buChar char="•"/>
            </a:pPr>
            <a:r>
              <a:rPr lang="en-US" sz="2000" dirty="0"/>
              <a:t> </a:t>
            </a:r>
            <a:r>
              <a:rPr lang="en-US" sz="1900" b="1" dirty="0"/>
              <a:t>Load Testing (NFR-12):</a:t>
            </a:r>
            <a:r>
              <a:rPr lang="en-US" sz="1900" dirty="0"/>
              <a:t> The system should undergo load testing to ensure it can handle expected levels of user traffic.</a:t>
            </a:r>
          </a:p>
          <a:p>
            <a:pPr marL="342900" indent="-342900">
              <a:buFont typeface="Arial" panose="020B0604020202020204" pitchFamily="34" charset="0"/>
              <a:buChar char="•"/>
            </a:pPr>
            <a:r>
              <a:rPr lang="en-US" sz="1900" dirty="0"/>
              <a:t> </a:t>
            </a:r>
            <a:r>
              <a:rPr lang="en-US" sz="1900" b="1" dirty="0"/>
              <a:t>Security Testing (NFR-13):</a:t>
            </a:r>
            <a:r>
              <a:rPr lang="en-US" sz="1900" dirty="0"/>
              <a:t> Regular security testing should be conducted to identify and mitigate vulnerabilities.</a:t>
            </a:r>
          </a:p>
        </p:txBody>
      </p:sp>
      <p:sp>
        <p:nvSpPr>
          <p:cNvPr id="2" name="Rectangle 1"/>
          <p:cNvSpPr/>
          <p:nvPr/>
        </p:nvSpPr>
        <p:spPr>
          <a:xfrm>
            <a:off x="642331" y="3374110"/>
            <a:ext cx="4945586"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latin typeface="Bahnschrift" panose="020B0502040204020203" pitchFamily="34" charset="0"/>
              </a:rPr>
              <a:t>         </a:t>
            </a:r>
            <a:r>
              <a:rPr lang="en-US" sz="2400" u="sng" dirty="0">
                <a:ln w="0"/>
                <a:effectLst>
                  <a:outerShdw blurRad="38100" dist="19050" dir="2700000" algn="tl" rotWithShape="0">
                    <a:schemeClr val="dk1">
                      <a:alpha val="40000"/>
                    </a:schemeClr>
                  </a:outerShdw>
                </a:effectLst>
                <a:latin typeface="Bahnschrift" panose="020B0502040204020203" pitchFamily="34" charset="0"/>
              </a:rPr>
              <a:t>APPLICATION ASSUMPTIONS</a:t>
            </a:r>
            <a:endParaRPr lang="en-US" sz="2400" b="0" u="sng" cap="none" spc="0" dirty="0">
              <a:ln w="0"/>
              <a:solidFill>
                <a:schemeClr val="tx1"/>
              </a:solidFill>
              <a:effectLst>
                <a:outerShdw blurRad="38100" dist="19050" dir="2700000" algn="tl" rotWithShape="0">
                  <a:schemeClr val="dk1">
                    <a:alpha val="40000"/>
                  </a:schemeClr>
                </a:outerShdw>
              </a:effectLst>
              <a:latin typeface="Bahnschrift" panose="020B0502040204020203" pitchFamily="34" charset="0"/>
            </a:endParaRPr>
          </a:p>
        </p:txBody>
      </p:sp>
      <p:sp>
        <p:nvSpPr>
          <p:cNvPr id="3" name="Rectangle 2"/>
          <p:cNvSpPr/>
          <p:nvPr/>
        </p:nvSpPr>
        <p:spPr>
          <a:xfrm>
            <a:off x="1017429" y="3835775"/>
            <a:ext cx="10122796" cy="2139047"/>
          </a:xfrm>
          <a:prstGeom prst="rect">
            <a:avLst/>
          </a:prstGeom>
          <a:noFill/>
        </p:spPr>
        <p:txBody>
          <a:bodyPr wrap="square" lIns="91440" tIns="45720" rIns="91440" bIns="45720">
            <a:spAutoFit/>
          </a:bodyPr>
          <a:lstStyle/>
          <a:p>
            <a:r>
              <a:rPr lang="en-US" sz="1900" dirty="0">
                <a:ln w="0"/>
                <a:effectLst>
                  <a:outerShdw blurRad="38100" dist="19050" dir="2700000" algn="tl" rotWithShape="0">
                    <a:schemeClr val="dk1">
                      <a:alpha val="40000"/>
                    </a:schemeClr>
                  </a:outerShdw>
                </a:effectLst>
              </a:rPr>
              <a:t>1.    Application should open the login page when a new user enters</a:t>
            </a:r>
          </a:p>
          <a:p>
            <a:pPr marL="457200" indent="-457200">
              <a:buAutoNum type="arabicPeriod" startAt="2"/>
            </a:pPr>
            <a:r>
              <a:rPr lang="en-US" sz="1900" b="0" cap="none" spc="0" dirty="0">
                <a:ln w="0"/>
                <a:solidFill>
                  <a:schemeClr val="tx1"/>
                </a:solidFill>
                <a:effectLst>
                  <a:outerShdw blurRad="38100" dist="19050" dir="2700000" algn="tl" rotWithShape="0">
                    <a:schemeClr val="dk1">
                      <a:alpha val="40000"/>
                    </a:schemeClr>
                  </a:outerShdw>
                </a:effectLst>
              </a:rPr>
              <a:t>And the user can also close the login page and proceed to use </a:t>
            </a:r>
            <a:r>
              <a:rPr lang="en-US" sz="1900" dirty="0">
                <a:ln w="0"/>
                <a:effectLst>
                  <a:outerShdw blurRad="38100" dist="19050" dir="2700000" algn="tl" rotWithShape="0">
                    <a:schemeClr val="dk1">
                      <a:alpha val="40000"/>
                    </a:schemeClr>
                  </a:outerShdw>
                </a:effectLst>
              </a:rPr>
              <a:t> a</a:t>
            </a:r>
            <a:r>
              <a:rPr lang="en-US" sz="1900" b="0" cap="none" spc="0" dirty="0">
                <a:ln w="0"/>
                <a:solidFill>
                  <a:schemeClr val="tx1"/>
                </a:solidFill>
                <a:effectLst>
                  <a:outerShdw blurRad="38100" dist="19050" dir="2700000" algn="tl" rotWithShape="0">
                    <a:schemeClr val="dk1">
                      <a:alpha val="40000"/>
                    </a:schemeClr>
                  </a:outerShdw>
                </a:effectLst>
              </a:rPr>
              <a:t>pplication for 30hrs then it must automatically redirect the user to login page then after user  must login </a:t>
            </a:r>
            <a:r>
              <a:rPr lang="en-US" sz="1900" b="0" cap="none" spc="0" dirty="0" err="1">
                <a:ln w="0"/>
                <a:solidFill>
                  <a:schemeClr val="tx1"/>
                </a:solidFill>
                <a:effectLst>
                  <a:outerShdw blurRad="38100" dist="19050" dir="2700000" algn="tl" rotWithShape="0">
                    <a:schemeClr val="dk1">
                      <a:alpha val="40000"/>
                    </a:schemeClr>
                  </a:outerShdw>
                </a:effectLst>
              </a:rPr>
              <a:t>compulsorly</a:t>
            </a:r>
            <a:r>
              <a:rPr lang="en-US" sz="1900" b="0" cap="none" spc="0" dirty="0">
                <a:ln w="0"/>
                <a:solidFill>
                  <a:schemeClr val="tx1"/>
                </a:solidFill>
                <a:effectLst>
                  <a:outerShdw blurRad="38100" dist="19050" dir="2700000" algn="tl" rotWithShape="0">
                    <a:schemeClr val="dk1">
                      <a:alpha val="40000"/>
                    </a:schemeClr>
                  </a:outerShdw>
                </a:effectLst>
              </a:rPr>
              <a:t> to use the app further…</a:t>
            </a:r>
          </a:p>
          <a:p>
            <a:r>
              <a:rPr lang="en-US" sz="1900" dirty="0">
                <a:ln w="0"/>
                <a:effectLst>
                  <a:outerShdw blurRad="38100" dist="19050" dir="2700000" algn="tl" rotWithShape="0">
                    <a:schemeClr val="dk1">
                      <a:alpha val="40000"/>
                    </a:schemeClr>
                  </a:outerShdw>
                </a:effectLst>
              </a:rPr>
              <a:t>3.    Logging out must redirect to the login page </a:t>
            </a:r>
          </a:p>
          <a:p>
            <a:r>
              <a:rPr lang="en-US" sz="1900" b="0" cap="none" spc="0" dirty="0">
                <a:ln w="0"/>
                <a:solidFill>
                  <a:schemeClr val="tx1"/>
                </a:solidFill>
                <a:effectLst>
                  <a:outerShdw blurRad="38100" dist="19050" dir="2700000" algn="tl" rotWithShape="0">
                    <a:schemeClr val="dk1">
                      <a:alpha val="40000"/>
                    </a:schemeClr>
                  </a:outerShdw>
                </a:effectLst>
              </a:rPr>
              <a:t>4.   The valid email Id must be used</a:t>
            </a:r>
          </a:p>
          <a:p>
            <a:r>
              <a:rPr lang="en-US" sz="1900" dirty="0">
                <a:ln w="0"/>
                <a:effectLst>
                  <a:outerShdw blurRad="38100" dist="19050" dir="2700000" algn="tl" rotWithShape="0">
                    <a:schemeClr val="dk1">
                      <a:alpha val="40000"/>
                    </a:schemeClr>
                  </a:outerShdw>
                </a:effectLst>
              </a:rPr>
              <a:t>5.    Valid strong password must be created by the user.</a:t>
            </a:r>
            <a:endParaRPr lang="en-US" sz="19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5424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1846" y="0"/>
            <a:ext cx="8116324" cy="4188711"/>
          </a:xfrm>
          <a:prstGeom prst="rect">
            <a:avLst/>
          </a:prstGeom>
          <a:noFill/>
        </p:spPr>
        <p:txBody>
          <a:bodyPr wrap="none" lIns="91440" tIns="45720" rIns="91440" bIns="45720">
            <a:spAutoFit/>
          </a:bodyPr>
          <a:lstStyle/>
          <a:p>
            <a:r>
              <a:rPr lang="en-US" sz="1900" b="1" u="sng" dirty="0">
                <a:solidFill>
                  <a:srgbClr val="ED1C24"/>
                </a:solidFill>
                <a:latin typeface="Arial" panose="020B0604020202020204" pitchFamily="34" charset="0"/>
              </a:rPr>
              <a:t>FRONTEND:</a:t>
            </a:r>
            <a:endParaRPr lang="en-US" sz="1900" dirty="0">
              <a:latin typeface="Arial" panose="020B0604020202020204" pitchFamily="34" charset="0"/>
            </a:endParaRPr>
          </a:p>
          <a:p>
            <a:pPr>
              <a:spcBef>
                <a:spcPts val="1350"/>
              </a:spcBef>
            </a:pPr>
            <a:r>
              <a:rPr lang="en-US" sz="1900" b="1" dirty="0">
                <a:solidFill>
                  <a:srgbClr val="231F21"/>
                </a:solidFill>
                <a:latin typeface="Times New Roman" panose="02020603050405020304" pitchFamily="18" charset="0"/>
                <a:cs typeface="Times New Roman" panose="02020603050405020304" pitchFamily="18" charset="0"/>
              </a:rPr>
              <a:t>CUSTOMER:</a:t>
            </a:r>
            <a:endParaRPr lang="en-US" sz="1900" dirty="0">
              <a:latin typeface="Times New Roman" panose="02020603050405020304" pitchFamily="18" charset="0"/>
              <a:cs typeface="Times New Roman" panose="02020603050405020304" pitchFamily="18" charset="0"/>
            </a:endParaRPr>
          </a:p>
          <a:p>
            <a:pPr>
              <a:spcBef>
                <a:spcPts val="1125"/>
              </a:spcBef>
              <a:buClr>
                <a:srgbClr val="231F21"/>
              </a:buClr>
              <a:buSzPct val="71000"/>
              <a:buFont typeface="Times New Roman" panose="02020603050405020304" pitchFamily="18" charset="0"/>
              <a:buAutoNum type="arabicPeriod"/>
            </a:pPr>
            <a:r>
              <a:rPr lang="en-US" sz="1900" b="1" dirty="0" err="1">
                <a:solidFill>
                  <a:srgbClr val="231F21"/>
                </a:solidFill>
                <a:latin typeface="Times New Roman" panose="02020603050405020304" pitchFamily="18" charset="0"/>
                <a:cs typeface="Times New Roman" panose="02020603050405020304" pitchFamily="18" charset="0"/>
              </a:rPr>
              <a:t>Auth</a:t>
            </a:r>
            <a:r>
              <a:rPr lang="en-US" sz="1900" b="1" dirty="0">
                <a:solidFill>
                  <a:srgbClr val="231F21"/>
                </a:solidFill>
                <a:latin typeface="Times New Roman" panose="02020603050405020304" pitchFamily="18" charset="0"/>
                <a:cs typeface="Times New Roman" panose="02020603050405020304" pitchFamily="18" charset="0"/>
              </a:rPr>
              <a:t>:</a:t>
            </a:r>
            <a:endParaRPr lang="en-US" sz="1900" dirty="0">
              <a:latin typeface="Times New Roman" panose="02020603050405020304" pitchFamily="18" charset="0"/>
              <a:cs typeface="Times New Roman" panose="02020603050405020304" pitchFamily="18" charset="0"/>
            </a:endParaRPr>
          </a:p>
          <a:p>
            <a:pPr>
              <a:spcBef>
                <a:spcPts val="475"/>
              </a:spcBef>
            </a:pPr>
            <a:r>
              <a:rPr lang="en-US" sz="1900" dirty="0">
                <a:solidFill>
                  <a:srgbClr val="231F21"/>
                </a:solidFill>
                <a:latin typeface="Arial" panose="020B0604020202020204" pitchFamily="34" charset="0"/>
              </a:rPr>
              <a:t>The customer can authenticate login and signup </a:t>
            </a:r>
            <a:r>
              <a:rPr lang="en-US" sz="1900" dirty="0" err="1">
                <a:solidFill>
                  <a:srgbClr val="231F21"/>
                </a:solidFill>
                <a:latin typeface="Arial" panose="020B0604020202020204" pitchFamily="34" charset="0"/>
              </a:rPr>
              <a:t>credentia</a:t>
            </a:r>
            <a:r>
              <a:rPr lang="en-US" sz="1900" dirty="0">
                <a:solidFill>
                  <a:srgbClr val="231F21"/>
                </a:solidFill>
                <a:latin typeface="Arial" panose="020B0604020202020204" pitchFamily="34" charset="0"/>
              </a:rPr>
              <a:t> l</a:t>
            </a:r>
            <a:endParaRPr lang="en-US" sz="1900" dirty="0">
              <a:latin typeface="Arial" panose="020B0604020202020204" pitchFamily="34" charset="0"/>
            </a:endParaRPr>
          </a:p>
          <a:p>
            <a:pPr>
              <a:spcBef>
                <a:spcPts val="588"/>
              </a:spcBef>
              <a:buClr>
                <a:srgbClr val="231F21"/>
              </a:buClr>
              <a:buSzPct val="86000"/>
              <a:buFont typeface="Times New Roman" panose="02020603050405020304" pitchFamily="18" charset="0"/>
              <a:buAutoNum type="arabicPeriod" startAt="2"/>
            </a:pPr>
            <a:r>
              <a:rPr lang="en-US" sz="1900" b="1" dirty="0">
                <a:solidFill>
                  <a:srgbClr val="231F21"/>
                </a:solidFill>
                <a:latin typeface="Arial" panose="020B0604020202020204" pitchFamily="34" charset="0"/>
              </a:rPr>
              <a:t>Register:</a:t>
            </a:r>
            <a:endParaRPr lang="en-US" sz="1900" dirty="0">
              <a:latin typeface="Arial" panose="020B0604020202020204" pitchFamily="34" charset="0"/>
            </a:endParaRPr>
          </a:p>
          <a:p>
            <a:pPr>
              <a:lnSpc>
                <a:spcPct val="130000"/>
              </a:lnSpc>
              <a:spcBef>
                <a:spcPts val="25"/>
              </a:spcBef>
            </a:pPr>
            <a:r>
              <a:rPr lang="en-US" sz="1900" dirty="0">
                <a:solidFill>
                  <a:srgbClr val="231F21"/>
                </a:solidFill>
                <a:latin typeface="Arial" panose="020B0604020202020204" pitchFamily="34" charset="0"/>
              </a:rPr>
              <a:t>The new customer  has options to sign up by providing their basic details.</a:t>
            </a:r>
            <a:endParaRPr lang="en-US" sz="1900" dirty="0">
              <a:latin typeface="Arial" panose="020B0604020202020204" pitchFamily="34" charset="0"/>
            </a:endParaRPr>
          </a:p>
          <a:p>
            <a:pPr>
              <a:lnSpc>
                <a:spcPct val="121000"/>
              </a:lnSpc>
              <a:spcBef>
                <a:spcPts val="950"/>
              </a:spcBef>
            </a:pPr>
            <a:r>
              <a:rPr lang="en-US" sz="1900" dirty="0">
                <a:solidFill>
                  <a:srgbClr val="231F21"/>
                </a:solidFill>
                <a:latin typeface="Arial" panose="020B0604020202020204" pitchFamily="34" charset="0"/>
              </a:rPr>
              <a:t>Username Email Password</a:t>
            </a:r>
            <a:endParaRPr lang="en-US" sz="1900" dirty="0">
              <a:latin typeface="Arial" panose="020B0604020202020204" pitchFamily="34" charset="0"/>
            </a:endParaRPr>
          </a:p>
          <a:p>
            <a:pPr>
              <a:spcBef>
                <a:spcPts val="325"/>
              </a:spcBef>
            </a:pPr>
            <a:r>
              <a:rPr lang="en-US" sz="1900" dirty="0">
                <a:solidFill>
                  <a:srgbClr val="231F21"/>
                </a:solidFill>
                <a:latin typeface="Arial" panose="020B0604020202020204" pitchFamily="34" charset="0"/>
              </a:rPr>
              <a:t>Mobile Number</a:t>
            </a:r>
            <a:endParaRPr lang="en-US" sz="1900" dirty="0">
              <a:latin typeface="Arial" panose="020B0604020202020204" pitchFamily="34" charset="0"/>
            </a:endParaRPr>
          </a:p>
          <a:p>
            <a:endParaRPr lang="en-US" sz="1900" dirty="0">
              <a:latin typeface="Times New Roman" panose="02020603050405020304" pitchFamily="18" charset="0"/>
              <a:cs typeface="Times New Roman" panose="02020603050405020304" pitchFamily="18" charset="0"/>
            </a:endParaRPr>
          </a:p>
          <a:p>
            <a:pPr>
              <a:spcBef>
                <a:spcPts val="800"/>
              </a:spcBef>
            </a:pPr>
            <a:r>
              <a:rPr lang="en-US" sz="1900" b="1" dirty="0">
                <a:solidFill>
                  <a:srgbClr val="231F21"/>
                </a:solidFill>
                <a:latin typeface="Arial" panose="020B0604020202020204" pitchFamily="34" charset="0"/>
              </a:rPr>
              <a:t>Output Screen:</a:t>
            </a:r>
            <a:endParaRPr lang="en-US" sz="1900" dirty="0">
              <a:latin typeface="Arial" panose="020B0604020202020204" pitchFamily="34" charset="0"/>
            </a:endParaRPr>
          </a:p>
          <a:p>
            <a:pPr algn="ctr"/>
            <a:endParaRPr lang="en-US" sz="1900" b="0" cap="none" spc="0" dirty="0">
              <a:ln w="0"/>
              <a:solidFill>
                <a:schemeClr val="tx1"/>
              </a:solidFill>
              <a:effectLst>
                <a:outerShdw blurRad="38100" dist="19050" dir="2700000" algn="tl" rotWithShape="0">
                  <a:schemeClr val="dk1">
                    <a:alpha val="40000"/>
                  </a:schemeClr>
                </a:outerShdw>
              </a:effectLst>
            </a:endParaRPr>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8170" y="988185"/>
            <a:ext cx="3543300" cy="5386857"/>
          </a:xfrm>
          <a:prstGeom prst="rect">
            <a:avLst/>
          </a:prstGeom>
        </p:spPr>
      </p:pic>
      <p:sp>
        <p:nvSpPr>
          <p:cNvPr id="28" name="Rectangle 27"/>
          <p:cNvSpPr/>
          <p:nvPr/>
        </p:nvSpPr>
        <p:spPr>
          <a:xfrm>
            <a:off x="9388699" y="988185"/>
            <a:ext cx="1442433" cy="5057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0" name="Rectangle 29"/>
          <p:cNvSpPr/>
          <p:nvPr/>
        </p:nvSpPr>
        <p:spPr>
          <a:xfrm>
            <a:off x="8827100" y="925596"/>
            <a:ext cx="2565630" cy="630942"/>
          </a:xfrm>
          <a:prstGeom prst="rect">
            <a:avLst/>
          </a:prstGeom>
          <a:noFill/>
          <a:effectLst>
            <a:outerShdw blurRad="50800" dist="38100" algn="l" rotWithShape="0">
              <a:prstClr val="black">
                <a:alpha val="40000"/>
              </a:prstClr>
            </a:outerShdw>
          </a:effectLst>
          <a:scene3d>
            <a:camera prst="perspectiveBelow"/>
            <a:lightRig rig="threePt" dir="t"/>
          </a:scene3d>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500" b="1" dirty="0">
                <a:ln/>
                <a:solidFill>
                  <a:schemeClr val="accent6">
                    <a:lumMod val="75000"/>
                  </a:schemeClr>
                </a:solidFill>
                <a:effectLst>
                  <a:outerShdw blurRad="50800" dist="38100" dir="2700000" algn="tl" rotWithShape="0">
                    <a:prstClr val="black">
                      <a:alpha val="40000"/>
                    </a:prstClr>
                  </a:outerShdw>
                </a:effectLst>
              </a:rPr>
              <a:t>FOREST</a:t>
            </a:r>
          </a:p>
        </p:txBody>
      </p:sp>
    </p:spTree>
    <p:extLst>
      <p:ext uri="{BB962C8B-B14F-4D97-AF65-F5344CB8AC3E}">
        <p14:creationId xmlns:p14="http://schemas.microsoft.com/office/powerpoint/2010/main" val="3126774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7872" y="0"/>
            <a:ext cx="8472191" cy="2010422"/>
          </a:xfrm>
          <a:prstGeom prst="rect">
            <a:avLst/>
          </a:prstGeom>
          <a:noFill/>
        </p:spPr>
        <p:txBody>
          <a:bodyPr wrap="none" lIns="91440" tIns="45720" rIns="91440" bIns="45720">
            <a:spAutoFit/>
          </a:bodyPr>
          <a:lstStyle/>
          <a:p>
            <a:r>
              <a:rPr lang="en-US" sz="1900" dirty="0">
                <a:solidFill>
                  <a:srgbClr val="231F21"/>
                </a:solidFill>
                <a:latin typeface="Times New Roman" panose="02020603050405020304" pitchFamily="18" charset="0"/>
                <a:cs typeface="Times New Roman" panose="02020603050405020304" pitchFamily="18" charset="0"/>
              </a:rPr>
              <a:t>3.  </a:t>
            </a:r>
            <a:r>
              <a:rPr lang="en-US" sz="1900" b="1" dirty="0">
                <a:solidFill>
                  <a:srgbClr val="231F21"/>
                </a:solidFill>
                <a:latin typeface="Arial" panose="020B0604020202020204" pitchFamily="34" charset="0"/>
              </a:rPr>
              <a:t>Login:</a:t>
            </a:r>
            <a:endParaRPr lang="en-US" sz="1900" dirty="0">
              <a:latin typeface="Arial" panose="020B0604020202020204" pitchFamily="34" charset="0"/>
            </a:endParaRPr>
          </a:p>
          <a:p>
            <a:pPr>
              <a:lnSpc>
                <a:spcPct val="128000"/>
              </a:lnSpc>
              <a:spcBef>
                <a:spcPts val="25"/>
              </a:spcBef>
            </a:pPr>
            <a:r>
              <a:rPr lang="en-US" sz="1900" dirty="0">
                <a:solidFill>
                  <a:srgbClr val="231F21"/>
                </a:solidFill>
                <a:latin typeface="Arial" panose="020B0604020202020204" pitchFamily="34" charset="0"/>
              </a:rPr>
              <a:t>The existing customer can log in using the registered email id and password.</a:t>
            </a:r>
            <a:endParaRPr lang="en-US" sz="1900" dirty="0">
              <a:latin typeface="Arial" panose="020B0604020202020204" pitchFamily="34" charset="0"/>
            </a:endParaRPr>
          </a:p>
          <a:p>
            <a:pPr algn="just">
              <a:lnSpc>
                <a:spcPct val="128000"/>
              </a:lnSpc>
            </a:pPr>
            <a:r>
              <a:rPr lang="en-US" sz="1900" dirty="0">
                <a:solidFill>
                  <a:srgbClr val="231F21"/>
                </a:solidFill>
                <a:latin typeface="Arial" panose="020B0604020202020204" pitchFamily="34" charset="0"/>
              </a:rPr>
              <a:t>Mobile number Email (optional) Password</a:t>
            </a:r>
            <a:endParaRPr lang="en-US" sz="1900" dirty="0">
              <a:latin typeface="Arial" panose="020B0604020202020204" pitchFamily="34" charset="0"/>
            </a:endParaRPr>
          </a:p>
          <a:p>
            <a:pPr>
              <a:spcBef>
                <a:spcPts val="38"/>
              </a:spcBef>
            </a:pPr>
            <a:endParaRPr lang="en-US" sz="1900" dirty="0">
              <a:latin typeface="Times New Roman" panose="02020603050405020304" pitchFamily="18" charset="0"/>
              <a:cs typeface="Times New Roman" panose="02020603050405020304" pitchFamily="18" charset="0"/>
            </a:endParaRPr>
          </a:p>
          <a:p>
            <a:r>
              <a:rPr lang="en-US" sz="1900" b="1" dirty="0">
                <a:solidFill>
                  <a:srgbClr val="231F21"/>
                </a:solidFill>
                <a:latin typeface="Arial" panose="020B0604020202020204" pitchFamily="34" charset="0"/>
              </a:rPr>
              <a:t>Output Screen:</a:t>
            </a:r>
            <a:endParaRPr lang="en-US" sz="1900" dirty="0">
              <a:latin typeface="Arial" panose="020B0604020202020204" pitchFamily="34" charset="0"/>
            </a:endParaRPr>
          </a:p>
          <a:p>
            <a:pPr algn="ctr"/>
            <a:endParaRPr lang="en-US" sz="1900" b="0" cap="none" spc="0" dirty="0">
              <a:ln w="0"/>
              <a:solidFill>
                <a:schemeClr val="tx1"/>
              </a:solidFill>
              <a:effectLst>
                <a:outerShdw blurRad="38100" dist="19050" dir="2700000" algn="tl" rotWithShape="0">
                  <a:schemeClr val="dk1">
                    <a:alpha val="40000"/>
                  </a:schemeClr>
                </a:outerShdw>
              </a:effectLst>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017" y="1756222"/>
            <a:ext cx="5041900" cy="3987756"/>
          </a:xfrm>
          <a:prstGeom prst="rect">
            <a:avLst/>
          </a:prstGeom>
        </p:spPr>
      </p:pic>
    </p:spTree>
    <p:extLst>
      <p:ext uri="{BB962C8B-B14F-4D97-AF65-F5344CB8AC3E}">
        <p14:creationId xmlns:p14="http://schemas.microsoft.com/office/powerpoint/2010/main" val="3772576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6952" y="128789"/>
            <a:ext cx="11885048" cy="1614160"/>
          </a:xfrm>
          <a:prstGeom prst="rect">
            <a:avLst/>
          </a:prstGeom>
          <a:noFill/>
        </p:spPr>
        <p:txBody>
          <a:bodyPr wrap="none" lIns="91440" tIns="45720" rIns="91440" bIns="45720">
            <a:spAutoFit/>
          </a:bodyPr>
          <a:lstStyle/>
          <a:p>
            <a:r>
              <a:rPr lang="en-US" sz="1900" b="1" dirty="0">
                <a:solidFill>
                  <a:srgbClr val="231F1F"/>
                </a:solidFill>
                <a:latin typeface="Arial" panose="020B0604020202020204" pitchFamily="34" charset="0"/>
              </a:rPr>
              <a:t>4.Dashboard:</a:t>
            </a:r>
            <a:endParaRPr lang="en-US" sz="1900" dirty="0">
              <a:latin typeface="Arial" panose="020B0604020202020204" pitchFamily="34" charset="0"/>
            </a:endParaRPr>
          </a:p>
          <a:p>
            <a:pPr>
              <a:lnSpc>
                <a:spcPct val="124000"/>
              </a:lnSpc>
              <a:spcBef>
                <a:spcPts val="838"/>
              </a:spcBef>
            </a:pPr>
            <a:r>
              <a:rPr lang="en-US" sz="1900" b="1" dirty="0">
                <a:solidFill>
                  <a:srgbClr val="231F1F"/>
                </a:solidFill>
                <a:latin typeface="Arial" panose="020B0604020202020204" pitchFamily="34" charset="0"/>
              </a:rPr>
              <a:t>A homepage which contains a recommendation  of available products.</a:t>
            </a:r>
            <a:endParaRPr lang="en-US" sz="1900" dirty="0">
              <a:latin typeface="Arial" panose="020B0604020202020204" pitchFamily="34" charset="0"/>
            </a:endParaRPr>
          </a:p>
          <a:p>
            <a:pPr>
              <a:spcBef>
                <a:spcPts val="1350"/>
              </a:spcBef>
            </a:pPr>
            <a:r>
              <a:rPr lang="en-US" sz="1900" b="1" dirty="0">
                <a:solidFill>
                  <a:srgbClr val="231F1F"/>
                </a:solidFill>
                <a:latin typeface="Arial" panose="020B0604020202020204" pitchFamily="34" charset="0"/>
              </a:rPr>
              <a:t>Output screen:</a:t>
            </a:r>
            <a:endParaRPr lang="en-US" sz="1900" dirty="0">
              <a:latin typeface="Arial" panose="020B0604020202020204" pitchFamily="34" charset="0"/>
            </a:endParaRPr>
          </a:p>
          <a:p>
            <a:pPr algn="ctr"/>
            <a:endParaRPr lang="en-US" sz="1900" b="0" cap="none" spc="0" dirty="0">
              <a:ln w="0"/>
              <a:solidFill>
                <a:schemeClr val="tx1"/>
              </a:solidFill>
              <a:effectLst>
                <a:outerShdw blurRad="38100" dist="19050" dir="2700000" algn="tl" rotWithShape="0">
                  <a:schemeClr val="dk1">
                    <a:alpha val="40000"/>
                  </a:schemeClr>
                </a:outerShdw>
              </a:effectLs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0990" y="1519707"/>
            <a:ext cx="3612114" cy="5138670"/>
          </a:xfrm>
          <a:prstGeom prst="rect">
            <a:avLst/>
          </a:prstGeom>
        </p:spPr>
      </p:pic>
    </p:spTree>
    <p:extLst>
      <p:ext uri="{BB962C8B-B14F-4D97-AF65-F5344CB8AC3E}">
        <p14:creationId xmlns:p14="http://schemas.microsoft.com/office/powerpoint/2010/main" val="2052164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TotalTime>
  <Words>1454</Words>
  <Application>Microsoft Office PowerPoint</Application>
  <PresentationFormat>Widescreen</PresentationFormat>
  <Paragraphs>136</Paragraphs>
  <Slides>15</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15</vt:i4>
      </vt:variant>
    </vt:vector>
  </HeadingPairs>
  <TitlesOfParts>
    <vt:vector size="30" baseType="lpstr">
      <vt:lpstr>Algerian</vt:lpstr>
      <vt:lpstr>Arial</vt:lpstr>
      <vt:lpstr>Arial Black</vt:lpstr>
      <vt:lpstr>Arial Rounded MT Bold</vt:lpstr>
      <vt:lpstr>Bahnschrift</vt:lpstr>
      <vt:lpstr>Bahnschrift SemiBold</vt:lpstr>
      <vt:lpstr>Bahnschrift SemiBold Condensed</vt:lpstr>
      <vt:lpstr>Bahnschrift SemiBold SemiConden</vt:lpstr>
      <vt:lpstr>Bauhaus 93</vt:lpstr>
      <vt:lpstr>Calibri</vt:lpstr>
      <vt:lpstr>Calibri Light</vt:lpstr>
      <vt:lpstr>Franklin Gothic Demi Cond</vt:lpstr>
      <vt:lpstr>Montserrat</vt:lpstr>
      <vt:lpstr>Times New Roman</vt:lpstr>
      <vt:lpstr>Office Theme</vt:lpstr>
      <vt:lpstr>SOFTWARE DEVELOPMENT PRACTICES </vt:lpstr>
      <vt:lpstr>Objective:                   FOREST Application is an online shopping platform which regulates shopping products, payments,bills,through internet .In our app it is user friendly and easy handling,with tons of offers and deals.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PRACTICES</dc:title>
  <dc:creator>Admin</dc:creator>
  <cp:lastModifiedBy>Gnaanesh SA</cp:lastModifiedBy>
  <cp:revision>22</cp:revision>
  <dcterms:created xsi:type="dcterms:W3CDTF">2023-09-24T14:07:57Z</dcterms:created>
  <dcterms:modified xsi:type="dcterms:W3CDTF">2023-09-27T07:39:12Z</dcterms:modified>
</cp:coreProperties>
</file>