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70" r:id="rId7"/>
    <p:sldId id="262" r:id="rId8"/>
    <p:sldId id="263" r:id="rId9"/>
    <p:sldId id="264" r:id="rId10"/>
    <p:sldId id="271" r:id="rId11"/>
    <p:sldId id="269" r:id="rId12"/>
    <p:sldId id="265" r:id="rId13"/>
    <p:sldId id="267"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0104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952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392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2517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2148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1308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57785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30345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8061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169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8602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7098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8809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5335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7112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5859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3272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38010085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3588"/>
            <a:ext cx="1743075"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1827022" y="211912"/>
            <a:ext cx="830707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7B230C"/>
                </a:solidFill>
              </a:rPr>
              <a:t>Centre</a:t>
            </a:r>
            <a:r>
              <a:rPr sz="3200" spc="-15" dirty="0">
                <a:solidFill>
                  <a:srgbClr val="7B230C"/>
                </a:solidFill>
              </a:rPr>
              <a:t> </a:t>
            </a:r>
            <a:r>
              <a:rPr sz="3200" dirty="0">
                <a:solidFill>
                  <a:srgbClr val="7B230C"/>
                </a:solidFill>
              </a:rPr>
              <a:t>for</a:t>
            </a:r>
            <a:r>
              <a:rPr sz="3200" spc="-45" dirty="0">
                <a:solidFill>
                  <a:srgbClr val="7B230C"/>
                </a:solidFill>
              </a:rPr>
              <a:t> </a:t>
            </a:r>
            <a:r>
              <a:rPr sz="3200" dirty="0">
                <a:solidFill>
                  <a:srgbClr val="7B230C"/>
                </a:solidFill>
              </a:rPr>
              <a:t>Development</a:t>
            </a:r>
            <a:r>
              <a:rPr sz="3200" spc="-40" dirty="0">
                <a:solidFill>
                  <a:srgbClr val="7B230C"/>
                </a:solidFill>
              </a:rPr>
              <a:t> </a:t>
            </a:r>
            <a:r>
              <a:rPr sz="3200" dirty="0">
                <a:solidFill>
                  <a:srgbClr val="7B230C"/>
                </a:solidFill>
              </a:rPr>
              <a:t>of</a:t>
            </a:r>
            <a:r>
              <a:rPr sz="3200" spc="-180" dirty="0">
                <a:solidFill>
                  <a:srgbClr val="7B230C"/>
                </a:solidFill>
              </a:rPr>
              <a:t> </a:t>
            </a:r>
            <a:r>
              <a:rPr sz="3200" dirty="0">
                <a:solidFill>
                  <a:srgbClr val="7B230C"/>
                </a:solidFill>
              </a:rPr>
              <a:t>Advance</a:t>
            </a:r>
            <a:r>
              <a:rPr sz="3200" spc="-25" dirty="0">
                <a:solidFill>
                  <a:srgbClr val="7B230C"/>
                </a:solidFill>
              </a:rPr>
              <a:t> </a:t>
            </a:r>
            <a:r>
              <a:rPr sz="3200" spc="-5" dirty="0">
                <a:solidFill>
                  <a:srgbClr val="7B230C"/>
                </a:solidFill>
              </a:rPr>
              <a:t>Computing</a:t>
            </a:r>
            <a:endParaRPr sz="3200"/>
          </a:p>
        </p:txBody>
      </p:sp>
      <p:sp>
        <p:nvSpPr>
          <p:cNvPr id="4" name="object 4"/>
          <p:cNvSpPr txBox="1"/>
          <p:nvPr/>
        </p:nvSpPr>
        <p:spPr>
          <a:xfrm>
            <a:off x="2996945" y="1012697"/>
            <a:ext cx="5986780" cy="172085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PG</a:t>
            </a:r>
            <a:r>
              <a:rPr sz="2400" b="1" spc="5" dirty="0">
                <a:latin typeface="Times New Roman"/>
                <a:cs typeface="Times New Roman"/>
              </a:rPr>
              <a:t> </a:t>
            </a:r>
            <a:r>
              <a:rPr sz="2400" b="1" spc="-5" dirty="0">
                <a:latin typeface="Times New Roman"/>
                <a:cs typeface="Times New Roman"/>
              </a:rPr>
              <a:t>Diploma</a:t>
            </a:r>
            <a:r>
              <a:rPr sz="2400" b="1" spc="-10" dirty="0">
                <a:latin typeface="Times New Roman"/>
                <a:cs typeface="Times New Roman"/>
              </a:rPr>
              <a:t> </a:t>
            </a:r>
            <a:r>
              <a:rPr sz="2400" b="1" spc="-5" dirty="0">
                <a:latin typeface="Times New Roman"/>
                <a:cs typeface="Times New Roman"/>
              </a:rPr>
              <a:t>in</a:t>
            </a:r>
            <a:r>
              <a:rPr sz="2400" b="1" spc="10" dirty="0">
                <a:latin typeface="Times New Roman"/>
                <a:cs typeface="Times New Roman"/>
              </a:rPr>
              <a:t> </a:t>
            </a:r>
            <a:r>
              <a:rPr sz="2400" b="1" spc="-5" dirty="0">
                <a:latin typeface="Times New Roman"/>
                <a:cs typeface="Times New Roman"/>
              </a:rPr>
              <a:t>Embedded</a:t>
            </a:r>
            <a:r>
              <a:rPr sz="2400" b="1" spc="10" dirty="0">
                <a:latin typeface="Times New Roman"/>
                <a:cs typeface="Times New Roman"/>
              </a:rPr>
              <a:t> </a:t>
            </a:r>
            <a:r>
              <a:rPr sz="2400" b="1" spc="-5" dirty="0">
                <a:latin typeface="Times New Roman"/>
                <a:cs typeface="Times New Roman"/>
              </a:rPr>
              <a:t>System</a:t>
            </a:r>
            <a:r>
              <a:rPr sz="2400" b="1" dirty="0">
                <a:latin typeface="Times New Roman"/>
                <a:cs typeface="Times New Roman"/>
              </a:rPr>
              <a:t> </a:t>
            </a:r>
            <a:r>
              <a:rPr sz="2400" b="1" spc="-5" dirty="0">
                <a:latin typeface="Times New Roman"/>
                <a:cs typeface="Times New Roman"/>
              </a:rPr>
              <a:t>and</a:t>
            </a:r>
            <a:r>
              <a:rPr sz="2400" b="1" spc="5" dirty="0">
                <a:latin typeface="Times New Roman"/>
                <a:cs typeface="Times New Roman"/>
              </a:rPr>
              <a:t> </a:t>
            </a:r>
            <a:r>
              <a:rPr sz="2400" b="1" spc="-5" dirty="0">
                <a:latin typeface="Times New Roman"/>
                <a:cs typeface="Times New Roman"/>
              </a:rPr>
              <a:t>Design</a:t>
            </a:r>
            <a:endParaRPr sz="2400">
              <a:latin typeface="Times New Roman"/>
              <a:cs typeface="Times New Roman"/>
            </a:endParaRPr>
          </a:p>
          <a:p>
            <a:pPr>
              <a:lnSpc>
                <a:spcPct val="100000"/>
              </a:lnSpc>
            </a:pPr>
            <a:endParaRPr sz="3500">
              <a:latin typeface="Times New Roman"/>
              <a:cs typeface="Times New Roman"/>
            </a:endParaRPr>
          </a:p>
          <a:p>
            <a:pPr marL="140335" algn="ctr">
              <a:lnSpc>
                <a:spcPct val="100000"/>
              </a:lnSpc>
            </a:pPr>
            <a:r>
              <a:rPr sz="2000" b="1" dirty="0">
                <a:solidFill>
                  <a:srgbClr val="FF0000"/>
                </a:solidFill>
                <a:latin typeface="Times New Roman"/>
                <a:cs typeface="Times New Roman"/>
              </a:rPr>
              <a:t>Hackathon</a:t>
            </a:r>
            <a:endParaRPr sz="2000">
              <a:latin typeface="Times New Roman"/>
              <a:cs typeface="Times New Roman"/>
            </a:endParaRPr>
          </a:p>
          <a:p>
            <a:pPr marL="181610" algn="ctr">
              <a:lnSpc>
                <a:spcPct val="100000"/>
              </a:lnSpc>
              <a:spcBef>
                <a:spcPts val="1639"/>
              </a:spcBef>
            </a:pPr>
            <a:r>
              <a:rPr sz="2000" b="1" dirty="0">
                <a:solidFill>
                  <a:srgbClr val="FF0000"/>
                </a:solidFill>
                <a:latin typeface="Times New Roman"/>
                <a:cs typeface="Times New Roman"/>
              </a:rPr>
              <a:t>“Smart</a:t>
            </a:r>
            <a:r>
              <a:rPr sz="2000" b="1" spc="-40" dirty="0">
                <a:solidFill>
                  <a:srgbClr val="FF0000"/>
                </a:solidFill>
                <a:latin typeface="Times New Roman"/>
                <a:cs typeface="Times New Roman"/>
              </a:rPr>
              <a:t> </a:t>
            </a:r>
            <a:r>
              <a:rPr sz="2000" b="1" spc="-10" dirty="0">
                <a:solidFill>
                  <a:srgbClr val="FF0000"/>
                </a:solidFill>
                <a:latin typeface="Times New Roman"/>
                <a:cs typeface="Times New Roman"/>
              </a:rPr>
              <a:t>Fire</a:t>
            </a:r>
            <a:r>
              <a:rPr sz="2000" b="1" spc="-25" dirty="0">
                <a:solidFill>
                  <a:srgbClr val="FF0000"/>
                </a:solidFill>
                <a:latin typeface="Times New Roman"/>
                <a:cs typeface="Times New Roman"/>
              </a:rPr>
              <a:t> </a:t>
            </a:r>
            <a:r>
              <a:rPr sz="2000" b="1" dirty="0">
                <a:solidFill>
                  <a:srgbClr val="FF0000"/>
                </a:solidFill>
                <a:latin typeface="Times New Roman"/>
                <a:cs typeface="Times New Roman"/>
              </a:rPr>
              <a:t>Detection</a:t>
            </a:r>
            <a:r>
              <a:rPr sz="2000" b="1" spc="-40" dirty="0">
                <a:solidFill>
                  <a:srgbClr val="FF0000"/>
                </a:solidFill>
                <a:latin typeface="Times New Roman"/>
                <a:cs typeface="Times New Roman"/>
              </a:rPr>
              <a:t> </a:t>
            </a:r>
            <a:r>
              <a:rPr sz="2000" b="1" spc="-5" dirty="0">
                <a:solidFill>
                  <a:srgbClr val="FF0000"/>
                </a:solidFill>
                <a:latin typeface="Times New Roman"/>
                <a:cs typeface="Times New Roman"/>
              </a:rPr>
              <a:t>System”</a:t>
            </a:r>
            <a:endParaRPr sz="2000">
              <a:latin typeface="Times New Roman"/>
              <a:cs typeface="Times New Roman"/>
            </a:endParaRPr>
          </a:p>
        </p:txBody>
      </p:sp>
      <p:sp>
        <p:nvSpPr>
          <p:cNvPr id="5" name="object 5"/>
          <p:cNvSpPr txBox="1"/>
          <p:nvPr/>
        </p:nvSpPr>
        <p:spPr>
          <a:xfrm>
            <a:off x="7319264" y="4010914"/>
            <a:ext cx="3441700" cy="1862455"/>
          </a:xfrm>
          <a:prstGeom prst="rect">
            <a:avLst/>
          </a:prstGeom>
        </p:spPr>
        <p:txBody>
          <a:bodyPr vert="horz" wrap="square" lIns="0" tIns="107314" rIns="0" bIns="0" rtlCol="0">
            <a:spAutoFit/>
          </a:bodyPr>
          <a:lstStyle/>
          <a:p>
            <a:pPr marL="12700">
              <a:lnSpc>
                <a:spcPct val="100000"/>
              </a:lnSpc>
              <a:spcBef>
                <a:spcPts val="844"/>
              </a:spcBef>
            </a:pPr>
            <a:r>
              <a:rPr sz="1800" b="1" spc="-10" dirty="0">
                <a:solidFill>
                  <a:srgbClr val="521708"/>
                </a:solidFill>
                <a:latin typeface="Times New Roman"/>
                <a:cs typeface="Times New Roman"/>
              </a:rPr>
              <a:t>Prepared</a:t>
            </a:r>
            <a:r>
              <a:rPr sz="1800" b="1" spc="-45" dirty="0">
                <a:solidFill>
                  <a:srgbClr val="521708"/>
                </a:solidFill>
                <a:latin typeface="Times New Roman"/>
                <a:cs typeface="Times New Roman"/>
              </a:rPr>
              <a:t> </a:t>
            </a:r>
            <a:r>
              <a:rPr sz="1800" b="1" dirty="0">
                <a:solidFill>
                  <a:srgbClr val="521708"/>
                </a:solidFill>
                <a:latin typeface="Times New Roman"/>
                <a:cs typeface="Times New Roman"/>
              </a:rPr>
              <a:t>by-</a:t>
            </a:r>
            <a:endParaRPr sz="1800">
              <a:latin typeface="Times New Roman"/>
              <a:cs typeface="Times New Roman"/>
            </a:endParaRPr>
          </a:p>
          <a:p>
            <a:pPr marL="1329055" indent="-344170">
              <a:lnSpc>
                <a:spcPct val="100000"/>
              </a:lnSpc>
              <a:spcBef>
                <a:spcPts val="750"/>
              </a:spcBef>
              <a:buAutoNum type="arabicPeriod" startAt="33"/>
              <a:tabLst>
                <a:tab pos="1329690" algn="l"/>
              </a:tabLst>
            </a:pPr>
            <a:r>
              <a:rPr sz="1800" b="1" spc="-5" dirty="0">
                <a:latin typeface="Times New Roman"/>
                <a:cs typeface="Times New Roman"/>
              </a:rPr>
              <a:t>Rakesh</a:t>
            </a:r>
            <a:r>
              <a:rPr sz="1800" b="1" spc="-45" dirty="0">
                <a:latin typeface="Times New Roman"/>
                <a:cs typeface="Times New Roman"/>
              </a:rPr>
              <a:t> </a:t>
            </a:r>
            <a:r>
              <a:rPr sz="1800" b="1" spc="-5" dirty="0">
                <a:latin typeface="Times New Roman"/>
                <a:cs typeface="Times New Roman"/>
              </a:rPr>
              <a:t>Honnappagol</a:t>
            </a:r>
            <a:endParaRPr sz="1800">
              <a:latin typeface="Times New Roman"/>
              <a:cs typeface="Times New Roman"/>
            </a:endParaRPr>
          </a:p>
          <a:p>
            <a:pPr marL="1328420" indent="-343535">
              <a:lnSpc>
                <a:spcPct val="100000"/>
              </a:lnSpc>
              <a:buAutoNum type="arabicPeriod" startAt="33"/>
              <a:tabLst>
                <a:tab pos="1329055" algn="l"/>
              </a:tabLst>
            </a:pPr>
            <a:r>
              <a:rPr sz="1800" b="1" dirty="0">
                <a:latin typeface="Times New Roman"/>
                <a:cs typeface="Times New Roman"/>
              </a:rPr>
              <a:t>Ranveer</a:t>
            </a:r>
            <a:r>
              <a:rPr sz="1800" b="1" spc="-80" dirty="0">
                <a:latin typeface="Times New Roman"/>
                <a:cs typeface="Times New Roman"/>
              </a:rPr>
              <a:t> </a:t>
            </a:r>
            <a:r>
              <a:rPr sz="1800" b="1" dirty="0">
                <a:latin typeface="Times New Roman"/>
                <a:cs typeface="Times New Roman"/>
              </a:rPr>
              <a:t>Singh</a:t>
            </a:r>
            <a:endParaRPr sz="1800">
              <a:latin typeface="Times New Roman"/>
              <a:cs typeface="Times New Roman"/>
            </a:endParaRPr>
          </a:p>
          <a:p>
            <a:pPr marL="1329055" indent="-344170">
              <a:lnSpc>
                <a:spcPct val="100000"/>
              </a:lnSpc>
              <a:spcBef>
                <a:spcPts val="5"/>
              </a:spcBef>
              <a:buAutoNum type="arabicPeriod" startAt="33"/>
              <a:tabLst>
                <a:tab pos="1329690" algn="l"/>
              </a:tabLst>
            </a:pPr>
            <a:r>
              <a:rPr sz="1800" b="1" dirty="0">
                <a:latin typeface="Times New Roman"/>
                <a:cs typeface="Times New Roman"/>
              </a:rPr>
              <a:t>Samarth</a:t>
            </a:r>
            <a:r>
              <a:rPr sz="1800" b="1" spc="-35" dirty="0">
                <a:latin typeface="Times New Roman"/>
                <a:cs typeface="Times New Roman"/>
              </a:rPr>
              <a:t> </a:t>
            </a:r>
            <a:r>
              <a:rPr sz="1800" b="1" dirty="0">
                <a:latin typeface="Times New Roman"/>
                <a:cs typeface="Times New Roman"/>
              </a:rPr>
              <a:t>patil</a:t>
            </a:r>
            <a:endParaRPr sz="1800">
              <a:latin typeface="Times New Roman"/>
              <a:cs typeface="Times New Roman"/>
            </a:endParaRPr>
          </a:p>
          <a:p>
            <a:pPr marL="1329055" indent="-344170">
              <a:lnSpc>
                <a:spcPct val="100000"/>
              </a:lnSpc>
              <a:buAutoNum type="arabicPeriod" startAt="33"/>
              <a:tabLst>
                <a:tab pos="1329690" algn="l"/>
              </a:tabLst>
            </a:pPr>
            <a:r>
              <a:rPr sz="1800" b="1" spc="-5" dirty="0">
                <a:latin typeface="Times New Roman"/>
                <a:cs typeface="Times New Roman"/>
              </a:rPr>
              <a:t>Sandesh</a:t>
            </a:r>
            <a:r>
              <a:rPr sz="1800" b="1" spc="-20" dirty="0">
                <a:latin typeface="Times New Roman"/>
                <a:cs typeface="Times New Roman"/>
              </a:rPr>
              <a:t> </a:t>
            </a:r>
            <a:r>
              <a:rPr sz="1800" b="1" dirty="0">
                <a:latin typeface="Times New Roman"/>
                <a:cs typeface="Times New Roman"/>
              </a:rPr>
              <a:t>kale</a:t>
            </a:r>
            <a:endParaRPr sz="1800">
              <a:latin typeface="Times New Roman"/>
              <a:cs typeface="Times New Roman"/>
            </a:endParaRPr>
          </a:p>
          <a:p>
            <a:pPr marL="1329055" indent="-344170">
              <a:lnSpc>
                <a:spcPct val="100000"/>
              </a:lnSpc>
              <a:buAutoNum type="arabicPeriod" startAt="33"/>
              <a:tabLst>
                <a:tab pos="1329690" algn="l"/>
              </a:tabLst>
            </a:pPr>
            <a:r>
              <a:rPr sz="1800" b="1" spc="-5" dirty="0">
                <a:latin typeface="Times New Roman"/>
                <a:cs typeface="Times New Roman"/>
              </a:rPr>
              <a:t>Sanjay</a:t>
            </a:r>
            <a:r>
              <a:rPr sz="1800" b="1" spc="-25" dirty="0">
                <a:latin typeface="Times New Roman"/>
                <a:cs typeface="Times New Roman"/>
              </a:rPr>
              <a:t> </a:t>
            </a:r>
            <a:r>
              <a:rPr sz="1800" b="1" spc="-5" dirty="0">
                <a:latin typeface="Times New Roman"/>
                <a:cs typeface="Times New Roman"/>
              </a:rPr>
              <a:t>Chaurasia</a:t>
            </a:r>
            <a:endParaRPr sz="1800">
              <a:latin typeface="Times New Roman"/>
              <a:cs typeface="Times New Roman"/>
            </a:endParaRPr>
          </a:p>
        </p:txBody>
      </p:sp>
      <p:pic>
        <p:nvPicPr>
          <p:cNvPr id="6" name="object 6"/>
          <p:cNvPicPr/>
          <p:nvPr/>
        </p:nvPicPr>
        <p:blipFill>
          <a:blip r:embed="rId2" cstate="print"/>
          <a:stretch>
            <a:fillRect/>
          </a:stretch>
        </p:blipFill>
        <p:spPr>
          <a:xfrm>
            <a:off x="10293095" y="27432"/>
            <a:ext cx="1769363" cy="1769363"/>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B9D831-7FDA-9036-C476-8AFF60332EFC}"/>
              </a:ext>
            </a:extLst>
          </p:cNvPr>
          <p:cNvSpPr txBox="1"/>
          <p:nvPr/>
        </p:nvSpPr>
        <p:spPr>
          <a:xfrm>
            <a:off x="1295400" y="990600"/>
            <a:ext cx="1011815"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5.OLED</a:t>
            </a:r>
          </a:p>
        </p:txBody>
      </p:sp>
      <p:pic>
        <p:nvPicPr>
          <p:cNvPr id="7" name="Picture 6">
            <a:extLst>
              <a:ext uri="{FF2B5EF4-FFF2-40B4-BE49-F238E27FC236}">
                <a16:creationId xmlns:a16="http://schemas.microsoft.com/office/drawing/2014/main" id="{CC267046-E925-4D5E-5D9D-1E774D69182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05800" y="1175266"/>
            <a:ext cx="2143125" cy="2143125"/>
          </a:xfrm>
          <a:prstGeom prst="rect">
            <a:avLst/>
          </a:prstGeom>
        </p:spPr>
      </p:pic>
      <p:sp>
        <p:nvSpPr>
          <p:cNvPr id="8" name="TextBox 7">
            <a:extLst>
              <a:ext uri="{FF2B5EF4-FFF2-40B4-BE49-F238E27FC236}">
                <a16:creationId xmlns:a16="http://schemas.microsoft.com/office/drawing/2014/main" id="{25F7C59A-0C49-93CC-568A-96F276722B67}"/>
              </a:ext>
            </a:extLst>
          </p:cNvPr>
          <p:cNvSpPr txBox="1"/>
          <p:nvPr/>
        </p:nvSpPr>
        <p:spPr>
          <a:xfrm>
            <a:off x="1981201" y="1579250"/>
            <a:ext cx="4114799" cy="1569660"/>
          </a:xfrm>
          <a:prstGeom prst="rect">
            <a:avLst/>
          </a:prstGeom>
          <a:noFill/>
        </p:spPr>
        <p:txBody>
          <a:bodyPr wrap="square" rtlCol="0">
            <a:spAutoFit/>
          </a:bodyPr>
          <a:lstStyle/>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OLED Driver IC: SSD1306</a:t>
            </a: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Resolution: 128 x 64Visual Angle: &gt;160°</a:t>
            </a: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Display Colour: Area </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 (White)</a:t>
            </a: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Input Voltage: 3.3V ~ 6V</a:t>
            </a: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Working temperature: -30°C ~ 70°C</a:t>
            </a: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Interface: I2C</a:t>
            </a:r>
          </a:p>
        </p:txBody>
      </p:sp>
    </p:spTree>
    <p:extLst>
      <p:ext uri="{BB962C8B-B14F-4D97-AF65-F5344CB8AC3E}">
        <p14:creationId xmlns:p14="http://schemas.microsoft.com/office/powerpoint/2010/main" val="20208610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3505200" cy="369332"/>
          </a:xfrm>
        </p:spPr>
        <p:txBody>
          <a:bodyPr>
            <a:normAutofit fontScale="90000"/>
          </a:bodyPr>
          <a:lstStyle/>
          <a:p>
            <a:r>
              <a:rPr lang="en-US" sz="2400" b="1" dirty="0">
                <a:latin typeface="Times New Roman" panose="02020603050405020304" pitchFamily="18" charset="0"/>
                <a:cs typeface="Times New Roman" panose="02020603050405020304" pitchFamily="18" charset="0"/>
              </a:rPr>
              <a:t>RTOS</a:t>
            </a:r>
          </a:p>
        </p:txBody>
      </p:sp>
      <p:sp>
        <p:nvSpPr>
          <p:cNvPr id="3" name="Text Placeholder 2"/>
          <p:cNvSpPr>
            <a:spLocks noGrp="1"/>
          </p:cNvSpPr>
          <p:nvPr>
            <p:ph idx="1"/>
          </p:nvPr>
        </p:nvSpPr>
        <p:spPr>
          <a:xfrm>
            <a:off x="1295400" y="1295400"/>
            <a:ext cx="10515600" cy="5334000"/>
          </a:xfrm>
        </p:spPr>
        <p:txBody>
          <a:bodyPr>
            <a:normAutofit/>
          </a:bodyPr>
          <a:lstStyle/>
          <a:p>
            <a:pPr algn="just">
              <a:buFont typeface="Wingdings" panose="05000000000000000000" pitchFamily="2" charset="2"/>
              <a:buChar char="§"/>
            </a:pPr>
            <a:r>
              <a:rPr lang="en-US" sz="1800" dirty="0">
                <a:latin typeface="Times New Roman" pitchFamily="18" charset="0"/>
                <a:cs typeface="Times New Roman" pitchFamily="18" charset="0"/>
              </a:rPr>
              <a:t>Typically Real-time operating systems (RTOS) are designed to meet the specific requirements of real-time systems, where timely and deterministic responses to events are crucial. Here are some reasons why real-time operating systems are used.</a:t>
            </a:r>
          </a:p>
          <a:p>
            <a:pPr algn="just">
              <a:buFont typeface="Wingdings" panose="05000000000000000000" pitchFamily="2" charset="2"/>
              <a:buChar char="§"/>
            </a:pPr>
            <a:endParaRPr lang="en-US" sz="1800" dirty="0">
              <a:latin typeface="Times New Roman" pitchFamily="18" charset="0"/>
              <a:cs typeface="Times New Roman" pitchFamily="18" charset="0"/>
            </a:endParaRPr>
          </a:p>
          <a:p>
            <a:pPr algn="just">
              <a:buFont typeface="Wingdings" panose="05000000000000000000" pitchFamily="2" charset="2"/>
              <a:buChar char="§"/>
            </a:pPr>
            <a:r>
              <a:rPr lang="en-US" sz="1800" dirty="0">
                <a:latin typeface="Times New Roman" pitchFamily="18" charset="0"/>
                <a:cs typeface="Times New Roman" pitchFamily="18" charset="0"/>
              </a:rPr>
              <a:t>Predictable Timing: RTOS ensures predictable and deterministic timing behavior. In real-time systems, tasks must be completed within specified time constraints. RTOS provides mechanisms to guarantee that tasks are executed within their deadlines.</a:t>
            </a:r>
          </a:p>
          <a:p>
            <a:pPr algn="just">
              <a:buFont typeface="Wingdings" panose="05000000000000000000" pitchFamily="2" charset="2"/>
              <a:buChar char="§"/>
            </a:pPr>
            <a:endParaRPr lang="en-US" sz="1800" dirty="0">
              <a:latin typeface="Times New Roman" pitchFamily="18" charset="0"/>
              <a:cs typeface="Times New Roman" pitchFamily="18" charset="0"/>
            </a:endParaRPr>
          </a:p>
          <a:p>
            <a:pPr algn="just">
              <a:buFont typeface="Wingdings" panose="05000000000000000000" pitchFamily="2" charset="2"/>
              <a:buChar char="§"/>
            </a:pPr>
            <a:r>
              <a:rPr lang="en-US" sz="1800" dirty="0">
                <a:latin typeface="Times New Roman" pitchFamily="18" charset="0"/>
                <a:cs typeface="Times New Roman" pitchFamily="18" charset="0"/>
              </a:rPr>
              <a:t>Task Scheduling: RTOS includes specialized scheduling algorithms that prioritize tasks based on their urgency and deadlines. This ensures that critical tasks are given precedence, helping meet timing requirements.</a:t>
            </a:r>
          </a:p>
          <a:p>
            <a:pPr algn="just"/>
            <a:endParaRPr lang="en-US" sz="1800" b="1" dirty="0">
              <a:latin typeface="Times New Roman" pitchFamily="18" charset="0"/>
              <a:cs typeface="Times New Roman" pitchFamily="18" charset="0"/>
            </a:endParaRP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endParaRPr lang="en-US" dirty="0">
              <a:latin typeface="Times New Roman" pitchFamily="18" charset="0"/>
              <a:cs typeface="Times New Roman" pitchFamily="18" charset="0"/>
            </a:endParaRPr>
          </a:p>
        </p:txBody>
      </p:sp>
      <p:pic>
        <p:nvPicPr>
          <p:cNvPr id="1027" name="Picture 3" descr="C:\Users\A1\Downloads\WhatsApp_Image_2024-02-05_at_01.15.49_83b4bed2-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571" y="76200"/>
            <a:ext cx="40005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89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606" y="531621"/>
            <a:ext cx="8988425" cy="382156"/>
          </a:xfrm>
          <a:prstGeom prst="rect">
            <a:avLst/>
          </a:prstGeom>
        </p:spPr>
        <p:txBody>
          <a:bodyPr vert="horz" wrap="square" lIns="0" tIns="12700" rIns="0" bIns="0" rtlCol="0">
            <a:spAutoFit/>
          </a:bodyPr>
          <a:lstStyle/>
          <a:p>
            <a:pPr marL="354965" indent="-342900">
              <a:lnSpc>
                <a:spcPct val="100000"/>
              </a:lnSpc>
              <a:spcBef>
                <a:spcPts val="100"/>
              </a:spcBef>
              <a:buFont typeface="Wingdings"/>
              <a:buChar char=""/>
              <a:tabLst>
                <a:tab pos="355600" algn="l"/>
              </a:tabLst>
            </a:pPr>
            <a:r>
              <a:rPr sz="2400" b="1" spc="-5" dirty="0">
                <a:latin typeface="Times New Roman"/>
                <a:cs typeface="Times New Roman"/>
              </a:rPr>
              <a:t>Cloud</a:t>
            </a:r>
            <a:endParaRPr sz="1800" dirty="0">
              <a:latin typeface="Times New Roman"/>
              <a:cs typeface="Times New Roman"/>
            </a:endParaRPr>
          </a:p>
        </p:txBody>
      </p:sp>
      <p:pic>
        <p:nvPicPr>
          <p:cNvPr id="5" name="Picture 4">
            <a:extLst>
              <a:ext uri="{FF2B5EF4-FFF2-40B4-BE49-F238E27FC236}">
                <a16:creationId xmlns:a16="http://schemas.microsoft.com/office/drawing/2014/main" id="{615B5B76-5D82-EC94-3446-B112DB57C6C0}"/>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TextBox 5">
            <a:extLst>
              <a:ext uri="{FF2B5EF4-FFF2-40B4-BE49-F238E27FC236}">
                <a16:creationId xmlns:a16="http://schemas.microsoft.com/office/drawing/2014/main" id="{A773E9DD-EEF9-3F4E-AA50-3D045F712A35}"/>
              </a:ext>
            </a:extLst>
          </p:cNvPr>
          <p:cNvSpPr txBox="1"/>
          <p:nvPr/>
        </p:nvSpPr>
        <p:spPr>
          <a:xfrm>
            <a:off x="1828800" y="990600"/>
            <a:ext cx="9144000" cy="178510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Blynk is a cloud service that enables the prototyping, deployment, and remote management of connected electronic devices at any scale. </a:t>
            </a:r>
          </a:p>
          <a:p>
            <a:pPr algn="just"/>
            <a:r>
              <a:rPr lang="en-US" sz="1600" dirty="0">
                <a:latin typeface="Times New Roman" panose="02020603050405020304" pitchFamily="18" charset="0"/>
                <a:cs typeface="Times New Roman" panose="02020603050405020304" pitchFamily="18" charset="0"/>
              </a:rPr>
              <a:t>Whether it's personal IoT projects or commercial connected products in the millions, Blynk empowers users to connect their hardware to the cloud and create iOS, Android, and web applications, analyze real-time and historical data from devices, remotely control them from anywhere, receive important notifications, and much more.</a:t>
            </a:r>
          </a:p>
          <a:p>
            <a:endParaRPr lang="en-IN" sz="1400" dirty="0"/>
          </a:p>
        </p:txBody>
      </p:sp>
      <p:pic>
        <p:nvPicPr>
          <p:cNvPr id="8" name="Picture 7">
            <a:extLst>
              <a:ext uri="{FF2B5EF4-FFF2-40B4-BE49-F238E27FC236}">
                <a16:creationId xmlns:a16="http://schemas.microsoft.com/office/drawing/2014/main" id="{A028D3A3-F6F6-2A1B-A0C1-34235F44A38A}"/>
              </a:ext>
            </a:extLst>
          </p:cNvPr>
          <p:cNvPicPr>
            <a:picLocks noChangeAspect="1"/>
          </p:cNvPicPr>
          <p:nvPr/>
        </p:nvPicPr>
        <p:blipFill>
          <a:blip r:embed="rId3"/>
          <a:stretch>
            <a:fillRect/>
          </a:stretch>
        </p:blipFill>
        <p:spPr>
          <a:xfrm>
            <a:off x="2514600" y="3048000"/>
            <a:ext cx="6553200" cy="31089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56079" y="846201"/>
            <a:ext cx="1061085" cy="330835"/>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4965" algn="l"/>
                <a:tab pos="355600" algn="l"/>
              </a:tabLst>
            </a:pPr>
            <a:r>
              <a:rPr sz="2000" b="1" dirty="0">
                <a:latin typeface="Times New Roman"/>
                <a:cs typeface="Times New Roman"/>
              </a:rPr>
              <a:t>Result</a:t>
            </a:r>
            <a:endParaRPr sz="2000">
              <a:latin typeface="Times New Roman"/>
              <a:cs typeface="Times New Roman"/>
            </a:endParaRPr>
          </a:p>
        </p:txBody>
      </p:sp>
      <p:pic>
        <p:nvPicPr>
          <p:cNvPr id="3" name="Picture 2">
            <a:extLst>
              <a:ext uri="{FF2B5EF4-FFF2-40B4-BE49-F238E27FC236}">
                <a16:creationId xmlns:a16="http://schemas.microsoft.com/office/drawing/2014/main" id="{2E4E4DA3-3052-7CC2-F19F-C862113F9AD2}"/>
              </a:ext>
            </a:extLst>
          </p:cNvPr>
          <p:cNvPicPr>
            <a:picLocks noChangeAspect="1"/>
          </p:cNvPicPr>
          <p:nvPr/>
        </p:nvPicPr>
        <p:blipFill>
          <a:blip r:embed="rId2"/>
          <a:stretch>
            <a:fillRect/>
          </a:stretch>
        </p:blipFill>
        <p:spPr>
          <a:xfrm rot="16200000">
            <a:off x="2798564" y="706636"/>
            <a:ext cx="3089672" cy="5638800"/>
          </a:xfrm>
          <a:prstGeom prst="rect">
            <a:avLst/>
          </a:prstGeom>
        </p:spPr>
      </p:pic>
      <p:pic>
        <p:nvPicPr>
          <p:cNvPr id="4" name="Picture 3">
            <a:extLst>
              <a:ext uri="{FF2B5EF4-FFF2-40B4-BE49-F238E27FC236}">
                <a16:creationId xmlns:a16="http://schemas.microsoft.com/office/drawing/2014/main" id="{B3FCED5F-989C-0E36-4757-F6C64E6AECAC}"/>
              </a:ext>
            </a:extLst>
          </p:cNvPr>
          <p:cNvPicPr>
            <a:picLocks noChangeAspect="1"/>
          </p:cNvPicPr>
          <p:nvPr/>
        </p:nvPicPr>
        <p:blipFill>
          <a:blip r:embed="rId3"/>
          <a:stretch>
            <a:fillRect/>
          </a:stretch>
        </p:blipFill>
        <p:spPr>
          <a:xfrm>
            <a:off x="7848600" y="846201"/>
            <a:ext cx="3225889" cy="5715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04938D-3375-9982-C03C-221D190B4B9A}"/>
              </a:ext>
            </a:extLst>
          </p:cNvPr>
          <p:cNvSpPr/>
          <p:nvPr/>
        </p:nvSpPr>
        <p:spPr>
          <a:xfrm>
            <a:off x="4457765" y="2967335"/>
            <a:ext cx="3276474"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glow rad="63500">
                    <a:schemeClr val="accent1">
                      <a:satMod val="175000"/>
                      <a:alpha val="40000"/>
                    </a:schemeClr>
                  </a:glow>
                  <a:outerShdw blurRad="38100" dist="19050" dir="2700000" algn="tl"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58255" y="0"/>
            <a:ext cx="6334125" cy="6858000"/>
            <a:chOff x="5858255" y="0"/>
            <a:chExt cx="6334125" cy="6858000"/>
          </a:xfrm>
        </p:grpSpPr>
        <p:pic>
          <p:nvPicPr>
            <p:cNvPr id="3" name="object 3"/>
            <p:cNvPicPr/>
            <p:nvPr/>
          </p:nvPicPr>
          <p:blipFill>
            <a:blip r:embed="rId2" cstate="print"/>
            <a:stretch>
              <a:fillRect/>
            </a:stretch>
          </p:blipFill>
          <p:spPr>
            <a:xfrm>
              <a:off x="5858255" y="0"/>
              <a:ext cx="6333744" cy="6857997"/>
            </a:xfrm>
            <a:prstGeom prst="rect">
              <a:avLst/>
            </a:prstGeom>
          </p:spPr>
        </p:pic>
        <p:sp>
          <p:nvSpPr>
            <p:cNvPr id="4" name="object 4"/>
            <p:cNvSpPr/>
            <p:nvPr/>
          </p:nvSpPr>
          <p:spPr>
            <a:xfrm>
              <a:off x="5864351" y="0"/>
              <a:ext cx="6327775" cy="6858000"/>
            </a:xfrm>
            <a:custGeom>
              <a:avLst/>
              <a:gdLst/>
              <a:ahLst/>
              <a:cxnLst/>
              <a:rect l="l" t="t" r="r" b="b"/>
              <a:pathLst>
                <a:path w="6327775" h="6858000">
                  <a:moveTo>
                    <a:pt x="6327648" y="0"/>
                  </a:moveTo>
                  <a:lnTo>
                    <a:pt x="0" y="0"/>
                  </a:lnTo>
                  <a:lnTo>
                    <a:pt x="0" y="6858000"/>
                  </a:lnTo>
                  <a:lnTo>
                    <a:pt x="6327648" y="6858000"/>
                  </a:lnTo>
                  <a:lnTo>
                    <a:pt x="6327648" y="0"/>
                  </a:lnTo>
                  <a:close/>
                </a:path>
              </a:pathLst>
            </a:custGeom>
            <a:solidFill>
              <a:srgbClr val="2E4757">
                <a:alpha val="83921"/>
              </a:srgbClr>
            </a:solidFill>
          </p:spPr>
          <p:txBody>
            <a:bodyPr wrap="square" lIns="0" tIns="0" rIns="0" bIns="0" rtlCol="0"/>
            <a:lstStyle/>
            <a:p>
              <a:endParaRPr/>
            </a:p>
          </p:txBody>
        </p:sp>
      </p:grpSp>
      <p:pic>
        <p:nvPicPr>
          <p:cNvPr id="5" name="object 5"/>
          <p:cNvPicPr/>
          <p:nvPr/>
        </p:nvPicPr>
        <p:blipFill>
          <a:blip r:embed="rId3" cstate="print"/>
          <a:stretch>
            <a:fillRect/>
          </a:stretch>
        </p:blipFill>
        <p:spPr>
          <a:xfrm>
            <a:off x="0" y="0"/>
            <a:ext cx="1056132" cy="1056639"/>
          </a:xfrm>
          <a:prstGeom prst="rect">
            <a:avLst/>
          </a:prstGeom>
        </p:spPr>
      </p:pic>
      <p:grpSp>
        <p:nvGrpSpPr>
          <p:cNvPr id="6" name="object 6"/>
          <p:cNvGrpSpPr/>
          <p:nvPr/>
        </p:nvGrpSpPr>
        <p:grpSpPr>
          <a:xfrm>
            <a:off x="5466588" y="39598"/>
            <a:ext cx="802005" cy="800735"/>
            <a:chOff x="5466588" y="39598"/>
            <a:chExt cx="802005" cy="800735"/>
          </a:xfrm>
        </p:grpSpPr>
        <p:sp>
          <p:nvSpPr>
            <p:cNvPr id="7" name="object 7"/>
            <p:cNvSpPr/>
            <p:nvPr/>
          </p:nvSpPr>
          <p:spPr>
            <a:xfrm>
              <a:off x="5602224" y="155447"/>
              <a:ext cx="544195" cy="542925"/>
            </a:xfrm>
            <a:custGeom>
              <a:avLst/>
              <a:gdLst/>
              <a:ahLst/>
              <a:cxnLst/>
              <a:rect l="l" t="t" r="r" b="b"/>
              <a:pathLst>
                <a:path w="544195" h="542925">
                  <a:moveTo>
                    <a:pt x="272034" y="0"/>
                  </a:moveTo>
                  <a:lnTo>
                    <a:pt x="223135" y="4369"/>
                  </a:lnTo>
                  <a:lnTo>
                    <a:pt x="177112" y="16966"/>
                  </a:lnTo>
                  <a:lnTo>
                    <a:pt x="134732" y="37027"/>
                  </a:lnTo>
                  <a:lnTo>
                    <a:pt x="96765" y="63786"/>
                  </a:lnTo>
                  <a:lnTo>
                    <a:pt x="63978" y="96478"/>
                  </a:lnTo>
                  <a:lnTo>
                    <a:pt x="37140" y="134337"/>
                  </a:lnTo>
                  <a:lnTo>
                    <a:pt x="17019" y="176600"/>
                  </a:lnTo>
                  <a:lnTo>
                    <a:pt x="4382" y="222499"/>
                  </a:lnTo>
                  <a:lnTo>
                    <a:pt x="0" y="271272"/>
                  </a:lnTo>
                  <a:lnTo>
                    <a:pt x="4382" y="320044"/>
                  </a:lnTo>
                  <a:lnTo>
                    <a:pt x="17019" y="365943"/>
                  </a:lnTo>
                  <a:lnTo>
                    <a:pt x="37140" y="408206"/>
                  </a:lnTo>
                  <a:lnTo>
                    <a:pt x="63978" y="446065"/>
                  </a:lnTo>
                  <a:lnTo>
                    <a:pt x="96765" y="478757"/>
                  </a:lnTo>
                  <a:lnTo>
                    <a:pt x="134732" y="505516"/>
                  </a:lnTo>
                  <a:lnTo>
                    <a:pt x="177112" y="525577"/>
                  </a:lnTo>
                  <a:lnTo>
                    <a:pt x="223135" y="538174"/>
                  </a:lnTo>
                  <a:lnTo>
                    <a:pt x="272034" y="542543"/>
                  </a:lnTo>
                  <a:lnTo>
                    <a:pt x="320932" y="538174"/>
                  </a:lnTo>
                  <a:lnTo>
                    <a:pt x="366955" y="525577"/>
                  </a:lnTo>
                  <a:lnTo>
                    <a:pt x="409335" y="505516"/>
                  </a:lnTo>
                  <a:lnTo>
                    <a:pt x="447302" y="478757"/>
                  </a:lnTo>
                  <a:lnTo>
                    <a:pt x="480089" y="446065"/>
                  </a:lnTo>
                  <a:lnTo>
                    <a:pt x="506927" y="408206"/>
                  </a:lnTo>
                  <a:lnTo>
                    <a:pt x="527048" y="365943"/>
                  </a:lnTo>
                  <a:lnTo>
                    <a:pt x="539685" y="320044"/>
                  </a:lnTo>
                  <a:lnTo>
                    <a:pt x="544067" y="271272"/>
                  </a:lnTo>
                  <a:lnTo>
                    <a:pt x="539685" y="222499"/>
                  </a:lnTo>
                  <a:lnTo>
                    <a:pt x="527048" y="176600"/>
                  </a:lnTo>
                  <a:lnTo>
                    <a:pt x="506927" y="134337"/>
                  </a:lnTo>
                  <a:lnTo>
                    <a:pt x="480089" y="96478"/>
                  </a:lnTo>
                  <a:lnTo>
                    <a:pt x="447302" y="63786"/>
                  </a:lnTo>
                  <a:lnTo>
                    <a:pt x="409335" y="37027"/>
                  </a:lnTo>
                  <a:lnTo>
                    <a:pt x="366955" y="16966"/>
                  </a:lnTo>
                  <a:lnTo>
                    <a:pt x="320932" y="4369"/>
                  </a:lnTo>
                  <a:lnTo>
                    <a:pt x="272034" y="0"/>
                  </a:lnTo>
                  <a:close/>
                </a:path>
              </a:pathLst>
            </a:custGeom>
            <a:solidFill>
              <a:srgbClr val="FFFFFF">
                <a:alpha val="70195"/>
              </a:srgbClr>
            </a:solidFill>
          </p:spPr>
          <p:txBody>
            <a:bodyPr wrap="square" lIns="0" tIns="0" rIns="0" bIns="0" rtlCol="0"/>
            <a:lstStyle/>
            <a:p>
              <a:endParaRPr/>
            </a:p>
          </p:txBody>
        </p:sp>
        <p:pic>
          <p:nvPicPr>
            <p:cNvPr id="8" name="object 8"/>
            <p:cNvPicPr/>
            <p:nvPr/>
          </p:nvPicPr>
          <p:blipFill>
            <a:blip r:embed="rId4" cstate="print"/>
            <a:stretch>
              <a:fillRect/>
            </a:stretch>
          </p:blipFill>
          <p:spPr>
            <a:xfrm>
              <a:off x="5466588" y="39598"/>
              <a:ext cx="801751" cy="800252"/>
            </a:xfrm>
            <a:prstGeom prst="rect">
              <a:avLst/>
            </a:prstGeom>
          </p:spPr>
        </p:pic>
        <p:sp>
          <p:nvSpPr>
            <p:cNvPr id="9" name="object 9"/>
            <p:cNvSpPr/>
            <p:nvPr/>
          </p:nvSpPr>
          <p:spPr>
            <a:xfrm>
              <a:off x="5678424" y="231647"/>
              <a:ext cx="391795" cy="390525"/>
            </a:xfrm>
            <a:custGeom>
              <a:avLst/>
              <a:gdLst/>
              <a:ahLst/>
              <a:cxnLst/>
              <a:rect l="l" t="t" r="r" b="b"/>
              <a:pathLst>
                <a:path w="391795" h="390525">
                  <a:moveTo>
                    <a:pt x="195834" y="0"/>
                  </a:moveTo>
                  <a:lnTo>
                    <a:pt x="150915" y="5154"/>
                  </a:lnTo>
                  <a:lnTo>
                    <a:pt x="109690" y="19834"/>
                  </a:lnTo>
                  <a:lnTo>
                    <a:pt x="73329" y="42867"/>
                  </a:lnTo>
                  <a:lnTo>
                    <a:pt x="43007" y="73080"/>
                  </a:lnTo>
                  <a:lnTo>
                    <a:pt x="19896" y="109301"/>
                  </a:lnTo>
                  <a:lnTo>
                    <a:pt x="5169" y="150356"/>
                  </a:lnTo>
                  <a:lnTo>
                    <a:pt x="0" y="195072"/>
                  </a:lnTo>
                  <a:lnTo>
                    <a:pt x="5169" y="239787"/>
                  </a:lnTo>
                  <a:lnTo>
                    <a:pt x="19896" y="280842"/>
                  </a:lnTo>
                  <a:lnTo>
                    <a:pt x="43007" y="317063"/>
                  </a:lnTo>
                  <a:lnTo>
                    <a:pt x="73329" y="347276"/>
                  </a:lnTo>
                  <a:lnTo>
                    <a:pt x="109690" y="370309"/>
                  </a:lnTo>
                  <a:lnTo>
                    <a:pt x="150915" y="384989"/>
                  </a:lnTo>
                  <a:lnTo>
                    <a:pt x="195834" y="390143"/>
                  </a:lnTo>
                  <a:lnTo>
                    <a:pt x="240752" y="384989"/>
                  </a:lnTo>
                  <a:lnTo>
                    <a:pt x="281977" y="370309"/>
                  </a:lnTo>
                  <a:lnTo>
                    <a:pt x="318338" y="347276"/>
                  </a:lnTo>
                  <a:lnTo>
                    <a:pt x="348660" y="317063"/>
                  </a:lnTo>
                  <a:lnTo>
                    <a:pt x="371771" y="280842"/>
                  </a:lnTo>
                  <a:lnTo>
                    <a:pt x="386498" y="239787"/>
                  </a:lnTo>
                  <a:lnTo>
                    <a:pt x="391667" y="195072"/>
                  </a:lnTo>
                  <a:lnTo>
                    <a:pt x="386498" y="150356"/>
                  </a:lnTo>
                  <a:lnTo>
                    <a:pt x="371771" y="109301"/>
                  </a:lnTo>
                  <a:lnTo>
                    <a:pt x="348660" y="73080"/>
                  </a:lnTo>
                  <a:lnTo>
                    <a:pt x="318338" y="42867"/>
                  </a:lnTo>
                  <a:lnTo>
                    <a:pt x="281977" y="19834"/>
                  </a:lnTo>
                  <a:lnTo>
                    <a:pt x="240752" y="5154"/>
                  </a:lnTo>
                  <a:lnTo>
                    <a:pt x="195834" y="0"/>
                  </a:lnTo>
                  <a:close/>
                </a:path>
              </a:pathLst>
            </a:custGeom>
            <a:solidFill>
              <a:srgbClr val="FA6E17"/>
            </a:solidFill>
          </p:spPr>
          <p:txBody>
            <a:bodyPr wrap="square" lIns="0" tIns="0" rIns="0" bIns="0" rtlCol="0"/>
            <a:lstStyle/>
            <a:p>
              <a:endParaRPr/>
            </a:p>
          </p:txBody>
        </p:sp>
      </p:grpSp>
      <p:sp>
        <p:nvSpPr>
          <p:cNvPr id="10" name="object 10"/>
          <p:cNvSpPr txBox="1"/>
          <p:nvPr/>
        </p:nvSpPr>
        <p:spPr>
          <a:xfrm>
            <a:off x="5746496" y="277114"/>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01</a:t>
            </a:r>
            <a:endParaRPr sz="1800">
              <a:latin typeface="Calibri"/>
              <a:cs typeface="Calibri"/>
            </a:endParaRPr>
          </a:p>
        </p:txBody>
      </p:sp>
      <p:sp>
        <p:nvSpPr>
          <p:cNvPr id="11" name="object 11"/>
          <p:cNvSpPr txBox="1"/>
          <p:nvPr/>
        </p:nvSpPr>
        <p:spPr>
          <a:xfrm>
            <a:off x="6304026" y="225297"/>
            <a:ext cx="241744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Introduction</a:t>
            </a:r>
            <a:r>
              <a:rPr sz="1800" b="1" spc="-50" dirty="0">
                <a:solidFill>
                  <a:srgbClr val="FFFFFF"/>
                </a:solidFill>
                <a:latin typeface="Calibri"/>
                <a:cs typeface="Calibri"/>
              </a:rPr>
              <a:t> </a:t>
            </a:r>
            <a:r>
              <a:rPr sz="1800" b="1" spc="-80" dirty="0">
                <a:solidFill>
                  <a:srgbClr val="FFFFFF"/>
                </a:solidFill>
                <a:latin typeface="Calibri"/>
                <a:cs typeface="Calibri"/>
              </a:rPr>
              <a:t>To</a:t>
            </a:r>
            <a:r>
              <a:rPr sz="1800" b="1" spc="-5" dirty="0">
                <a:solidFill>
                  <a:srgbClr val="FFFFFF"/>
                </a:solidFill>
                <a:latin typeface="Calibri"/>
                <a:cs typeface="Calibri"/>
              </a:rPr>
              <a:t> </a:t>
            </a:r>
            <a:r>
              <a:rPr sz="1800" b="1" dirty="0">
                <a:solidFill>
                  <a:srgbClr val="FFFFFF"/>
                </a:solidFill>
                <a:latin typeface="Calibri"/>
                <a:cs typeface="Calibri"/>
              </a:rPr>
              <a:t>The</a:t>
            </a:r>
            <a:r>
              <a:rPr sz="1800" b="1" spc="-30" dirty="0">
                <a:solidFill>
                  <a:srgbClr val="FFFFFF"/>
                </a:solidFill>
                <a:latin typeface="Calibri"/>
                <a:cs typeface="Calibri"/>
              </a:rPr>
              <a:t> </a:t>
            </a:r>
            <a:r>
              <a:rPr sz="1800" b="1" spc="-35" dirty="0">
                <a:solidFill>
                  <a:srgbClr val="FFFFFF"/>
                </a:solidFill>
                <a:latin typeface="Calibri"/>
                <a:cs typeface="Calibri"/>
              </a:rPr>
              <a:t>Topic</a:t>
            </a:r>
            <a:endParaRPr sz="1800">
              <a:latin typeface="Calibri"/>
              <a:cs typeface="Calibri"/>
            </a:endParaRPr>
          </a:p>
        </p:txBody>
      </p:sp>
      <p:grpSp>
        <p:nvGrpSpPr>
          <p:cNvPr id="12" name="object 12"/>
          <p:cNvGrpSpPr/>
          <p:nvPr/>
        </p:nvGrpSpPr>
        <p:grpSpPr>
          <a:xfrm>
            <a:off x="5466588" y="789431"/>
            <a:ext cx="802005" cy="802005"/>
            <a:chOff x="5466588" y="789431"/>
            <a:chExt cx="802005" cy="802005"/>
          </a:xfrm>
        </p:grpSpPr>
        <p:sp>
          <p:nvSpPr>
            <p:cNvPr id="13" name="object 13"/>
            <p:cNvSpPr/>
            <p:nvPr/>
          </p:nvSpPr>
          <p:spPr>
            <a:xfrm>
              <a:off x="5602224" y="906779"/>
              <a:ext cx="544195" cy="542925"/>
            </a:xfrm>
            <a:custGeom>
              <a:avLst/>
              <a:gdLst/>
              <a:ahLst/>
              <a:cxnLst/>
              <a:rect l="l" t="t" r="r" b="b"/>
              <a:pathLst>
                <a:path w="544195" h="542925">
                  <a:moveTo>
                    <a:pt x="272034" y="0"/>
                  </a:moveTo>
                  <a:lnTo>
                    <a:pt x="223135" y="4369"/>
                  </a:lnTo>
                  <a:lnTo>
                    <a:pt x="177112" y="16966"/>
                  </a:lnTo>
                  <a:lnTo>
                    <a:pt x="134732" y="37027"/>
                  </a:lnTo>
                  <a:lnTo>
                    <a:pt x="96765" y="63786"/>
                  </a:lnTo>
                  <a:lnTo>
                    <a:pt x="63978" y="96478"/>
                  </a:lnTo>
                  <a:lnTo>
                    <a:pt x="37140" y="134337"/>
                  </a:lnTo>
                  <a:lnTo>
                    <a:pt x="17019" y="176600"/>
                  </a:lnTo>
                  <a:lnTo>
                    <a:pt x="4382" y="222499"/>
                  </a:lnTo>
                  <a:lnTo>
                    <a:pt x="0" y="271272"/>
                  </a:lnTo>
                  <a:lnTo>
                    <a:pt x="4382" y="320044"/>
                  </a:lnTo>
                  <a:lnTo>
                    <a:pt x="17019" y="365943"/>
                  </a:lnTo>
                  <a:lnTo>
                    <a:pt x="37140" y="408206"/>
                  </a:lnTo>
                  <a:lnTo>
                    <a:pt x="63978" y="446065"/>
                  </a:lnTo>
                  <a:lnTo>
                    <a:pt x="96765" y="478757"/>
                  </a:lnTo>
                  <a:lnTo>
                    <a:pt x="134732" y="505516"/>
                  </a:lnTo>
                  <a:lnTo>
                    <a:pt x="177112" y="525577"/>
                  </a:lnTo>
                  <a:lnTo>
                    <a:pt x="223135" y="538174"/>
                  </a:lnTo>
                  <a:lnTo>
                    <a:pt x="272034" y="542544"/>
                  </a:lnTo>
                  <a:lnTo>
                    <a:pt x="320932" y="538174"/>
                  </a:lnTo>
                  <a:lnTo>
                    <a:pt x="366955" y="525577"/>
                  </a:lnTo>
                  <a:lnTo>
                    <a:pt x="409335" y="505516"/>
                  </a:lnTo>
                  <a:lnTo>
                    <a:pt x="447302" y="478757"/>
                  </a:lnTo>
                  <a:lnTo>
                    <a:pt x="480089" y="446065"/>
                  </a:lnTo>
                  <a:lnTo>
                    <a:pt x="506927" y="408206"/>
                  </a:lnTo>
                  <a:lnTo>
                    <a:pt x="527048" y="365943"/>
                  </a:lnTo>
                  <a:lnTo>
                    <a:pt x="539685" y="320044"/>
                  </a:lnTo>
                  <a:lnTo>
                    <a:pt x="544067" y="271272"/>
                  </a:lnTo>
                  <a:lnTo>
                    <a:pt x="539685" y="222499"/>
                  </a:lnTo>
                  <a:lnTo>
                    <a:pt x="527048" y="176600"/>
                  </a:lnTo>
                  <a:lnTo>
                    <a:pt x="506927" y="134337"/>
                  </a:lnTo>
                  <a:lnTo>
                    <a:pt x="480089" y="96478"/>
                  </a:lnTo>
                  <a:lnTo>
                    <a:pt x="447302" y="63786"/>
                  </a:lnTo>
                  <a:lnTo>
                    <a:pt x="409335" y="37027"/>
                  </a:lnTo>
                  <a:lnTo>
                    <a:pt x="366955" y="16966"/>
                  </a:lnTo>
                  <a:lnTo>
                    <a:pt x="320932" y="4369"/>
                  </a:lnTo>
                  <a:lnTo>
                    <a:pt x="272034" y="0"/>
                  </a:lnTo>
                  <a:close/>
                </a:path>
              </a:pathLst>
            </a:custGeom>
            <a:solidFill>
              <a:srgbClr val="FFFFFF">
                <a:alpha val="70195"/>
              </a:srgbClr>
            </a:solidFill>
          </p:spPr>
          <p:txBody>
            <a:bodyPr wrap="square" lIns="0" tIns="0" rIns="0" bIns="0" rtlCol="0"/>
            <a:lstStyle/>
            <a:p>
              <a:endParaRPr/>
            </a:p>
          </p:txBody>
        </p:sp>
        <p:pic>
          <p:nvPicPr>
            <p:cNvPr id="14" name="object 14"/>
            <p:cNvPicPr/>
            <p:nvPr/>
          </p:nvPicPr>
          <p:blipFill>
            <a:blip r:embed="rId5" cstate="print"/>
            <a:stretch>
              <a:fillRect/>
            </a:stretch>
          </p:blipFill>
          <p:spPr>
            <a:xfrm>
              <a:off x="5466588" y="789431"/>
              <a:ext cx="801751" cy="801751"/>
            </a:xfrm>
            <a:prstGeom prst="rect">
              <a:avLst/>
            </a:prstGeom>
          </p:spPr>
        </p:pic>
        <p:sp>
          <p:nvSpPr>
            <p:cNvPr id="15" name="object 15"/>
            <p:cNvSpPr/>
            <p:nvPr/>
          </p:nvSpPr>
          <p:spPr>
            <a:xfrm>
              <a:off x="5678424" y="981455"/>
              <a:ext cx="391795" cy="391795"/>
            </a:xfrm>
            <a:custGeom>
              <a:avLst/>
              <a:gdLst/>
              <a:ahLst/>
              <a:cxnLst/>
              <a:rect l="l" t="t" r="r" b="b"/>
              <a:pathLst>
                <a:path w="391795" h="391794">
                  <a:moveTo>
                    <a:pt x="195834" y="0"/>
                  </a:moveTo>
                  <a:lnTo>
                    <a:pt x="150915" y="5169"/>
                  </a:lnTo>
                  <a:lnTo>
                    <a:pt x="109690" y="19896"/>
                  </a:lnTo>
                  <a:lnTo>
                    <a:pt x="73329" y="43007"/>
                  </a:lnTo>
                  <a:lnTo>
                    <a:pt x="43007" y="73329"/>
                  </a:lnTo>
                  <a:lnTo>
                    <a:pt x="19896" y="109690"/>
                  </a:lnTo>
                  <a:lnTo>
                    <a:pt x="5169" y="150915"/>
                  </a:lnTo>
                  <a:lnTo>
                    <a:pt x="0" y="195834"/>
                  </a:lnTo>
                  <a:lnTo>
                    <a:pt x="5169" y="240752"/>
                  </a:lnTo>
                  <a:lnTo>
                    <a:pt x="19896" y="281977"/>
                  </a:lnTo>
                  <a:lnTo>
                    <a:pt x="43007" y="318338"/>
                  </a:lnTo>
                  <a:lnTo>
                    <a:pt x="73329" y="348660"/>
                  </a:lnTo>
                  <a:lnTo>
                    <a:pt x="109690" y="371771"/>
                  </a:lnTo>
                  <a:lnTo>
                    <a:pt x="150915" y="386498"/>
                  </a:lnTo>
                  <a:lnTo>
                    <a:pt x="195834" y="391668"/>
                  </a:lnTo>
                  <a:lnTo>
                    <a:pt x="240752" y="386498"/>
                  </a:lnTo>
                  <a:lnTo>
                    <a:pt x="281977" y="371771"/>
                  </a:lnTo>
                  <a:lnTo>
                    <a:pt x="318338" y="348660"/>
                  </a:lnTo>
                  <a:lnTo>
                    <a:pt x="348660" y="318338"/>
                  </a:lnTo>
                  <a:lnTo>
                    <a:pt x="371771" y="281977"/>
                  </a:lnTo>
                  <a:lnTo>
                    <a:pt x="386498" y="240752"/>
                  </a:lnTo>
                  <a:lnTo>
                    <a:pt x="391667" y="195834"/>
                  </a:lnTo>
                  <a:lnTo>
                    <a:pt x="386498" y="150915"/>
                  </a:lnTo>
                  <a:lnTo>
                    <a:pt x="371771" y="109690"/>
                  </a:lnTo>
                  <a:lnTo>
                    <a:pt x="348660" y="73329"/>
                  </a:lnTo>
                  <a:lnTo>
                    <a:pt x="318338" y="43007"/>
                  </a:lnTo>
                  <a:lnTo>
                    <a:pt x="281977" y="19896"/>
                  </a:lnTo>
                  <a:lnTo>
                    <a:pt x="240752" y="5169"/>
                  </a:lnTo>
                  <a:lnTo>
                    <a:pt x="195834" y="0"/>
                  </a:lnTo>
                  <a:close/>
                </a:path>
              </a:pathLst>
            </a:custGeom>
            <a:solidFill>
              <a:srgbClr val="F04860"/>
            </a:solidFill>
          </p:spPr>
          <p:txBody>
            <a:bodyPr wrap="square" lIns="0" tIns="0" rIns="0" bIns="0" rtlCol="0"/>
            <a:lstStyle/>
            <a:p>
              <a:endParaRPr/>
            </a:p>
          </p:txBody>
        </p:sp>
      </p:grpSp>
      <p:sp>
        <p:nvSpPr>
          <p:cNvPr id="16" name="object 16"/>
          <p:cNvSpPr txBox="1"/>
          <p:nvPr/>
        </p:nvSpPr>
        <p:spPr>
          <a:xfrm>
            <a:off x="5746496" y="1027938"/>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02</a:t>
            </a:r>
            <a:endParaRPr sz="1800">
              <a:latin typeface="Calibri"/>
              <a:cs typeface="Calibri"/>
            </a:endParaRPr>
          </a:p>
        </p:txBody>
      </p:sp>
      <p:sp>
        <p:nvSpPr>
          <p:cNvPr id="17" name="object 17"/>
          <p:cNvSpPr txBox="1"/>
          <p:nvPr/>
        </p:nvSpPr>
        <p:spPr>
          <a:xfrm>
            <a:off x="6328028" y="976121"/>
            <a:ext cx="138747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Calibri"/>
                <a:cs typeface="Calibri"/>
              </a:rPr>
              <a:t>Block</a:t>
            </a:r>
            <a:r>
              <a:rPr sz="1800" b="1" spc="-65" dirty="0">
                <a:solidFill>
                  <a:srgbClr val="FFFFFF"/>
                </a:solidFill>
                <a:latin typeface="Calibri"/>
                <a:cs typeface="Calibri"/>
              </a:rPr>
              <a:t> </a:t>
            </a:r>
            <a:r>
              <a:rPr sz="1800" b="1" spc="-10" dirty="0">
                <a:solidFill>
                  <a:srgbClr val="FFFFFF"/>
                </a:solidFill>
                <a:latin typeface="Calibri"/>
                <a:cs typeface="Calibri"/>
              </a:rPr>
              <a:t>Diagram</a:t>
            </a:r>
            <a:endParaRPr sz="1800">
              <a:latin typeface="Calibri"/>
              <a:cs typeface="Calibri"/>
            </a:endParaRPr>
          </a:p>
        </p:txBody>
      </p:sp>
      <p:grpSp>
        <p:nvGrpSpPr>
          <p:cNvPr id="18" name="object 18"/>
          <p:cNvGrpSpPr/>
          <p:nvPr/>
        </p:nvGrpSpPr>
        <p:grpSpPr>
          <a:xfrm>
            <a:off x="5466588" y="1540738"/>
            <a:ext cx="802005" cy="800735"/>
            <a:chOff x="5466588" y="1540738"/>
            <a:chExt cx="802005" cy="800735"/>
          </a:xfrm>
        </p:grpSpPr>
        <p:sp>
          <p:nvSpPr>
            <p:cNvPr id="19" name="object 19"/>
            <p:cNvSpPr/>
            <p:nvPr/>
          </p:nvSpPr>
          <p:spPr>
            <a:xfrm>
              <a:off x="5602224" y="1656588"/>
              <a:ext cx="544195" cy="542925"/>
            </a:xfrm>
            <a:custGeom>
              <a:avLst/>
              <a:gdLst/>
              <a:ahLst/>
              <a:cxnLst/>
              <a:rect l="l" t="t" r="r" b="b"/>
              <a:pathLst>
                <a:path w="544195" h="542925">
                  <a:moveTo>
                    <a:pt x="272034" y="0"/>
                  </a:moveTo>
                  <a:lnTo>
                    <a:pt x="223135" y="4369"/>
                  </a:lnTo>
                  <a:lnTo>
                    <a:pt x="177112" y="16966"/>
                  </a:lnTo>
                  <a:lnTo>
                    <a:pt x="134732" y="37027"/>
                  </a:lnTo>
                  <a:lnTo>
                    <a:pt x="96765" y="63786"/>
                  </a:lnTo>
                  <a:lnTo>
                    <a:pt x="63978" y="96478"/>
                  </a:lnTo>
                  <a:lnTo>
                    <a:pt x="37140" y="134337"/>
                  </a:lnTo>
                  <a:lnTo>
                    <a:pt x="17019" y="176600"/>
                  </a:lnTo>
                  <a:lnTo>
                    <a:pt x="4382" y="222499"/>
                  </a:lnTo>
                  <a:lnTo>
                    <a:pt x="0" y="271272"/>
                  </a:lnTo>
                  <a:lnTo>
                    <a:pt x="4382" y="320044"/>
                  </a:lnTo>
                  <a:lnTo>
                    <a:pt x="17019" y="365943"/>
                  </a:lnTo>
                  <a:lnTo>
                    <a:pt x="37140" y="408206"/>
                  </a:lnTo>
                  <a:lnTo>
                    <a:pt x="63978" y="446065"/>
                  </a:lnTo>
                  <a:lnTo>
                    <a:pt x="96765" y="478757"/>
                  </a:lnTo>
                  <a:lnTo>
                    <a:pt x="134732" y="505516"/>
                  </a:lnTo>
                  <a:lnTo>
                    <a:pt x="177112" y="525577"/>
                  </a:lnTo>
                  <a:lnTo>
                    <a:pt x="223135" y="538174"/>
                  </a:lnTo>
                  <a:lnTo>
                    <a:pt x="272034" y="542544"/>
                  </a:lnTo>
                  <a:lnTo>
                    <a:pt x="320932" y="538174"/>
                  </a:lnTo>
                  <a:lnTo>
                    <a:pt x="366955" y="525577"/>
                  </a:lnTo>
                  <a:lnTo>
                    <a:pt x="409335" y="505516"/>
                  </a:lnTo>
                  <a:lnTo>
                    <a:pt x="447302" y="478757"/>
                  </a:lnTo>
                  <a:lnTo>
                    <a:pt x="480089" y="446065"/>
                  </a:lnTo>
                  <a:lnTo>
                    <a:pt x="506927" y="408206"/>
                  </a:lnTo>
                  <a:lnTo>
                    <a:pt x="527048" y="365943"/>
                  </a:lnTo>
                  <a:lnTo>
                    <a:pt x="539685" y="320044"/>
                  </a:lnTo>
                  <a:lnTo>
                    <a:pt x="544067" y="271272"/>
                  </a:lnTo>
                  <a:lnTo>
                    <a:pt x="539685" y="222499"/>
                  </a:lnTo>
                  <a:lnTo>
                    <a:pt x="527048" y="176600"/>
                  </a:lnTo>
                  <a:lnTo>
                    <a:pt x="506927" y="134337"/>
                  </a:lnTo>
                  <a:lnTo>
                    <a:pt x="480089" y="96478"/>
                  </a:lnTo>
                  <a:lnTo>
                    <a:pt x="447302" y="63786"/>
                  </a:lnTo>
                  <a:lnTo>
                    <a:pt x="409335" y="37027"/>
                  </a:lnTo>
                  <a:lnTo>
                    <a:pt x="366955" y="16966"/>
                  </a:lnTo>
                  <a:lnTo>
                    <a:pt x="320932" y="4369"/>
                  </a:lnTo>
                  <a:lnTo>
                    <a:pt x="272034" y="0"/>
                  </a:lnTo>
                  <a:close/>
                </a:path>
              </a:pathLst>
            </a:custGeom>
            <a:solidFill>
              <a:srgbClr val="FFFFFF">
                <a:alpha val="70195"/>
              </a:srgbClr>
            </a:solidFill>
          </p:spPr>
          <p:txBody>
            <a:bodyPr wrap="square" lIns="0" tIns="0" rIns="0" bIns="0" rtlCol="0"/>
            <a:lstStyle/>
            <a:p>
              <a:endParaRPr/>
            </a:p>
          </p:txBody>
        </p:sp>
        <p:pic>
          <p:nvPicPr>
            <p:cNvPr id="20" name="object 20"/>
            <p:cNvPicPr/>
            <p:nvPr/>
          </p:nvPicPr>
          <p:blipFill>
            <a:blip r:embed="rId4" cstate="print"/>
            <a:stretch>
              <a:fillRect/>
            </a:stretch>
          </p:blipFill>
          <p:spPr>
            <a:xfrm>
              <a:off x="5466588" y="1540738"/>
              <a:ext cx="801751" cy="800252"/>
            </a:xfrm>
            <a:prstGeom prst="rect">
              <a:avLst/>
            </a:prstGeom>
          </p:spPr>
        </p:pic>
        <p:sp>
          <p:nvSpPr>
            <p:cNvPr id="21" name="object 21"/>
            <p:cNvSpPr/>
            <p:nvPr/>
          </p:nvSpPr>
          <p:spPr>
            <a:xfrm>
              <a:off x="5678424" y="1732788"/>
              <a:ext cx="391795" cy="390525"/>
            </a:xfrm>
            <a:custGeom>
              <a:avLst/>
              <a:gdLst/>
              <a:ahLst/>
              <a:cxnLst/>
              <a:rect l="l" t="t" r="r" b="b"/>
              <a:pathLst>
                <a:path w="391795" h="390525">
                  <a:moveTo>
                    <a:pt x="195834" y="0"/>
                  </a:moveTo>
                  <a:lnTo>
                    <a:pt x="150915" y="5154"/>
                  </a:lnTo>
                  <a:lnTo>
                    <a:pt x="109690" y="19834"/>
                  </a:lnTo>
                  <a:lnTo>
                    <a:pt x="73329" y="42867"/>
                  </a:lnTo>
                  <a:lnTo>
                    <a:pt x="43007" y="73080"/>
                  </a:lnTo>
                  <a:lnTo>
                    <a:pt x="19896" y="109301"/>
                  </a:lnTo>
                  <a:lnTo>
                    <a:pt x="5169" y="150356"/>
                  </a:lnTo>
                  <a:lnTo>
                    <a:pt x="0" y="195072"/>
                  </a:lnTo>
                  <a:lnTo>
                    <a:pt x="5169" y="239787"/>
                  </a:lnTo>
                  <a:lnTo>
                    <a:pt x="19896" y="280842"/>
                  </a:lnTo>
                  <a:lnTo>
                    <a:pt x="43007" y="317063"/>
                  </a:lnTo>
                  <a:lnTo>
                    <a:pt x="73329" y="347276"/>
                  </a:lnTo>
                  <a:lnTo>
                    <a:pt x="109690" y="370309"/>
                  </a:lnTo>
                  <a:lnTo>
                    <a:pt x="150915" y="384989"/>
                  </a:lnTo>
                  <a:lnTo>
                    <a:pt x="195834" y="390144"/>
                  </a:lnTo>
                  <a:lnTo>
                    <a:pt x="240752" y="384989"/>
                  </a:lnTo>
                  <a:lnTo>
                    <a:pt x="281977" y="370309"/>
                  </a:lnTo>
                  <a:lnTo>
                    <a:pt x="318338" y="347276"/>
                  </a:lnTo>
                  <a:lnTo>
                    <a:pt x="348660" y="317063"/>
                  </a:lnTo>
                  <a:lnTo>
                    <a:pt x="371771" y="280842"/>
                  </a:lnTo>
                  <a:lnTo>
                    <a:pt x="386498" y="239787"/>
                  </a:lnTo>
                  <a:lnTo>
                    <a:pt x="391667" y="195072"/>
                  </a:lnTo>
                  <a:lnTo>
                    <a:pt x="386498" y="150356"/>
                  </a:lnTo>
                  <a:lnTo>
                    <a:pt x="371771" y="109301"/>
                  </a:lnTo>
                  <a:lnTo>
                    <a:pt x="348660" y="73080"/>
                  </a:lnTo>
                  <a:lnTo>
                    <a:pt x="318338" y="42867"/>
                  </a:lnTo>
                  <a:lnTo>
                    <a:pt x="281977" y="19834"/>
                  </a:lnTo>
                  <a:lnTo>
                    <a:pt x="240752" y="5154"/>
                  </a:lnTo>
                  <a:lnTo>
                    <a:pt x="195834" y="0"/>
                  </a:lnTo>
                  <a:close/>
                </a:path>
              </a:pathLst>
            </a:custGeom>
            <a:solidFill>
              <a:srgbClr val="C1498A"/>
            </a:solidFill>
          </p:spPr>
          <p:txBody>
            <a:bodyPr wrap="square" lIns="0" tIns="0" rIns="0" bIns="0" rtlCol="0"/>
            <a:lstStyle/>
            <a:p>
              <a:endParaRPr/>
            </a:p>
          </p:txBody>
        </p:sp>
      </p:grpSp>
      <p:sp>
        <p:nvSpPr>
          <p:cNvPr id="22" name="object 22"/>
          <p:cNvSpPr txBox="1"/>
          <p:nvPr/>
        </p:nvSpPr>
        <p:spPr>
          <a:xfrm>
            <a:off x="5746496" y="1778634"/>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03</a:t>
            </a:r>
            <a:endParaRPr sz="1800">
              <a:latin typeface="Calibri"/>
              <a:cs typeface="Calibri"/>
            </a:endParaRPr>
          </a:p>
        </p:txBody>
      </p:sp>
      <p:sp>
        <p:nvSpPr>
          <p:cNvPr id="23" name="object 23"/>
          <p:cNvSpPr txBox="1"/>
          <p:nvPr/>
        </p:nvSpPr>
        <p:spPr>
          <a:xfrm>
            <a:off x="6328917" y="1726819"/>
            <a:ext cx="19538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Schematic</a:t>
            </a:r>
            <a:r>
              <a:rPr sz="1800" b="1" spc="-75" dirty="0">
                <a:solidFill>
                  <a:srgbClr val="FFFFFF"/>
                </a:solidFill>
                <a:latin typeface="Calibri"/>
                <a:cs typeface="Calibri"/>
              </a:rPr>
              <a:t> </a:t>
            </a:r>
            <a:r>
              <a:rPr sz="1800" b="1" dirty="0">
                <a:solidFill>
                  <a:srgbClr val="FFFFFF"/>
                </a:solidFill>
                <a:latin typeface="Calibri"/>
                <a:cs typeface="Calibri"/>
              </a:rPr>
              <a:t>of</a:t>
            </a:r>
            <a:r>
              <a:rPr sz="1800" b="1" spc="-20" dirty="0">
                <a:solidFill>
                  <a:srgbClr val="FFFFFF"/>
                </a:solidFill>
                <a:latin typeface="Calibri"/>
                <a:cs typeface="Calibri"/>
              </a:rPr>
              <a:t> </a:t>
            </a:r>
            <a:r>
              <a:rPr sz="1800" b="1" spc="-15" dirty="0">
                <a:solidFill>
                  <a:srgbClr val="FFFFFF"/>
                </a:solidFill>
                <a:latin typeface="Calibri"/>
                <a:cs typeface="Calibri"/>
              </a:rPr>
              <a:t>system</a:t>
            </a:r>
            <a:endParaRPr sz="1800">
              <a:latin typeface="Calibri"/>
              <a:cs typeface="Calibri"/>
            </a:endParaRPr>
          </a:p>
        </p:txBody>
      </p:sp>
      <p:grpSp>
        <p:nvGrpSpPr>
          <p:cNvPr id="24" name="object 24"/>
          <p:cNvGrpSpPr/>
          <p:nvPr/>
        </p:nvGrpSpPr>
        <p:grpSpPr>
          <a:xfrm>
            <a:off x="5466588" y="2290572"/>
            <a:ext cx="802005" cy="802005"/>
            <a:chOff x="5466588" y="2290572"/>
            <a:chExt cx="802005" cy="802005"/>
          </a:xfrm>
        </p:grpSpPr>
        <p:sp>
          <p:nvSpPr>
            <p:cNvPr id="25" name="object 25"/>
            <p:cNvSpPr/>
            <p:nvPr/>
          </p:nvSpPr>
          <p:spPr>
            <a:xfrm>
              <a:off x="5602224" y="2407920"/>
              <a:ext cx="544195" cy="542925"/>
            </a:xfrm>
            <a:custGeom>
              <a:avLst/>
              <a:gdLst/>
              <a:ahLst/>
              <a:cxnLst/>
              <a:rect l="l" t="t" r="r" b="b"/>
              <a:pathLst>
                <a:path w="544195" h="542925">
                  <a:moveTo>
                    <a:pt x="272034" y="0"/>
                  </a:moveTo>
                  <a:lnTo>
                    <a:pt x="223135" y="4369"/>
                  </a:lnTo>
                  <a:lnTo>
                    <a:pt x="177112" y="16966"/>
                  </a:lnTo>
                  <a:lnTo>
                    <a:pt x="134732" y="37027"/>
                  </a:lnTo>
                  <a:lnTo>
                    <a:pt x="96765" y="63786"/>
                  </a:lnTo>
                  <a:lnTo>
                    <a:pt x="63978" y="96478"/>
                  </a:lnTo>
                  <a:lnTo>
                    <a:pt x="37140" y="134337"/>
                  </a:lnTo>
                  <a:lnTo>
                    <a:pt x="17019" y="176600"/>
                  </a:lnTo>
                  <a:lnTo>
                    <a:pt x="4382" y="222499"/>
                  </a:lnTo>
                  <a:lnTo>
                    <a:pt x="0" y="271271"/>
                  </a:lnTo>
                  <a:lnTo>
                    <a:pt x="4382" y="320044"/>
                  </a:lnTo>
                  <a:lnTo>
                    <a:pt x="17019" y="365943"/>
                  </a:lnTo>
                  <a:lnTo>
                    <a:pt x="37140" y="408206"/>
                  </a:lnTo>
                  <a:lnTo>
                    <a:pt x="63978" y="446065"/>
                  </a:lnTo>
                  <a:lnTo>
                    <a:pt x="96765" y="478757"/>
                  </a:lnTo>
                  <a:lnTo>
                    <a:pt x="134732" y="505516"/>
                  </a:lnTo>
                  <a:lnTo>
                    <a:pt x="177112" y="525577"/>
                  </a:lnTo>
                  <a:lnTo>
                    <a:pt x="223135" y="538174"/>
                  </a:lnTo>
                  <a:lnTo>
                    <a:pt x="272034" y="542543"/>
                  </a:lnTo>
                  <a:lnTo>
                    <a:pt x="320932" y="538174"/>
                  </a:lnTo>
                  <a:lnTo>
                    <a:pt x="366955" y="525577"/>
                  </a:lnTo>
                  <a:lnTo>
                    <a:pt x="409335" y="505516"/>
                  </a:lnTo>
                  <a:lnTo>
                    <a:pt x="447302" y="478757"/>
                  </a:lnTo>
                  <a:lnTo>
                    <a:pt x="480089" y="446065"/>
                  </a:lnTo>
                  <a:lnTo>
                    <a:pt x="506927" y="408206"/>
                  </a:lnTo>
                  <a:lnTo>
                    <a:pt x="527048" y="365943"/>
                  </a:lnTo>
                  <a:lnTo>
                    <a:pt x="539685" y="320044"/>
                  </a:lnTo>
                  <a:lnTo>
                    <a:pt x="544067" y="271271"/>
                  </a:lnTo>
                  <a:lnTo>
                    <a:pt x="539685" y="222499"/>
                  </a:lnTo>
                  <a:lnTo>
                    <a:pt x="527048" y="176600"/>
                  </a:lnTo>
                  <a:lnTo>
                    <a:pt x="506927" y="134337"/>
                  </a:lnTo>
                  <a:lnTo>
                    <a:pt x="480089" y="96478"/>
                  </a:lnTo>
                  <a:lnTo>
                    <a:pt x="447302" y="63786"/>
                  </a:lnTo>
                  <a:lnTo>
                    <a:pt x="409335" y="37027"/>
                  </a:lnTo>
                  <a:lnTo>
                    <a:pt x="366955" y="16966"/>
                  </a:lnTo>
                  <a:lnTo>
                    <a:pt x="320932" y="4369"/>
                  </a:lnTo>
                  <a:lnTo>
                    <a:pt x="272034" y="0"/>
                  </a:lnTo>
                  <a:close/>
                </a:path>
              </a:pathLst>
            </a:custGeom>
            <a:solidFill>
              <a:srgbClr val="FFFFFF">
                <a:alpha val="70195"/>
              </a:srgbClr>
            </a:solidFill>
          </p:spPr>
          <p:txBody>
            <a:bodyPr wrap="square" lIns="0" tIns="0" rIns="0" bIns="0" rtlCol="0"/>
            <a:lstStyle/>
            <a:p>
              <a:endParaRPr/>
            </a:p>
          </p:txBody>
        </p:sp>
        <p:pic>
          <p:nvPicPr>
            <p:cNvPr id="26" name="object 26"/>
            <p:cNvPicPr/>
            <p:nvPr/>
          </p:nvPicPr>
          <p:blipFill>
            <a:blip r:embed="rId5" cstate="print"/>
            <a:stretch>
              <a:fillRect/>
            </a:stretch>
          </p:blipFill>
          <p:spPr>
            <a:xfrm>
              <a:off x="5466588" y="2290572"/>
              <a:ext cx="801751" cy="801751"/>
            </a:xfrm>
            <a:prstGeom prst="rect">
              <a:avLst/>
            </a:prstGeom>
          </p:spPr>
        </p:pic>
        <p:sp>
          <p:nvSpPr>
            <p:cNvPr id="27" name="object 27"/>
            <p:cNvSpPr/>
            <p:nvPr/>
          </p:nvSpPr>
          <p:spPr>
            <a:xfrm>
              <a:off x="5678424" y="2482596"/>
              <a:ext cx="391795" cy="391795"/>
            </a:xfrm>
            <a:custGeom>
              <a:avLst/>
              <a:gdLst/>
              <a:ahLst/>
              <a:cxnLst/>
              <a:rect l="l" t="t" r="r" b="b"/>
              <a:pathLst>
                <a:path w="391795" h="391794">
                  <a:moveTo>
                    <a:pt x="195834" y="0"/>
                  </a:moveTo>
                  <a:lnTo>
                    <a:pt x="150915" y="5169"/>
                  </a:lnTo>
                  <a:lnTo>
                    <a:pt x="109690" y="19896"/>
                  </a:lnTo>
                  <a:lnTo>
                    <a:pt x="73329" y="43007"/>
                  </a:lnTo>
                  <a:lnTo>
                    <a:pt x="43007" y="73329"/>
                  </a:lnTo>
                  <a:lnTo>
                    <a:pt x="19896" y="109690"/>
                  </a:lnTo>
                  <a:lnTo>
                    <a:pt x="5169" y="150915"/>
                  </a:lnTo>
                  <a:lnTo>
                    <a:pt x="0" y="195833"/>
                  </a:lnTo>
                  <a:lnTo>
                    <a:pt x="5169" y="240752"/>
                  </a:lnTo>
                  <a:lnTo>
                    <a:pt x="19896" y="281977"/>
                  </a:lnTo>
                  <a:lnTo>
                    <a:pt x="43007" y="318338"/>
                  </a:lnTo>
                  <a:lnTo>
                    <a:pt x="73329" y="348660"/>
                  </a:lnTo>
                  <a:lnTo>
                    <a:pt x="109690" y="371771"/>
                  </a:lnTo>
                  <a:lnTo>
                    <a:pt x="150915" y="386498"/>
                  </a:lnTo>
                  <a:lnTo>
                    <a:pt x="195834" y="391667"/>
                  </a:lnTo>
                  <a:lnTo>
                    <a:pt x="240752" y="386498"/>
                  </a:lnTo>
                  <a:lnTo>
                    <a:pt x="281977" y="371771"/>
                  </a:lnTo>
                  <a:lnTo>
                    <a:pt x="318338" y="348660"/>
                  </a:lnTo>
                  <a:lnTo>
                    <a:pt x="348660" y="318338"/>
                  </a:lnTo>
                  <a:lnTo>
                    <a:pt x="371771" y="281977"/>
                  </a:lnTo>
                  <a:lnTo>
                    <a:pt x="386498" y="240752"/>
                  </a:lnTo>
                  <a:lnTo>
                    <a:pt x="391667" y="195833"/>
                  </a:lnTo>
                  <a:lnTo>
                    <a:pt x="386498" y="150915"/>
                  </a:lnTo>
                  <a:lnTo>
                    <a:pt x="371771" y="109690"/>
                  </a:lnTo>
                  <a:lnTo>
                    <a:pt x="348660" y="73329"/>
                  </a:lnTo>
                  <a:lnTo>
                    <a:pt x="318338" y="43007"/>
                  </a:lnTo>
                  <a:lnTo>
                    <a:pt x="281977" y="19896"/>
                  </a:lnTo>
                  <a:lnTo>
                    <a:pt x="240752" y="5169"/>
                  </a:lnTo>
                  <a:lnTo>
                    <a:pt x="195834" y="0"/>
                  </a:lnTo>
                  <a:close/>
                </a:path>
              </a:pathLst>
            </a:custGeom>
            <a:solidFill>
              <a:srgbClr val="FA6E17"/>
            </a:solidFill>
          </p:spPr>
          <p:txBody>
            <a:bodyPr wrap="square" lIns="0" tIns="0" rIns="0" bIns="0" rtlCol="0"/>
            <a:lstStyle/>
            <a:p>
              <a:endParaRPr/>
            </a:p>
          </p:txBody>
        </p:sp>
      </p:grpSp>
      <p:sp>
        <p:nvSpPr>
          <p:cNvPr id="28" name="object 28"/>
          <p:cNvSpPr txBox="1"/>
          <p:nvPr/>
        </p:nvSpPr>
        <p:spPr>
          <a:xfrm>
            <a:off x="5746496" y="2529332"/>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04</a:t>
            </a:r>
            <a:endParaRPr sz="1800">
              <a:latin typeface="Calibri"/>
              <a:cs typeface="Calibri"/>
            </a:endParaRPr>
          </a:p>
        </p:txBody>
      </p:sp>
      <p:sp>
        <p:nvSpPr>
          <p:cNvPr id="29" name="object 29"/>
          <p:cNvSpPr txBox="1"/>
          <p:nvPr/>
        </p:nvSpPr>
        <p:spPr>
          <a:xfrm>
            <a:off x="6304026" y="2476957"/>
            <a:ext cx="102235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Calibri"/>
                <a:cs typeface="Calibri"/>
              </a:rPr>
              <a:t>Flow</a:t>
            </a:r>
            <a:r>
              <a:rPr sz="1800" b="1" spc="-80" dirty="0">
                <a:solidFill>
                  <a:srgbClr val="FFFFFF"/>
                </a:solidFill>
                <a:latin typeface="Calibri"/>
                <a:cs typeface="Calibri"/>
              </a:rPr>
              <a:t> </a:t>
            </a:r>
            <a:r>
              <a:rPr sz="1800" b="1" spc="-5" dirty="0">
                <a:solidFill>
                  <a:srgbClr val="FFFFFF"/>
                </a:solidFill>
                <a:latin typeface="Calibri"/>
                <a:cs typeface="Calibri"/>
              </a:rPr>
              <a:t>chart</a:t>
            </a:r>
            <a:endParaRPr sz="1800">
              <a:latin typeface="Calibri"/>
              <a:cs typeface="Calibri"/>
            </a:endParaRPr>
          </a:p>
        </p:txBody>
      </p:sp>
      <p:grpSp>
        <p:nvGrpSpPr>
          <p:cNvPr id="30" name="object 30"/>
          <p:cNvGrpSpPr/>
          <p:nvPr/>
        </p:nvGrpSpPr>
        <p:grpSpPr>
          <a:xfrm>
            <a:off x="5466588" y="3041878"/>
            <a:ext cx="802005" cy="800735"/>
            <a:chOff x="5466588" y="3041878"/>
            <a:chExt cx="802005" cy="800735"/>
          </a:xfrm>
        </p:grpSpPr>
        <p:sp>
          <p:nvSpPr>
            <p:cNvPr id="31" name="object 31"/>
            <p:cNvSpPr/>
            <p:nvPr/>
          </p:nvSpPr>
          <p:spPr>
            <a:xfrm>
              <a:off x="5602224" y="3157728"/>
              <a:ext cx="544195" cy="542925"/>
            </a:xfrm>
            <a:custGeom>
              <a:avLst/>
              <a:gdLst/>
              <a:ahLst/>
              <a:cxnLst/>
              <a:rect l="l" t="t" r="r" b="b"/>
              <a:pathLst>
                <a:path w="544195" h="542925">
                  <a:moveTo>
                    <a:pt x="272034" y="0"/>
                  </a:moveTo>
                  <a:lnTo>
                    <a:pt x="223135" y="4369"/>
                  </a:lnTo>
                  <a:lnTo>
                    <a:pt x="177112" y="16966"/>
                  </a:lnTo>
                  <a:lnTo>
                    <a:pt x="134732" y="37027"/>
                  </a:lnTo>
                  <a:lnTo>
                    <a:pt x="96765" y="63786"/>
                  </a:lnTo>
                  <a:lnTo>
                    <a:pt x="63978" y="96478"/>
                  </a:lnTo>
                  <a:lnTo>
                    <a:pt x="37140" y="134337"/>
                  </a:lnTo>
                  <a:lnTo>
                    <a:pt x="17019" y="176600"/>
                  </a:lnTo>
                  <a:lnTo>
                    <a:pt x="4382" y="222499"/>
                  </a:lnTo>
                  <a:lnTo>
                    <a:pt x="0" y="271272"/>
                  </a:lnTo>
                  <a:lnTo>
                    <a:pt x="4382" y="320044"/>
                  </a:lnTo>
                  <a:lnTo>
                    <a:pt x="17019" y="365943"/>
                  </a:lnTo>
                  <a:lnTo>
                    <a:pt x="37140" y="408206"/>
                  </a:lnTo>
                  <a:lnTo>
                    <a:pt x="63978" y="446065"/>
                  </a:lnTo>
                  <a:lnTo>
                    <a:pt x="96765" y="478757"/>
                  </a:lnTo>
                  <a:lnTo>
                    <a:pt x="134732" y="505516"/>
                  </a:lnTo>
                  <a:lnTo>
                    <a:pt x="177112" y="525577"/>
                  </a:lnTo>
                  <a:lnTo>
                    <a:pt x="223135" y="538174"/>
                  </a:lnTo>
                  <a:lnTo>
                    <a:pt x="272034" y="542544"/>
                  </a:lnTo>
                  <a:lnTo>
                    <a:pt x="320932" y="538174"/>
                  </a:lnTo>
                  <a:lnTo>
                    <a:pt x="366955" y="525577"/>
                  </a:lnTo>
                  <a:lnTo>
                    <a:pt x="409335" y="505516"/>
                  </a:lnTo>
                  <a:lnTo>
                    <a:pt x="447302" y="478757"/>
                  </a:lnTo>
                  <a:lnTo>
                    <a:pt x="480089" y="446065"/>
                  </a:lnTo>
                  <a:lnTo>
                    <a:pt x="506927" y="408206"/>
                  </a:lnTo>
                  <a:lnTo>
                    <a:pt x="527048" y="365943"/>
                  </a:lnTo>
                  <a:lnTo>
                    <a:pt x="539685" y="320044"/>
                  </a:lnTo>
                  <a:lnTo>
                    <a:pt x="544067" y="271272"/>
                  </a:lnTo>
                  <a:lnTo>
                    <a:pt x="539685" y="222499"/>
                  </a:lnTo>
                  <a:lnTo>
                    <a:pt x="527048" y="176600"/>
                  </a:lnTo>
                  <a:lnTo>
                    <a:pt x="506927" y="134337"/>
                  </a:lnTo>
                  <a:lnTo>
                    <a:pt x="480089" y="96478"/>
                  </a:lnTo>
                  <a:lnTo>
                    <a:pt x="447302" y="63786"/>
                  </a:lnTo>
                  <a:lnTo>
                    <a:pt x="409335" y="37027"/>
                  </a:lnTo>
                  <a:lnTo>
                    <a:pt x="366955" y="16966"/>
                  </a:lnTo>
                  <a:lnTo>
                    <a:pt x="320932" y="4369"/>
                  </a:lnTo>
                  <a:lnTo>
                    <a:pt x="272034" y="0"/>
                  </a:lnTo>
                  <a:close/>
                </a:path>
              </a:pathLst>
            </a:custGeom>
            <a:solidFill>
              <a:srgbClr val="FFFFFF">
                <a:alpha val="70195"/>
              </a:srgbClr>
            </a:solidFill>
          </p:spPr>
          <p:txBody>
            <a:bodyPr wrap="square" lIns="0" tIns="0" rIns="0" bIns="0" rtlCol="0"/>
            <a:lstStyle/>
            <a:p>
              <a:endParaRPr/>
            </a:p>
          </p:txBody>
        </p:sp>
        <p:pic>
          <p:nvPicPr>
            <p:cNvPr id="32" name="object 32"/>
            <p:cNvPicPr/>
            <p:nvPr/>
          </p:nvPicPr>
          <p:blipFill>
            <a:blip r:embed="rId4" cstate="print"/>
            <a:stretch>
              <a:fillRect/>
            </a:stretch>
          </p:blipFill>
          <p:spPr>
            <a:xfrm>
              <a:off x="5466588" y="3041878"/>
              <a:ext cx="801751" cy="800252"/>
            </a:xfrm>
            <a:prstGeom prst="rect">
              <a:avLst/>
            </a:prstGeom>
          </p:spPr>
        </p:pic>
        <p:sp>
          <p:nvSpPr>
            <p:cNvPr id="33" name="object 33"/>
            <p:cNvSpPr/>
            <p:nvPr/>
          </p:nvSpPr>
          <p:spPr>
            <a:xfrm>
              <a:off x="5678424" y="3233928"/>
              <a:ext cx="391795" cy="390525"/>
            </a:xfrm>
            <a:custGeom>
              <a:avLst/>
              <a:gdLst/>
              <a:ahLst/>
              <a:cxnLst/>
              <a:rect l="l" t="t" r="r" b="b"/>
              <a:pathLst>
                <a:path w="391795" h="390525">
                  <a:moveTo>
                    <a:pt x="195834" y="0"/>
                  </a:moveTo>
                  <a:lnTo>
                    <a:pt x="150915" y="5154"/>
                  </a:lnTo>
                  <a:lnTo>
                    <a:pt x="109690" y="19834"/>
                  </a:lnTo>
                  <a:lnTo>
                    <a:pt x="73329" y="42867"/>
                  </a:lnTo>
                  <a:lnTo>
                    <a:pt x="43007" y="73080"/>
                  </a:lnTo>
                  <a:lnTo>
                    <a:pt x="19896" y="109301"/>
                  </a:lnTo>
                  <a:lnTo>
                    <a:pt x="5169" y="150356"/>
                  </a:lnTo>
                  <a:lnTo>
                    <a:pt x="0" y="195072"/>
                  </a:lnTo>
                  <a:lnTo>
                    <a:pt x="5169" y="239787"/>
                  </a:lnTo>
                  <a:lnTo>
                    <a:pt x="19896" y="280842"/>
                  </a:lnTo>
                  <a:lnTo>
                    <a:pt x="43007" y="317063"/>
                  </a:lnTo>
                  <a:lnTo>
                    <a:pt x="73329" y="347276"/>
                  </a:lnTo>
                  <a:lnTo>
                    <a:pt x="109690" y="370309"/>
                  </a:lnTo>
                  <a:lnTo>
                    <a:pt x="150915" y="384989"/>
                  </a:lnTo>
                  <a:lnTo>
                    <a:pt x="195834" y="390144"/>
                  </a:lnTo>
                  <a:lnTo>
                    <a:pt x="240752" y="384989"/>
                  </a:lnTo>
                  <a:lnTo>
                    <a:pt x="281977" y="370309"/>
                  </a:lnTo>
                  <a:lnTo>
                    <a:pt x="318338" y="347276"/>
                  </a:lnTo>
                  <a:lnTo>
                    <a:pt x="348660" y="317063"/>
                  </a:lnTo>
                  <a:lnTo>
                    <a:pt x="371771" y="280842"/>
                  </a:lnTo>
                  <a:lnTo>
                    <a:pt x="386498" y="239787"/>
                  </a:lnTo>
                  <a:lnTo>
                    <a:pt x="391667" y="195072"/>
                  </a:lnTo>
                  <a:lnTo>
                    <a:pt x="386498" y="150356"/>
                  </a:lnTo>
                  <a:lnTo>
                    <a:pt x="371771" y="109301"/>
                  </a:lnTo>
                  <a:lnTo>
                    <a:pt x="348660" y="73080"/>
                  </a:lnTo>
                  <a:lnTo>
                    <a:pt x="318338" y="42867"/>
                  </a:lnTo>
                  <a:lnTo>
                    <a:pt x="281977" y="19834"/>
                  </a:lnTo>
                  <a:lnTo>
                    <a:pt x="240752" y="5154"/>
                  </a:lnTo>
                  <a:lnTo>
                    <a:pt x="195834" y="0"/>
                  </a:lnTo>
                  <a:close/>
                </a:path>
              </a:pathLst>
            </a:custGeom>
            <a:solidFill>
              <a:srgbClr val="F04860"/>
            </a:solidFill>
          </p:spPr>
          <p:txBody>
            <a:bodyPr wrap="square" lIns="0" tIns="0" rIns="0" bIns="0" rtlCol="0"/>
            <a:lstStyle/>
            <a:p>
              <a:endParaRPr/>
            </a:p>
          </p:txBody>
        </p:sp>
      </p:grpSp>
      <p:sp>
        <p:nvSpPr>
          <p:cNvPr id="34" name="object 34"/>
          <p:cNvSpPr txBox="1"/>
          <p:nvPr/>
        </p:nvSpPr>
        <p:spPr>
          <a:xfrm>
            <a:off x="5746496" y="3280028"/>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05</a:t>
            </a:r>
            <a:endParaRPr sz="1800">
              <a:latin typeface="Calibri"/>
              <a:cs typeface="Calibri"/>
            </a:endParaRPr>
          </a:p>
        </p:txBody>
      </p:sp>
      <p:sp>
        <p:nvSpPr>
          <p:cNvPr id="35" name="object 35"/>
          <p:cNvSpPr txBox="1"/>
          <p:nvPr/>
        </p:nvSpPr>
        <p:spPr>
          <a:xfrm>
            <a:off x="6339332" y="3253866"/>
            <a:ext cx="12306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Com</a:t>
            </a:r>
            <a:r>
              <a:rPr sz="1800" b="1" dirty="0">
                <a:solidFill>
                  <a:srgbClr val="FFFFFF"/>
                </a:solidFill>
                <a:latin typeface="Calibri"/>
                <a:cs typeface="Calibri"/>
              </a:rPr>
              <a:t>po</a:t>
            </a:r>
            <a:r>
              <a:rPr sz="1800" b="1" spc="5" dirty="0">
                <a:solidFill>
                  <a:srgbClr val="FFFFFF"/>
                </a:solidFill>
                <a:latin typeface="Calibri"/>
                <a:cs typeface="Calibri"/>
              </a:rPr>
              <a:t>n</a:t>
            </a:r>
            <a:r>
              <a:rPr sz="1800" b="1" spc="-10" dirty="0">
                <a:solidFill>
                  <a:srgbClr val="FFFFFF"/>
                </a:solidFill>
                <a:latin typeface="Calibri"/>
                <a:cs typeface="Calibri"/>
              </a:rPr>
              <a:t>e</a:t>
            </a:r>
            <a:r>
              <a:rPr sz="1800" b="1" spc="-20" dirty="0">
                <a:solidFill>
                  <a:srgbClr val="FFFFFF"/>
                </a:solidFill>
                <a:latin typeface="Calibri"/>
                <a:cs typeface="Calibri"/>
              </a:rPr>
              <a:t>n</a:t>
            </a:r>
            <a:r>
              <a:rPr sz="1800" b="1" dirty="0">
                <a:solidFill>
                  <a:srgbClr val="FFFFFF"/>
                </a:solidFill>
                <a:latin typeface="Calibri"/>
                <a:cs typeface="Calibri"/>
              </a:rPr>
              <a:t>ts</a:t>
            </a:r>
            <a:endParaRPr sz="1800">
              <a:latin typeface="Calibri"/>
              <a:cs typeface="Calibri"/>
            </a:endParaRPr>
          </a:p>
        </p:txBody>
      </p:sp>
      <p:grpSp>
        <p:nvGrpSpPr>
          <p:cNvPr id="36" name="object 36"/>
          <p:cNvGrpSpPr/>
          <p:nvPr/>
        </p:nvGrpSpPr>
        <p:grpSpPr>
          <a:xfrm>
            <a:off x="5466588" y="3791711"/>
            <a:ext cx="802005" cy="802005"/>
            <a:chOff x="5466588" y="3791711"/>
            <a:chExt cx="802005" cy="802005"/>
          </a:xfrm>
        </p:grpSpPr>
        <p:sp>
          <p:nvSpPr>
            <p:cNvPr id="37" name="object 37"/>
            <p:cNvSpPr/>
            <p:nvPr/>
          </p:nvSpPr>
          <p:spPr>
            <a:xfrm>
              <a:off x="5602224" y="3907535"/>
              <a:ext cx="544195" cy="542925"/>
            </a:xfrm>
            <a:custGeom>
              <a:avLst/>
              <a:gdLst/>
              <a:ahLst/>
              <a:cxnLst/>
              <a:rect l="l" t="t" r="r" b="b"/>
              <a:pathLst>
                <a:path w="544195" h="542925">
                  <a:moveTo>
                    <a:pt x="272034" y="0"/>
                  </a:moveTo>
                  <a:lnTo>
                    <a:pt x="223135" y="4369"/>
                  </a:lnTo>
                  <a:lnTo>
                    <a:pt x="177112" y="16966"/>
                  </a:lnTo>
                  <a:lnTo>
                    <a:pt x="134732" y="37027"/>
                  </a:lnTo>
                  <a:lnTo>
                    <a:pt x="96765" y="63786"/>
                  </a:lnTo>
                  <a:lnTo>
                    <a:pt x="63978" y="96478"/>
                  </a:lnTo>
                  <a:lnTo>
                    <a:pt x="37140" y="134337"/>
                  </a:lnTo>
                  <a:lnTo>
                    <a:pt x="17019" y="176600"/>
                  </a:lnTo>
                  <a:lnTo>
                    <a:pt x="4382" y="222499"/>
                  </a:lnTo>
                  <a:lnTo>
                    <a:pt x="0" y="271271"/>
                  </a:lnTo>
                  <a:lnTo>
                    <a:pt x="4382" y="320044"/>
                  </a:lnTo>
                  <a:lnTo>
                    <a:pt x="17019" y="365943"/>
                  </a:lnTo>
                  <a:lnTo>
                    <a:pt x="37140" y="408206"/>
                  </a:lnTo>
                  <a:lnTo>
                    <a:pt x="63978" y="446065"/>
                  </a:lnTo>
                  <a:lnTo>
                    <a:pt x="96765" y="478757"/>
                  </a:lnTo>
                  <a:lnTo>
                    <a:pt x="134732" y="505516"/>
                  </a:lnTo>
                  <a:lnTo>
                    <a:pt x="177112" y="525577"/>
                  </a:lnTo>
                  <a:lnTo>
                    <a:pt x="223135" y="538174"/>
                  </a:lnTo>
                  <a:lnTo>
                    <a:pt x="272034" y="542544"/>
                  </a:lnTo>
                  <a:lnTo>
                    <a:pt x="320932" y="538174"/>
                  </a:lnTo>
                  <a:lnTo>
                    <a:pt x="366955" y="525577"/>
                  </a:lnTo>
                  <a:lnTo>
                    <a:pt x="409335" y="505516"/>
                  </a:lnTo>
                  <a:lnTo>
                    <a:pt x="447302" y="478757"/>
                  </a:lnTo>
                  <a:lnTo>
                    <a:pt x="480089" y="446065"/>
                  </a:lnTo>
                  <a:lnTo>
                    <a:pt x="506927" y="408206"/>
                  </a:lnTo>
                  <a:lnTo>
                    <a:pt x="527048" y="365943"/>
                  </a:lnTo>
                  <a:lnTo>
                    <a:pt x="539685" y="320044"/>
                  </a:lnTo>
                  <a:lnTo>
                    <a:pt x="544067" y="271271"/>
                  </a:lnTo>
                  <a:lnTo>
                    <a:pt x="539685" y="222499"/>
                  </a:lnTo>
                  <a:lnTo>
                    <a:pt x="527048" y="176600"/>
                  </a:lnTo>
                  <a:lnTo>
                    <a:pt x="506927" y="134337"/>
                  </a:lnTo>
                  <a:lnTo>
                    <a:pt x="480089" y="96478"/>
                  </a:lnTo>
                  <a:lnTo>
                    <a:pt x="447302" y="63786"/>
                  </a:lnTo>
                  <a:lnTo>
                    <a:pt x="409335" y="37027"/>
                  </a:lnTo>
                  <a:lnTo>
                    <a:pt x="366955" y="16966"/>
                  </a:lnTo>
                  <a:lnTo>
                    <a:pt x="320932" y="4369"/>
                  </a:lnTo>
                  <a:lnTo>
                    <a:pt x="272034" y="0"/>
                  </a:lnTo>
                  <a:close/>
                </a:path>
              </a:pathLst>
            </a:custGeom>
            <a:solidFill>
              <a:srgbClr val="FFFFFF">
                <a:alpha val="70195"/>
              </a:srgbClr>
            </a:solidFill>
          </p:spPr>
          <p:txBody>
            <a:bodyPr wrap="square" lIns="0" tIns="0" rIns="0" bIns="0" rtlCol="0"/>
            <a:lstStyle/>
            <a:p>
              <a:endParaRPr/>
            </a:p>
          </p:txBody>
        </p:sp>
        <p:pic>
          <p:nvPicPr>
            <p:cNvPr id="38" name="object 38"/>
            <p:cNvPicPr/>
            <p:nvPr/>
          </p:nvPicPr>
          <p:blipFill>
            <a:blip r:embed="rId5" cstate="print"/>
            <a:stretch>
              <a:fillRect/>
            </a:stretch>
          </p:blipFill>
          <p:spPr>
            <a:xfrm>
              <a:off x="5466588" y="3791711"/>
              <a:ext cx="801751" cy="801751"/>
            </a:xfrm>
            <a:prstGeom prst="rect">
              <a:avLst/>
            </a:prstGeom>
          </p:spPr>
        </p:pic>
        <p:sp>
          <p:nvSpPr>
            <p:cNvPr id="39" name="object 39"/>
            <p:cNvSpPr/>
            <p:nvPr/>
          </p:nvSpPr>
          <p:spPr>
            <a:xfrm>
              <a:off x="5678424" y="3983735"/>
              <a:ext cx="391795" cy="391795"/>
            </a:xfrm>
            <a:custGeom>
              <a:avLst/>
              <a:gdLst/>
              <a:ahLst/>
              <a:cxnLst/>
              <a:rect l="l" t="t" r="r" b="b"/>
              <a:pathLst>
                <a:path w="391795" h="391795">
                  <a:moveTo>
                    <a:pt x="195834" y="0"/>
                  </a:moveTo>
                  <a:lnTo>
                    <a:pt x="150915" y="5169"/>
                  </a:lnTo>
                  <a:lnTo>
                    <a:pt x="109690" y="19896"/>
                  </a:lnTo>
                  <a:lnTo>
                    <a:pt x="73329" y="43007"/>
                  </a:lnTo>
                  <a:lnTo>
                    <a:pt x="43007" y="73329"/>
                  </a:lnTo>
                  <a:lnTo>
                    <a:pt x="19896" y="109690"/>
                  </a:lnTo>
                  <a:lnTo>
                    <a:pt x="5169" y="150915"/>
                  </a:lnTo>
                  <a:lnTo>
                    <a:pt x="0" y="195833"/>
                  </a:lnTo>
                  <a:lnTo>
                    <a:pt x="5169" y="240752"/>
                  </a:lnTo>
                  <a:lnTo>
                    <a:pt x="19896" y="281977"/>
                  </a:lnTo>
                  <a:lnTo>
                    <a:pt x="43007" y="318338"/>
                  </a:lnTo>
                  <a:lnTo>
                    <a:pt x="73329" y="348660"/>
                  </a:lnTo>
                  <a:lnTo>
                    <a:pt x="109690" y="371771"/>
                  </a:lnTo>
                  <a:lnTo>
                    <a:pt x="150915" y="386498"/>
                  </a:lnTo>
                  <a:lnTo>
                    <a:pt x="195834" y="391668"/>
                  </a:lnTo>
                  <a:lnTo>
                    <a:pt x="240752" y="386498"/>
                  </a:lnTo>
                  <a:lnTo>
                    <a:pt x="281977" y="371771"/>
                  </a:lnTo>
                  <a:lnTo>
                    <a:pt x="318338" y="348660"/>
                  </a:lnTo>
                  <a:lnTo>
                    <a:pt x="348660" y="318338"/>
                  </a:lnTo>
                  <a:lnTo>
                    <a:pt x="371771" y="281977"/>
                  </a:lnTo>
                  <a:lnTo>
                    <a:pt x="386498" y="240752"/>
                  </a:lnTo>
                  <a:lnTo>
                    <a:pt x="391667" y="195833"/>
                  </a:lnTo>
                  <a:lnTo>
                    <a:pt x="386498" y="150915"/>
                  </a:lnTo>
                  <a:lnTo>
                    <a:pt x="371771" y="109690"/>
                  </a:lnTo>
                  <a:lnTo>
                    <a:pt x="348660" y="73329"/>
                  </a:lnTo>
                  <a:lnTo>
                    <a:pt x="318338" y="43007"/>
                  </a:lnTo>
                  <a:lnTo>
                    <a:pt x="281977" y="19896"/>
                  </a:lnTo>
                  <a:lnTo>
                    <a:pt x="240752" y="5169"/>
                  </a:lnTo>
                  <a:lnTo>
                    <a:pt x="195834" y="0"/>
                  </a:lnTo>
                  <a:close/>
                </a:path>
              </a:pathLst>
            </a:custGeom>
            <a:solidFill>
              <a:srgbClr val="C1498A"/>
            </a:solidFill>
          </p:spPr>
          <p:txBody>
            <a:bodyPr wrap="square" lIns="0" tIns="0" rIns="0" bIns="0" rtlCol="0"/>
            <a:lstStyle/>
            <a:p>
              <a:endParaRPr/>
            </a:p>
          </p:txBody>
        </p:sp>
      </p:grpSp>
      <p:sp>
        <p:nvSpPr>
          <p:cNvPr id="40" name="object 40"/>
          <p:cNvSpPr txBox="1"/>
          <p:nvPr/>
        </p:nvSpPr>
        <p:spPr>
          <a:xfrm>
            <a:off x="5746496" y="4030726"/>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06</a:t>
            </a:r>
            <a:endParaRPr sz="1800">
              <a:latin typeface="Calibri"/>
              <a:cs typeface="Calibri"/>
            </a:endParaRPr>
          </a:p>
        </p:txBody>
      </p:sp>
      <p:sp>
        <p:nvSpPr>
          <p:cNvPr id="41" name="object 41"/>
          <p:cNvSpPr txBox="1"/>
          <p:nvPr/>
        </p:nvSpPr>
        <p:spPr>
          <a:xfrm>
            <a:off x="6304026" y="3978655"/>
            <a:ext cx="571500" cy="299720"/>
          </a:xfrm>
          <a:prstGeom prst="rect">
            <a:avLst/>
          </a:prstGeom>
        </p:spPr>
        <p:txBody>
          <a:bodyPr vert="horz" wrap="square" lIns="0" tIns="12700" rIns="0" bIns="0" rtlCol="0">
            <a:spAutoFit/>
          </a:bodyPr>
          <a:lstStyle/>
          <a:p>
            <a:pPr marL="12700">
              <a:lnSpc>
                <a:spcPct val="100000"/>
              </a:lnSpc>
              <a:spcBef>
                <a:spcPts val="100"/>
              </a:spcBef>
            </a:pPr>
            <a:r>
              <a:rPr lang="en-US" b="1" spc="-5" dirty="0">
                <a:solidFill>
                  <a:srgbClr val="FFFFFF"/>
                </a:solidFill>
                <a:latin typeface="Calibri"/>
                <a:cs typeface="Calibri"/>
              </a:rPr>
              <a:t>RTOS</a:t>
            </a:r>
            <a:endParaRPr sz="1800" dirty="0">
              <a:latin typeface="Calibri"/>
              <a:cs typeface="Calibri"/>
            </a:endParaRPr>
          </a:p>
        </p:txBody>
      </p:sp>
      <p:grpSp>
        <p:nvGrpSpPr>
          <p:cNvPr id="42" name="object 42"/>
          <p:cNvGrpSpPr/>
          <p:nvPr/>
        </p:nvGrpSpPr>
        <p:grpSpPr>
          <a:xfrm>
            <a:off x="5466588" y="4543018"/>
            <a:ext cx="802005" cy="800735"/>
            <a:chOff x="5466588" y="4543018"/>
            <a:chExt cx="802005" cy="800735"/>
          </a:xfrm>
        </p:grpSpPr>
        <p:sp>
          <p:nvSpPr>
            <p:cNvPr id="43" name="object 43"/>
            <p:cNvSpPr/>
            <p:nvPr/>
          </p:nvSpPr>
          <p:spPr>
            <a:xfrm>
              <a:off x="5602224" y="4658867"/>
              <a:ext cx="544195" cy="542925"/>
            </a:xfrm>
            <a:custGeom>
              <a:avLst/>
              <a:gdLst/>
              <a:ahLst/>
              <a:cxnLst/>
              <a:rect l="l" t="t" r="r" b="b"/>
              <a:pathLst>
                <a:path w="544195" h="542925">
                  <a:moveTo>
                    <a:pt x="272034" y="0"/>
                  </a:moveTo>
                  <a:lnTo>
                    <a:pt x="223135" y="4369"/>
                  </a:lnTo>
                  <a:lnTo>
                    <a:pt x="177112" y="16966"/>
                  </a:lnTo>
                  <a:lnTo>
                    <a:pt x="134732" y="37027"/>
                  </a:lnTo>
                  <a:lnTo>
                    <a:pt x="96765" y="63786"/>
                  </a:lnTo>
                  <a:lnTo>
                    <a:pt x="63978" y="96478"/>
                  </a:lnTo>
                  <a:lnTo>
                    <a:pt x="37140" y="134337"/>
                  </a:lnTo>
                  <a:lnTo>
                    <a:pt x="17019" y="176600"/>
                  </a:lnTo>
                  <a:lnTo>
                    <a:pt x="4382" y="222499"/>
                  </a:lnTo>
                  <a:lnTo>
                    <a:pt x="0" y="271271"/>
                  </a:lnTo>
                  <a:lnTo>
                    <a:pt x="4382" y="320044"/>
                  </a:lnTo>
                  <a:lnTo>
                    <a:pt x="17019" y="365943"/>
                  </a:lnTo>
                  <a:lnTo>
                    <a:pt x="37140" y="408206"/>
                  </a:lnTo>
                  <a:lnTo>
                    <a:pt x="63978" y="446065"/>
                  </a:lnTo>
                  <a:lnTo>
                    <a:pt x="96765" y="478757"/>
                  </a:lnTo>
                  <a:lnTo>
                    <a:pt x="134732" y="505516"/>
                  </a:lnTo>
                  <a:lnTo>
                    <a:pt x="177112" y="525577"/>
                  </a:lnTo>
                  <a:lnTo>
                    <a:pt x="223135" y="538174"/>
                  </a:lnTo>
                  <a:lnTo>
                    <a:pt x="272034" y="542543"/>
                  </a:lnTo>
                  <a:lnTo>
                    <a:pt x="320932" y="538174"/>
                  </a:lnTo>
                  <a:lnTo>
                    <a:pt x="366955" y="525577"/>
                  </a:lnTo>
                  <a:lnTo>
                    <a:pt x="409335" y="505516"/>
                  </a:lnTo>
                  <a:lnTo>
                    <a:pt x="447302" y="478757"/>
                  </a:lnTo>
                  <a:lnTo>
                    <a:pt x="480089" y="446065"/>
                  </a:lnTo>
                  <a:lnTo>
                    <a:pt x="506927" y="408206"/>
                  </a:lnTo>
                  <a:lnTo>
                    <a:pt x="527048" y="365943"/>
                  </a:lnTo>
                  <a:lnTo>
                    <a:pt x="539685" y="320044"/>
                  </a:lnTo>
                  <a:lnTo>
                    <a:pt x="544067" y="271271"/>
                  </a:lnTo>
                  <a:lnTo>
                    <a:pt x="539685" y="222499"/>
                  </a:lnTo>
                  <a:lnTo>
                    <a:pt x="527048" y="176600"/>
                  </a:lnTo>
                  <a:lnTo>
                    <a:pt x="506927" y="134337"/>
                  </a:lnTo>
                  <a:lnTo>
                    <a:pt x="480089" y="96478"/>
                  </a:lnTo>
                  <a:lnTo>
                    <a:pt x="447302" y="63786"/>
                  </a:lnTo>
                  <a:lnTo>
                    <a:pt x="409335" y="37027"/>
                  </a:lnTo>
                  <a:lnTo>
                    <a:pt x="366955" y="16966"/>
                  </a:lnTo>
                  <a:lnTo>
                    <a:pt x="320932" y="4369"/>
                  </a:lnTo>
                  <a:lnTo>
                    <a:pt x="272034" y="0"/>
                  </a:lnTo>
                  <a:close/>
                </a:path>
              </a:pathLst>
            </a:custGeom>
            <a:solidFill>
              <a:srgbClr val="FFFFFF">
                <a:alpha val="70195"/>
              </a:srgbClr>
            </a:solidFill>
          </p:spPr>
          <p:txBody>
            <a:bodyPr wrap="square" lIns="0" tIns="0" rIns="0" bIns="0" rtlCol="0"/>
            <a:lstStyle/>
            <a:p>
              <a:endParaRPr/>
            </a:p>
          </p:txBody>
        </p:sp>
        <p:pic>
          <p:nvPicPr>
            <p:cNvPr id="44" name="object 44"/>
            <p:cNvPicPr/>
            <p:nvPr/>
          </p:nvPicPr>
          <p:blipFill>
            <a:blip r:embed="rId4" cstate="print"/>
            <a:stretch>
              <a:fillRect/>
            </a:stretch>
          </p:blipFill>
          <p:spPr>
            <a:xfrm>
              <a:off x="5466588" y="4543018"/>
              <a:ext cx="801751" cy="800252"/>
            </a:xfrm>
            <a:prstGeom prst="rect">
              <a:avLst/>
            </a:prstGeom>
          </p:spPr>
        </p:pic>
        <p:sp>
          <p:nvSpPr>
            <p:cNvPr id="45" name="object 45"/>
            <p:cNvSpPr/>
            <p:nvPr/>
          </p:nvSpPr>
          <p:spPr>
            <a:xfrm>
              <a:off x="5678424" y="4735067"/>
              <a:ext cx="391795" cy="390525"/>
            </a:xfrm>
            <a:custGeom>
              <a:avLst/>
              <a:gdLst/>
              <a:ahLst/>
              <a:cxnLst/>
              <a:rect l="l" t="t" r="r" b="b"/>
              <a:pathLst>
                <a:path w="391795" h="390525">
                  <a:moveTo>
                    <a:pt x="195834" y="0"/>
                  </a:moveTo>
                  <a:lnTo>
                    <a:pt x="150915" y="5154"/>
                  </a:lnTo>
                  <a:lnTo>
                    <a:pt x="109690" y="19834"/>
                  </a:lnTo>
                  <a:lnTo>
                    <a:pt x="73329" y="42867"/>
                  </a:lnTo>
                  <a:lnTo>
                    <a:pt x="43007" y="73080"/>
                  </a:lnTo>
                  <a:lnTo>
                    <a:pt x="19896" y="109301"/>
                  </a:lnTo>
                  <a:lnTo>
                    <a:pt x="5169" y="150356"/>
                  </a:lnTo>
                  <a:lnTo>
                    <a:pt x="0" y="195071"/>
                  </a:lnTo>
                  <a:lnTo>
                    <a:pt x="5169" y="239787"/>
                  </a:lnTo>
                  <a:lnTo>
                    <a:pt x="19896" y="280842"/>
                  </a:lnTo>
                  <a:lnTo>
                    <a:pt x="43007" y="317063"/>
                  </a:lnTo>
                  <a:lnTo>
                    <a:pt x="73329" y="347276"/>
                  </a:lnTo>
                  <a:lnTo>
                    <a:pt x="109690" y="370309"/>
                  </a:lnTo>
                  <a:lnTo>
                    <a:pt x="150915" y="384989"/>
                  </a:lnTo>
                  <a:lnTo>
                    <a:pt x="195834" y="390143"/>
                  </a:lnTo>
                  <a:lnTo>
                    <a:pt x="240752" y="384989"/>
                  </a:lnTo>
                  <a:lnTo>
                    <a:pt x="281977" y="370309"/>
                  </a:lnTo>
                  <a:lnTo>
                    <a:pt x="318338" y="347276"/>
                  </a:lnTo>
                  <a:lnTo>
                    <a:pt x="348660" y="317063"/>
                  </a:lnTo>
                  <a:lnTo>
                    <a:pt x="371771" y="280842"/>
                  </a:lnTo>
                  <a:lnTo>
                    <a:pt x="386498" y="239787"/>
                  </a:lnTo>
                  <a:lnTo>
                    <a:pt x="391667" y="195071"/>
                  </a:lnTo>
                  <a:lnTo>
                    <a:pt x="386498" y="150356"/>
                  </a:lnTo>
                  <a:lnTo>
                    <a:pt x="371771" y="109301"/>
                  </a:lnTo>
                  <a:lnTo>
                    <a:pt x="348660" y="73080"/>
                  </a:lnTo>
                  <a:lnTo>
                    <a:pt x="318338" y="42867"/>
                  </a:lnTo>
                  <a:lnTo>
                    <a:pt x="281977" y="19834"/>
                  </a:lnTo>
                  <a:lnTo>
                    <a:pt x="240752" y="5154"/>
                  </a:lnTo>
                  <a:lnTo>
                    <a:pt x="195834" y="0"/>
                  </a:lnTo>
                  <a:close/>
                </a:path>
              </a:pathLst>
            </a:custGeom>
            <a:solidFill>
              <a:srgbClr val="FA6E17"/>
            </a:solidFill>
          </p:spPr>
          <p:txBody>
            <a:bodyPr wrap="square" lIns="0" tIns="0" rIns="0" bIns="0" rtlCol="0"/>
            <a:lstStyle/>
            <a:p>
              <a:endParaRPr/>
            </a:p>
          </p:txBody>
        </p:sp>
      </p:grpSp>
      <p:sp>
        <p:nvSpPr>
          <p:cNvPr id="46" name="object 46"/>
          <p:cNvSpPr txBox="1"/>
          <p:nvPr/>
        </p:nvSpPr>
        <p:spPr>
          <a:xfrm>
            <a:off x="5746496" y="4780864"/>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07</a:t>
            </a:r>
            <a:endParaRPr sz="1800">
              <a:latin typeface="Calibri"/>
              <a:cs typeface="Calibri"/>
            </a:endParaRPr>
          </a:p>
        </p:txBody>
      </p:sp>
      <p:sp>
        <p:nvSpPr>
          <p:cNvPr id="47" name="object 47"/>
          <p:cNvSpPr txBox="1"/>
          <p:nvPr/>
        </p:nvSpPr>
        <p:spPr>
          <a:xfrm>
            <a:off x="6304026" y="4729353"/>
            <a:ext cx="616585" cy="299720"/>
          </a:xfrm>
          <a:prstGeom prst="rect">
            <a:avLst/>
          </a:prstGeom>
        </p:spPr>
        <p:txBody>
          <a:bodyPr vert="horz" wrap="square" lIns="0" tIns="12700" rIns="0" bIns="0" rtlCol="0">
            <a:spAutoFit/>
          </a:bodyPr>
          <a:lstStyle/>
          <a:p>
            <a:pPr marL="12700">
              <a:lnSpc>
                <a:spcPct val="100000"/>
              </a:lnSpc>
              <a:spcBef>
                <a:spcPts val="100"/>
              </a:spcBef>
            </a:pPr>
            <a:r>
              <a:rPr lang="en-US" sz="1800" b="1" spc="-30" dirty="0">
                <a:solidFill>
                  <a:srgbClr val="FFFFFF"/>
                </a:solidFill>
                <a:latin typeface="Calibri"/>
                <a:cs typeface="Calibri"/>
              </a:rPr>
              <a:t>Cloud</a:t>
            </a:r>
            <a:endParaRPr sz="1800" dirty="0">
              <a:latin typeface="Calibri"/>
              <a:cs typeface="Calibri"/>
            </a:endParaRPr>
          </a:p>
        </p:txBody>
      </p:sp>
      <p:grpSp>
        <p:nvGrpSpPr>
          <p:cNvPr id="48" name="object 48"/>
          <p:cNvGrpSpPr/>
          <p:nvPr/>
        </p:nvGrpSpPr>
        <p:grpSpPr>
          <a:xfrm>
            <a:off x="5466588" y="5292852"/>
            <a:ext cx="802005" cy="802005"/>
            <a:chOff x="5466588" y="5292852"/>
            <a:chExt cx="802005" cy="802005"/>
          </a:xfrm>
        </p:grpSpPr>
        <p:sp>
          <p:nvSpPr>
            <p:cNvPr id="49" name="object 49"/>
            <p:cNvSpPr/>
            <p:nvPr/>
          </p:nvSpPr>
          <p:spPr>
            <a:xfrm>
              <a:off x="5602224" y="5408676"/>
              <a:ext cx="544195" cy="542925"/>
            </a:xfrm>
            <a:custGeom>
              <a:avLst/>
              <a:gdLst/>
              <a:ahLst/>
              <a:cxnLst/>
              <a:rect l="l" t="t" r="r" b="b"/>
              <a:pathLst>
                <a:path w="544195" h="542925">
                  <a:moveTo>
                    <a:pt x="272034" y="0"/>
                  </a:moveTo>
                  <a:lnTo>
                    <a:pt x="223135" y="4369"/>
                  </a:lnTo>
                  <a:lnTo>
                    <a:pt x="177112" y="16966"/>
                  </a:lnTo>
                  <a:lnTo>
                    <a:pt x="134732" y="37027"/>
                  </a:lnTo>
                  <a:lnTo>
                    <a:pt x="96765" y="63786"/>
                  </a:lnTo>
                  <a:lnTo>
                    <a:pt x="63978" y="96478"/>
                  </a:lnTo>
                  <a:lnTo>
                    <a:pt x="37140" y="134337"/>
                  </a:lnTo>
                  <a:lnTo>
                    <a:pt x="17019" y="176600"/>
                  </a:lnTo>
                  <a:lnTo>
                    <a:pt x="4382" y="222499"/>
                  </a:lnTo>
                  <a:lnTo>
                    <a:pt x="0" y="271272"/>
                  </a:lnTo>
                  <a:lnTo>
                    <a:pt x="4382" y="320034"/>
                  </a:lnTo>
                  <a:lnTo>
                    <a:pt x="17019" y="365928"/>
                  </a:lnTo>
                  <a:lnTo>
                    <a:pt x="37140" y="408189"/>
                  </a:lnTo>
                  <a:lnTo>
                    <a:pt x="63978" y="446050"/>
                  </a:lnTo>
                  <a:lnTo>
                    <a:pt x="96765" y="478745"/>
                  </a:lnTo>
                  <a:lnTo>
                    <a:pt x="134732" y="505507"/>
                  </a:lnTo>
                  <a:lnTo>
                    <a:pt x="177112" y="525572"/>
                  </a:lnTo>
                  <a:lnTo>
                    <a:pt x="223135" y="538173"/>
                  </a:lnTo>
                  <a:lnTo>
                    <a:pt x="272034" y="542544"/>
                  </a:lnTo>
                  <a:lnTo>
                    <a:pt x="320932" y="538173"/>
                  </a:lnTo>
                  <a:lnTo>
                    <a:pt x="366955" y="525572"/>
                  </a:lnTo>
                  <a:lnTo>
                    <a:pt x="409335" y="505507"/>
                  </a:lnTo>
                  <a:lnTo>
                    <a:pt x="447302" y="478745"/>
                  </a:lnTo>
                  <a:lnTo>
                    <a:pt x="480089" y="446050"/>
                  </a:lnTo>
                  <a:lnTo>
                    <a:pt x="506927" y="408189"/>
                  </a:lnTo>
                  <a:lnTo>
                    <a:pt x="527048" y="365928"/>
                  </a:lnTo>
                  <a:lnTo>
                    <a:pt x="539685" y="320034"/>
                  </a:lnTo>
                  <a:lnTo>
                    <a:pt x="544067" y="271272"/>
                  </a:lnTo>
                  <a:lnTo>
                    <a:pt x="539685" y="222499"/>
                  </a:lnTo>
                  <a:lnTo>
                    <a:pt x="527048" y="176600"/>
                  </a:lnTo>
                  <a:lnTo>
                    <a:pt x="506927" y="134337"/>
                  </a:lnTo>
                  <a:lnTo>
                    <a:pt x="480089" y="96478"/>
                  </a:lnTo>
                  <a:lnTo>
                    <a:pt x="447302" y="63786"/>
                  </a:lnTo>
                  <a:lnTo>
                    <a:pt x="409335" y="37027"/>
                  </a:lnTo>
                  <a:lnTo>
                    <a:pt x="366955" y="16966"/>
                  </a:lnTo>
                  <a:lnTo>
                    <a:pt x="320932" y="4369"/>
                  </a:lnTo>
                  <a:lnTo>
                    <a:pt x="272034" y="0"/>
                  </a:lnTo>
                  <a:close/>
                </a:path>
              </a:pathLst>
            </a:custGeom>
            <a:solidFill>
              <a:srgbClr val="FFFFFF">
                <a:alpha val="70195"/>
              </a:srgbClr>
            </a:solidFill>
          </p:spPr>
          <p:txBody>
            <a:bodyPr wrap="square" lIns="0" tIns="0" rIns="0" bIns="0" rtlCol="0"/>
            <a:lstStyle/>
            <a:p>
              <a:endParaRPr/>
            </a:p>
          </p:txBody>
        </p:sp>
        <p:pic>
          <p:nvPicPr>
            <p:cNvPr id="50" name="object 50"/>
            <p:cNvPicPr/>
            <p:nvPr/>
          </p:nvPicPr>
          <p:blipFill>
            <a:blip r:embed="rId5" cstate="print"/>
            <a:stretch>
              <a:fillRect/>
            </a:stretch>
          </p:blipFill>
          <p:spPr>
            <a:xfrm>
              <a:off x="5466588" y="5292852"/>
              <a:ext cx="801751" cy="801751"/>
            </a:xfrm>
            <a:prstGeom prst="rect">
              <a:avLst/>
            </a:prstGeom>
          </p:spPr>
        </p:pic>
        <p:sp>
          <p:nvSpPr>
            <p:cNvPr id="51" name="object 51"/>
            <p:cNvSpPr/>
            <p:nvPr/>
          </p:nvSpPr>
          <p:spPr>
            <a:xfrm>
              <a:off x="5678424" y="5484876"/>
              <a:ext cx="391795" cy="391795"/>
            </a:xfrm>
            <a:custGeom>
              <a:avLst/>
              <a:gdLst/>
              <a:ahLst/>
              <a:cxnLst/>
              <a:rect l="l" t="t" r="r" b="b"/>
              <a:pathLst>
                <a:path w="391795" h="391795">
                  <a:moveTo>
                    <a:pt x="195834" y="0"/>
                  </a:moveTo>
                  <a:lnTo>
                    <a:pt x="150915" y="5169"/>
                  </a:lnTo>
                  <a:lnTo>
                    <a:pt x="109690" y="19896"/>
                  </a:lnTo>
                  <a:lnTo>
                    <a:pt x="73329" y="43007"/>
                  </a:lnTo>
                  <a:lnTo>
                    <a:pt x="43007" y="73329"/>
                  </a:lnTo>
                  <a:lnTo>
                    <a:pt x="19896" y="109690"/>
                  </a:lnTo>
                  <a:lnTo>
                    <a:pt x="5169" y="150915"/>
                  </a:lnTo>
                  <a:lnTo>
                    <a:pt x="0" y="195834"/>
                  </a:lnTo>
                  <a:lnTo>
                    <a:pt x="5169" y="240736"/>
                  </a:lnTo>
                  <a:lnTo>
                    <a:pt x="19896" y="281955"/>
                  </a:lnTo>
                  <a:lnTo>
                    <a:pt x="43007" y="318316"/>
                  </a:lnTo>
                  <a:lnTo>
                    <a:pt x="73329" y="348644"/>
                  </a:lnTo>
                  <a:lnTo>
                    <a:pt x="109690" y="371762"/>
                  </a:lnTo>
                  <a:lnTo>
                    <a:pt x="150915" y="386495"/>
                  </a:lnTo>
                  <a:lnTo>
                    <a:pt x="195834" y="391668"/>
                  </a:lnTo>
                  <a:lnTo>
                    <a:pt x="240752" y="386495"/>
                  </a:lnTo>
                  <a:lnTo>
                    <a:pt x="281977" y="371762"/>
                  </a:lnTo>
                  <a:lnTo>
                    <a:pt x="318338" y="348644"/>
                  </a:lnTo>
                  <a:lnTo>
                    <a:pt x="348660" y="318316"/>
                  </a:lnTo>
                  <a:lnTo>
                    <a:pt x="371771" y="281955"/>
                  </a:lnTo>
                  <a:lnTo>
                    <a:pt x="386498" y="240736"/>
                  </a:lnTo>
                  <a:lnTo>
                    <a:pt x="391667" y="195834"/>
                  </a:lnTo>
                  <a:lnTo>
                    <a:pt x="386498" y="150915"/>
                  </a:lnTo>
                  <a:lnTo>
                    <a:pt x="371771" y="109690"/>
                  </a:lnTo>
                  <a:lnTo>
                    <a:pt x="348660" y="73329"/>
                  </a:lnTo>
                  <a:lnTo>
                    <a:pt x="318338" y="43007"/>
                  </a:lnTo>
                  <a:lnTo>
                    <a:pt x="281977" y="19896"/>
                  </a:lnTo>
                  <a:lnTo>
                    <a:pt x="240752" y="5169"/>
                  </a:lnTo>
                  <a:lnTo>
                    <a:pt x="195834" y="0"/>
                  </a:lnTo>
                  <a:close/>
                </a:path>
              </a:pathLst>
            </a:custGeom>
            <a:solidFill>
              <a:srgbClr val="F04860"/>
            </a:solidFill>
          </p:spPr>
          <p:txBody>
            <a:bodyPr wrap="square" lIns="0" tIns="0" rIns="0" bIns="0" rtlCol="0"/>
            <a:lstStyle/>
            <a:p>
              <a:endParaRPr/>
            </a:p>
          </p:txBody>
        </p:sp>
      </p:grpSp>
      <p:sp>
        <p:nvSpPr>
          <p:cNvPr id="52" name="object 52"/>
          <p:cNvSpPr txBox="1"/>
          <p:nvPr/>
        </p:nvSpPr>
        <p:spPr>
          <a:xfrm>
            <a:off x="5746496" y="5531916"/>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08</a:t>
            </a:r>
            <a:endParaRPr sz="1800">
              <a:latin typeface="Calibri"/>
              <a:cs typeface="Calibri"/>
            </a:endParaRPr>
          </a:p>
        </p:txBody>
      </p:sp>
      <p:sp>
        <p:nvSpPr>
          <p:cNvPr id="53" name="object 53"/>
          <p:cNvSpPr txBox="1"/>
          <p:nvPr/>
        </p:nvSpPr>
        <p:spPr>
          <a:xfrm>
            <a:off x="6304026" y="5480100"/>
            <a:ext cx="1067435" cy="299720"/>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FFFFFF"/>
                </a:solidFill>
                <a:latin typeface="Calibri"/>
                <a:cs typeface="Calibri"/>
              </a:rPr>
              <a:t>Re</a:t>
            </a:r>
            <a:r>
              <a:rPr lang="en-US" sz="1800" b="1" spc="-15" dirty="0">
                <a:solidFill>
                  <a:srgbClr val="FFFFFF"/>
                </a:solidFill>
                <a:latin typeface="Calibri"/>
                <a:cs typeface="Calibri"/>
              </a:rPr>
              <a:t>sult</a:t>
            </a:r>
            <a:endParaRPr sz="1800" dirty="0">
              <a:latin typeface="Calibri"/>
              <a:cs typeface="Calibri"/>
            </a:endParaRPr>
          </a:p>
        </p:txBody>
      </p:sp>
      <p:grpSp>
        <p:nvGrpSpPr>
          <p:cNvPr id="54" name="object 54"/>
          <p:cNvGrpSpPr/>
          <p:nvPr/>
        </p:nvGrpSpPr>
        <p:grpSpPr>
          <a:xfrm>
            <a:off x="5466588" y="6044182"/>
            <a:ext cx="802005" cy="800735"/>
            <a:chOff x="5466588" y="6044182"/>
            <a:chExt cx="802005" cy="800735"/>
          </a:xfrm>
        </p:grpSpPr>
        <p:sp>
          <p:nvSpPr>
            <p:cNvPr id="55" name="object 55"/>
            <p:cNvSpPr/>
            <p:nvPr/>
          </p:nvSpPr>
          <p:spPr>
            <a:xfrm>
              <a:off x="5602224" y="6160007"/>
              <a:ext cx="544195" cy="542925"/>
            </a:xfrm>
            <a:custGeom>
              <a:avLst/>
              <a:gdLst/>
              <a:ahLst/>
              <a:cxnLst/>
              <a:rect l="l" t="t" r="r" b="b"/>
              <a:pathLst>
                <a:path w="544195" h="542925">
                  <a:moveTo>
                    <a:pt x="272034" y="0"/>
                  </a:moveTo>
                  <a:lnTo>
                    <a:pt x="223135" y="4370"/>
                  </a:lnTo>
                  <a:lnTo>
                    <a:pt x="177112" y="16971"/>
                  </a:lnTo>
                  <a:lnTo>
                    <a:pt x="134732" y="37036"/>
                  </a:lnTo>
                  <a:lnTo>
                    <a:pt x="96765" y="63798"/>
                  </a:lnTo>
                  <a:lnTo>
                    <a:pt x="63978" y="96493"/>
                  </a:lnTo>
                  <a:lnTo>
                    <a:pt x="37140" y="134354"/>
                  </a:lnTo>
                  <a:lnTo>
                    <a:pt x="17019" y="176615"/>
                  </a:lnTo>
                  <a:lnTo>
                    <a:pt x="4382" y="222509"/>
                  </a:lnTo>
                  <a:lnTo>
                    <a:pt x="0" y="271271"/>
                  </a:lnTo>
                  <a:lnTo>
                    <a:pt x="4382" y="320034"/>
                  </a:lnTo>
                  <a:lnTo>
                    <a:pt x="17019" y="365928"/>
                  </a:lnTo>
                  <a:lnTo>
                    <a:pt x="37140" y="408189"/>
                  </a:lnTo>
                  <a:lnTo>
                    <a:pt x="63978" y="446050"/>
                  </a:lnTo>
                  <a:lnTo>
                    <a:pt x="96765" y="478745"/>
                  </a:lnTo>
                  <a:lnTo>
                    <a:pt x="134732" y="505507"/>
                  </a:lnTo>
                  <a:lnTo>
                    <a:pt x="177112" y="525572"/>
                  </a:lnTo>
                  <a:lnTo>
                    <a:pt x="223135" y="538173"/>
                  </a:lnTo>
                  <a:lnTo>
                    <a:pt x="272034" y="542543"/>
                  </a:lnTo>
                  <a:lnTo>
                    <a:pt x="320932" y="538173"/>
                  </a:lnTo>
                  <a:lnTo>
                    <a:pt x="366955" y="525572"/>
                  </a:lnTo>
                  <a:lnTo>
                    <a:pt x="409335" y="505507"/>
                  </a:lnTo>
                  <a:lnTo>
                    <a:pt x="447302" y="478745"/>
                  </a:lnTo>
                  <a:lnTo>
                    <a:pt x="480089" y="446050"/>
                  </a:lnTo>
                  <a:lnTo>
                    <a:pt x="506927" y="408189"/>
                  </a:lnTo>
                  <a:lnTo>
                    <a:pt x="527048" y="365928"/>
                  </a:lnTo>
                  <a:lnTo>
                    <a:pt x="539685" y="320034"/>
                  </a:lnTo>
                  <a:lnTo>
                    <a:pt x="544067" y="271271"/>
                  </a:lnTo>
                  <a:lnTo>
                    <a:pt x="539685" y="222509"/>
                  </a:lnTo>
                  <a:lnTo>
                    <a:pt x="527048" y="176615"/>
                  </a:lnTo>
                  <a:lnTo>
                    <a:pt x="506927" y="134354"/>
                  </a:lnTo>
                  <a:lnTo>
                    <a:pt x="480089" y="96493"/>
                  </a:lnTo>
                  <a:lnTo>
                    <a:pt x="447302" y="63798"/>
                  </a:lnTo>
                  <a:lnTo>
                    <a:pt x="409335" y="37036"/>
                  </a:lnTo>
                  <a:lnTo>
                    <a:pt x="366955" y="16971"/>
                  </a:lnTo>
                  <a:lnTo>
                    <a:pt x="320932" y="4370"/>
                  </a:lnTo>
                  <a:lnTo>
                    <a:pt x="272034" y="0"/>
                  </a:lnTo>
                  <a:close/>
                </a:path>
              </a:pathLst>
            </a:custGeom>
            <a:solidFill>
              <a:srgbClr val="FFFFFF">
                <a:alpha val="70195"/>
              </a:srgbClr>
            </a:solidFill>
          </p:spPr>
          <p:txBody>
            <a:bodyPr wrap="square" lIns="0" tIns="0" rIns="0" bIns="0" rtlCol="0"/>
            <a:lstStyle/>
            <a:p>
              <a:endParaRPr/>
            </a:p>
          </p:txBody>
        </p:sp>
        <p:pic>
          <p:nvPicPr>
            <p:cNvPr id="56" name="object 56"/>
            <p:cNvPicPr/>
            <p:nvPr/>
          </p:nvPicPr>
          <p:blipFill>
            <a:blip r:embed="rId4" cstate="print"/>
            <a:stretch>
              <a:fillRect/>
            </a:stretch>
          </p:blipFill>
          <p:spPr>
            <a:xfrm>
              <a:off x="5466588" y="6044182"/>
              <a:ext cx="801751" cy="800252"/>
            </a:xfrm>
            <a:prstGeom prst="rect">
              <a:avLst/>
            </a:prstGeom>
          </p:spPr>
        </p:pic>
        <p:sp>
          <p:nvSpPr>
            <p:cNvPr id="57" name="object 57"/>
            <p:cNvSpPr/>
            <p:nvPr/>
          </p:nvSpPr>
          <p:spPr>
            <a:xfrm>
              <a:off x="5678424" y="6236207"/>
              <a:ext cx="391795" cy="390525"/>
            </a:xfrm>
            <a:custGeom>
              <a:avLst/>
              <a:gdLst/>
              <a:ahLst/>
              <a:cxnLst/>
              <a:rect l="l" t="t" r="r" b="b"/>
              <a:pathLst>
                <a:path w="391795" h="390525">
                  <a:moveTo>
                    <a:pt x="195834" y="0"/>
                  </a:moveTo>
                  <a:lnTo>
                    <a:pt x="150915" y="5152"/>
                  </a:lnTo>
                  <a:lnTo>
                    <a:pt x="109690" y="19827"/>
                  </a:lnTo>
                  <a:lnTo>
                    <a:pt x="73329" y="42855"/>
                  </a:lnTo>
                  <a:lnTo>
                    <a:pt x="43007" y="73064"/>
                  </a:lnTo>
                  <a:lnTo>
                    <a:pt x="19896" y="109284"/>
                  </a:lnTo>
                  <a:lnTo>
                    <a:pt x="5169" y="150344"/>
                  </a:lnTo>
                  <a:lnTo>
                    <a:pt x="0" y="195071"/>
                  </a:lnTo>
                  <a:lnTo>
                    <a:pt x="5169" y="239799"/>
                  </a:lnTo>
                  <a:lnTo>
                    <a:pt x="19896" y="280859"/>
                  </a:lnTo>
                  <a:lnTo>
                    <a:pt x="43007" y="317079"/>
                  </a:lnTo>
                  <a:lnTo>
                    <a:pt x="73329" y="347288"/>
                  </a:lnTo>
                  <a:lnTo>
                    <a:pt x="109690" y="370316"/>
                  </a:lnTo>
                  <a:lnTo>
                    <a:pt x="150915" y="384991"/>
                  </a:lnTo>
                  <a:lnTo>
                    <a:pt x="195834" y="390143"/>
                  </a:lnTo>
                  <a:lnTo>
                    <a:pt x="240752" y="384991"/>
                  </a:lnTo>
                  <a:lnTo>
                    <a:pt x="281977" y="370316"/>
                  </a:lnTo>
                  <a:lnTo>
                    <a:pt x="318338" y="347288"/>
                  </a:lnTo>
                  <a:lnTo>
                    <a:pt x="348660" y="317079"/>
                  </a:lnTo>
                  <a:lnTo>
                    <a:pt x="371771" y="280859"/>
                  </a:lnTo>
                  <a:lnTo>
                    <a:pt x="386498" y="239799"/>
                  </a:lnTo>
                  <a:lnTo>
                    <a:pt x="391667" y="195071"/>
                  </a:lnTo>
                  <a:lnTo>
                    <a:pt x="386498" y="150344"/>
                  </a:lnTo>
                  <a:lnTo>
                    <a:pt x="371771" y="109284"/>
                  </a:lnTo>
                  <a:lnTo>
                    <a:pt x="348660" y="73064"/>
                  </a:lnTo>
                  <a:lnTo>
                    <a:pt x="318338" y="42855"/>
                  </a:lnTo>
                  <a:lnTo>
                    <a:pt x="281977" y="19827"/>
                  </a:lnTo>
                  <a:lnTo>
                    <a:pt x="240752" y="5152"/>
                  </a:lnTo>
                  <a:lnTo>
                    <a:pt x="195834" y="0"/>
                  </a:lnTo>
                  <a:close/>
                </a:path>
              </a:pathLst>
            </a:custGeom>
            <a:solidFill>
              <a:srgbClr val="C1498A"/>
            </a:solidFill>
          </p:spPr>
          <p:txBody>
            <a:bodyPr wrap="square" lIns="0" tIns="0" rIns="0" bIns="0" rtlCol="0"/>
            <a:lstStyle/>
            <a:p>
              <a:endParaRPr/>
            </a:p>
          </p:txBody>
        </p:sp>
      </p:grpSp>
      <p:sp>
        <p:nvSpPr>
          <p:cNvPr id="58" name="object 58"/>
          <p:cNvSpPr txBox="1"/>
          <p:nvPr/>
        </p:nvSpPr>
        <p:spPr>
          <a:xfrm>
            <a:off x="5732145" y="6278981"/>
            <a:ext cx="28448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Calibri"/>
                <a:cs typeface="Calibri"/>
              </a:rPr>
              <a:t>09</a:t>
            </a:r>
            <a:endParaRPr sz="2000">
              <a:latin typeface="Calibri"/>
              <a:cs typeface="Calibri"/>
            </a:endParaRPr>
          </a:p>
        </p:txBody>
      </p:sp>
      <p:sp>
        <p:nvSpPr>
          <p:cNvPr id="59" name="object 59"/>
          <p:cNvSpPr txBox="1"/>
          <p:nvPr/>
        </p:nvSpPr>
        <p:spPr>
          <a:xfrm>
            <a:off x="6304026" y="6230823"/>
            <a:ext cx="419734" cy="299720"/>
          </a:xfrm>
          <a:prstGeom prst="rect">
            <a:avLst/>
          </a:prstGeom>
        </p:spPr>
        <p:txBody>
          <a:bodyPr vert="horz" wrap="square" lIns="0" tIns="12700" rIns="0" bIns="0" rtlCol="0">
            <a:spAutoFit/>
          </a:bodyPr>
          <a:lstStyle/>
          <a:p>
            <a:pPr marL="12700">
              <a:lnSpc>
                <a:spcPct val="100000"/>
              </a:lnSpc>
              <a:spcBef>
                <a:spcPts val="100"/>
              </a:spcBef>
            </a:pPr>
            <a:r>
              <a:rPr sz="1800" b="1" spc="95" dirty="0">
                <a:solidFill>
                  <a:srgbClr val="FFFFFF"/>
                </a:solidFill>
                <a:latin typeface="Calibri"/>
                <a:cs typeface="Calibri"/>
              </a:rPr>
              <a:t>Q</a:t>
            </a:r>
            <a:r>
              <a:rPr sz="1800" b="1" spc="-90" dirty="0">
                <a:solidFill>
                  <a:srgbClr val="FFFFFF"/>
                </a:solidFill>
                <a:latin typeface="Calibri"/>
                <a:cs typeface="Calibri"/>
              </a:rPr>
              <a:t>/</a:t>
            </a:r>
            <a:r>
              <a:rPr sz="1800" b="1" dirty="0">
                <a:solidFill>
                  <a:srgbClr val="FFFFFF"/>
                </a:solidFill>
                <a:latin typeface="Calibri"/>
                <a:cs typeface="Calibri"/>
              </a:rPr>
              <a:t>A</a:t>
            </a:r>
            <a:endParaRPr sz="1800">
              <a:latin typeface="Calibri"/>
              <a:cs typeface="Calibri"/>
            </a:endParaRPr>
          </a:p>
        </p:txBody>
      </p:sp>
      <p:pic>
        <p:nvPicPr>
          <p:cNvPr id="60" name="object 60"/>
          <p:cNvPicPr/>
          <p:nvPr/>
        </p:nvPicPr>
        <p:blipFill>
          <a:blip r:embed="rId6" cstate="print"/>
          <a:stretch>
            <a:fillRect/>
          </a:stretch>
        </p:blipFill>
        <p:spPr>
          <a:xfrm>
            <a:off x="11399519" y="6152386"/>
            <a:ext cx="609600" cy="609598"/>
          </a:xfrm>
          <a:prstGeom prst="rect">
            <a:avLst/>
          </a:prstGeom>
        </p:spPr>
      </p:pic>
      <p:sp>
        <p:nvSpPr>
          <p:cNvPr id="61" name="object 61"/>
          <p:cNvSpPr txBox="1"/>
          <p:nvPr/>
        </p:nvSpPr>
        <p:spPr>
          <a:xfrm>
            <a:off x="516737" y="2496388"/>
            <a:ext cx="4135754" cy="697230"/>
          </a:xfrm>
          <a:prstGeom prst="rect">
            <a:avLst/>
          </a:prstGeom>
        </p:spPr>
        <p:txBody>
          <a:bodyPr vert="horz" wrap="square" lIns="0" tIns="13335" rIns="0" bIns="0" rtlCol="0">
            <a:spAutoFit/>
          </a:bodyPr>
          <a:lstStyle/>
          <a:p>
            <a:pPr marL="12700">
              <a:lnSpc>
                <a:spcPct val="100000"/>
              </a:lnSpc>
              <a:spcBef>
                <a:spcPts val="105"/>
              </a:spcBef>
            </a:pPr>
            <a:r>
              <a:rPr sz="4400" b="1" spc="-70" dirty="0">
                <a:solidFill>
                  <a:srgbClr val="0D0D0D"/>
                </a:solidFill>
                <a:latin typeface="Calibri"/>
                <a:cs typeface="Calibri"/>
              </a:rPr>
              <a:t>Table</a:t>
            </a:r>
            <a:r>
              <a:rPr sz="4400" b="1" spc="-45" dirty="0">
                <a:solidFill>
                  <a:srgbClr val="0D0D0D"/>
                </a:solidFill>
                <a:latin typeface="Calibri"/>
                <a:cs typeface="Calibri"/>
              </a:rPr>
              <a:t> </a:t>
            </a:r>
            <a:r>
              <a:rPr sz="4400" b="1" dirty="0">
                <a:solidFill>
                  <a:srgbClr val="0D0D0D"/>
                </a:solidFill>
                <a:latin typeface="Calibri"/>
                <a:cs typeface="Calibri"/>
              </a:rPr>
              <a:t>Of</a:t>
            </a:r>
            <a:r>
              <a:rPr sz="4400" b="1" spc="-30" dirty="0">
                <a:solidFill>
                  <a:srgbClr val="0D0D0D"/>
                </a:solidFill>
                <a:latin typeface="Calibri"/>
                <a:cs typeface="Calibri"/>
              </a:rPr>
              <a:t> </a:t>
            </a:r>
            <a:r>
              <a:rPr sz="4400" b="1" spc="-20" dirty="0">
                <a:solidFill>
                  <a:srgbClr val="0D0D0D"/>
                </a:solidFill>
                <a:latin typeface="Calibri"/>
                <a:cs typeface="Calibri"/>
              </a:rPr>
              <a:t>Contents</a:t>
            </a:r>
            <a:endParaRPr sz="4400" dirty="0">
              <a:latin typeface="Calibri"/>
              <a:cs typeface="Calibri"/>
            </a:endParaRPr>
          </a:p>
        </p:txBody>
      </p:sp>
      <p:sp>
        <p:nvSpPr>
          <p:cNvPr id="62" name="object 62"/>
          <p:cNvSpPr/>
          <p:nvPr/>
        </p:nvSpPr>
        <p:spPr>
          <a:xfrm>
            <a:off x="437387" y="3421379"/>
            <a:ext cx="4765675" cy="0"/>
          </a:xfrm>
          <a:custGeom>
            <a:avLst/>
            <a:gdLst/>
            <a:ahLst/>
            <a:cxnLst/>
            <a:rect l="l" t="t" r="r" b="b"/>
            <a:pathLst>
              <a:path w="4765675">
                <a:moveTo>
                  <a:pt x="0" y="0"/>
                </a:moveTo>
                <a:lnTo>
                  <a:pt x="4765548" y="0"/>
                </a:lnTo>
              </a:path>
            </a:pathLst>
          </a:custGeom>
          <a:ln w="9525">
            <a:solidFill>
              <a:srgbClr val="D9D9D9"/>
            </a:solidFill>
          </a:ln>
        </p:spPr>
        <p:txBody>
          <a:bodyPr wrap="square" lIns="0" tIns="0" rIns="0" bIns="0" rtlCol="0"/>
          <a:lstStyle/>
          <a:p>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94764" y="767334"/>
            <a:ext cx="8014970" cy="442023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b="1" spc="-5" dirty="0">
                <a:latin typeface="Times New Roman"/>
                <a:cs typeface="Times New Roman"/>
              </a:rPr>
              <a:t>Introduction</a:t>
            </a:r>
            <a:r>
              <a:rPr sz="2400" b="1" spc="-50" dirty="0">
                <a:latin typeface="Times New Roman"/>
                <a:cs typeface="Times New Roman"/>
              </a:rPr>
              <a:t> </a:t>
            </a:r>
            <a:r>
              <a:rPr sz="2400" b="1" dirty="0">
                <a:latin typeface="Times New Roman"/>
                <a:cs typeface="Times New Roman"/>
              </a:rPr>
              <a:t>of</a:t>
            </a:r>
            <a:r>
              <a:rPr sz="2400" b="1" spc="-90" dirty="0">
                <a:latin typeface="Times New Roman"/>
                <a:cs typeface="Times New Roman"/>
              </a:rPr>
              <a:t> </a:t>
            </a:r>
            <a:r>
              <a:rPr sz="2400" b="1" spc="-45" dirty="0">
                <a:latin typeface="Times New Roman"/>
                <a:cs typeface="Times New Roman"/>
              </a:rPr>
              <a:t>Topic</a:t>
            </a:r>
            <a:endParaRPr sz="2400" dirty="0">
              <a:latin typeface="Times New Roman"/>
              <a:cs typeface="Times New Roman"/>
            </a:endParaRPr>
          </a:p>
          <a:p>
            <a:pPr marL="461009" marR="5080" algn="just">
              <a:lnSpc>
                <a:spcPct val="100000"/>
              </a:lnSpc>
              <a:spcBef>
                <a:spcPts val="1780"/>
              </a:spcBef>
            </a:pP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recent</a:t>
            </a:r>
            <a:r>
              <a:rPr sz="1800" spc="5" dirty="0">
                <a:latin typeface="Times New Roman"/>
                <a:cs typeface="Times New Roman"/>
              </a:rPr>
              <a:t> </a:t>
            </a:r>
            <a:r>
              <a:rPr sz="1800" dirty="0">
                <a:latin typeface="Times New Roman"/>
                <a:cs typeface="Times New Roman"/>
              </a:rPr>
              <a:t>years,</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5" dirty="0">
                <a:latin typeface="Times New Roman"/>
                <a:cs typeface="Times New Roman"/>
              </a:rPr>
              <a:t>integration</a:t>
            </a:r>
            <a:r>
              <a:rPr sz="1800" dirty="0">
                <a:latin typeface="Times New Roman"/>
                <a:cs typeface="Times New Roman"/>
              </a:rPr>
              <a:t> of</a:t>
            </a:r>
            <a:r>
              <a:rPr sz="1800" spc="5" dirty="0">
                <a:latin typeface="Times New Roman"/>
                <a:cs typeface="Times New Roman"/>
              </a:rPr>
              <a:t> </a:t>
            </a:r>
            <a:r>
              <a:rPr sz="1800" spc="-5" dirty="0">
                <a:latin typeface="Times New Roman"/>
                <a:cs typeface="Times New Roman"/>
              </a:rPr>
              <a:t>Internet</a:t>
            </a:r>
            <a:r>
              <a:rPr sz="1800" dirty="0">
                <a:latin typeface="Times New Roman"/>
                <a:cs typeface="Times New Roman"/>
              </a:rPr>
              <a:t> of</a:t>
            </a:r>
            <a:r>
              <a:rPr sz="1800" spc="5" dirty="0">
                <a:latin typeface="Times New Roman"/>
                <a:cs typeface="Times New Roman"/>
              </a:rPr>
              <a:t> </a:t>
            </a:r>
            <a:r>
              <a:rPr sz="1800" dirty="0">
                <a:latin typeface="Times New Roman"/>
                <a:cs typeface="Times New Roman"/>
              </a:rPr>
              <a:t>Things</a:t>
            </a:r>
            <a:r>
              <a:rPr sz="1800" spc="5" dirty="0">
                <a:latin typeface="Times New Roman"/>
                <a:cs typeface="Times New Roman"/>
              </a:rPr>
              <a:t> </a:t>
            </a:r>
            <a:r>
              <a:rPr sz="1800" dirty="0">
                <a:latin typeface="Times New Roman"/>
                <a:cs typeface="Times New Roman"/>
              </a:rPr>
              <a:t>(IoT)</a:t>
            </a:r>
            <a:r>
              <a:rPr sz="1800" spc="5" dirty="0">
                <a:latin typeface="Times New Roman"/>
                <a:cs typeface="Times New Roman"/>
              </a:rPr>
              <a:t> </a:t>
            </a:r>
            <a:r>
              <a:rPr sz="1800" spc="-5" dirty="0">
                <a:latin typeface="Times New Roman"/>
                <a:cs typeface="Times New Roman"/>
              </a:rPr>
              <a:t>technologies</a:t>
            </a:r>
            <a:r>
              <a:rPr sz="1800" dirty="0">
                <a:latin typeface="Times New Roman"/>
                <a:cs typeface="Times New Roman"/>
              </a:rPr>
              <a:t> </a:t>
            </a:r>
            <a:r>
              <a:rPr sz="1800" spc="-5" dirty="0">
                <a:latin typeface="Times New Roman"/>
                <a:cs typeface="Times New Roman"/>
              </a:rPr>
              <a:t>has </a:t>
            </a:r>
            <a:r>
              <a:rPr sz="1800" dirty="0">
                <a:latin typeface="Times New Roman"/>
                <a:cs typeface="Times New Roman"/>
              </a:rPr>
              <a:t> </a:t>
            </a:r>
            <a:r>
              <a:rPr sz="1800" spc="-5" dirty="0">
                <a:latin typeface="Times New Roman"/>
                <a:cs typeface="Times New Roman"/>
              </a:rPr>
              <a:t>significantly enhanced </a:t>
            </a:r>
            <a:r>
              <a:rPr sz="1800" dirty="0">
                <a:latin typeface="Times New Roman"/>
                <a:cs typeface="Times New Roman"/>
              </a:rPr>
              <a:t>the </a:t>
            </a:r>
            <a:r>
              <a:rPr sz="1800" spc="-5" dirty="0">
                <a:latin typeface="Times New Roman"/>
                <a:cs typeface="Times New Roman"/>
              </a:rPr>
              <a:t>capabilities of various systems, including </a:t>
            </a:r>
            <a:r>
              <a:rPr sz="1800" dirty="0">
                <a:latin typeface="Times New Roman"/>
                <a:cs typeface="Times New Roman"/>
              </a:rPr>
              <a:t>fire </a:t>
            </a:r>
            <a:r>
              <a:rPr sz="1800" spc="-5" dirty="0">
                <a:latin typeface="Times New Roman"/>
                <a:cs typeface="Times New Roman"/>
              </a:rPr>
              <a:t>detection </a:t>
            </a:r>
            <a:r>
              <a:rPr sz="1800" dirty="0">
                <a:latin typeface="Times New Roman"/>
                <a:cs typeface="Times New Roman"/>
              </a:rPr>
              <a:t> and </a:t>
            </a:r>
            <a:r>
              <a:rPr sz="1800" spc="-5" dirty="0">
                <a:latin typeface="Times New Roman"/>
                <a:cs typeface="Times New Roman"/>
              </a:rPr>
              <a:t>prevention. One </a:t>
            </a:r>
            <a:r>
              <a:rPr sz="1800" dirty="0">
                <a:latin typeface="Times New Roman"/>
                <a:cs typeface="Times New Roman"/>
              </a:rPr>
              <a:t>such innovative </a:t>
            </a:r>
            <a:r>
              <a:rPr sz="1800" spc="-5" dirty="0">
                <a:latin typeface="Times New Roman"/>
                <a:cs typeface="Times New Roman"/>
              </a:rPr>
              <a:t>solution is the Smart </a:t>
            </a:r>
            <a:r>
              <a:rPr sz="1800" dirty="0">
                <a:latin typeface="Times New Roman"/>
                <a:cs typeface="Times New Roman"/>
              </a:rPr>
              <a:t>Fire Detection </a:t>
            </a:r>
            <a:r>
              <a:rPr sz="1800" spc="-5" dirty="0">
                <a:latin typeface="Times New Roman"/>
                <a:cs typeface="Times New Roman"/>
              </a:rPr>
              <a:t>System, </a:t>
            </a:r>
            <a:r>
              <a:rPr sz="1800" dirty="0">
                <a:latin typeface="Times New Roman"/>
                <a:cs typeface="Times New Roman"/>
              </a:rPr>
              <a:t> which </a:t>
            </a:r>
            <a:r>
              <a:rPr sz="1800" spc="-5" dirty="0">
                <a:latin typeface="Times New Roman"/>
                <a:cs typeface="Times New Roman"/>
              </a:rPr>
              <a:t>leverages </a:t>
            </a:r>
            <a:r>
              <a:rPr sz="1800" dirty="0">
                <a:latin typeface="Times New Roman"/>
                <a:cs typeface="Times New Roman"/>
              </a:rPr>
              <a:t>components such </a:t>
            </a:r>
            <a:r>
              <a:rPr sz="1800" spc="-5" dirty="0">
                <a:latin typeface="Times New Roman"/>
                <a:cs typeface="Times New Roman"/>
              </a:rPr>
              <a:t>as </a:t>
            </a:r>
            <a:r>
              <a:rPr sz="1800" dirty="0">
                <a:latin typeface="Times New Roman"/>
                <a:cs typeface="Times New Roman"/>
              </a:rPr>
              <a:t>a </a:t>
            </a:r>
            <a:r>
              <a:rPr sz="1800" spc="-5" dirty="0">
                <a:latin typeface="Times New Roman"/>
                <a:cs typeface="Times New Roman"/>
              </a:rPr>
              <a:t>Flame </a:t>
            </a:r>
            <a:r>
              <a:rPr sz="1800" spc="-15" dirty="0">
                <a:latin typeface="Times New Roman"/>
                <a:cs typeface="Times New Roman"/>
              </a:rPr>
              <a:t>Sensor, </a:t>
            </a:r>
            <a:r>
              <a:rPr sz="1800" spc="-20" dirty="0">
                <a:latin typeface="Times New Roman"/>
                <a:cs typeface="Times New Roman"/>
              </a:rPr>
              <a:t>DHT11 </a:t>
            </a:r>
            <a:r>
              <a:rPr sz="1800" spc="-5" dirty="0">
                <a:latin typeface="Times New Roman"/>
                <a:cs typeface="Times New Roman"/>
              </a:rPr>
              <a:t>(temperature </a:t>
            </a:r>
            <a:r>
              <a:rPr sz="1800" dirty="0">
                <a:latin typeface="Times New Roman"/>
                <a:cs typeface="Times New Roman"/>
              </a:rPr>
              <a:t>and </a:t>
            </a:r>
            <a:r>
              <a:rPr sz="1800" spc="5" dirty="0">
                <a:latin typeface="Times New Roman"/>
                <a:cs typeface="Times New Roman"/>
              </a:rPr>
              <a:t> </a:t>
            </a:r>
            <a:r>
              <a:rPr sz="1800" spc="-5" dirty="0">
                <a:latin typeface="Times New Roman"/>
                <a:cs typeface="Times New Roman"/>
              </a:rPr>
              <a:t>humidity</a:t>
            </a:r>
            <a:r>
              <a:rPr sz="1800" dirty="0">
                <a:latin typeface="Times New Roman"/>
                <a:cs typeface="Times New Roman"/>
              </a:rPr>
              <a:t> </a:t>
            </a:r>
            <a:r>
              <a:rPr sz="1800" spc="-5" dirty="0">
                <a:latin typeface="Times New Roman"/>
                <a:cs typeface="Times New Roman"/>
              </a:rPr>
              <a:t>sensor),</a:t>
            </a:r>
            <a:r>
              <a:rPr sz="1800" dirty="0">
                <a:latin typeface="Times New Roman"/>
                <a:cs typeface="Times New Roman"/>
              </a:rPr>
              <a:t> </a:t>
            </a:r>
            <a:r>
              <a:rPr sz="1800" spc="-5" dirty="0">
                <a:latin typeface="Times New Roman"/>
                <a:cs typeface="Times New Roman"/>
              </a:rPr>
              <a:t>ESP32</a:t>
            </a:r>
            <a:r>
              <a:rPr sz="1800" dirty="0">
                <a:latin typeface="Times New Roman"/>
                <a:cs typeface="Times New Roman"/>
              </a:rPr>
              <a:t> (a</a:t>
            </a:r>
            <a:r>
              <a:rPr sz="1800" spc="5" dirty="0">
                <a:latin typeface="Times New Roman"/>
                <a:cs typeface="Times New Roman"/>
              </a:rPr>
              <a:t> </a:t>
            </a:r>
            <a:r>
              <a:rPr sz="1800" spc="-5" dirty="0">
                <a:latin typeface="Times New Roman"/>
                <a:cs typeface="Times New Roman"/>
              </a:rPr>
              <a:t>powerful</a:t>
            </a:r>
            <a:r>
              <a:rPr sz="1800" dirty="0">
                <a:latin typeface="Times New Roman"/>
                <a:cs typeface="Times New Roman"/>
              </a:rPr>
              <a:t> </a:t>
            </a:r>
            <a:r>
              <a:rPr sz="1800" spc="-5" dirty="0">
                <a:latin typeface="Times New Roman"/>
                <a:cs typeface="Times New Roman"/>
              </a:rPr>
              <a:t>microcontroller),</a:t>
            </a:r>
            <a:r>
              <a:rPr sz="1800" dirty="0">
                <a:latin typeface="Times New Roman"/>
                <a:cs typeface="Times New Roman"/>
              </a:rPr>
              <a:t> a</a:t>
            </a:r>
            <a:r>
              <a:rPr sz="1800" spc="5" dirty="0">
                <a:latin typeface="Times New Roman"/>
                <a:cs typeface="Times New Roman"/>
              </a:rPr>
              <a:t> </a:t>
            </a:r>
            <a:r>
              <a:rPr sz="1800" spc="-15" dirty="0">
                <a:latin typeface="Times New Roman"/>
                <a:cs typeface="Times New Roman"/>
              </a:rPr>
              <a:t>Buzzer,</a:t>
            </a:r>
            <a:r>
              <a:rPr sz="1800" spc="-1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lang="en-IN" spc="-5" dirty="0">
                <a:latin typeface="Times New Roman"/>
                <a:cs typeface="Times New Roman"/>
              </a:rPr>
              <a:t>Blynk</a:t>
            </a:r>
            <a:r>
              <a:rPr sz="1800" spc="-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spc="-5" dirty="0">
                <a:latin typeface="Times New Roman"/>
                <a:cs typeface="Times New Roman"/>
              </a:rPr>
              <a:t>efficient</a:t>
            </a:r>
            <a:r>
              <a:rPr sz="1800" spc="-15" dirty="0">
                <a:latin typeface="Times New Roman"/>
                <a:cs typeface="Times New Roman"/>
              </a:rPr>
              <a:t> </a:t>
            </a:r>
            <a:r>
              <a:rPr sz="1800" dirty="0">
                <a:latin typeface="Times New Roman"/>
                <a:cs typeface="Times New Roman"/>
              </a:rPr>
              <a:t>communication.</a:t>
            </a:r>
          </a:p>
          <a:p>
            <a:pPr>
              <a:lnSpc>
                <a:spcPct val="100000"/>
              </a:lnSpc>
            </a:pPr>
            <a:endParaRPr sz="2000" dirty="0">
              <a:latin typeface="Times New Roman"/>
              <a:cs typeface="Times New Roman"/>
            </a:endParaRPr>
          </a:p>
          <a:p>
            <a:pPr marL="763270">
              <a:lnSpc>
                <a:spcPct val="100000"/>
              </a:lnSpc>
              <a:spcBef>
                <a:spcPts val="1720"/>
              </a:spcBef>
            </a:pPr>
            <a:r>
              <a:rPr sz="1800" b="1" spc="-5" dirty="0">
                <a:latin typeface="Times New Roman"/>
                <a:cs typeface="Times New Roman"/>
              </a:rPr>
              <a:t>In</a:t>
            </a:r>
            <a:r>
              <a:rPr sz="1800" b="1" spc="-20" dirty="0">
                <a:latin typeface="Times New Roman"/>
                <a:cs typeface="Times New Roman"/>
              </a:rPr>
              <a:t> </a:t>
            </a:r>
            <a:r>
              <a:rPr sz="1800" b="1" spc="-5" dirty="0">
                <a:latin typeface="Times New Roman"/>
                <a:cs typeface="Times New Roman"/>
              </a:rPr>
              <a:t>this</a:t>
            </a:r>
            <a:r>
              <a:rPr sz="1800" b="1" spc="-10" dirty="0">
                <a:latin typeface="Times New Roman"/>
                <a:cs typeface="Times New Roman"/>
              </a:rPr>
              <a:t> </a:t>
            </a:r>
            <a:r>
              <a:rPr sz="1800" b="1" dirty="0">
                <a:latin typeface="Times New Roman"/>
                <a:cs typeface="Times New Roman"/>
              </a:rPr>
              <a:t>topic</a:t>
            </a:r>
            <a:r>
              <a:rPr sz="1800" b="1" spc="-10" dirty="0">
                <a:latin typeface="Times New Roman"/>
                <a:cs typeface="Times New Roman"/>
              </a:rPr>
              <a:t> </a:t>
            </a:r>
            <a:r>
              <a:rPr sz="1800" b="1" spc="5" dirty="0">
                <a:latin typeface="Times New Roman"/>
                <a:cs typeface="Times New Roman"/>
              </a:rPr>
              <a:t>we</a:t>
            </a:r>
            <a:r>
              <a:rPr sz="1800" b="1" spc="-25" dirty="0">
                <a:latin typeface="Times New Roman"/>
                <a:cs typeface="Times New Roman"/>
              </a:rPr>
              <a:t> </a:t>
            </a:r>
            <a:r>
              <a:rPr sz="1800" b="1" dirty="0">
                <a:latin typeface="Times New Roman"/>
                <a:cs typeface="Times New Roman"/>
              </a:rPr>
              <a:t>implement</a:t>
            </a:r>
            <a:r>
              <a:rPr sz="1800" b="1" spc="-10"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049655" lvl="1" indent="-287020">
              <a:lnSpc>
                <a:spcPct val="100000"/>
              </a:lnSpc>
              <a:buFont typeface="Wingdings"/>
              <a:buChar char=""/>
              <a:tabLst>
                <a:tab pos="1049655" algn="l"/>
                <a:tab pos="1050290" algn="l"/>
              </a:tabLst>
            </a:pPr>
            <a:r>
              <a:rPr sz="1800" dirty="0">
                <a:latin typeface="Times New Roman"/>
                <a:cs typeface="Times New Roman"/>
              </a:rPr>
              <a:t>Detect</a:t>
            </a:r>
            <a:r>
              <a:rPr sz="1800" spc="-60" dirty="0">
                <a:latin typeface="Times New Roman"/>
                <a:cs typeface="Times New Roman"/>
              </a:rPr>
              <a:t> </a:t>
            </a:r>
            <a:r>
              <a:rPr sz="1800" spc="-15" dirty="0">
                <a:latin typeface="Times New Roman"/>
                <a:cs typeface="Times New Roman"/>
              </a:rPr>
              <a:t>Temperature</a:t>
            </a:r>
            <a:r>
              <a:rPr sz="1800" spc="-25" dirty="0">
                <a:latin typeface="Times New Roman"/>
                <a:cs typeface="Times New Roman"/>
              </a:rPr>
              <a:t> </a:t>
            </a:r>
            <a:r>
              <a:rPr sz="1800" dirty="0">
                <a:latin typeface="Times New Roman"/>
                <a:cs typeface="Times New Roman"/>
              </a:rPr>
              <a:t>of the</a:t>
            </a:r>
            <a:r>
              <a:rPr sz="1800" spc="-10" dirty="0">
                <a:latin typeface="Times New Roman"/>
                <a:cs typeface="Times New Roman"/>
              </a:rPr>
              <a:t> </a:t>
            </a:r>
            <a:r>
              <a:rPr sz="1800" dirty="0">
                <a:latin typeface="Times New Roman"/>
                <a:cs typeface="Times New Roman"/>
              </a:rPr>
              <a:t>room</a:t>
            </a:r>
          </a:p>
          <a:p>
            <a:pPr marL="1049655" lvl="1" indent="-287020">
              <a:lnSpc>
                <a:spcPct val="100000"/>
              </a:lnSpc>
              <a:buFont typeface="Wingdings"/>
              <a:buChar char=""/>
              <a:tabLst>
                <a:tab pos="1049655" algn="l"/>
                <a:tab pos="1050290" algn="l"/>
              </a:tabLst>
            </a:pPr>
            <a:r>
              <a:rPr sz="1800" dirty="0">
                <a:latin typeface="Times New Roman"/>
                <a:cs typeface="Times New Roman"/>
              </a:rPr>
              <a:t>Detect</a:t>
            </a:r>
            <a:r>
              <a:rPr sz="1800" spc="-3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flame</a:t>
            </a:r>
            <a:r>
              <a:rPr sz="1800" spc="-15"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room</a:t>
            </a:r>
          </a:p>
          <a:p>
            <a:pPr marL="1049655" lvl="1" indent="-287020">
              <a:lnSpc>
                <a:spcPct val="100000"/>
              </a:lnSpc>
              <a:spcBef>
                <a:spcPts val="5"/>
              </a:spcBef>
              <a:buFont typeface="Wingdings"/>
              <a:buChar char=""/>
              <a:tabLst>
                <a:tab pos="1049655" algn="l"/>
                <a:tab pos="1050290" algn="l"/>
              </a:tabLst>
            </a:pPr>
            <a:r>
              <a:rPr sz="1800" dirty="0">
                <a:latin typeface="Times New Roman"/>
                <a:cs typeface="Times New Roman"/>
              </a:rPr>
              <a:t>Alert</a:t>
            </a:r>
            <a:r>
              <a:rPr sz="1800" spc="-30" dirty="0">
                <a:latin typeface="Times New Roman"/>
                <a:cs typeface="Times New Roman"/>
              </a:rPr>
              <a:t> </a:t>
            </a:r>
            <a:r>
              <a:rPr sz="1800" dirty="0">
                <a:latin typeface="Times New Roman"/>
                <a:cs typeface="Times New Roman"/>
              </a:rPr>
              <a:t>the</a:t>
            </a:r>
            <a:r>
              <a:rPr sz="1800" spc="-35" dirty="0">
                <a:latin typeface="Times New Roman"/>
                <a:cs typeface="Times New Roman"/>
              </a:rPr>
              <a:t> </a:t>
            </a:r>
            <a:r>
              <a:rPr sz="1800" dirty="0">
                <a:latin typeface="Times New Roman"/>
                <a:cs typeface="Times New Roman"/>
              </a:rPr>
              <a:t>people</a:t>
            </a:r>
          </a:p>
          <a:p>
            <a:pPr marL="1049655" lvl="1" indent="-287020">
              <a:lnSpc>
                <a:spcPct val="100000"/>
              </a:lnSpc>
              <a:buFont typeface="Wingdings"/>
              <a:buChar char=""/>
              <a:tabLst>
                <a:tab pos="1049655" algn="l"/>
                <a:tab pos="1050290" algn="l"/>
              </a:tabLst>
            </a:pPr>
            <a:r>
              <a:rPr sz="1800" dirty="0">
                <a:latin typeface="Times New Roman"/>
                <a:cs typeface="Times New Roman"/>
              </a:rPr>
              <a:t>Stop</a:t>
            </a:r>
            <a:r>
              <a:rPr sz="1800" spc="-2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alarm</a:t>
            </a:r>
            <a:r>
              <a:rPr sz="1800" spc="-25" dirty="0">
                <a:latin typeface="Times New Roman"/>
                <a:cs typeface="Times New Roman"/>
              </a:rPr>
              <a:t> </a:t>
            </a:r>
            <a:r>
              <a:rPr sz="1800" dirty="0">
                <a:latin typeface="Times New Roman"/>
                <a:cs typeface="Times New Roman"/>
              </a:rPr>
              <a:t>using</a:t>
            </a:r>
            <a:r>
              <a:rPr sz="1800" spc="-1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button.</a:t>
            </a:r>
          </a:p>
          <a:p>
            <a:pPr marL="1049655" lvl="1" indent="-287020">
              <a:lnSpc>
                <a:spcPct val="100000"/>
              </a:lnSpc>
              <a:buFont typeface="Wingdings"/>
              <a:buChar char=""/>
              <a:tabLst>
                <a:tab pos="1049655" algn="l"/>
                <a:tab pos="1050290" algn="l"/>
              </a:tabLst>
            </a:pPr>
            <a:r>
              <a:rPr sz="1800" dirty="0">
                <a:latin typeface="Times New Roman"/>
                <a:cs typeface="Times New Roman"/>
              </a:rPr>
              <a:t>Send</a:t>
            </a:r>
            <a:r>
              <a:rPr sz="1800" spc="-2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data</a:t>
            </a:r>
            <a:r>
              <a:rPr sz="1800" spc="-1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cloud.</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673" y="427431"/>
            <a:ext cx="2341880" cy="39179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b="1" dirty="0">
                <a:latin typeface="Times New Roman"/>
                <a:cs typeface="Times New Roman"/>
              </a:rPr>
              <a:t>Block</a:t>
            </a:r>
            <a:r>
              <a:rPr sz="2400" b="1" spc="-70" dirty="0">
                <a:latin typeface="Times New Roman"/>
                <a:cs typeface="Times New Roman"/>
              </a:rPr>
              <a:t> </a:t>
            </a:r>
            <a:r>
              <a:rPr sz="2400" b="1" spc="-5" dirty="0">
                <a:latin typeface="Times New Roman"/>
                <a:cs typeface="Times New Roman"/>
              </a:rPr>
              <a:t>Diagram</a:t>
            </a:r>
            <a:endParaRPr sz="2400" dirty="0">
              <a:latin typeface="Times New Roman"/>
              <a:cs typeface="Times New Roman"/>
            </a:endParaRPr>
          </a:p>
        </p:txBody>
      </p:sp>
      <p:pic>
        <p:nvPicPr>
          <p:cNvPr id="4" name="Picture 3">
            <a:extLst>
              <a:ext uri="{FF2B5EF4-FFF2-40B4-BE49-F238E27FC236}">
                <a16:creationId xmlns:a16="http://schemas.microsoft.com/office/drawing/2014/main" id="{37B0C452-66DB-BDFA-6CC4-DE383AE3222B}"/>
              </a:ext>
            </a:extLst>
          </p:cNvPr>
          <p:cNvPicPr>
            <a:picLocks noChangeAspect="1"/>
          </p:cNvPicPr>
          <p:nvPr/>
        </p:nvPicPr>
        <p:blipFill>
          <a:blip r:embed="rId2"/>
          <a:stretch>
            <a:fillRect/>
          </a:stretch>
        </p:blipFill>
        <p:spPr>
          <a:xfrm>
            <a:off x="3124200" y="1469136"/>
            <a:ext cx="5730240" cy="3919728"/>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2520" y="644474"/>
            <a:ext cx="2555240" cy="331470"/>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4965" algn="l"/>
                <a:tab pos="355600" algn="l"/>
              </a:tabLst>
            </a:pPr>
            <a:r>
              <a:rPr sz="2000" b="1" dirty="0">
                <a:latin typeface="Times New Roman"/>
                <a:cs typeface="Times New Roman"/>
              </a:rPr>
              <a:t>Schematic</a:t>
            </a:r>
            <a:r>
              <a:rPr sz="2000" b="1" spc="-70" dirty="0">
                <a:latin typeface="Times New Roman"/>
                <a:cs typeface="Times New Roman"/>
              </a:rPr>
              <a:t> </a:t>
            </a:r>
            <a:r>
              <a:rPr sz="2000" b="1" dirty="0">
                <a:latin typeface="Times New Roman"/>
                <a:cs typeface="Times New Roman"/>
              </a:rPr>
              <a:t>of</a:t>
            </a:r>
            <a:r>
              <a:rPr sz="2000" b="1" spc="-40" dirty="0">
                <a:latin typeface="Times New Roman"/>
                <a:cs typeface="Times New Roman"/>
              </a:rPr>
              <a:t> </a:t>
            </a:r>
            <a:r>
              <a:rPr sz="2000" b="1" dirty="0">
                <a:latin typeface="Times New Roman"/>
                <a:cs typeface="Times New Roman"/>
              </a:rPr>
              <a:t>system</a:t>
            </a:r>
            <a:endParaRPr sz="2000">
              <a:latin typeface="Times New Roman"/>
              <a:cs typeface="Times New Roman"/>
            </a:endParaRPr>
          </a:p>
        </p:txBody>
      </p:sp>
      <p:pic>
        <p:nvPicPr>
          <p:cNvPr id="3" name="Picture 2">
            <a:extLst>
              <a:ext uri="{FF2B5EF4-FFF2-40B4-BE49-F238E27FC236}">
                <a16:creationId xmlns:a16="http://schemas.microsoft.com/office/drawing/2014/main" id="{176B78AD-1272-D59A-AD4A-7D2FE6C9815A}"/>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5" name="Picture 4">
            <a:extLst>
              <a:ext uri="{FF2B5EF4-FFF2-40B4-BE49-F238E27FC236}">
                <a16:creationId xmlns:a16="http://schemas.microsoft.com/office/drawing/2014/main" id="{5254812E-9A4B-4CAF-F3CE-CF915492E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3" y="-8468"/>
            <a:ext cx="12158227" cy="6858000"/>
          </a:xfrm>
          <a:prstGeom prst="rect">
            <a:avLst/>
          </a:prstGeom>
        </p:spPr>
      </p:pic>
      <p:sp>
        <p:nvSpPr>
          <p:cNvPr id="6" name="TextBox 5">
            <a:extLst>
              <a:ext uri="{FF2B5EF4-FFF2-40B4-BE49-F238E27FC236}">
                <a16:creationId xmlns:a16="http://schemas.microsoft.com/office/drawing/2014/main" id="{1543C88E-6A47-3BA1-D4D5-6194E3B3F561}"/>
              </a:ext>
            </a:extLst>
          </p:cNvPr>
          <p:cNvSpPr txBox="1"/>
          <p:nvPr/>
        </p:nvSpPr>
        <p:spPr>
          <a:xfrm>
            <a:off x="914400" y="457200"/>
            <a:ext cx="2377574"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Schematic diagram</a:t>
            </a:r>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2E6134-0AE9-89A1-410C-E7E51918B685}"/>
              </a:ext>
            </a:extLst>
          </p:cNvPr>
          <p:cNvSpPr txBox="1"/>
          <p:nvPr/>
        </p:nvSpPr>
        <p:spPr>
          <a:xfrm>
            <a:off x="1676400" y="534924"/>
            <a:ext cx="155448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 chart</a:t>
            </a:r>
          </a:p>
        </p:txBody>
      </p:sp>
      <p:pic>
        <p:nvPicPr>
          <p:cNvPr id="2" name="Picture 1">
            <a:extLst>
              <a:ext uri="{FF2B5EF4-FFF2-40B4-BE49-F238E27FC236}">
                <a16:creationId xmlns:a16="http://schemas.microsoft.com/office/drawing/2014/main" id="{F4F21225-CA33-E139-1E94-9EB1C70F1B46}"/>
              </a:ext>
            </a:extLst>
          </p:cNvPr>
          <p:cNvPicPr>
            <a:picLocks noChangeAspect="1"/>
          </p:cNvPicPr>
          <p:nvPr/>
        </p:nvPicPr>
        <p:blipFill>
          <a:blip r:embed="rId2"/>
          <a:stretch>
            <a:fillRect/>
          </a:stretch>
        </p:blipFill>
        <p:spPr>
          <a:xfrm>
            <a:off x="3230880" y="992124"/>
            <a:ext cx="5730240" cy="4873752"/>
          </a:xfrm>
          <a:prstGeom prst="rect">
            <a:avLst/>
          </a:prstGeom>
        </p:spPr>
      </p:pic>
    </p:spTree>
    <p:extLst>
      <p:ext uri="{BB962C8B-B14F-4D97-AF65-F5344CB8AC3E}">
        <p14:creationId xmlns:p14="http://schemas.microsoft.com/office/powerpoint/2010/main" val="243409527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1773" y="329522"/>
            <a:ext cx="2011045" cy="39179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b="1" spc="-5" dirty="0">
                <a:latin typeface="Times New Roman"/>
                <a:cs typeface="Times New Roman"/>
              </a:rPr>
              <a:t>Components</a:t>
            </a:r>
            <a:endParaRPr sz="240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391450327"/>
              </p:ext>
            </p:extLst>
          </p:nvPr>
        </p:nvGraphicFramePr>
        <p:xfrm>
          <a:off x="2031353" y="838200"/>
          <a:ext cx="8153399" cy="2537455"/>
        </p:xfrm>
        <a:graphic>
          <a:graphicData uri="http://schemas.openxmlformats.org/drawingml/2006/table">
            <a:tbl>
              <a:tblPr firstRow="1" bandRow="1">
                <a:tableStyleId>{2D5ABB26-0587-4C30-8999-92F81FD0307C}</a:tableStyleId>
              </a:tblPr>
              <a:tblGrid>
                <a:gridCol w="2134746">
                  <a:extLst>
                    <a:ext uri="{9D8B030D-6E8A-4147-A177-3AD203B41FA5}">
                      <a16:colId xmlns:a16="http://schemas.microsoft.com/office/drawing/2014/main" val="20000"/>
                    </a:ext>
                  </a:extLst>
                </a:gridCol>
                <a:gridCol w="2393011">
                  <a:extLst>
                    <a:ext uri="{9D8B030D-6E8A-4147-A177-3AD203B41FA5}">
                      <a16:colId xmlns:a16="http://schemas.microsoft.com/office/drawing/2014/main" val="20001"/>
                    </a:ext>
                  </a:extLst>
                </a:gridCol>
                <a:gridCol w="3625642">
                  <a:extLst>
                    <a:ext uri="{9D8B030D-6E8A-4147-A177-3AD203B41FA5}">
                      <a16:colId xmlns:a16="http://schemas.microsoft.com/office/drawing/2014/main" val="20002"/>
                    </a:ext>
                  </a:extLst>
                </a:gridCol>
              </a:tblGrid>
              <a:tr h="307085">
                <a:tc>
                  <a:txBody>
                    <a:bodyPr/>
                    <a:lstStyle/>
                    <a:p>
                      <a:pPr marL="91440">
                        <a:lnSpc>
                          <a:spcPct val="100000"/>
                        </a:lnSpc>
                        <a:spcBef>
                          <a:spcPts val="300"/>
                        </a:spcBef>
                      </a:pPr>
                      <a:r>
                        <a:rPr sz="1800" b="1" spc="-35" dirty="0">
                          <a:solidFill>
                            <a:srgbClr val="FFFFFF"/>
                          </a:solidFill>
                          <a:latin typeface="Times New Roman"/>
                          <a:cs typeface="Times New Roman"/>
                        </a:rPr>
                        <a:t>Sr.No</a:t>
                      </a:r>
                      <a:endParaRPr sz="1800" dirty="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91440">
                        <a:lnSpc>
                          <a:spcPct val="100000"/>
                        </a:lnSpc>
                        <a:spcBef>
                          <a:spcPts val="300"/>
                        </a:spcBef>
                      </a:pPr>
                      <a:r>
                        <a:rPr sz="1800" b="1" spc="-5" dirty="0">
                          <a:solidFill>
                            <a:srgbClr val="FFFFFF"/>
                          </a:solidFill>
                          <a:latin typeface="Times New Roman"/>
                          <a:cs typeface="Times New Roman"/>
                        </a:rPr>
                        <a:t>Name</a:t>
                      </a:r>
                      <a:endParaRPr sz="1800" dirty="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320675">
                        <a:lnSpc>
                          <a:spcPct val="100000"/>
                        </a:lnSpc>
                        <a:spcBef>
                          <a:spcPts val="300"/>
                        </a:spcBef>
                      </a:pPr>
                      <a:r>
                        <a:rPr sz="1800" b="1" spc="-5" dirty="0">
                          <a:solidFill>
                            <a:srgbClr val="FFFFFF"/>
                          </a:solidFill>
                          <a:latin typeface="Times New Roman"/>
                          <a:cs typeface="Times New Roman"/>
                        </a:rPr>
                        <a:t>Quantity</a:t>
                      </a:r>
                      <a:endParaRPr sz="1800">
                        <a:latin typeface="Times New Roman"/>
                        <a:cs typeface="Times New Roman"/>
                      </a:endParaRPr>
                    </a:p>
                  </a:txBody>
                  <a:tcPr marL="0" marR="0" marT="3810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70839">
                <a:tc>
                  <a:txBody>
                    <a:bodyPr/>
                    <a:lstStyle/>
                    <a:p>
                      <a:pPr algn="ctr">
                        <a:lnSpc>
                          <a:spcPct val="100000"/>
                        </a:lnSpc>
                        <a:spcBef>
                          <a:spcPts val="305"/>
                        </a:spcBef>
                      </a:pPr>
                      <a:r>
                        <a:rPr sz="1800" dirty="0">
                          <a:latin typeface="Times New Roman"/>
                          <a:cs typeface="Times New Roman"/>
                        </a:rPr>
                        <a:t>1</a:t>
                      </a: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91440">
                        <a:lnSpc>
                          <a:spcPct val="100000"/>
                        </a:lnSpc>
                        <a:spcBef>
                          <a:spcPts val="305"/>
                        </a:spcBef>
                      </a:pPr>
                      <a:r>
                        <a:rPr sz="1800" spc="-5" dirty="0">
                          <a:latin typeface="Times New Roman"/>
                          <a:cs typeface="Times New Roman"/>
                        </a:rPr>
                        <a:t>ESP32</a:t>
                      </a:r>
                      <a:endParaRPr sz="180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720090">
                        <a:lnSpc>
                          <a:spcPct val="100000"/>
                        </a:lnSpc>
                        <a:spcBef>
                          <a:spcPts val="305"/>
                        </a:spcBef>
                      </a:pPr>
                      <a:r>
                        <a:rPr sz="1800" dirty="0">
                          <a:latin typeface="Times New Roman"/>
                          <a:cs typeface="Times New Roman"/>
                        </a:rPr>
                        <a:t>1</a:t>
                      </a:r>
                      <a:endParaRPr sz="1800">
                        <a:latin typeface="Times New Roman"/>
                        <a:cs typeface="Times New Roman"/>
                      </a:endParaRPr>
                    </a:p>
                  </a:txBody>
                  <a:tcPr marL="0" marR="0" marT="38735"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r h="370839">
                <a:tc>
                  <a:txBody>
                    <a:bodyPr/>
                    <a:lstStyle/>
                    <a:p>
                      <a:pPr algn="ctr">
                        <a:lnSpc>
                          <a:spcPct val="100000"/>
                        </a:lnSpc>
                        <a:spcBef>
                          <a:spcPts val="305"/>
                        </a:spcBef>
                      </a:pPr>
                      <a:r>
                        <a:rPr sz="1800" dirty="0">
                          <a:latin typeface="Times New Roman"/>
                          <a:cs typeface="Times New Roman"/>
                        </a:rPr>
                        <a:t>2</a:t>
                      </a:r>
                    </a:p>
                  </a:txBody>
                  <a:tcPr marL="0" marR="0" marT="38735"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FE8E7"/>
                    </a:solidFill>
                  </a:tcPr>
                </a:tc>
                <a:tc>
                  <a:txBody>
                    <a:bodyPr/>
                    <a:lstStyle/>
                    <a:p>
                      <a:pPr marL="91440">
                        <a:lnSpc>
                          <a:spcPct val="100000"/>
                        </a:lnSpc>
                        <a:spcBef>
                          <a:spcPts val="305"/>
                        </a:spcBef>
                      </a:pPr>
                      <a:r>
                        <a:rPr sz="1800" spc="-5" dirty="0">
                          <a:latin typeface="Times New Roman"/>
                          <a:cs typeface="Times New Roman"/>
                        </a:rPr>
                        <a:t>DHT</a:t>
                      </a:r>
                      <a:r>
                        <a:rPr sz="1800" spc="-50" dirty="0">
                          <a:latin typeface="Times New Roman"/>
                          <a:cs typeface="Times New Roman"/>
                        </a:rPr>
                        <a:t> </a:t>
                      </a:r>
                      <a:r>
                        <a:rPr sz="1800" spc="-40" dirty="0">
                          <a:latin typeface="Times New Roman"/>
                          <a:cs typeface="Times New Roman"/>
                        </a:rPr>
                        <a:t>11</a:t>
                      </a:r>
                      <a:r>
                        <a:rPr sz="1800" spc="-20" dirty="0">
                          <a:latin typeface="Times New Roman"/>
                          <a:cs typeface="Times New Roman"/>
                        </a:rPr>
                        <a:t> </a:t>
                      </a:r>
                      <a:r>
                        <a:rPr sz="1800" spc="-5" dirty="0">
                          <a:latin typeface="Times New Roman"/>
                          <a:cs typeface="Times New Roman"/>
                        </a:rPr>
                        <a:t>Sensor</a:t>
                      </a:r>
                      <a:endParaRPr sz="1800" dirty="0">
                        <a:latin typeface="Times New Roman"/>
                        <a:cs typeface="Times New Roman"/>
                      </a:endParaRPr>
                    </a:p>
                  </a:txBody>
                  <a:tcPr marL="0" marR="0" marT="38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FE8E7"/>
                    </a:solidFill>
                  </a:tcPr>
                </a:tc>
                <a:tc>
                  <a:txBody>
                    <a:bodyPr/>
                    <a:lstStyle/>
                    <a:p>
                      <a:pPr marL="720090">
                        <a:lnSpc>
                          <a:spcPct val="100000"/>
                        </a:lnSpc>
                        <a:spcBef>
                          <a:spcPts val="305"/>
                        </a:spcBef>
                      </a:pPr>
                      <a:r>
                        <a:rPr sz="1800" dirty="0">
                          <a:latin typeface="Times New Roman"/>
                          <a:cs typeface="Times New Roman"/>
                        </a:rPr>
                        <a:t>1</a:t>
                      </a:r>
                    </a:p>
                  </a:txBody>
                  <a:tcPr marL="0" marR="0" marT="38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FE8E7"/>
                    </a:solidFill>
                  </a:tcPr>
                </a:tc>
                <a:extLst>
                  <a:ext uri="{0D108BD9-81ED-4DB2-BD59-A6C34878D82A}">
                    <a16:rowId xmlns:a16="http://schemas.microsoft.com/office/drawing/2014/main" val="10002"/>
                  </a:ext>
                </a:extLst>
              </a:tr>
              <a:tr h="370839">
                <a:tc>
                  <a:txBody>
                    <a:bodyPr/>
                    <a:lstStyle/>
                    <a:p>
                      <a:pPr algn="ctr">
                        <a:lnSpc>
                          <a:spcPct val="100000"/>
                        </a:lnSpc>
                        <a:spcBef>
                          <a:spcPts val="305"/>
                        </a:spcBef>
                      </a:pPr>
                      <a:r>
                        <a:rPr sz="1800" dirty="0">
                          <a:latin typeface="Times New Roman"/>
                          <a:cs typeface="Times New Roman"/>
                        </a:rPr>
                        <a:t>3</a:t>
                      </a: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91440">
                        <a:lnSpc>
                          <a:spcPct val="100000"/>
                        </a:lnSpc>
                        <a:spcBef>
                          <a:spcPts val="305"/>
                        </a:spcBef>
                      </a:pPr>
                      <a:r>
                        <a:rPr sz="1800" spc="-5" dirty="0">
                          <a:latin typeface="Times New Roman"/>
                          <a:cs typeface="Times New Roman"/>
                        </a:rPr>
                        <a:t>Flame</a:t>
                      </a:r>
                      <a:r>
                        <a:rPr sz="1800" spc="395" dirty="0">
                          <a:latin typeface="Times New Roman"/>
                          <a:cs typeface="Times New Roman"/>
                        </a:rPr>
                        <a:t> </a:t>
                      </a:r>
                      <a:r>
                        <a:rPr sz="1800" dirty="0">
                          <a:latin typeface="Times New Roman"/>
                          <a:cs typeface="Times New Roman"/>
                        </a:rPr>
                        <a:t>Sensor</a:t>
                      </a: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720090">
                        <a:lnSpc>
                          <a:spcPct val="100000"/>
                        </a:lnSpc>
                        <a:spcBef>
                          <a:spcPts val="305"/>
                        </a:spcBef>
                      </a:pPr>
                      <a:r>
                        <a:rPr sz="1800" dirty="0">
                          <a:latin typeface="Times New Roman"/>
                          <a:cs typeface="Times New Roman"/>
                        </a:rPr>
                        <a:t>1</a:t>
                      </a:r>
                      <a:endParaRPr sz="1800">
                        <a:latin typeface="Times New Roman"/>
                        <a:cs typeface="Times New Roman"/>
                      </a:endParaRPr>
                    </a:p>
                  </a:txBody>
                  <a:tcPr marL="0" marR="0" marT="38735"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3"/>
                  </a:ext>
                </a:extLst>
              </a:tr>
              <a:tr h="370840">
                <a:tc>
                  <a:txBody>
                    <a:bodyPr/>
                    <a:lstStyle/>
                    <a:p>
                      <a:pPr algn="ctr">
                        <a:lnSpc>
                          <a:spcPct val="100000"/>
                        </a:lnSpc>
                        <a:spcBef>
                          <a:spcPts val="305"/>
                        </a:spcBef>
                      </a:pPr>
                      <a:r>
                        <a:rPr sz="1800" dirty="0">
                          <a:latin typeface="Times New Roman"/>
                          <a:cs typeface="Times New Roman"/>
                        </a:rPr>
                        <a:t>4</a:t>
                      </a: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91440">
                        <a:lnSpc>
                          <a:spcPct val="100000"/>
                        </a:lnSpc>
                        <a:spcBef>
                          <a:spcPts val="305"/>
                        </a:spcBef>
                      </a:pPr>
                      <a:r>
                        <a:rPr sz="1800" dirty="0">
                          <a:latin typeface="Times New Roman"/>
                          <a:cs typeface="Times New Roman"/>
                        </a:rPr>
                        <a:t>Buzzer</a:t>
                      </a: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720090">
                        <a:lnSpc>
                          <a:spcPct val="100000"/>
                        </a:lnSpc>
                        <a:spcBef>
                          <a:spcPts val="305"/>
                        </a:spcBef>
                      </a:pPr>
                      <a:r>
                        <a:rPr sz="1800" dirty="0">
                          <a:latin typeface="Times New Roman"/>
                          <a:cs typeface="Times New Roman"/>
                        </a:rPr>
                        <a:t>1</a:t>
                      </a:r>
                      <a:endParaRPr sz="1800">
                        <a:latin typeface="Times New Roman"/>
                        <a:cs typeface="Times New Roman"/>
                      </a:endParaRPr>
                    </a:p>
                  </a:txBody>
                  <a:tcPr marL="0" marR="0" marT="38735"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4"/>
                  </a:ext>
                </a:extLst>
              </a:tr>
              <a:tr h="370839">
                <a:tc>
                  <a:txBody>
                    <a:bodyPr/>
                    <a:lstStyle/>
                    <a:p>
                      <a:pPr marL="54610" algn="ctr">
                        <a:lnSpc>
                          <a:spcPct val="100000"/>
                        </a:lnSpc>
                        <a:spcBef>
                          <a:spcPts val="305"/>
                        </a:spcBef>
                      </a:pPr>
                      <a:r>
                        <a:rPr sz="1800" dirty="0">
                          <a:latin typeface="Times New Roman"/>
                          <a:cs typeface="Times New Roman"/>
                        </a:rPr>
                        <a:t>5</a:t>
                      </a: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91440">
                        <a:lnSpc>
                          <a:spcPct val="100000"/>
                        </a:lnSpc>
                        <a:spcBef>
                          <a:spcPts val="305"/>
                        </a:spcBef>
                      </a:pPr>
                      <a:r>
                        <a:rPr sz="1800" dirty="0">
                          <a:latin typeface="Times New Roman"/>
                          <a:cs typeface="Times New Roman"/>
                        </a:rPr>
                        <a:t>Button</a:t>
                      </a: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720090">
                        <a:lnSpc>
                          <a:spcPct val="100000"/>
                        </a:lnSpc>
                        <a:spcBef>
                          <a:spcPts val="305"/>
                        </a:spcBef>
                      </a:pPr>
                      <a:r>
                        <a:rPr sz="1800" dirty="0">
                          <a:latin typeface="Times New Roman"/>
                          <a:cs typeface="Times New Roman"/>
                        </a:rPr>
                        <a:t>1</a:t>
                      </a:r>
                      <a:endParaRPr sz="1800">
                        <a:latin typeface="Times New Roman"/>
                        <a:cs typeface="Times New Roman"/>
                      </a:endParaRPr>
                    </a:p>
                  </a:txBody>
                  <a:tcPr marL="0" marR="0" marT="38735"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5"/>
                  </a:ext>
                </a:extLst>
              </a:tr>
              <a:tr h="370839">
                <a:tc>
                  <a:txBody>
                    <a:bodyPr/>
                    <a:lstStyle/>
                    <a:p>
                      <a:pPr marL="54610" algn="ctr">
                        <a:lnSpc>
                          <a:spcPct val="100000"/>
                        </a:lnSpc>
                        <a:spcBef>
                          <a:spcPts val="305"/>
                        </a:spcBef>
                      </a:pPr>
                      <a:r>
                        <a:rPr sz="1800" dirty="0">
                          <a:latin typeface="Times New Roman"/>
                          <a:cs typeface="Times New Roman"/>
                        </a:rPr>
                        <a:t>6</a:t>
                      </a: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91440">
                        <a:lnSpc>
                          <a:spcPct val="100000"/>
                        </a:lnSpc>
                        <a:spcBef>
                          <a:spcPts val="305"/>
                        </a:spcBef>
                      </a:pPr>
                      <a:r>
                        <a:rPr sz="1800" spc="-5" dirty="0">
                          <a:latin typeface="Times New Roman"/>
                          <a:cs typeface="Times New Roman"/>
                        </a:rPr>
                        <a:t>Jumper</a:t>
                      </a:r>
                      <a:r>
                        <a:rPr sz="1800" spc="-70" dirty="0">
                          <a:latin typeface="Times New Roman"/>
                          <a:cs typeface="Times New Roman"/>
                        </a:rPr>
                        <a:t> </a:t>
                      </a:r>
                      <a:r>
                        <a:rPr sz="1800" spc="-20" dirty="0">
                          <a:latin typeface="Times New Roman"/>
                          <a:cs typeface="Times New Roman"/>
                        </a:rPr>
                        <a:t>Wire</a:t>
                      </a:r>
                      <a:endParaRPr sz="180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92075">
                        <a:lnSpc>
                          <a:spcPct val="100000"/>
                        </a:lnSpc>
                        <a:spcBef>
                          <a:spcPts val="305"/>
                        </a:spcBef>
                      </a:pPr>
                      <a:r>
                        <a:rPr sz="1800" spc="-5" dirty="0">
                          <a:latin typeface="Times New Roman"/>
                          <a:cs typeface="Times New Roman"/>
                        </a:rPr>
                        <a:t>As</a:t>
                      </a:r>
                      <a:r>
                        <a:rPr sz="1800" spc="-35" dirty="0">
                          <a:latin typeface="Times New Roman"/>
                          <a:cs typeface="Times New Roman"/>
                        </a:rPr>
                        <a:t> </a:t>
                      </a:r>
                      <a:r>
                        <a:rPr sz="1800" dirty="0">
                          <a:latin typeface="Times New Roman"/>
                          <a:cs typeface="Times New Roman"/>
                        </a:rPr>
                        <a:t>per</a:t>
                      </a:r>
                      <a:r>
                        <a:rPr sz="1800" spc="-30" dirty="0">
                          <a:latin typeface="Times New Roman"/>
                          <a:cs typeface="Times New Roman"/>
                        </a:rPr>
                        <a:t> </a:t>
                      </a:r>
                      <a:r>
                        <a:rPr sz="1800" dirty="0">
                          <a:latin typeface="Times New Roman"/>
                          <a:cs typeface="Times New Roman"/>
                        </a:rPr>
                        <a:t>required</a:t>
                      </a:r>
                    </a:p>
                  </a:txBody>
                  <a:tcPr marL="0" marR="0" marT="38735"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02069256"/>
              </p:ext>
            </p:extLst>
          </p:nvPr>
        </p:nvGraphicFramePr>
        <p:xfrm>
          <a:off x="2133599" y="4267199"/>
          <a:ext cx="7930895" cy="2057400"/>
        </p:xfrm>
        <a:graphic>
          <a:graphicData uri="http://schemas.openxmlformats.org/drawingml/2006/table">
            <a:tbl>
              <a:tblPr firstRow="1" bandRow="1">
                <a:tableStyleId>{5940675A-B579-460E-94D1-54222C63F5DA}</a:tableStyleId>
              </a:tblPr>
              <a:tblGrid>
                <a:gridCol w="1082149">
                  <a:extLst>
                    <a:ext uri="{9D8B030D-6E8A-4147-A177-3AD203B41FA5}">
                      <a16:colId xmlns:a16="http://schemas.microsoft.com/office/drawing/2014/main" val="20000"/>
                    </a:ext>
                  </a:extLst>
                </a:gridCol>
                <a:gridCol w="3210876">
                  <a:extLst>
                    <a:ext uri="{9D8B030D-6E8A-4147-A177-3AD203B41FA5}">
                      <a16:colId xmlns:a16="http://schemas.microsoft.com/office/drawing/2014/main" val="20001"/>
                    </a:ext>
                  </a:extLst>
                </a:gridCol>
                <a:gridCol w="3637870">
                  <a:extLst>
                    <a:ext uri="{9D8B030D-6E8A-4147-A177-3AD203B41FA5}">
                      <a16:colId xmlns:a16="http://schemas.microsoft.com/office/drawing/2014/main" val="20002"/>
                    </a:ext>
                  </a:extLst>
                </a:gridCol>
              </a:tblGrid>
              <a:tr h="348888">
                <a:tc>
                  <a:txBody>
                    <a:bodyPr/>
                    <a:lstStyle/>
                    <a:p>
                      <a:pPr marL="91440">
                        <a:lnSpc>
                          <a:spcPct val="100000"/>
                        </a:lnSpc>
                        <a:spcBef>
                          <a:spcPts val="300"/>
                        </a:spcBef>
                      </a:pPr>
                      <a:r>
                        <a:rPr sz="1800" spc="-35" dirty="0">
                          <a:latin typeface="Times New Roman" panose="02020603050405020304" pitchFamily="18" charset="0"/>
                          <a:cs typeface="Times New Roman" panose="02020603050405020304" pitchFamily="18" charset="0"/>
                        </a:rPr>
                        <a:t>Sr.No</a:t>
                      </a:r>
                      <a:endParaRPr sz="1800" dirty="0">
                        <a:latin typeface="Times New Roman" panose="02020603050405020304" pitchFamily="18" charset="0"/>
                        <a:cs typeface="Times New Roman" panose="02020603050405020304" pitchFamily="18" charset="0"/>
                      </a:endParaRPr>
                    </a:p>
                  </a:txBody>
                  <a:tcPr marL="0" marR="0" marT="38100" marB="0"/>
                </a:tc>
                <a:tc>
                  <a:txBody>
                    <a:bodyPr/>
                    <a:lstStyle/>
                    <a:p>
                      <a:pPr marL="91440">
                        <a:lnSpc>
                          <a:spcPct val="100000"/>
                        </a:lnSpc>
                        <a:spcBef>
                          <a:spcPts val="300"/>
                        </a:spcBef>
                      </a:pPr>
                      <a:r>
                        <a:rPr sz="1800" spc="-5" dirty="0">
                          <a:latin typeface="Times New Roman" panose="02020603050405020304" pitchFamily="18" charset="0"/>
                          <a:cs typeface="Times New Roman" panose="02020603050405020304" pitchFamily="18" charset="0"/>
                        </a:rPr>
                        <a:t>Name</a:t>
                      </a:r>
                      <a:endParaRPr sz="1800" dirty="0">
                        <a:latin typeface="Times New Roman" panose="02020603050405020304" pitchFamily="18" charset="0"/>
                        <a:cs typeface="Times New Roman" panose="02020603050405020304" pitchFamily="18" charset="0"/>
                      </a:endParaRPr>
                    </a:p>
                  </a:txBody>
                  <a:tcPr marL="0" marR="0" marT="38100" marB="0"/>
                </a:tc>
                <a:tc>
                  <a:txBody>
                    <a:bodyPr/>
                    <a:lstStyle/>
                    <a:p>
                      <a:pPr marL="320675">
                        <a:lnSpc>
                          <a:spcPct val="100000"/>
                        </a:lnSpc>
                        <a:spcBef>
                          <a:spcPts val="300"/>
                        </a:spcBef>
                      </a:pPr>
                      <a:r>
                        <a:rPr lang="en-US" sz="1800" spc="-5" dirty="0">
                          <a:latin typeface="Times New Roman" panose="02020603050405020304" pitchFamily="18" charset="0"/>
                          <a:cs typeface="Times New Roman" panose="02020603050405020304" pitchFamily="18" charset="0"/>
                        </a:rPr>
                        <a:t>ESP32</a:t>
                      </a:r>
                      <a:r>
                        <a:rPr lang="en-US" sz="1800" spc="-5" baseline="0" dirty="0">
                          <a:latin typeface="Times New Roman" panose="02020603050405020304" pitchFamily="18" charset="0"/>
                          <a:cs typeface="Times New Roman" panose="02020603050405020304" pitchFamily="18" charset="0"/>
                        </a:rPr>
                        <a:t> Connected Pin Number</a:t>
                      </a:r>
                      <a:endParaRPr sz="1800" dirty="0">
                        <a:latin typeface="Times New Roman" panose="02020603050405020304" pitchFamily="18" charset="0"/>
                        <a:cs typeface="Times New Roman" panose="02020603050405020304" pitchFamily="18" charset="0"/>
                      </a:endParaRPr>
                    </a:p>
                  </a:txBody>
                  <a:tcPr marL="0" marR="0" marT="38100" marB="0"/>
                </a:tc>
                <a:extLst>
                  <a:ext uri="{0D108BD9-81ED-4DB2-BD59-A6C34878D82A}">
                    <a16:rowId xmlns:a16="http://schemas.microsoft.com/office/drawing/2014/main" val="10000"/>
                  </a:ext>
                </a:extLst>
              </a:tr>
              <a:tr h="348864">
                <a:tc>
                  <a:txBody>
                    <a:bodyPr/>
                    <a:lstStyle/>
                    <a:p>
                      <a:pPr algn="ctr">
                        <a:lnSpc>
                          <a:spcPct val="100000"/>
                        </a:lnSpc>
                        <a:spcBef>
                          <a:spcPts val="305"/>
                        </a:spcBef>
                      </a:pPr>
                      <a:r>
                        <a:rPr sz="1800" dirty="0">
                          <a:latin typeface="Times New Roman" panose="02020603050405020304" pitchFamily="18" charset="0"/>
                          <a:cs typeface="Times New Roman" panose="02020603050405020304" pitchFamily="18" charset="0"/>
                        </a:rPr>
                        <a:t>1</a:t>
                      </a:r>
                    </a:p>
                  </a:txBody>
                  <a:tcPr marL="0" marR="0" marT="38735" marB="0"/>
                </a:tc>
                <a:tc>
                  <a:txBody>
                    <a:bodyPr/>
                    <a:lstStyle/>
                    <a:p>
                      <a:pPr marL="91440">
                        <a:lnSpc>
                          <a:spcPct val="100000"/>
                        </a:lnSpc>
                        <a:spcBef>
                          <a:spcPts val="305"/>
                        </a:spcBef>
                      </a:pPr>
                      <a:r>
                        <a:rPr sz="1800" spc="-5" dirty="0">
                          <a:latin typeface="Times New Roman" panose="02020603050405020304" pitchFamily="18" charset="0"/>
                          <a:cs typeface="Times New Roman" panose="02020603050405020304" pitchFamily="18" charset="0"/>
                        </a:rPr>
                        <a:t>ESP32</a:t>
                      </a:r>
                      <a:r>
                        <a:rPr lang="en-US" sz="1800" spc="-5" dirty="0">
                          <a:latin typeface="Times New Roman" panose="02020603050405020304" pitchFamily="18" charset="0"/>
                          <a:cs typeface="Times New Roman" panose="02020603050405020304" pitchFamily="18" charset="0"/>
                        </a:rPr>
                        <a:t>  LED</a:t>
                      </a:r>
                      <a:endParaRPr sz="1800" dirty="0">
                        <a:latin typeface="Times New Roman" panose="02020603050405020304" pitchFamily="18" charset="0"/>
                        <a:cs typeface="Times New Roman" panose="02020603050405020304" pitchFamily="18" charset="0"/>
                      </a:endParaRPr>
                    </a:p>
                  </a:txBody>
                  <a:tcPr marL="0" marR="0" marT="38735" marB="0"/>
                </a:tc>
                <a:tc>
                  <a:txBody>
                    <a:bodyPr/>
                    <a:lstStyle/>
                    <a:p>
                      <a:pPr marL="720090">
                        <a:lnSpc>
                          <a:spcPct val="100000"/>
                        </a:lnSpc>
                        <a:spcBef>
                          <a:spcPts val="305"/>
                        </a:spcBef>
                      </a:pPr>
                      <a:r>
                        <a:rPr lang="en-US" sz="1800" dirty="0">
                          <a:latin typeface="Times New Roman" panose="02020603050405020304" pitchFamily="18" charset="0"/>
                          <a:cs typeface="Times New Roman" panose="02020603050405020304" pitchFamily="18" charset="0"/>
                        </a:rPr>
                        <a:t>2</a:t>
                      </a:r>
                      <a:endParaRPr sz="1800" dirty="0">
                        <a:latin typeface="Times New Roman" panose="02020603050405020304" pitchFamily="18" charset="0"/>
                        <a:cs typeface="Times New Roman" panose="02020603050405020304" pitchFamily="18" charset="0"/>
                      </a:endParaRPr>
                    </a:p>
                  </a:txBody>
                  <a:tcPr marL="0" marR="0" marT="38735" marB="0"/>
                </a:tc>
                <a:extLst>
                  <a:ext uri="{0D108BD9-81ED-4DB2-BD59-A6C34878D82A}">
                    <a16:rowId xmlns:a16="http://schemas.microsoft.com/office/drawing/2014/main" val="10001"/>
                  </a:ext>
                </a:extLst>
              </a:tr>
              <a:tr h="348864">
                <a:tc>
                  <a:txBody>
                    <a:bodyPr/>
                    <a:lstStyle/>
                    <a:p>
                      <a:pPr algn="ctr">
                        <a:lnSpc>
                          <a:spcPct val="100000"/>
                        </a:lnSpc>
                        <a:spcBef>
                          <a:spcPts val="305"/>
                        </a:spcBef>
                      </a:pPr>
                      <a:r>
                        <a:rPr sz="1800" dirty="0">
                          <a:latin typeface="Times New Roman" panose="02020603050405020304" pitchFamily="18" charset="0"/>
                          <a:cs typeface="Times New Roman" panose="02020603050405020304" pitchFamily="18" charset="0"/>
                        </a:rPr>
                        <a:t>2</a:t>
                      </a:r>
                    </a:p>
                  </a:txBody>
                  <a:tcPr marL="0" marR="0" marT="38735" marB="0"/>
                </a:tc>
                <a:tc>
                  <a:txBody>
                    <a:bodyPr/>
                    <a:lstStyle/>
                    <a:p>
                      <a:pPr marL="91440">
                        <a:lnSpc>
                          <a:spcPct val="100000"/>
                        </a:lnSpc>
                        <a:spcBef>
                          <a:spcPts val="305"/>
                        </a:spcBef>
                      </a:pPr>
                      <a:r>
                        <a:rPr sz="1800" spc="-5" dirty="0">
                          <a:latin typeface="Times New Roman" panose="02020603050405020304" pitchFamily="18" charset="0"/>
                          <a:cs typeface="Times New Roman" panose="02020603050405020304" pitchFamily="18" charset="0"/>
                        </a:rPr>
                        <a:t>DHT</a:t>
                      </a:r>
                      <a:r>
                        <a:rPr sz="1800" spc="-50"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11</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Sensor</a:t>
                      </a:r>
                      <a:endParaRPr sz="1800" dirty="0">
                        <a:latin typeface="Times New Roman" panose="02020603050405020304" pitchFamily="18" charset="0"/>
                        <a:cs typeface="Times New Roman" panose="02020603050405020304" pitchFamily="18" charset="0"/>
                      </a:endParaRPr>
                    </a:p>
                  </a:txBody>
                  <a:tcPr marL="0" marR="0" marT="38735" marB="0"/>
                </a:tc>
                <a:tc>
                  <a:txBody>
                    <a:bodyPr/>
                    <a:lstStyle/>
                    <a:p>
                      <a:pPr marL="720090">
                        <a:lnSpc>
                          <a:spcPct val="100000"/>
                        </a:lnSpc>
                        <a:spcBef>
                          <a:spcPts val="305"/>
                        </a:spcBef>
                      </a:pPr>
                      <a:r>
                        <a:rPr lang="en-US" sz="1800" dirty="0">
                          <a:latin typeface="Times New Roman" panose="02020603050405020304" pitchFamily="18" charset="0"/>
                          <a:cs typeface="Times New Roman" panose="02020603050405020304" pitchFamily="18" charset="0"/>
                        </a:rPr>
                        <a:t>4</a:t>
                      </a:r>
                      <a:endParaRPr sz="1800" dirty="0">
                        <a:latin typeface="Times New Roman" panose="02020603050405020304" pitchFamily="18" charset="0"/>
                        <a:cs typeface="Times New Roman" panose="02020603050405020304" pitchFamily="18" charset="0"/>
                      </a:endParaRPr>
                    </a:p>
                  </a:txBody>
                  <a:tcPr marL="0" marR="0" marT="38735" marB="0"/>
                </a:tc>
                <a:extLst>
                  <a:ext uri="{0D108BD9-81ED-4DB2-BD59-A6C34878D82A}">
                    <a16:rowId xmlns:a16="http://schemas.microsoft.com/office/drawing/2014/main" val="10002"/>
                  </a:ext>
                </a:extLst>
              </a:tr>
              <a:tr h="348864">
                <a:tc>
                  <a:txBody>
                    <a:bodyPr/>
                    <a:lstStyle/>
                    <a:p>
                      <a:pPr algn="ctr">
                        <a:lnSpc>
                          <a:spcPct val="100000"/>
                        </a:lnSpc>
                        <a:spcBef>
                          <a:spcPts val="305"/>
                        </a:spcBef>
                      </a:pPr>
                      <a:r>
                        <a:rPr sz="1800" dirty="0">
                          <a:latin typeface="Times New Roman" panose="02020603050405020304" pitchFamily="18" charset="0"/>
                          <a:cs typeface="Times New Roman" panose="02020603050405020304" pitchFamily="18" charset="0"/>
                        </a:rPr>
                        <a:t>3</a:t>
                      </a:r>
                    </a:p>
                  </a:txBody>
                  <a:tcPr marL="0" marR="0" marT="38735" marB="0"/>
                </a:tc>
                <a:tc>
                  <a:txBody>
                    <a:bodyPr/>
                    <a:lstStyle/>
                    <a:p>
                      <a:pPr marL="91440">
                        <a:lnSpc>
                          <a:spcPct val="100000"/>
                        </a:lnSpc>
                        <a:spcBef>
                          <a:spcPts val="305"/>
                        </a:spcBef>
                      </a:pPr>
                      <a:r>
                        <a:rPr sz="1800" spc="-5" dirty="0">
                          <a:latin typeface="Times New Roman" panose="02020603050405020304" pitchFamily="18" charset="0"/>
                          <a:cs typeface="Times New Roman" panose="02020603050405020304" pitchFamily="18" charset="0"/>
                        </a:rPr>
                        <a:t>Flame</a:t>
                      </a:r>
                      <a:r>
                        <a:rPr sz="1800" spc="3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Sensor</a:t>
                      </a:r>
                    </a:p>
                  </a:txBody>
                  <a:tcPr marL="0" marR="0" marT="38735" marB="0"/>
                </a:tc>
                <a:tc>
                  <a:txBody>
                    <a:bodyPr/>
                    <a:lstStyle/>
                    <a:p>
                      <a:pPr marL="720090">
                        <a:lnSpc>
                          <a:spcPct val="100000"/>
                        </a:lnSpc>
                        <a:spcBef>
                          <a:spcPts val="305"/>
                        </a:spcBef>
                      </a:pPr>
                      <a:r>
                        <a:rPr lang="en-US" sz="1800" dirty="0">
                          <a:latin typeface="Times New Roman" panose="02020603050405020304" pitchFamily="18" charset="0"/>
                          <a:cs typeface="Times New Roman" panose="02020603050405020304" pitchFamily="18" charset="0"/>
                        </a:rPr>
                        <a:t>34</a:t>
                      </a:r>
                      <a:endParaRPr sz="1800" dirty="0">
                        <a:latin typeface="Times New Roman" panose="02020603050405020304" pitchFamily="18" charset="0"/>
                        <a:cs typeface="Times New Roman" panose="02020603050405020304" pitchFamily="18" charset="0"/>
                      </a:endParaRPr>
                    </a:p>
                  </a:txBody>
                  <a:tcPr marL="0" marR="0" marT="38735" marB="0"/>
                </a:tc>
                <a:extLst>
                  <a:ext uri="{0D108BD9-81ED-4DB2-BD59-A6C34878D82A}">
                    <a16:rowId xmlns:a16="http://schemas.microsoft.com/office/drawing/2014/main" val="10003"/>
                  </a:ext>
                </a:extLst>
              </a:tr>
              <a:tr h="348865">
                <a:tc>
                  <a:txBody>
                    <a:bodyPr/>
                    <a:lstStyle/>
                    <a:p>
                      <a:pPr algn="ctr">
                        <a:lnSpc>
                          <a:spcPct val="100000"/>
                        </a:lnSpc>
                        <a:spcBef>
                          <a:spcPts val="305"/>
                        </a:spcBef>
                      </a:pPr>
                      <a:r>
                        <a:rPr sz="1800" dirty="0">
                          <a:latin typeface="Times New Roman" panose="02020603050405020304" pitchFamily="18" charset="0"/>
                          <a:cs typeface="Times New Roman" panose="02020603050405020304" pitchFamily="18" charset="0"/>
                        </a:rPr>
                        <a:t>4</a:t>
                      </a:r>
                    </a:p>
                  </a:txBody>
                  <a:tcPr marL="0" marR="0" marT="38735" marB="0"/>
                </a:tc>
                <a:tc>
                  <a:txBody>
                    <a:bodyPr/>
                    <a:lstStyle/>
                    <a:p>
                      <a:pPr marL="91440">
                        <a:lnSpc>
                          <a:spcPct val="100000"/>
                        </a:lnSpc>
                        <a:spcBef>
                          <a:spcPts val="305"/>
                        </a:spcBef>
                      </a:pPr>
                      <a:r>
                        <a:rPr sz="1800" dirty="0">
                          <a:latin typeface="Times New Roman" panose="02020603050405020304" pitchFamily="18" charset="0"/>
                          <a:cs typeface="Times New Roman" panose="02020603050405020304" pitchFamily="18" charset="0"/>
                        </a:rPr>
                        <a:t>Buzzer</a:t>
                      </a:r>
                    </a:p>
                  </a:txBody>
                  <a:tcPr marL="0" marR="0" marT="38735" marB="0"/>
                </a:tc>
                <a:tc>
                  <a:txBody>
                    <a:bodyPr/>
                    <a:lstStyle/>
                    <a:p>
                      <a:pPr marL="720090">
                        <a:lnSpc>
                          <a:spcPct val="100000"/>
                        </a:lnSpc>
                        <a:spcBef>
                          <a:spcPts val="305"/>
                        </a:spcBef>
                      </a:pPr>
                      <a:r>
                        <a:rPr lang="en-US" sz="1800" dirty="0">
                          <a:latin typeface="Times New Roman" panose="02020603050405020304" pitchFamily="18" charset="0"/>
                          <a:cs typeface="Times New Roman" panose="02020603050405020304" pitchFamily="18" charset="0"/>
                        </a:rPr>
                        <a:t>2</a:t>
                      </a:r>
                      <a:endParaRPr sz="1800" dirty="0">
                        <a:latin typeface="Times New Roman" panose="02020603050405020304" pitchFamily="18" charset="0"/>
                        <a:cs typeface="Times New Roman" panose="02020603050405020304" pitchFamily="18" charset="0"/>
                      </a:endParaRPr>
                    </a:p>
                  </a:txBody>
                  <a:tcPr marL="0" marR="0" marT="38735" marB="0"/>
                </a:tc>
                <a:extLst>
                  <a:ext uri="{0D108BD9-81ED-4DB2-BD59-A6C34878D82A}">
                    <a16:rowId xmlns:a16="http://schemas.microsoft.com/office/drawing/2014/main" val="10004"/>
                  </a:ext>
                </a:extLst>
              </a:tr>
              <a:tr h="262371">
                <a:tc>
                  <a:txBody>
                    <a:bodyPr/>
                    <a:lstStyle/>
                    <a:p>
                      <a:pPr marL="54610" algn="ctr">
                        <a:lnSpc>
                          <a:spcPct val="100000"/>
                        </a:lnSpc>
                        <a:spcBef>
                          <a:spcPts val="305"/>
                        </a:spcBef>
                      </a:pPr>
                      <a:r>
                        <a:rPr sz="1800" dirty="0">
                          <a:latin typeface="Times New Roman" panose="02020603050405020304" pitchFamily="18" charset="0"/>
                          <a:cs typeface="Times New Roman" panose="02020603050405020304" pitchFamily="18" charset="0"/>
                        </a:rPr>
                        <a:t>5</a:t>
                      </a:r>
                    </a:p>
                  </a:txBody>
                  <a:tcPr marL="0" marR="0" marT="38735" marB="0"/>
                </a:tc>
                <a:tc>
                  <a:txBody>
                    <a:bodyPr/>
                    <a:lstStyle/>
                    <a:p>
                      <a:pPr marL="91440">
                        <a:lnSpc>
                          <a:spcPct val="100000"/>
                        </a:lnSpc>
                        <a:spcBef>
                          <a:spcPts val="305"/>
                        </a:spcBef>
                      </a:pPr>
                      <a:r>
                        <a:rPr sz="1800" dirty="0">
                          <a:latin typeface="Times New Roman" panose="02020603050405020304" pitchFamily="18" charset="0"/>
                          <a:cs typeface="Times New Roman" panose="02020603050405020304" pitchFamily="18" charset="0"/>
                        </a:rPr>
                        <a:t>Button</a:t>
                      </a:r>
                    </a:p>
                  </a:txBody>
                  <a:tcPr marL="0" marR="0" marT="38735" marB="0"/>
                </a:tc>
                <a:tc>
                  <a:txBody>
                    <a:bodyPr/>
                    <a:lstStyle/>
                    <a:p>
                      <a:pPr marL="720090">
                        <a:lnSpc>
                          <a:spcPct val="100000"/>
                        </a:lnSpc>
                        <a:spcBef>
                          <a:spcPts val="305"/>
                        </a:spcBef>
                      </a:pPr>
                      <a:r>
                        <a:rPr lang="en-US" sz="1800" dirty="0">
                          <a:latin typeface="Times New Roman" panose="02020603050405020304" pitchFamily="18" charset="0"/>
                          <a:cs typeface="Times New Roman" panose="02020603050405020304" pitchFamily="18" charset="0"/>
                        </a:rPr>
                        <a:t>15</a:t>
                      </a:r>
                      <a:endParaRPr sz="1800" dirty="0">
                        <a:latin typeface="Times New Roman" panose="02020603050405020304" pitchFamily="18" charset="0"/>
                        <a:cs typeface="Times New Roman" panose="02020603050405020304" pitchFamily="18" charset="0"/>
                      </a:endParaRPr>
                    </a:p>
                  </a:txBody>
                  <a:tcPr marL="0" marR="0" marT="38735" marB="0"/>
                </a:tc>
                <a:extLst>
                  <a:ext uri="{0D108BD9-81ED-4DB2-BD59-A6C34878D82A}">
                    <a16:rowId xmlns:a16="http://schemas.microsoft.com/office/drawing/2014/main" val="10005"/>
                  </a:ext>
                </a:extLst>
              </a:tr>
            </a:tbl>
          </a:graphicData>
        </a:graphic>
      </p:graphicFrame>
      <p:sp>
        <p:nvSpPr>
          <p:cNvPr id="10" name="Rectangle 9"/>
          <p:cNvSpPr/>
          <p:nvPr/>
        </p:nvSpPr>
        <p:spPr>
          <a:xfrm>
            <a:off x="1081708" y="3462154"/>
            <a:ext cx="2560957" cy="461665"/>
          </a:xfrm>
          <a:prstGeom prst="rect">
            <a:avLst/>
          </a:prstGeom>
        </p:spPr>
        <p:txBody>
          <a:bodyPr wrap="none">
            <a:spAutoFit/>
          </a:bodyPr>
          <a:lstStyle/>
          <a:p>
            <a:pPr marL="355600" indent="-342900">
              <a:lnSpc>
                <a:spcPct val="100000"/>
              </a:lnSpc>
              <a:spcBef>
                <a:spcPts val="100"/>
              </a:spcBef>
              <a:buFont typeface="Wingdings"/>
              <a:buChar char=""/>
              <a:tabLst>
                <a:tab pos="355600" algn="l"/>
              </a:tabLst>
            </a:pPr>
            <a:r>
              <a:rPr lang="en-US" sz="2400" b="1" spc="-5" dirty="0">
                <a:latin typeface="Times New Roman"/>
                <a:cs typeface="Times New Roman"/>
              </a:rPr>
              <a:t>Pin Connection</a:t>
            </a:r>
            <a:endParaRPr lang="en-US" sz="2400" dirty="0">
              <a:latin typeface="Times New Roman"/>
              <a:cs typeface="Times New Roman"/>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66404" y="1534667"/>
            <a:ext cx="1981200" cy="1409700"/>
          </a:xfrm>
          <a:prstGeom prst="rect">
            <a:avLst/>
          </a:prstGeom>
        </p:spPr>
      </p:pic>
      <p:pic>
        <p:nvPicPr>
          <p:cNvPr id="3" name="object 3"/>
          <p:cNvPicPr/>
          <p:nvPr/>
        </p:nvPicPr>
        <p:blipFill>
          <a:blip r:embed="rId3" cstate="print"/>
          <a:stretch>
            <a:fillRect/>
          </a:stretch>
        </p:blipFill>
        <p:spPr>
          <a:xfrm>
            <a:off x="8852916" y="4617720"/>
            <a:ext cx="1409700" cy="1409700"/>
          </a:xfrm>
          <a:prstGeom prst="rect">
            <a:avLst/>
          </a:prstGeom>
        </p:spPr>
      </p:pic>
      <p:sp>
        <p:nvSpPr>
          <p:cNvPr id="4" name="object 4"/>
          <p:cNvSpPr txBox="1"/>
          <p:nvPr/>
        </p:nvSpPr>
        <p:spPr>
          <a:xfrm>
            <a:off x="1119022" y="355218"/>
            <a:ext cx="7473315" cy="5447665"/>
          </a:xfrm>
          <a:prstGeom prst="rect">
            <a:avLst/>
          </a:prstGeom>
        </p:spPr>
        <p:txBody>
          <a:bodyPr vert="horz" wrap="square" lIns="0" tIns="166370" rIns="0" bIns="0" rtlCol="0">
            <a:spAutoFit/>
          </a:bodyPr>
          <a:lstStyle/>
          <a:p>
            <a:pPr marL="355600" indent="-343535">
              <a:lnSpc>
                <a:spcPct val="100000"/>
              </a:lnSpc>
              <a:spcBef>
                <a:spcPts val="1310"/>
              </a:spcBef>
              <a:buFont typeface="Wingdings"/>
              <a:buChar char=""/>
              <a:tabLst>
                <a:tab pos="356235" algn="l"/>
              </a:tabLst>
            </a:pPr>
            <a:r>
              <a:rPr sz="2400" b="1" spc="-5" dirty="0">
                <a:latin typeface="Times New Roman"/>
                <a:cs typeface="Times New Roman"/>
              </a:rPr>
              <a:t>Specifications</a:t>
            </a:r>
            <a:endParaRPr sz="2400" dirty="0">
              <a:latin typeface="Times New Roman"/>
              <a:cs typeface="Times New Roman"/>
            </a:endParaRPr>
          </a:p>
          <a:p>
            <a:pPr marL="897890" lvl="1" indent="-172720">
              <a:lnSpc>
                <a:spcPct val="100000"/>
              </a:lnSpc>
              <a:spcBef>
                <a:spcPts val="910"/>
              </a:spcBef>
              <a:buSzPct val="94444"/>
              <a:buAutoNum type="arabicPeriod"/>
              <a:tabLst>
                <a:tab pos="898525" algn="l"/>
              </a:tabLst>
            </a:pPr>
            <a:r>
              <a:rPr sz="1800" b="1" spc="-5" dirty="0">
                <a:latin typeface="Times New Roman"/>
                <a:cs typeface="Times New Roman"/>
              </a:rPr>
              <a:t>ESP32</a:t>
            </a:r>
            <a:endParaRPr sz="1800" dirty="0">
              <a:latin typeface="Times New Roman"/>
              <a:cs typeface="Times New Roman"/>
            </a:endParaRPr>
          </a:p>
          <a:p>
            <a:pPr marL="1196975" lvl="2" indent="-287020">
              <a:lnSpc>
                <a:spcPct val="100000"/>
              </a:lnSpc>
              <a:spcBef>
                <a:spcPts val="15"/>
              </a:spcBef>
              <a:buFont typeface="Wingdings"/>
              <a:buChar char=""/>
              <a:tabLst>
                <a:tab pos="1196975" algn="l"/>
                <a:tab pos="1197610" algn="l"/>
              </a:tabLst>
            </a:pPr>
            <a:r>
              <a:rPr sz="1600" spc="-5" dirty="0">
                <a:latin typeface="Times New Roman"/>
                <a:cs typeface="Times New Roman"/>
              </a:rPr>
              <a:t>32-bit</a:t>
            </a:r>
            <a:r>
              <a:rPr sz="1600" spc="20" dirty="0">
                <a:latin typeface="Times New Roman"/>
                <a:cs typeface="Times New Roman"/>
              </a:rPr>
              <a:t> </a:t>
            </a:r>
            <a:r>
              <a:rPr sz="1600" spc="-5" dirty="0">
                <a:latin typeface="Times New Roman"/>
                <a:cs typeface="Times New Roman"/>
              </a:rPr>
              <a:t>architecture</a:t>
            </a:r>
            <a:r>
              <a:rPr sz="1600" spc="60" dirty="0">
                <a:latin typeface="Times New Roman"/>
                <a:cs typeface="Times New Roman"/>
              </a:rPr>
              <a:t> </a:t>
            </a:r>
            <a:r>
              <a:rPr sz="1600" spc="-5" dirty="0">
                <a:latin typeface="Times New Roman"/>
                <a:cs typeface="Times New Roman"/>
              </a:rPr>
              <a:t>Operating</a:t>
            </a:r>
            <a:r>
              <a:rPr sz="1600" spc="15" dirty="0">
                <a:latin typeface="Times New Roman"/>
                <a:cs typeface="Times New Roman"/>
              </a:rPr>
              <a:t> </a:t>
            </a:r>
            <a:r>
              <a:rPr sz="1600" spc="-5" dirty="0">
                <a:latin typeface="Times New Roman"/>
                <a:cs typeface="Times New Roman"/>
              </a:rPr>
              <a:t>frequency</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20" dirty="0">
                <a:latin typeface="Times New Roman"/>
                <a:cs typeface="Times New Roman"/>
              </a:rPr>
              <a:t>Typically</a:t>
            </a:r>
            <a:r>
              <a:rPr sz="1600" spc="35" dirty="0">
                <a:latin typeface="Times New Roman"/>
                <a:cs typeface="Times New Roman"/>
              </a:rPr>
              <a:t> </a:t>
            </a:r>
            <a:r>
              <a:rPr sz="1600" spc="-5" dirty="0">
                <a:latin typeface="Times New Roman"/>
                <a:cs typeface="Times New Roman"/>
              </a:rPr>
              <a:t>runs at</a:t>
            </a:r>
            <a:r>
              <a:rPr sz="1600" dirty="0">
                <a:latin typeface="Times New Roman"/>
                <a:cs typeface="Times New Roman"/>
              </a:rPr>
              <a:t> 160 or</a:t>
            </a:r>
            <a:r>
              <a:rPr sz="1600" spc="-15" dirty="0">
                <a:latin typeface="Times New Roman"/>
                <a:cs typeface="Times New Roman"/>
              </a:rPr>
              <a:t> </a:t>
            </a:r>
            <a:r>
              <a:rPr sz="1600" dirty="0">
                <a:latin typeface="Times New Roman"/>
                <a:cs typeface="Times New Roman"/>
              </a:rPr>
              <a:t>240</a:t>
            </a:r>
            <a:r>
              <a:rPr sz="1600" spc="-5" dirty="0">
                <a:latin typeface="Times New Roman"/>
                <a:cs typeface="Times New Roman"/>
              </a:rPr>
              <a:t> MHz</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5" dirty="0">
                <a:latin typeface="Times New Roman"/>
                <a:cs typeface="Times New Roman"/>
              </a:rPr>
              <a:t>Internal</a:t>
            </a:r>
            <a:r>
              <a:rPr sz="1600" spc="35" dirty="0">
                <a:latin typeface="Times New Roman"/>
                <a:cs typeface="Times New Roman"/>
              </a:rPr>
              <a:t> </a:t>
            </a:r>
            <a:r>
              <a:rPr sz="1600" spc="-5" dirty="0">
                <a:latin typeface="Times New Roman"/>
                <a:cs typeface="Times New Roman"/>
              </a:rPr>
              <a:t>RAM:</a:t>
            </a:r>
            <a:r>
              <a:rPr sz="1600" spc="-20" dirty="0">
                <a:latin typeface="Times New Roman"/>
                <a:cs typeface="Times New Roman"/>
              </a:rPr>
              <a:t> </a:t>
            </a:r>
            <a:r>
              <a:rPr sz="1600" spc="-35" dirty="0">
                <a:latin typeface="Times New Roman"/>
                <a:cs typeface="Times New Roman"/>
              </a:rPr>
              <a:t>Varies</a:t>
            </a:r>
            <a:r>
              <a:rPr sz="1600" spc="20" dirty="0">
                <a:latin typeface="Times New Roman"/>
                <a:cs typeface="Times New Roman"/>
              </a:rPr>
              <a:t> </a:t>
            </a:r>
            <a:r>
              <a:rPr sz="1600" spc="-5" dirty="0">
                <a:latin typeface="Times New Roman"/>
                <a:cs typeface="Times New Roman"/>
              </a:rPr>
              <a:t>between</a:t>
            </a:r>
            <a:r>
              <a:rPr sz="1600" spc="10" dirty="0">
                <a:latin typeface="Times New Roman"/>
                <a:cs typeface="Times New Roman"/>
              </a:rPr>
              <a:t> </a:t>
            </a:r>
            <a:r>
              <a:rPr sz="1600" dirty="0">
                <a:latin typeface="Times New Roman"/>
                <a:cs typeface="Times New Roman"/>
              </a:rPr>
              <a:t>448 </a:t>
            </a:r>
            <a:r>
              <a:rPr sz="1600" spc="-10" dirty="0">
                <a:latin typeface="Times New Roman"/>
                <a:cs typeface="Times New Roman"/>
              </a:rPr>
              <a:t>KB</a:t>
            </a:r>
            <a:r>
              <a:rPr sz="1600" spc="-15" dirty="0">
                <a:latin typeface="Times New Roman"/>
                <a:cs typeface="Times New Roman"/>
              </a:rPr>
              <a:t> </a:t>
            </a:r>
            <a:r>
              <a:rPr sz="1600" spc="-5" dirty="0">
                <a:latin typeface="Times New Roman"/>
                <a:cs typeface="Times New Roman"/>
              </a:rPr>
              <a:t>and</a:t>
            </a:r>
            <a:r>
              <a:rPr sz="1600" dirty="0">
                <a:latin typeface="Times New Roman"/>
                <a:cs typeface="Times New Roman"/>
              </a:rPr>
              <a:t> 520 </a:t>
            </a:r>
            <a:r>
              <a:rPr sz="1600" spc="-5" dirty="0">
                <a:latin typeface="Times New Roman"/>
                <a:cs typeface="Times New Roman"/>
              </a:rPr>
              <a:t>KB</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5" dirty="0">
                <a:latin typeface="Times New Roman"/>
                <a:cs typeface="Times New Roman"/>
              </a:rPr>
              <a:t>External</a:t>
            </a:r>
            <a:r>
              <a:rPr sz="1600" spc="20" dirty="0">
                <a:latin typeface="Times New Roman"/>
                <a:cs typeface="Times New Roman"/>
              </a:rPr>
              <a:t> </a:t>
            </a:r>
            <a:r>
              <a:rPr sz="1600" spc="-5" dirty="0">
                <a:latin typeface="Times New Roman"/>
                <a:cs typeface="Times New Roman"/>
              </a:rPr>
              <a:t>RAM:</a:t>
            </a:r>
            <a:r>
              <a:rPr sz="1600" spc="10" dirty="0">
                <a:latin typeface="Times New Roman"/>
                <a:cs typeface="Times New Roman"/>
              </a:rPr>
              <a:t> </a:t>
            </a:r>
            <a:r>
              <a:rPr sz="1600" spc="-5" dirty="0">
                <a:latin typeface="Times New Roman"/>
                <a:cs typeface="Times New Roman"/>
              </a:rPr>
              <a:t>Can</a:t>
            </a:r>
            <a:r>
              <a:rPr sz="1600" spc="5" dirty="0">
                <a:latin typeface="Times New Roman"/>
                <a:cs typeface="Times New Roman"/>
              </a:rPr>
              <a:t> </a:t>
            </a:r>
            <a:r>
              <a:rPr sz="1600" dirty="0">
                <a:latin typeface="Times New Roman"/>
                <a:cs typeface="Times New Roman"/>
              </a:rPr>
              <a:t>be</a:t>
            </a:r>
            <a:r>
              <a:rPr sz="1600" spc="10" dirty="0">
                <a:latin typeface="Times New Roman"/>
                <a:cs typeface="Times New Roman"/>
              </a:rPr>
              <a:t> </a:t>
            </a:r>
            <a:r>
              <a:rPr sz="1600" spc="-5" dirty="0">
                <a:latin typeface="Times New Roman"/>
                <a:cs typeface="Times New Roman"/>
              </a:rPr>
              <a:t>added</a:t>
            </a:r>
            <a:r>
              <a:rPr sz="1600" spc="5" dirty="0">
                <a:latin typeface="Times New Roman"/>
                <a:cs typeface="Times New Roman"/>
              </a:rPr>
              <a:t> </a:t>
            </a:r>
            <a:r>
              <a:rPr sz="1600" spc="-5" dirty="0">
                <a:latin typeface="Times New Roman"/>
                <a:cs typeface="Times New Roman"/>
              </a:rPr>
              <a:t>externally</a:t>
            </a:r>
            <a:r>
              <a:rPr sz="1600" spc="45" dirty="0">
                <a:latin typeface="Times New Roman"/>
                <a:cs typeface="Times New Roman"/>
              </a:rPr>
              <a:t> </a:t>
            </a:r>
            <a:r>
              <a:rPr sz="1600" dirty="0">
                <a:latin typeface="Times New Roman"/>
                <a:cs typeface="Times New Roman"/>
              </a:rPr>
              <a:t>for</a:t>
            </a:r>
            <a:r>
              <a:rPr sz="1600" spc="-5" dirty="0">
                <a:latin typeface="Times New Roman"/>
                <a:cs typeface="Times New Roman"/>
              </a:rPr>
              <a:t> additional</a:t>
            </a:r>
            <a:r>
              <a:rPr sz="1600" spc="30" dirty="0">
                <a:latin typeface="Times New Roman"/>
                <a:cs typeface="Times New Roman"/>
              </a:rPr>
              <a:t> </a:t>
            </a:r>
            <a:r>
              <a:rPr sz="1600" spc="-10" dirty="0">
                <a:latin typeface="Times New Roman"/>
                <a:cs typeface="Times New Roman"/>
              </a:rPr>
              <a:t>memory</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20" dirty="0">
                <a:latin typeface="Times New Roman"/>
                <a:cs typeface="Times New Roman"/>
              </a:rPr>
              <a:t>Typically</a:t>
            </a:r>
            <a:r>
              <a:rPr sz="1600" spc="35" dirty="0">
                <a:latin typeface="Times New Roman"/>
                <a:cs typeface="Times New Roman"/>
              </a:rPr>
              <a:t> </a:t>
            </a:r>
            <a:r>
              <a:rPr sz="1600" spc="-5" dirty="0">
                <a:latin typeface="Times New Roman"/>
                <a:cs typeface="Times New Roman"/>
              </a:rPr>
              <a:t>operates</a:t>
            </a:r>
            <a:r>
              <a:rPr sz="1600" spc="20" dirty="0">
                <a:latin typeface="Times New Roman"/>
                <a:cs typeface="Times New Roman"/>
              </a:rPr>
              <a:t> </a:t>
            </a:r>
            <a:r>
              <a:rPr sz="1600" spc="-5" dirty="0">
                <a:latin typeface="Times New Roman"/>
                <a:cs typeface="Times New Roman"/>
              </a:rPr>
              <a:t>at</a:t>
            </a:r>
            <a:r>
              <a:rPr sz="1600" dirty="0">
                <a:latin typeface="Times New Roman"/>
                <a:cs typeface="Times New Roman"/>
              </a:rPr>
              <a:t> </a:t>
            </a:r>
            <a:r>
              <a:rPr sz="1600" spc="-5" dirty="0">
                <a:latin typeface="Times New Roman"/>
                <a:cs typeface="Times New Roman"/>
              </a:rPr>
              <a:t>3.3V</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5" dirty="0">
                <a:latin typeface="Times New Roman"/>
                <a:cs typeface="Times New Roman"/>
              </a:rPr>
              <a:t>GPIO</a:t>
            </a:r>
            <a:r>
              <a:rPr sz="1600" dirty="0">
                <a:latin typeface="Times New Roman"/>
                <a:cs typeface="Times New Roman"/>
              </a:rPr>
              <a:t> </a:t>
            </a:r>
            <a:r>
              <a:rPr sz="1600" spc="-5" dirty="0">
                <a:latin typeface="Times New Roman"/>
                <a:cs typeface="Times New Roman"/>
              </a:rPr>
              <a:t>(General</a:t>
            </a:r>
            <a:r>
              <a:rPr sz="1600" spc="35" dirty="0">
                <a:latin typeface="Times New Roman"/>
                <a:cs typeface="Times New Roman"/>
              </a:rPr>
              <a:t> </a:t>
            </a:r>
            <a:r>
              <a:rPr sz="1600" spc="-5" dirty="0">
                <a:latin typeface="Times New Roman"/>
                <a:cs typeface="Times New Roman"/>
              </a:rPr>
              <a:t>Purpose</a:t>
            </a:r>
            <a:r>
              <a:rPr sz="1600" spc="5" dirty="0">
                <a:latin typeface="Times New Roman"/>
                <a:cs typeface="Times New Roman"/>
              </a:rPr>
              <a:t> </a:t>
            </a:r>
            <a:r>
              <a:rPr sz="1600" spc="-5" dirty="0">
                <a:latin typeface="Times New Roman"/>
                <a:cs typeface="Times New Roman"/>
              </a:rPr>
              <a:t>Input/Output)</a:t>
            </a:r>
            <a:r>
              <a:rPr sz="1600" spc="25" dirty="0">
                <a:latin typeface="Times New Roman"/>
                <a:cs typeface="Times New Roman"/>
              </a:rPr>
              <a:t> </a:t>
            </a:r>
            <a:r>
              <a:rPr sz="1600" spc="-5" dirty="0">
                <a:latin typeface="Times New Roman"/>
                <a:cs typeface="Times New Roman"/>
              </a:rPr>
              <a:t>pins</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5" dirty="0">
                <a:latin typeface="Times New Roman"/>
                <a:cs typeface="Times New Roman"/>
              </a:rPr>
              <a:t>I2C,</a:t>
            </a:r>
            <a:r>
              <a:rPr sz="1600" dirty="0">
                <a:latin typeface="Times New Roman"/>
                <a:cs typeface="Times New Roman"/>
              </a:rPr>
              <a:t> </a:t>
            </a:r>
            <a:r>
              <a:rPr sz="1600" spc="-5" dirty="0">
                <a:latin typeface="Times New Roman"/>
                <a:cs typeface="Times New Roman"/>
              </a:rPr>
              <a:t>SPI,</a:t>
            </a:r>
            <a:r>
              <a:rPr sz="1600" spc="10" dirty="0">
                <a:latin typeface="Times New Roman"/>
                <a:cs typeface="Times New Roman"/>
              </a:rPr>
              <a:t> </a:t>
            </a:r>
            <a:r>
              <a:rPr sz="1600" spc="-50" dirty="0">
                <a:latin typeface="Times New Roman"/>
                <a:cs typeface="Times New Roman"/>
              </a:rPr>
              <a:t>UART,</a:t>
            </a:r>
            <a:r>
              <a:rPr sz="1600" spc="-10" dirty="0">
                <a:latin typeface="Times New Roman"/>
                <a:cs typeface="Times New Roman"/>
              </a:rPr>
              <a:t> </a:t>
            </a:r>
            <a:r>
              <a:rPr sz="1600" spc="-5" dirty="0">
                <a:latin typeface="Times New Roman"/>
                <a:cs typeface="Times New Roman"/>
              </a:rPr>
              <a:t>I2S</a:t>
            </a:r>
            <a:r>
              <a:rPr sz="1600" spc="10" dirty="0">
                <a:latin typeface="Times New Roman"/>
                <a:cs typeface="Times New Roman"/>
              </a:rPr>
              <a:t> </a:t>
            </a:r>
            <a:r>
              <a:rPr sz="1600" dirty="0">
                <a:latin typeface="Times New Roman"/>
                <a:cs typeface="Times New Roman"/>
              </a:rPr>
              <a:t>for</a:t>
            </a:r>
            <a:r>
              <a:rPr sz="1600" spc="5" dirty="0">
                <a:latin typeface="Times New Roman"/>
                <a:cs typeface="Times New Roman"/>
              </a:rPr>
              <a:t> </a:t>
            </a:r>
            <a:r>
              <a:rPr sz="1600" spc="-5" dirty="0">
                <a:latin typeface="Times New Roman"/>
                <a:cs typeface="Times New Roman"/>
              </a:rPr>
              <a:t>communication</a:t>
            </a:r>
            <a:r>
              <a:rPr sz="1600" spc="65" dirty="0">
                <a:latin typeface="Times New Roman"/>
                <a:cs typeface="Times New Roman"/>
              </a:rPr>
              <a:t> </a:t>
            </a:r>
            <a:r>
              <a:rPr sz="1600" spc="-5" dirty="0">
                <a:latin typeface="Times New Roman"/>
                <a:cs typeface="Times New Roman"/>
              </a:rPr>
              <a:t>with</a:t>
            </a:r>
            <a:r>
              <a:rPr sz="1600" spc="15" dirty="0">
                <a:latin typeface="Times New Roman"/>
                <a:cs typeface="Times New Roman"/>
              </a:rPr>
              <a:t> </a:t>
            </a:r>
            <a:r>
              <a:rPr sz="1600" spc="-5" dirty="0">
                <a:latin typeface="Times New Roman"/>
                <a:cs typeface="Times New Roman"/>
              </a:rPr>
              <a:t>other</a:t>
            </a:r>
            <a:r>
              <a:rPr sz="1600" spc="10" dirty="0">
                <a:latin typeface="Times New Roman"/>
                <a:cs typeface="Times New Roman"/>
              </a:rPr>
              <a:t> </a:t>
            </a:r>
            <a:r>
              <a:rPr sz="1600" spc="-5" dirty="0">
                <a:latin typeface="Times New Roman"/>
                <a:cs typeface="Times New Roman"/>
              </a:rPr>
              <a:t>devices</a:t>
            </a:r>
            <a:endParaRPr sz="1600" dirty="0">
              <a:latin typeface="Times New Roman"/>
              <a:cs typeface="Times New Roman"/>
            </a:endParaRPr>
          </a:p>
          <a:p>
            <a:pPr marL="1196975" lvl="2" indent="-287020">
              <a:lnSpc>
                <a:spcPct val="100000"/>
              </a:lnSpc>
              <a:spcBef>
                <a:spcPts val="5"/>
              </a:spcBef>
              <a:buFont typeface="Wingdings"/>
              <a:buChar char=""/>
              <a:tabLst>
                <a:tab pos="1196975" algn="l"/>
                <a:tab pos="1197610" algn="l"/>
              </a:tabLst>
            </a:pPr>
            <a:r>
              <a:rPr sz="1600" spc="-10" dirty="0">
                <a:latin typeface="Times New Roman"/>
                <a:cs typeface="Times New Roman"/>
              </a:rPr>
              <a:t>PWM</a:t>
            </a:r>
            <a:r>
              <a:rPr sz="1600" spc="25" dirty="0">
                <a:latin typeface="Times New Roman"/>
                <a:cs typeface="Times New Roman"/>
              </a:rPr>
              <a:t> </a:t>
            </a:r>
            <a:r>
              <a:rPr sz="1600" spc="-5" dirty="0">
                <a:latin typeface="Times New Roman"/>
                <a:cs typeface="Times New Roman"/>
              </a:rPr>
              <a:t>(Pulse</a:t>
            </a:r>
            <a:r>
              <a:rPr sz="1600" spc="-10" dirty="0">
                <a:latin typeface="Times New Roman"/>
                <a:cs typeface="Times New Roman"/>
              </a:rPr>
              <a:t> </a:t>
            </a:r>
            <a:r>
              <a:rPr sz="1600" spc="-20" dirty="0">
                <a:latin typeface="Times New Roman"/>
                <a:cs typeface="Times New Roman"/>
              </a:rPr>
              <a:t>Width</a:t>
            </a:r>
            <a:r>
              <a:rPr sz="1600" spc="45" dirty="0">
                <a:latin typeface="Times New Roman"/>
                <a:cs typeface="Times New Roman"/>
              </a:rPr>
              <a:t> </a:t>
            </a:r>
            <a:r>
              <a:rPr sz="1600" spc="-5" dirty="0">
                <a:latin typeface="Times New Roman"/>
                <a:cs typeface="Times New Roman"/>
              </a:rPr>
              <a:t>Modulation)</a:t>
            </a:r>
            <a:r>
              <a:rPr sz="1600" spc="30" dirty="0">
                <a:latin typeface="Times New Roman"/>
                <a:cs typeface="Times New Roman"/>
              </a:rPr>
              <a:t> </a:t>
            </a:r>
            <a:r>
              <a:rPr sz="1600" dirty="0">
                <a:latin typeface="Times New Roman"/>
                <a:cs typeface="Times New Roman"/>
              </a:rPr>
              <a:t>for</a:t>
            </a:r>
            <a:r>
              <a:rPr sz="1600" spc="5" dirty="0">
                <a:latin typeface="Times New Roman"/>
                <a:cs typeface="Times New Roman"/>
              </a:rPr>
              <a:t> </a:t>
            </a:r>
            <a:r>
              <a:rPr sz="1600" spc="-5" dirty="0">
                <a:latin typeface="Times New Roman"/>
                <a:cs typeface="Times New Roman"/>
              </a:rPr>
              <a:t>controlling</a:t>
            </a:r>
            <a:r>
              <a:rPr sz="1600" spc="40" dirty="0">
                <a:latin typeface="Times New Roman"/>
                <a:cs typeface="Times New Roman"/>
              </a:rPr>
              <a:t> </a:t>
            </a:r>
            <a:r>
              <a:rPr sz="1600" spc="-5" dirty="0">
                <a:latin typeface="Times New Roman"/>
                <a:cs typeface="Times New Roman"/>
              </a:rPr>
              <a:t>analog</a:t>
            </a:r>
            <a:r>
              <a:rPr sz="1600" spc="15" dirty="0">
                <a:latin typeface="Times New Roman"/>
                <a:cs typeface="Times New Roman"/>
              </a:rPr>
              <a:t> </a:t>
            </a:r>
            <a:r>
              <a:rPr sz="1600" spc="-5" dirty="0">
                <a:latin typeface="Times New Roman"/>
                <a:cs typeface="Times New Roman"/>
              </a:rPr>
              <a:t>devices</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10" dirty="0">
                <a:latin typeface="Times New Roman"/>
                <a:cs typeface="Times New Roman"/>
              </a:rPr>
              <a:t>ADC</a:t>
            </a:r>
            <a:r>
              <a:rPr sz="1600" dirty="0">
                <a:latin typeface="Times New Roman"/>
                <a:cs typeface="Times New Roman"/>
              </a:rPr>
              <a:t> </a:t>
            </a:r>
            <a:r>
              <a:rPr sz="1600" spc="-5" dirty="0">
                <a:latin typeface="Times New Roman"/>
                <a:cs typeface="Times New Roman"/>
              </a:rPr>
              <a:t>(Analog-to-Digital</a:t>
            </a:r>
            <a:r>
              <a:rPr sz="1600" spc="55" dirty="0">
                <a:latin typeface="Times New Roman"/>
                <a:cs typeface="Times New Roman"/>
              </a:rPr>
              <a:t> </a:t>
            </a:r>
            <a:r>
              <a:rPr sz="1600" spc="-5" dirty="0">
                <a:latin typeface="Times New Roman"/>
                <a:cs typeface="Times New Roman"/>
              </a:rPr>
              <a:t>Converter)</a:t>
            </a:r>
            <a:r>
              <a:rPr sz="1600" spc="40" dirty="0">
                <a:latin typeface="Times New Roman"/>
                <a:cs typeface="Times New Roman"/>
              </a:rPr>
              <a:t> </a:t>
            </a:r>
            <a:r>
              <a:rPr sz="1600" dirty="0">
                <a:latin typeface="Times New Roman"/>
                <a:cs typeface="Times New Roman"/>
              </a:rPr>
              <a:t>for</a:t>
            </a:r>
            <a:r>
              <a:rPr sz="1600" spc="5" dirty="0">
                <a:latin typeface="Times New Roman"/>
                <a:cs typeface="Times New Roman"/>
              </a:rPr>
              <a:t> </a:t>
            </a:r>
            <a:r>
              <a:rPr sz="1600" spc="-5" dirty="0">
                <a:latin typeface="Times New Roman"/>
                <a:cs typeface="Times New Roman"/>
              </a:rPr>
              <a:t>analog</a:t>
            </a:r>
            <a:r>
              <a:rPr sz="1600" spc="25" dirty="0">
                <a:latin typeface="Times New Roman"/>
                <a:cs typeface="Times New Roman"/>
              </a:rPr>
              <a:t> </a:t>
            </a:r>
            <a:r>
              <a:rPr sz="1600" spc="-5" dirty="0">
                <a:latin typeface="Times New Roman"/>
                <a:cs typeface="Times New Roman"/>
              </a:rPr>
              <a:t>sensor</a:t>
            </a:r>
            <a:r>
              <a:rPr sz="1600" spc="10" dirty="0">
                <a:latin typeface="Times New Roman"/>
                <a:cs typeface="Times New Roman"/>
              </a:rPr>
              <a:t> </a:t>
            </a:r>
            <a:r>
              <a:rPr sz="1600" spc="-5" dirty="0">
                <a:latin typeface="Times New Roman"/>
                <a:cs typeface="Times New Roman"/>
              </a:rPr>
              <a:t>input</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10" dirty="0">
                <a:latin typeface="Times New Roman"/>
                <a:cs typeface="Times New Roman"/>
              </a:rPr>
              <a:t>DAC</a:t>
            </a:r>
            <a:r>
              <a:rPr sz="1600" spc="-5" dirty="0">
                <a:latin typeface="Times New Roman"/>
                <a:cs typeface="Times New Roman"/>
              </a:rPr>
              <a:t> (Digital-to-Analog</a:t>
            </a:r>
            <a:r>
              <a:rPr sz="1600" spc="55" dirty="0">
                <a:latin typeface="Times New Roman"/>
                <a:cs typeface="Times New Roman"/>
              </a:rPr>
              <a:t> </a:t>
            </a:r>
            <a:r>
              <a:rPr sz="1600" spc="-5" dirty="0">
                <a:latin typeface="Times New Roman"/>
                <a:cs typeface="Times New Roman"/>
              </a:rPr>
              <a:t>Converter)</a:t>
            </a:r>
            <a:r>
              <a:rPr sz="1600" spc="35" dirty="0">
                <a:latin typeface="Times New Roman"/>
                <a:cs typeface="Times New Roman"/>
              </a:rPr>
              <a:t> </a:t>
            </a:r>
            <a:r>
              <a:rPr sz="1600" dirty="0">
                <a:latin typeface="Times New Roman"/>
                <a:cs typeface="Times New Roman"/>
              </a:rPr>
              <a:t>for</a:t>
            </a:r>
            <a:r>
              <a:rPr sz="1600" spc="-5" dirty="0">
                <a:latin typeface="Times New Roman"/>
                <a:cs typeface="Times New Roman"/>
              </a:rPr>
              <a:t> analog</a:t>
            </a:r>
            <a:r>
              <a:rPr sz="1600" spc="20" dirty="0">
                <a:latin typeface="Times New Roman"/>
                <a:cs typeface="Times New Roman"/>
              </a:rPr>
              <a:t> </a:t>
            </a:r>
            <a:r>
              <a:rPr sz="1600" dirty="0">
                <a:latin typeface="Times New Roman"/>
                <a:cs typeface="Times New Roman"/>
              </a:rPr>
              <a:t>output</a:t>
            </a:r>
          </a:p>
          <a:p>
            <a:pPr marL="1005840" lvl="1" indent="-172720">
              <a:lnSpc>
                <a:spcPct val="100000"/>
              </a:lnSpc>
              <a:spcBef>
                <a:spcPts val="1030"/>
              </a:spcBef>
              <a:buSzPct val="94444"/>
              <a:buAutoNum type="arabicPeriod"/>
              <a:tabLst>
                <a:tab pos="1006475" algn="l"/>
              </a:tabLst>
            </a:pPr>
            <a:r>
              <a:rPr sz="1800" b="1" dirty="0">
                <a:latin typeface="Times New Roman"/>
                <a:cs typeface="Times New Roman"/>
              </a:rPr>
              <a:t>DHT</a:t>
            </a:r>
            <a:r>
              <a:rPr sz="1800" b="1" spc="-85" dirty="0">
                <a:latin typeface="Times New Roman"/>
                <a:cs typeface="Times New Roman"/>
              </a:rPr>
              <a:t> </a:t>
            </a:r>
            <a:r>
              <a:rPr sz="1800" b="1" spc="-50" dirty="0">
                <a:latin typeface="Times New Roman"/>
                <a:cs typeface="Times New Roman"/>
              </a:rPr>
              <a:t>11</a:t>
            </a:r>
            <a:endParaRPr sz="1800" dirty="0">
              <a:latin typeface="Times New Roman"/>
              <a:cs typeface="Times New Roman"/>
            </a:endParaRPr>
          </a:p>
          <a:p>
            <a:pPr marL="1196975" lvl="2" indent="-287020">
              <a:lnSpc>
                <a:spcPct val="100000"/>
              </a:lnSpc>
              <a:spcBef>
                <a:spcPts val="1600"/>
              </a:spcBef>
              <a:buFont typeface="Wingdings"/>
              <a:buChar char=""/>
              <a:tabLst>
                <a:tab pos="1196975" algn="l"/>
                <a:tab pos="1197610" algn="l"/>
              </a:tabLst>
            </a:pPr>
            <a:r>
              <a:rPr sz="1600" spc="-20" dirty="0">
                <a:latin typeface="Times New Roman"/>
                <a:cs typeface="Times New Roman"/>
              </a:rPr>
              <a:t>Typically</a:t>
            </a:r>
            <a:r>
              <a:rPr sz="1600" spc="50" dirty="0">
                <a:latin typeface="Times New Roman"/>
                <a:cs typeface="Times New Roman"/>
              </a:rPr>
              <a:t> </a:t>
            </a:r>
            <a:r>
              <a:rPr sz="1600" spc="-10" dirty="0">
                <a:latin typeface="Times New Roman"/>
                <a:cs typeface="Times New Roman"/>
              </a:rPr>
              <a:t>measures</a:t>
            </a:r>
            <a:r>
              <a:rPr sz="1600" spc="65" dirty="0">
                <a:latin typeface="Times New Roman"/>
                <a:cs typeface="Times New Roman"/>
              </a:rPr>
              <a:t> </a:t>
            </a:r>
            <a:r>
              <a:rPr sz="1600" spc="-5" dirty="0">
                <a:latin typeface="Times New Roman"/>
                <a:cs typeface="Times New Roman"/>
              </a:rPr>
              <a:t>temperatures</a:t>
            </a:r>
            <a:r>
              <a:rPr sz="1600" spc="70" dirty="0">
                <a:latin typeface="Times New Roman"/>
                <a:cs typeface="Times New Roman"/>
              </a:rPr>
              <a:t> </a:t>
            </a:r>
            <a:r>
              <a:rPr sz="1600" spc="-5" dirty="0">
                <a:latin typeface="Times New Roman"/>
                <a:cs typeface="Times New Roman"/>
              </a:rPr>
              <a:t>between</a:t>
            </a:r>
            <a:r>
              <a:rPr sz="1600" spc="20" dirty="0">
                <a:latin typeface="Times New Roman"/>
                <a:cs typeface="Times New Roman"/>
              </a:rPr>
              <a:t> </a:t>
            </a:r>
            <a:r>
              <a:rPr sz="1600" spc="-5" dirty="0">
                <a:latin typeface="Times New Roman"/>
                <a:cs typeface="Times New Roman"/>
              </a:rPr>
              <a:t>0°C</a:t>
            </a:r>
            <a:r>
              <a:rPr sz="1600" spc="5" dirty="0">
                <a:latin typeface="Times New Roman"/>
                <a:cs typeface="Times New Roman"/>
              </a:rPr>
              <a:t> </a:t>
            </a:r>
            <a:r>
              <a:rPr sz="1600" spc="-5" dirty="0">
                <a:latin typeface="Times New Roman"/>
                <a:cs typeface="Times New Roman"/>
              </a:rPr>
              <a:t>to</a:t>
            </a:r>
            <a:r>
              <a:rPr sz="1600" spc="10" dirty="0">
                <a:latin typeface="Times New Roman"/>
                <a:cs typeface="Times New Roman"/>
              </a:rPr>
              <a:t> </a:t>
            </a:r>
            <a:r>
              <a:rPr sz="1600" spc="-5" dirty="0">
                <a:latin typeface="Times New Roman"/>
                <a:cs typeface="Times New Roman"/>
              </a:rPr>
              <a:t>50°C (32°F</a:t>
            </a:r>
            <a:r>
              <a:rPr sz="1600" spc="20" dirty="0">
                <a:latin typeface="Times New Roman"/>
                <a:cs typeface="Times New Roman"/>
              </a:rPr>
              <a:t> </a:t>
            </a:r>
            <a:r>
              <a:rPr sz="1600" spc="-5" dirty="0">
                <a:latin typeface="Times New Roman"/>
                <a:cs typeface="Times New Roman"/>
              </a:rPr>
              <a:t>to</a:t>
            </a:r>
            <a:r>
              <a:rPr sz="1600" spc="10" dirty="0">
                <a:latin typeface="Times New Roman"/>
                <a:cs typeface="Times New Roman"/>
              </a:rPr>
              <a:t> </a:t>
            </a:r>
            <a:r>
              <a:rPr sz="1600" spc="-5" dirty="0">
                <a:latin typeface="Times New Roman"/>
                <a:cs typeface="Times New Roman"/>
              </a:rPr>
              <a:t>122°F)</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20" dirty="0">
                <a:latin typeface="Times New Roman"/>
                <a:cs typeface="Times New Roman"/>
              </a:rPr>
              <a:t>Typically</a:t>
            </a:r>
            <a:r>
              <a:rPr sz="1600" spc="45" dirty="0">
                <a:latin typeface="Times New Roman"/>
                <a:cs typeface="Times New Roman"/>
              </a:rPr>
              <a:t> </a:t>
            </a:r>
            <a:r>
              <a:rPr sz="1600" spc="-10" dirty="0">
                <a:latin typeface="Times New Roman"/>
                <a:cs typeface="Times New Roman"/>
              </a:rPr>
              <a:t>measures</a:t>
            </a:r>
            <a:r>
              <a:rPr sz="1600" spc="65" dirty="0">
                <a:latin typeface="Times New Roman"/>
                <a:cs typeface="Times New Roman"/>
              </a:rPr>
              <a:t> </a:t>
            </a:r>
            <a:r>
              <a:rPr sz="1600" spc="-5" dirty="0">
                <a:latin typeface="Times New Roman"/>
                <a:cs typeface="Times New Roman"/>
              </a:rPr>
              <a:t>relative</a:t>
            </a:r>
            <a:r>
              <a:rPr sz="1600" spc="35" dirty="0">
                <a:latin typeface="Times New Roman"/>
                <a:cs typeface="Times New Roman"/>
              </a:rPr>
              <a:t> </a:t>
            </a:r>
            <a:r>
              <a:rPr sz="1600" spc="-10" dirty="0">
                <a:latin typeface="Times New Roman"/>
                <a:cs typeface="Times New Roman"/>
              </a:rPr>
              <a:t>humidity</a:t>
            </a:r>
            <a:r>
              <a:rPr sz="1600" spc="60" dirty="0">
                <a:latin typeface="Times New Roman"/>
                <a:cs typeface="Times New Roman"/>
              </a:rPr>
              <a:t> </a:t>
            </a:r>
            <a:r>
              <a:rPr sz="1600" spc="-5" dirty="0">
                <a:latin typeface="Times New Roman"/>
                <a:cs typeface="Times New Roman"/>
              </a:rPr>
              <a:t>in</a:t>
            </a:r>
            <a:r>
              <a:rPr sz="1600" spc="10"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range</a:t>
            </a:r>
            <a:r>
              <a:rPr sz="1600" spc="20"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dirty="0">
                <a:latin typeface="Times New Roman"/>
                <a:cs typeface="Times New Roman"/>
              </a:rPr>
              <a:t>20%</a:t>
            </a:r>
            <a:r>
              <a:rPr sz="1600" spc="5"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dirty="0">
                <a:latin typeface="Times New Roman"/>
                <a:cs typeface="Times New Roman"/>
              </a:rPr>
              <a:t>90%</a:t>
            </a:r>
          </a:p>
          <a:p>
            <a:pPr marL="1196975" lvl="2" indent="-287020">
              <a:lnSpc>
                <a:spcPct val="100000"/>
              </a:lnSpc>
              <a:buFont typeface="Wingdings"/>
              <a:buChar char=""/>
              <a:tabLst>
                <a:tab pos="1196975" algn="l"/>
                <a:tab pos="1197610" algn="l"/>
              </a:tabLst>
            </a:pPr>
            <a:r>
              <a:rPr sz="1600" spc="-15" dirty="0">
                <a:latin typeface="Times New Roman"/>
                <a:cs typeface="Times New Roman"/>
              </a:rPr>
              <a:t>Temperature</a:t>
            </a:r>
            <a:r>
              <a:rPr sz="1600" spc="35" dirty="0">
                <a:latin typeface="Times New Roman"/>
                <a:cs typeface="Times New Roman"/>
              </a:rPr>
              <a:t> </a:t>
            </a:r>
            <a:r>
              <a:rPr sz="1600" spc="-5" dirty="0">
                <a:latin typeface="Times New Roman"/>
                <a:cs typeface="Times New Roman"/>
              </a:rPr>
              <a:t>accuracy</a:t>
            </a:r>
            <a:r>
              <a:rPr sz="1600" spc="25" dirty="0">
                <a:latin typeface="Times New Roman"/>
                <a:cs typeface="Times New Roman"/>
              </a:rPr>
              <a:t> </a:t>
            </a:r>
            <a:r>
              <a:rPr sz="1600" spc="-5" dirty="0">
                <a:latin typeface="Times New Roman"/>
                <a:cs typeface="Times New Roman"/>
              </a:rPr>
              <a:t>is</a:t>
            </a:r>
            <a:r>
              <a:rPr sz="1600" spc="5" dirty="0">
                <a:latin typeface="Times New Roman"/>
                <a:cs typeface="Times New Roman"/>
              </a:rPr>
              <a:t> </a:t>
            </a:r>
            <a:r>
              <a:rPr sz="1600" spc="-5" dirty="0">
                <a:latin typeface="Times New Roman"/>
                <a:cs typeface="Times New Roman"/>
              </a:rPr>
              <a:t>around ±2</a:t>
            </a:r>
            <a:endParaRPr sz="1600" dirty="0">
              <a:latin typeface="Times New Roman"/>
              <a:cs typeface="Times New Roman"/>
            </a:endParaRPr>
          </a:p>
          <a:p>
            <a:pPr marL="1196975" lvl="2" indent="-287020">
              <a:lnSpc>
                <a:spcPct val="100000"/>
              </a:lnSpc>
              <a:spcBef>
                <a:spcPts val="5"/>
              </a:spcBef>
              <a:buFont typeface="Wingdings"/>
              <a:buChar char=""/>
              <a:tabLst>
                <a:tab pos="1196975" algn="l"/>
                <a:tab pos="1197610" algn="l"/>
              </a:tabLst>
            </a:pPr>
            <a:r>
              <a:rPr sz="1600" spc="-10" dirty="0">
                <a:latin typeface="Times New Roman"/>
                <a:cs typeface="Times New Roman"/>
              </a:rPr>
              <a:t>Humidity</a:t>
            </a:r>
            <a:r>
              <a:rPr sz="1600" spc="45" dirty="0">
                <a:latin typeface="Times New Roman"/>
                <a:cs typeface="Times New Roman"/>
              </a:rPr>
              <a:t> </a:t>
            </a:r>
            <a:r>
              <a:rPr sz="1600" spc="-5" dirty="0">
                <a:latin typeface="Times New Roman"/>
                <a:cs typeface="Times New Roman"/>
              </a:rPr>
              <a:t>accuracy</a:t>
            </a:r>
            <a:r>
              <a:rPr sz="1600" spc="2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around</a:t>
            </a:r>
            <a:r>
              <a:rPr sz="1600" dirty="0">
                <a:latin typeface="Times New Roman"/>
                <a:cs typeface="Times New Roman"/>
              </a:rPr>
              <a:t> </a:t>
            </a:r>
            <a:r>
              <a:rPr sz="1600" spc="-5" dirty="0">
                <a:latin typeface="Times New Roman"/>
                <a:cs typeface="Times New Roman"/>
              </a:rPr>
              <a:t>±5%</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sensor</a:t>
            </a:r>
            <a:r>
              <a:rPr sz="1600" spc="15" dirty="0">
                <a:latin typeface="Times New Roman"/>
                <a:cs typeface="Times New Roman"/>
              </a:rPr>
              <a:t> </a:t>
            </a:r>
            <a:r>
              <a:rPr sz="1600" spc="-5" dirty="0">
                <a:latin typeface="Times New Roman"/>
                <a:cs typeface="Times New Roman"/>
              </a:rPr>
              <a:t>requires</a:t>
            </a:r>
            <a:r>
              <a:rPr sz="1600" spc="30" dirty="0">
                <a:latin typeface="Times New Roman"/>
                <a:cs typeface="Times New Roman"/>
              </a:rPr>
              <a:t> </a:t>
            </a:r>
            <a:r>
              <a:rPr sz="1600" spc="-5" dirty="0">
                <a:latin typeface="Times New Roman"/>
                <a:cs typeface="Times New Roman"/>
              </a:rPr>
              <a:t>a</a:t>
            </a:r>
            <a:r>
              <a:rPr sz="1600" spc="15" dirty="0">
                <a:latin typeface="Times New Roman"/>
                <a:cs typeface="Times New Roman"/>
              </a:rPr>
              <a:t> </a:t>
            </a:r>
            <a:r>
              <a:rPr sz="1600" spc="-10" dirty="0">
                <a:latin typeface="Times New Roman"/>
                <a:cs typeface="Times New Roman"/>
              </a:rPr>
              <a:t>minimum</a:t>
            </a:r>
            <a:r>
              <a:rPr sz="1600" spc="65" dirty="0">
                <a:latin typeface="Times New Roman"/>
                <a:cs typeface="Times New Roman"/>
              </a:rPr>
              <a:t> </a:t>
            </a:r>
            <a:r>
              <a:rPr sz="1600" spc="-5" dirty="0">
                <a:latin typeface="Times New Roman"/>
                <a:cs typeface="Times New Roman"/>
              </a:rPr>
              <a:t>interval</a:t>
            </a:r>
            <a:r>
              <a:rPr sz="1600" spc="4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5" dirty="0">
                <a:latin typeface="Times New Roman"/>
                <a:cs typeface="Times New Roman"/>
              </a:rPr>
              <a:t>2</a:t>
            </a:r>
            <a:r>
              <a:rPr sz="1600" spc="10" dirty="0">
                <a:latin typeface="Times New Roman"/>
                <a:cs typeface="Times New Roman"/>
              </a:rPr>
              <a:t> </a:t>
            </a:r>
            <a:r>
              <a:rPr sz="1600" spc="-5" dirty="0">
                <a:latin typeface="Times New Roman"/>
                <a:cs typeface="Times New Roman"/>
              </a:rPr>
              <a:t>seconds</a:t>
            </a:r>
            <a:r>
              <a:rPr sz="1600" spc="15" dirty="0">
                <a:latin typeface="Times New Roman"/>
                <a:cs typeface="Times New Roman"/>
              </a:rPr>
              <a:t> </a:t>
            </a:r>
            <a:r>
              <a:rPr sz="1600" spc="-5" dirty="0">
                <a:latin typeface="Times New Roman"/>
                <a:cs typeface="Times New Roman"/>
              </a:rPr>
              <a:t>between</a:t>
            </a:r>
            <a:r>
              <a:rPr sz="1600" spc="20" dirty="0">
                <a:latin typeface="Times New Roman"/>
                <a:cs typeface="Times New Roman"/>
              </a:rPr>
              <a:t> </a:t>
            </a:r>
            <a:r>
              <a:rPr sz="1600" spc="-5" dirty="0">
                <a:latin typeface="Times New Roman"/>
                <a:cs typeface="Times New Roman"/>
              </a:rPr>
              <a:t>measurements</a:t>
            </a:r>
            <a:endParaRPr sz="1600" dirty="0">
              <a:latin typeface="Times New Roman"/>
              <a:cs typeface="Times New Roman"/>
            </a:endParaRPr>
          </a:p>
          <a:p>
            <a:pPr marL="1196975" lvl="2" indent="-287020">
              <a:lnSpc>
                <a:spcPct val="100000"/>
              </a:lnSpc>
              <a:buFont typeface="Wingdings"/>
              <a:buChar char=""/>
              <a:tabLst>
                <a:tab pos="1196975" algn="l"/>
                <a:tab pos="1197610" algn="l"/>
              </a:tabLst>
            </a:pPr>
            <a:r>
              <a:rPr sz="1600" spc="-20" dirty="0">
                <a:latin typeface="Times New Roman"/>
                <a:cs typeface="Times New Roman"/>
              </a:rPr>
              <a:t>Typically</a:t>
            </a:r>
            <a:r>
              <a:rPr sz="1600" spc="35" dirty="0">
                <a:latin typeface="Times New Roman"/>
                <a:cs typeface="Times New Roman"/>
              </a:rPr>
              <a:t> </a:t>
            </a:r>
            <a:r>
              <a:rPr sz="1600" spc="-5" dirty="0">
                <a:latin typeface="Times New Roman"/>
                <a:cs typeface="Times New Roman"/>
              </a:rPr>
              <a:t>operates</a:t>
            </a:r>
            <a:r>
              <a:rPr sz="1600" spc="25" dirty="0">
                <a:latin typeface="Times New Roman"/>
                <a:cs typeface="Times New Roman"/>
              </a:rPr>
              <a:t> </a:t>
            </a:r>
            <a:r>
              <a:rPr sz="1600" spc="-5" dirty="0">
                <a:latin typeface="Times New Roman"/>
                <a:cs typeface="Times New Roman"/>
              </a:rPr>
              <a:t>at</a:t>
            </a:r>
            <a:r>
              <a:rPr sz="1600" spc="5" dirty="0">
                <a:latin typeface="Times New Roman"/>
                <a:cs typeface="Times New Roman"/>
              </a:rPr>
              <a:t> </a:t>
            </a:r>
            <a:r>
              <a:rPr sz="1600" spc="-5" dirty="0">
                <a:latin typeface="Times New Roman"/>
                <a:cs typeface="Times New Roman"/>
              </a:rPr>
              <a:t>3.3V</a:t>
            </a:r>
            <a:r>
              <a:rPr sz="1600" spc="-45" dirty="0">
                <a:latin typeface="Times New Roman"/>
                <a:cs typeface="Times New Roman"/>
              </a:rPr>
              <a:t> </a:t>
            </a:r>
            <a:r>
              <a:rPr sz="1600" dirty="0">
                <a:latin typeface="Times New Roman"/>
                <a:cs typeface="Times New Roman"/>
              </a:rPr>
              <a:t>or </a:t>
            </a:r>
            <a:r>
              <a:rPr sz="1600" spc="-5" dirty="0">
                <a:latin typeface="Times New Roman"/>
                <a:cs typeface="Times New Roman"/>
              </a:rPr>
              <a:t>5V</a:t>
            </a:r>
            <a:endParaRPr sz="1600" dirty="0">
              <a:latin typeface="Times New Roman"/>
              <a:cs typeface="Times New Roman"/>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531387"/>
            <a:ext cx="1522095"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pitchFamily="18" charset="0"/>
                <a:cs typeface="Times New Roman" panose="02020603050405020304" pitchFamily="18" charset="0"/>
              </a:rPr>
              <a:t>3.Flam</a:t>
            </a:r>
            <a:r>
              <a:rPr sz="1800" b="1" spc="-9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Sensor</a:t>
            </a:r>
          </a:p>
        </p:txBody>
      </p:sp>
      <p:pic>
        <p:nvPicPr>
          <p:cNvPr id="3" name="object 3"/>
          <p:cNvPicPr/>
          <p:nvPr/>
        </p:nvPicPr>
        <p:blipFill>
          <a:blip r:embed="rId2" cstate="print"/>
          <a:stretch>
            <a:fillRect/>
          </a:stretch>
        </p:blipFill>
        <p:spPr>
          <a:xfrm>
            <a:off x="8612123" y="1098803"/>
            <a:ext cx="1409700" cy="1409700"/>
          </a:xfrm>
          <a:prstGeom prst="rect">
            <a:avLst/>
          </a:prstGeom>
        </p:spPr>
      </p:pic>
      <p:pic>
        <p:nvPicPr>
          <p:cNvPr id="4" name="object 4"/>
          <p:cNvPicPr/>
          <p:nvPr/>
        </p:nvPicPr>
        <p:blipFill>
          <a:blip r:embed="rId3" cstate="print"/>
          <a:stretch>
            <a:fillRect/>
          </a:stretch>
        </p:blipFill>
        <p:spPr>
          <a:xfrm>
            <a:off x="8612123" y="3976115"/>
            <a:ext cx="1508759" cy="1723644"/>
          </a:xfrm>
          <a:prstGeom prst="rect">
            <a:avLst/>
          </a:prstGeom>
        </p:spPr>
      </p:pic>
      <p:sp>
        <p:nvSpPr>
          <p:cNvPr id="5" name="object 5"/>
          <p:cNvSpPr txBox="1"/>
          <p:nvPr/>
        </p:nvSpPr>
        <p:spPr>
          <a:xfrm>
            <a:off x="2000250" y="1009015"/>
            <a:ext cx="6473825" cy="1976120"/>
          </a:xfrm>
          <a:prstGeom prst="rect">
            <a:avLst/>
          </a:prstGeom>
        </p:spPr>
        <p:txBody>
          <a:bodyPr vert="horz" wrap="square" lIns="0" tIns="12065" rIns="0" bIns="0" rtlCol="0">
            <a:spAutoFit/>
          </a:bodyPr>
          <a:lstStyle/>
          <a:p>
            <a:pPr marL="299085" marR="5080" indent="-287020" algn="just">
              <a:lnSpc>
                <a:spcPct val="100000"/>
              </a:lnSpc>
              <a:spcBef>
                <a:spcPts val="95"/>
              </a:spcBef>
              <a:buFont typeface="Wingdings"/>
              <a:buChar char=""/>
              <a:tabLst>
                <a:tab pos="299720" algn="l"/>
              </a:tabLst>
            </a:pPr>
            <a:r>
              <a:rPr sz="1600" spc="-5" dirty="0">
                <a:latin typeface="Times New Roman"/>
                <a:cs typeface="Times New Roman"/>
              </a:rPr>
              <a:t>Flame</a:t>
            </a:r>
            <a:r>
              <a:rPr sz="1600" dirty="0">
                <a:latin typeface="Times New Roman"/>
                <a:cs typeface="Times New Roman"/>
              </a:rPr>
              <a:t> </a:t>
            </a:r>
            <a:r>
              <a:rPr sz="1600" spc="-5" dirty="0">
                <a:latin typeface="Times New Roman"/>
                <a:cs typeface="Times New Roman"/>
              </a:rPr>
              <a:t>Sensor</a:t>
            </a:r>
            <a:r>
              <a:rPr sz="1600" dirty="0">
                <a:latin typeface="Times New Roman"/>
                <a:cs typeface="Times New Roman"/>
              </a:rPr>
              <a:t> </a:t>
            </a:r>
            <a:r>
              <a:rPr sz="1600" spc="-5" dirty="0">
                <a:latin typeface="Times New Roman"/>
                <a:cs typeface="Times New Roman"/>
              </a:rPr>
              <a:t>Module</a:t>
            </a:r>
            <a:r>
              <a:rPr sz="1600" dirty="0">
                <a:latin typeface="Times New Roman"/>
                <a:cs typeface="Times New Roman"/>
              </a:rPr>
              <a:t> </a:t>
            </a:r>
            <a:r>
              <a:rPr sz="1600" spc="-10" dirty="0">
                <a:latin typeface="Times New Roman"/>
                <a:cs typeface="Times New Roman"/>
              </a:rPr>
              <a:t>can</a:t>
            </a:r>
            <a:r>
              <a:rPr sz="1600" spc="-5" dirty="0">
                <a:latin typeface="Times New Roman"/>
                <a:cs typeface="Times New Roman"/>
              </a:rPr>
              <a:t> </a:t>
            </a:r>
            <a:r>
              <a:rPr sz="1600" dirty="0">
                <a:latin typeface="Times New Roman"/>
                <a:cs typeface="Times New Roman"/>
              </a:rPr>
              <a:t>detect</a:t>
            </a:r>
            <a:r>
              <a:rPr sz="1600" spc="5" dirty="0">
                <a:latin typeface="Times New Roman"/>
                <a:cs typeface="Times New Roman"/>
              </a:rPr>
              <a:t> </a:t>
            </a:r>
            <a:r>
              <a:rPr sz="1600" dirty="0">
                <a:latin typeface="Times New Roman"/>
                <a:cs typeface="Times New Roman"/>
              </a:rPr>
              <a:t>flames</a:t>
            </a:r>
            <a:r>
              <a:rPr sz="1600" spc="5" dirty="0">
                <a:latin typeface="Times New Roman"/>
                <a:cs typeface="Times New Roman"/>
              </a:rPr>
              <a:t> </a:t>
            </a:r>
            <a:r>
              <a:rPr sz="1600" spc="-5" dirty="0">
                <a:latin typeface="Times New Roman"/>
                <a:cs typeface="Times New Roman"/>
              </a:rPr>
              <a:t>in</a:t>
            </a:r>
            <a:r>
              <a:rPr sz="1600" dirty="0">
                <a:latin typeface="Times New Roman"/>
                <a:cs typeface="Times New Roman"/>
              </a:rPr>
              <a:t> </a:t>
            </a:r>
            <a:r>
              <a:rPr sz="1600" spc="-5" dirty="0">
                <a:latin typeface="Times New Roman"/>
                <a:cs typeface="Times New Roman"/>
              </a:rPr>
              <a:t>the</a:t>
            </a:r>
            <a:r>
              <a:rPr sz="1600" dirty="0">
                <a:latin typeface="Times New Roman"/>
                <a:cs typeface="Times New Roman"/>
              </a:rPr>
              <a:t> 760</a:t>
            </a:r>
            <a:r>
              <a:rPr sz="1600" spc="5" dirty="0">
                <a:latin typeface="Times New Roman"/>
                <a:cs typeface="Times New Roman"/>
              </a:rPr>
              <a:t> </a:t>
            </a:r>
            <a:r>
              <a:rPr sz="1600" spc="-5" dirty="0">
                <a:latin typeface="Times New Roman"/>
                <a:cs typeface="Times New Roman"/>
              </a:rPr>
              <a:t>–</a:t>
            </a:r>
            <a:r>
              <a:rPr sz="1600" dirty="0">
                <a:latin typeface="Times New Roman"/>
                <a:cs typeface="Times New Roman"/>
              </a:rPr>
              <a:t> </a:t>
            </a:r>
            <a:r>
              <a:rPr sz="1600" spc="-20" dirty="0">
                <a:latin typeface="Times New Roman"/>
                <a:cs typeface="Times New Roman"/>
              </a:rPr>
              <a:t>1100</a:t>
            </a:r>
            <a:r>
              <a:rPr sz="1600" spc="-15" dirty="0">
                <a:latin typeface="Times New Roman"/>
                <a:cs typeface="Times New Roman"/>
              </a:rPr>
              <a:t> </a:t>
            </a:r>
            <a:r>
              <a:rPr sz="1600" spc="-5" dirty="0">
                <a:latin typeface="Times New Roman"/>
                <a:cs typeface="Times New Roman"/>
              </a:rPr>
              <a:t>nanometer </a:t>
            </a:r>
            <a:r>
              <a:rPr sz="1600" spc="-385" dirty="0">
                <a:latin typeface="Times New Roman"/>
                <a:cs typeface="Times New Roman"/>
              </a:rPr>
              <a:t> </a:t>
            </a:r>
            <a:r>
              <a:rPr sz="1600" spc="-5" dirty="0">
                <a:latin typeface="Times New Roman"/>
                <a:cs typeface="Times New Roman"/>
              </a:rPr>
              <a:t>wavelength</a:t>
            </a:r>
            <a:r>
              <a:rPr sz="1600" spc="10" dirty="0">
                <a:latin typeface="Times New Roman"/>
                <a:cs typeface="Times New Roman"/>
              </a:rPr>
              <a:t> </a:t>
            </a:r>
            <a:r>
              <a:rPr sz="1600" spc="-5" dirty="0">
                <a:latin typeface="Times New Roman"/>
                <a:cs typeface="Times New Roman"/>
              </a:rPr>
              <a:t>range.</a:t>
            </a:r>
            <a:endParaRPr sz="1600" dirty="0">
              <a:latin typeface="Times New Roman"/>
              <a:cs typeface="Times New Roman"/>
            </a:endParaRPr>
          </a:p>
          <a:p>
            <a:pPr marL="299085" marR="5080" indent="-287020" algn="just">
              <a:lnSpc>
                <a:spcPct val="100000"/>
              </a:lnSpc>
              <a:buFont typeface="Wingdings"/>
              <a:buChar char=""/>
              <a:tabLst>
                <a:tab pos="346710" algn="l"/>
              </a:tabLst>
            </a:pPr>
            <a:r>
              <a:rPr dirty="0"/>
              <a:t>	</a:t>
            </a:r>
            <a:r>
              <a:rPr sz="1600" spc="-5" dirty="0">
                <a:latin typeface="Times New Roman"/>
                <a:cs typeface="Times New Roman"/>
              </a:rPr>
              <a:t>The sensor has a </a:t>
            </a:r>
            <a:r>
              <a:rPr sz="1600" dirty="0">
                <a:latin typeface="Times New Roman"/>
                <a:cs typeface="Times New Roman"/>
              </a:rPr>
              <a:t>digital </a:t>
            </a:r>
            <a:r>
              <a:rPr sz="1600" spc="-5" dirty="0">
                <a:latin typeface="Times New Roman"/>
                <a:cs typeface="Times New Roman"/>
              </a:rPr>
              <a:t>and analog output and sensitivity </a:t>
            </a:r>
            <a:r>
              <a:rPr sz="1600" spc="-10" dirty="0">
                <a:latin typeface="Times New Roman"/>
                <a:cs typeface="Times New Roman"/>
              </a:rPr>
              <a:t>can </a:t>
            </a:r>
            <a:r>
              <a:rPr sz="1600" dirty="0">
                <a:latin typeface="Times New Roman"/>
                <a:cs typeface="Times New Roman"/>
              </a:rPr>
              <a:t>be adjusted </a:t>
            </a:r>
            <a:r>
              <a:rPr sz="1600" spc="5" dirty="0">
                <a:latin typeface="Times New Roman"/>
                <a:cs typeface="Times New Roman"/>
              </a:rPr>
              <a:t> </a:t>
            </a:r>
            <a:r>
              <a:rPr sz="1600" spc="-5" dirty="0">
                <a:latin typeface="Times New Roman"/>
                <a:cs typeface="Times New Roman"/>
              </a:rPr>
              <a:t>via</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blue </a:t>
            </a:r>
            <a:r>
              <a:rPr sz="1600" spc="-10" dirty="0">
                <a:latin typeface="Times New Roman"/>
                <a:cs typeface="Times New Roman"/>
              </a:rPr>
              <a:t>potentiometer.</a:t>
            </a:r>
            <a:endParaRPr sz="1600" dirty="0">
              <a:latin typeface="Times New Roman"/>
              <a:cs typeface="Times New Roman"/>
            </a:endParaRPr>
          </a:p>
          <a:p>
            <a:pPr marL="299085" marR="5080" indent="-287020" algn="just">
              <a:lnSpc>
                <a:spcPct val="100000"/>
              </a:lnSpc>
              <a:buFont typeface="Wingdings"/>
              <a:buChar char=""/>
              <a:tabLst>
                <a:tab pos="299720" algn="l"/>
              </a:tabLst>
            </a:pPr>
            <a:r>
              <a:rPr sz="1600" spc="-5" dirty="0">
                <a:latin typeface="Times New Roman"/>
                <a:cs typeface="Times New Roman"/>
              </a:rPr>
              <a:t>The</a:t>
            </a:r>
            <a:r>
              <a:rPr sz="1600" dirty="0">
                <a:latin typeface="Times New Roman"/>
                <a:cs typeface="Times New Roman"/>
              </a:rPr>
              <a:t> </a:t>
            </a:r>
            <a:r>
              <a:rPr sz="1600" spc="-10" dirty="0">
                <a:latin typeface="Times New Roman"/>
                <a:cs typeface="Times New Roman"/>
              </a:rPr>
              <a:t>module</a:t>
            </a:r>
            <a:r>
              <a:rPr sz="1600" spc="-5" dirty="0">
                <a:latin typeface="Times New Roman"/>
                <a:cs typeface="Times New Roman"/>
              </a:rPr>
              <a:t> has</a:t>
            </a:r>
            <a:r>
              <a:rPr sz="1600" dirty="0">
                <a:latin typeface="Times New Roman"/>
                <a:cs typeface="Times New Roman"/>
              </a:rPr>
              <a:t> </a:t>
            </a:r>
            <a:r>
              <a:rPr sz="1600" spc="-5" dirty="0">
                <a:latin typeface="Times New Roman"/>
                <a:cs typeface="Times New Roman"/>
              </a:rPr>
              <a:t>2</a:t>
            </a:r>
            <a:r>
              <a:rPr sz="1600" dirty="0">
                <a:latin typeface="Times New Roman"/>
                <a:cs typeface="Times New Roman"/>
              </a:rPr>
              <a:t> outputs:</a:t>
            </a:r>
            <a:r>
              <a:rPr sz="1600" spc="5" dirty="0">
                <a:latin typeface="Times New Roman"/>
                <a:cs typeface="Times New Roman"/>
              </a:rPr>
              <a:t> </a:t>
            </a:r>
            <a:r>
              <a:rPr sz="1600" spc="-5" dirty="0">
                <a:latin typeface="Times New Roman"/>
                <a:cs typeface="Times New Roman"/>
              </a:rPr>
              <a:t>Analogue,</a:t>
            </a:r>
            <a:r>
              <a:rPr sz="1600" dirty="0">
                <a:latin typeface="Times New Roman"/>
                <a:cs typeface="Times New Roman"/>
              </a:rPr>
              <a:t> </a:t>
            </a:r>
            <a:r>
              <a:rPr sz="1600" spc="-5" dirty="0">
                <a:latin typeface="Times New Roman"/>
                <a:cs typeface="Times New Roman"/>
              </a:rPr>
              <a:t>which</a:t>
            </a:r>
            <a:r>
              <a:rPr sz="1600" dirty="0">
                <a:latin typeface="Times New Roman"/>
                <a:cs typeface="Times New Roman"/>
              </a:rPr>
              <a:t> gives</a:t>
            </a:r>
            <a:r>
              <a:rPr sz="1600" spc="5" dirty="0">
                <a:latin typeface="Times New Roman"/>
                <a:cs typeface="Times New Roman"/>
              </a:rPr>
              <a:t> </a:t>
            </a:r>
            <a:r>
              <a:rPr sz="1600" spc="-5" dirty="0">
                <a:latin typeface="Times New Roman"/>
                <a:cs typeface="Times New Roman"/>
              </a:rPr>
              <a:t>a</a:t>
            </a:r>
            <a:r>
              <a:rPr sz="1600" dirty="0">
                <a:latin typeface="Times New Roman"/>
                <a:cs typeface="Times New Roman"/>
              </a:rPr>
              <a:t> real-time</a:t>
            </a:r>
            <a:r>
              <a:rPr sz="1600" spc="400" dirty="0">
                <a:latin typeface="Times New Roman"/>
                <a:cs typeface="Times New Roman"/>
              </a:rPr>
              <a:t> </a:t>
            </a:r>
            <a:r>
              <a:rPr sz="1600" spc="-5" dirty="0">
                <a:latin typeface="Times New Roman"/>
                <a:cs typeface="Times New Roman"/>
              </a:rPr>
              <a:t>voltage </a:t>
            </a:r>
            <a:r>
              <a:rPr sz="1600" spc="-385" dirty="0">
                <a:latin typeface="Times New Roman"/>
                <a:cs typeface="Times New Roman"/>
              </a:rPr>
              <a:t> </a:t>
            </a:r>
            <a:r>
              <a:rPr sz="1600" dirty="0">
                <a:latin typeface="Times New Roman"/>
                <a:cs typeface="Times New Roman"/>
              </a:rPr>
              <a:t>output </a:t>
            </a:r>
            <a:r>
              <a:rPr sz="1600" spc="-5" dirty="0">
                <a:latin typeface="Times New Roman"/>
                <a:cs typeface="Times New Roman"/>
              </a:rPr>
              <a:t>signal on </a:t>
            </a:r>
            <a:r>
              <a:rPr sz="1600" dirty="0">
                <a:latin typeface="Times New Roman"/>
                <a:cs typeface="Times New Roman"/>
              </a:rPr>
              <a:t>thermal resistance, </a:t>
            </a:r>
            <a:r>
              <a:rPr sz="1600" spc="-5" dirty="0">
                <a:latin typeface="Times New Roman"/>
                <a:cs typeface="Times New Roman"/>
              </a:rPr>
              <a:t>and </a:t>
            </a:r>
            <a:r>
              <a:rPr sz="1600" dirty="0">
                <a:latin typeface="Times New Roman"/>
                <a:cs typeface="Times New Roman"/>
              </a:rPr>
              <a:t>digital which allows temperature </a:t>
            </a:r>
            <a:r>
              <a:rPr sz="1600" spc="5" dirty="0">
                <a:latin typeface="Times New Roman"/>
                <a:cs typeface="Times New Roman"/>
              </a:rPr>
              <a:t> </a:t>
            </a:r>
            <a:r>
              <a:rPr sz="1600" spc="-5" dirty="0">
                <a:latin typeface="Times New Roman"/>
                <a:cs typeface="Times New Roman"/>
              </a:rPr>
              <a:t>thresholds</a:t>
            </a:r>
            <a:r>
              <a:rPr sz="1600" spc="10" dirty="0">
                <a:latin typeface="Times New Roman"/>
                <a:cs typeface="Times New Roman"/>
              </a:rPr>
              <a:t> </a:t>
            </a:r>
            <a:r>
              <a:rPr sz="1600" spc="-5" dirty="0">
                <a:latin typeface="Times New Roman"/>
                <a:cs typeface="Times New Roman"/>
              </a:rPr>
              <a:t>to</a:t>
            </a:r>
            <a:r>
              <a:rPr sz="1600" spc="10" dirty="0">
                <a:latin typeface="Times New Roman"/>
                <a:cs typeface="Times New Roman"/>
              </a:rPr>
              <a:t> </a:t>
            </a:r>
            <a:r>
              <a:rPr sz="1600" dirty="0">
                <a:latin typeface="Times New Roman"/>
                <a:cs typeface="Times New Roman"/>
              </a:rPr>
              <a:t>be</a:t>
            </a:r>
            <a:r>
              <a:rPr sz="1600" spc="-5" dirty="0">
                <a:latin typeface="Times New Roman"/>
                <a:cs typeface="Times New Roman"/>
              </a:rPr>
              <a:t> set</a:t>
            </a:r>
            <a:r>
              <a:rPr sz="1600" spc="20" dirty="0">
                <a:latin typeface="Times New Roman"/>
                <a:cs typeface="Times New Roman"/>
              </a:rPr>
              <a:t> </a:t>
            </a:r>
            <a:r>
              <a:rPr sz="1600" spc="-5" dirty="0">
                <a:latin typeface="Times New Roman"/>
                <a:cs typeface="Times New Roman"/>
              </a:rPr>
              <a:t>via a</a:t>
            </a:r>
            <a:r>
              <a:rPr sz="1600" spc="5" dirty="0">
                <a:latin typeface="Times New Roman"/>
                <a:cs typeface="Times New Roman"/>
              </a:rPr>
              <a:t> </a:t>
            </a:r>
            <a:r>
              <a:rPr sz="1600" spc="-10" dirty="0">
                <a:latin typeface="Times New Roman"/>
                <a:cs typeface="Times New Roman"/>
              </a:rPr>
              <a:t>potentiometer.</a:t>
            </a:r>
            <a:endParaRPr sz="1600" dirty="0">
              <a:latin typeface="Times New Roman"/>
              <a:cs typeface="Times New Roman"/>
            </a:endParaRPr>
          </a:p>
          <a:p>
            <a:pPr marL="299085" indent="-287020" algn="just">
              <a:lnSpc>
                <a:spcPct val="100000"/>
              </a:lnSpc>
              <a:buFont typeface="Wingdings"/>
              <a:buChar char=""/>
              <a:tabLst>
                <a:tab pos="299720" algn="l"/>
              </a:tabLst>
            </a:pPr>
            <a:r>
              <a:rPr sz="1600" spc="-5" dirty="0">
                <a:latin typeface="Times New Roman"/>
                <a:cs typeface="Times New Roman"/>
              </a:rPr>
              <a:t>Operating</a:t>
            </a:r>
            <a:r>
              <a:rPr sz="1600" spc="20" dirty="0">
                <a:latin typeface="Times New Roman"/>
                <a:cs typeface="Times New Roman"/>
              </a:rPr>
              <a:t> </a:t>
            </a:r>
            <a:r>
              <a:rPr sz="1600" spc="-5" dirty="0">
                <a:latin typeface="Times New Roman"/>
                <a:cs typeface="Times New Roman"/>
              </a:rPr>
              <a:t>voltage:</a:t>
            </a:r>
            <a:r>
              <a:rPr sz="1600" dirty="0">
                <a:latin typeface="Times New Roman"/>
                <a:cs typeface="Times New Roman"/>
              </a:rPr>
              <a:t> </a:t>
            </a:r>
            <a:r>
              <a:rPr sz="1600" spc="-5" dirty="0">
                <a:latin typeface="Times New Roman"/>
                <a:cs typeface="Times New Roman"/>
              </a:rPr>
              <a:t>3.3 volt</a:t>
            </a:r>
            <a:endParaRPr sz="1600" dirty="0">
              <a:latin typeface="Times New Roman"/>
              <a:cs typeface="Times New Roman"/>
            </a:endParaRPr>
          </a:p>
        </p:txBody>
      </p:sp>
      <p:sp>
        <p:nvSpPr>
          <p:cNvPr id="6" name="object 6"/>
          <p:cNvSpPr txBox="1"/>
          <p:nvPr/>
        </p:nvSpPr>
        <p:spPr>
          <a:xfrm>
            <a:off x="1773427" y="3718302"/>
            <a:ext cx="3734435" cy="1486304"/>
          </a:xfrm>
          <a:prstGeom prst="rect">
            <a:avLst/>
          </a:prstGeom>
        </p:spPr>
        <p:txBody>
          <a:bodyPr vert="horz" wrap="square" lIns="0" tIns="120650" rIns="0" bIns="0" rtlCol="0">
            <a:spAutoFit/>
          </a:bodyPr>
          <a:lstStyle/>
          <a:p>
            <a:pPr marL="184785" indent="-172085">
              <a:lnSpc>
                <a:spcPct val="100000"/>
              </a:lnSpc>
              <a:spcBef>
                <a:spcPts val="950"/>
              </a:spcBef>
              <a:buSzPct val="94444"/>
              <a:buAutoNum type="arabicPeriod" startAt="4"/>
              <a:tabLst>
                <a:tab pos="184785" algn="l"/>
              </a:tabLst>
            </a:pPr>
            <a:r>
              <a:rPr sz="1800" b="1" spc="-10" dirty="0">
                <a:latin typeface="Times New Roman"/>
                <a:cs typeface="Times New Roman"/>
              </a:rPr>
              <a:t>Buzzer</a:t>
            </a:r>
            <a:endParaRPr sz="1800" dirty="0">
              <a:latin typeface="Times New Roman"/>
              <a:cs typeface="Times New Roman"/>
            </a:endParaRPr>
          </a:p>
          <a:p>
            <a:pPr marL="525780" lvl="1" indent="-287020">
              <a:lnSpc>
                <a:spcPct val="100000"/>
              </a:lnSpc>
              <a:spcBef>
                <a:spcPts val="755"/>
              </a:spcBef>
              <a:buFont typeface="Wingdings"/>
              <a:buChar char=""/>
              <a:tabLst>
                <a:tab pos="525780" algn="l"/>
                <a:tab pos="526415" algn="l"/>
              </a:tabLst>
            </a:pPr>
            <a:r>
              <a:rPr sz="1600" spc="-5" dirty="0">
                <a:solidFill>
                  <a:srgbClr val="1F2023"/>
                </a:solidFill>
                <a:latin typeface="Times New Roman"/>
                <a:cs typeface="Times New Roman"/>
              </a:rPr>
              <a:t>Operation</a:t>
            </a:r>
            <a:r>
              <a:rPr sz="1600" spc="-15" dirty="0">
                <a:solidFill>
                  <a:srgbClr val="1F2023"/>
                </a:solidFill>
                <a:latin typeface="Times New Roman"/>
                <a:cs typeface="Times New Roman"/>
              </a:rPr>
              <a:t> </a:t>
            </a:r>
            <a:r>
              <a:rPr sz="1600" spc="-30" dirty="0">
                <a:solidFill>
                  <a:srgbClr val="1F2023"/>
                </a:solidFill>
                <a:latin typeface="Times New Roman"/>
                <a:cs typeface="Times New Roman"/>
              </a:rPr>
              <a:t>Voltage:</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3-24V</a:t>
            </a:r>
            <a:r>
              <a:rPr sz="1600" spc="-50" dirty="0">
                <a:solidFill>
                  <a:srgbClr val="1F2023"/>
                </a:solidFill>
                <a:latin typeface="Times New Roman"/>
                <a:cs typeface="Times New Roman"/>
              </a:rPr>
              <a:t> </a:t>
            </a:r>
            <a:r>
              <a:rPr sz="1600" spc="-5" dirty="0">
                <a:solidFill>
                  <a:srgbClr val="1F2023"/>
                </a:solidFill>
                <a:latin typeface="Times New Roman"/>
                <a:cs typeface="Times New Roman"/>
              </a:rPr>
              <a:t>DC.</a:t>
            </a:r>
            <a:endParaRPr sz="1600" dirty="0">
              <a:latin typeface="Times New Roman"/>
              <a:cs typeface="Times New Roman"/>
            </a:endParaRPr>
          </a:p>
          <a:p>
            <a:pPr marL="525780" lvl="1" indent="-287020">
              <a:lnSpc>
                <a:spcPct val="100000"/>
              </a:lnSpc>
              <a:spcBef>
                <a:spcPts val="5"/>
              </a:spcBef>
              <a:buFont typeface="Wingdings"/>
              <a:buChar char=""/>
              <a:tabLst>
                <a:tab pos="525780" algn="l"/>
                <a:tab pos="526415" algn="l"/>
              </a:tabLst>
            </a:pPr>
            <a:r>
              <a:rPr sz="1600" spc="-5" dirty="0">
                <a:solidFill>
                  <a:srgbClr val="1F2023"/>
                </a:solidFill>
                <a:latin typeface="Times New Roman"/>
                <a:cs typeface="Times New Roman"/>
              </a:rPr>
              <a:t>Current:</a:t>
            </a:r>
            <a:r>
              <a:rPr sz="1600" spc="-10" dirty="0">
                <a:solidFill>
                  <a:srgbClr val="1F2023"/>
                </a:solidFill>
                <a:latin typeface="Times New Roman"/>
                <a:cs typeface="Times New Roman"/>
              </a:rPr>
              <a:t> &lt;15mA.</a:t>
            </a:r>
            <a:endParaRPr sz="1600" dirty="0">
              <a:latin typeface="Times New Roman"/>
              <a:cs typeface="Times New Roman"/>
            </a:endParaRPr>
          </a:p>
          <a:p>
            <a:pPr marL="525780" lvl="1" indent="-287020">
              <a:lnSpc>
                <a:spcPct val="100000"/>
              </a:lnSpc>
              <a:buFont typeface="Wingdings"/>
              <a:buChar char=""/>
              <a:tabLst>
                <a:tab pos="525780" algn="l"/>
                <a:tab pos="526415" algn="l"/>
              </a:tabLst>
            </a:pPr>
            <a:r>
              <a:rPr sz="1600" spc="-5" dirty="0">
                <a:solidFill>
                  <a:srgbClr val="1F2023"/>
                </a:solidFill>
                <a:latin typeface="Times New Roman"/>
                <a:cs typeface="Times New Roman"/>
              </a:rPr>
              <a:t>Color:</a:t>
            </a:r>
            <a:r>
              <a:rPr sz="1600" spc="-20" dirty="0">
                <a:solidFill>
                  <a:srgbClr val="1F2023"/>
                </a:solidFill>
                <a:latin typeface="Times New Roman"/>
                <a:cs typeface="Times New Roman"/>
              </a:rPr>
              <a:t> </a:t>
            </a:r>
            <a:r>
              <a:rPr sz="1600" spc="-5" dirty="0">
                <a:solidFill>
                  <a:srgbClr val="1F2023"/>
                </a:solidFill>
                <a:latin typeface="Times New Roman"/>
                <a:cs typeface="Times New Roman"/>
              </a:rPr>
              <a:t>Black.</a:t>
            </a:r>
            <a:endParaRPr sz="1600" dirty="0">
              <a:latin typeface="Times New Roman"/>
              <a:cs typeface="Times New Roman"/>
            </a:endParaRPr>
          </a:p>
          <a:p>
            <a:pPr marL="525780" lvl="1" indent="-287020">
              <a:lnSpc>
                <a:spcPct val="100000"/>
              </a:lnSpc>
              <a:buFont typeface="Wingdings"/>
              <a:buChar char=""/>
              <a:tabLst>
                <a:tab pos="525780" algn="l"/>
                <a:tab pos="526415" algn="l"/>
              </a:tabLst>
            </a:pPr>
            <a:r>
              <a:rPr sz="1600" spc="-5" dirty="0">
                <a:solidFill>
                  <a:srgbClr val="1F2023"/>
                </a:solidFill>
                <a:latin typeface="Times New Roman"/>
                <a:cs typeface="Times New Roman"/>
              </a:rPr>
              <a:t>Operating</a:t>
            </a:r>
            <a:r>
              <a:rPr sz="1600" spc="-15" dirty="0">
                <a:solidFill>
                  <a:srgbClr val="1F2023"/>
                </a:solidFill>
                <a:latin typeface="Times New Roman"/>
                <a:cs typeface="Times New Roman"/>
              </a:rPr>
              <a:t> Temperature:</a:t>
            </a:r>
            <a:r>
              <a:rPr sz="1600" spc="50" dirty="0">
                <a:solidFill>
                  <a:srgbClr val="1F2023"/>
                </a:solidFill>
                <a:latin typeface="Times New Roman"/>
                <a:cs typeface="Times New Roman"/>
              </a:rPr>
              <a:t> </a:t>
            </a:r>
            <a:r>
              <a:rPr sz="1600" spc="-5" dirty="0">
                <a:solidFill>
                  <a:srgbClr val="1F2023"/>
                </a:solidFill>
                <a:latin typeface="Times New Roman"/>
                <a:cs typeface="Times New Roman"/>
              </a:rPr>
              <a:t>- </a:t>
            </a:r>
            <a:r>
              <a:rPr sz="1600" dirty="0">
                <a:solidFill>
                  <a:srgbClr val="1F2023"/>
                </a:solidFill>
                <a:latin typeface="Times New Roman"/>
                <a:cs typeface="Times New Roman"/>
              </a:rPr>
              <a:t>20°</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to</a:t>
            </a:r>
            <a:r>
              <a:rPr sz="1600" spc="5" dirty="0">
                <a:solidFill>
                  <a:srgbClr val="1F2023"/>
                </a:solidFill>
                <a:latin typeface="Times New Roman"/>
                <a:cs typeface="Times New Roman"/>
              </a:rPr>
              <a:t> </a:t>
            </a:r>
            <a:r>
              <a:rPr sz="1600" spc="-5" dirty="0">
                <a:solidFill>
                  <a:srgbClr val="1F2023"/>
                </a:solidFill>
                <a:latin typeface="Times New Roman"/>
                <a:cs typeface="Times New Roman"/>
              </a:rPr>
              <a:t>+60°C</a:t>
            </a:r>
            <a:endParaRPr sz="1600" dirty="0">
              <a:latin typeface="Times New Roman"/>
              <a:cs typeface="Times New Roman"/>
            </a:endParaRPr>
          </a:p>
        </p:txBody>
      </p:sp>
    </p:spTree>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125</TotalTime>
  <Words>728</Words>
  <Application>Microsoft Office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Times New Roman</vt:lpstr>
      <vt:lpstr>Wingdings</vt:lpstr>
      <vt:lpstr>Parallax</vt:lpstr>
      <vt:lpstr>Centre for Development of Advance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3.Flam Sensor</vt:lpstr>
      <vt:lpstr>PowerPoint Presentation</vt:lpstr>
      <vt:lpstr>RTOS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samarth patil</cp:lastModifiedBy>
  <cp:revision>16</cp:revision>
  <dcterms:created xsi:type="dcterms:W3CDTF">2024-02-04T18:56:44Z</dcterms:created>
  <dcterms:modified xsi:type="dcterms:W3CDTF">2024-02-05T04:46:09Z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2024-02-04T00:00:00Z</vt:filetime>
  </property>
  <property fmtid="{D5CDD505-2E9C-101B-9397-08002B2CF9AE}" pid="3" name="Creator">
    <vt:lpwstr>Microsoft® PowerPoint® 2021</vt:lpwstr>
  </property>
  <property fmtid="{D5CDD505-2E9C-101B-9397-08002B2CF9AE}" pid="4" name="LastSaved">
    <vt:filetime>2024-02-04T00:00:00Z</vt:filetime>
  </property>
</Properties>
</file>