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96" r:id="rId4"/>
  </p:sldMasterIdLst>
  <p:notesMasterIdLst>
    <p:notesMasterId r:id="rId47"/>
  </p:notesMasterIdLst>
  <p:handoutMasterIdLst>
    <p:handoutMasterId r:id="rId48"/>
  </p:handoutMasterIdLst>
  <p:sldIdLst>
    <p:sldId id="287" r:id="rId5"/>
    <p:sldId id="288" r:id="rId6"/>
    <p:sldId id="289" r:id="rId7"/>
    <p:sldId id="290" r:id="rId8"/>
    <p:sldId id="297" r:id="rId9"/>
    <p:sldId id="296" r:id="rId10"/>
    <p:sldId id="291" r:id="rId11"/>
    <p:sldId id="292" r:id="rId12"/>
    <p:sldId id="293" r:id="rId13"/>
    <p:sldId id="295" r:id="rId14"/>
    <p:sldId id="294" r:id="rId15"/>
    <p:sldId id="256" r:id="rId16"/>
    <p:sldId id="257" r:id="rId17"/>
    <p:sldId id="284" r:id="rId18"/>
    <p:sldId id="258" r:id="rId19"/>
    <p:sldId id="259" r:id="rId20"/>
    <p:sldId id="260" r:id="rId21"/>
    <p:sldId id="268" r:id="rId22"/>
    <p:sldId id="262" r:id="rId23"/>
    <p:sldId id="263" r:id="rId24"/>
    <p:sldId id="269" r:id="rId25"/>
    <p:sldId id="270" r:id="rId26"/>
    <p:sldId id="264" r:id="rId27"/>
    <p:sldId id="271" r:id="rId28"/>
    <p:sldId id="267" r:id="rId29"/>
    <p:sldId id="261" r:id="rId30"/>
    <p:sldId id="265" r:id="rId31"/>
    <p:sldId id="266" r:id="rId32"/>
    <p:sldId id="272" r:id="rId33"/>
    <p:sldId id="276" r:id="rId34"/>
    <p:sldId id="274" r:id="rId35"/>
    <p:sldId id="275" r:id="rId36"/>
    <p:sldId id="278" r:id="rId37"/>
    <p:sldId id="279" r:id="rId38"/>
    <p:sldId id="280" r:id="rId39"/>
    <p:sldId id="281" r:id="rId40"/>
    <p:sldId id="282" r:id="rId41"/>
    <p:sldId id="285" r:id="rId42"/>
    <p:sldId id="283" r:id="rId43"/>
    <p:sldId id="286" r:id="rId44"/>
    <p:sldId id="277" r:id="rId45"/>
    <p:sldId id="273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83707" autoAdjust="0"/>
  </p:normalViewPr>
  <p:slideViewPr>
    <p:cSldViewPr snapToGrid="0">
      <p:cViewPr varScale="1">
        <p:scale>
          <a:sx n="93" d="100"/>
          <a:sy n="93" d="100"/>
        </p:scale>
        <p:origin x="72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2/5/2020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6663-66D2-43CE-89E8-1C46724216F7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7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2DDC-002F-4AEE-BCB2-D04D614A9281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5393-E0FD-4857-A1A7-B367533D3D03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9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7BA3-E20F-4FE8-BF50-46EFD6547E23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7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FC88916-E03A-46B2-864E-A31343DF082E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8C66-1E5E-40F7-B663-E9A1F3BB98E9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0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0765-E919-4894-AE0C-F58095287D04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7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6BDA-844D-448C-B1C7-66BE0C9F79D4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01E8-83A9-42C7-8B3D-16D29773AD18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3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9EF1-B767-455E-AFC1-69E1BD2D0B98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8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05D3-299B-447F-8873-C43D2EA8EC94}" type="datetime1">
              <a:rPr lang="en-US" smtClean="0"/>
              <a:t>2/5/2020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4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CF2547A-F6A3-4C38-A3B5-251C51D20969}" type="datetime1">
              <a:rPr lang="en-US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0A85-75DE-4240-9C0D-ED7A8B9D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&amp; ARRAYLISTS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F68EF-475A-44C0-BDC5-6C31B074C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55559-DD81-4F45-BFA5-601675DD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5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0231E-BC22-4794-BD0B-9B385D6B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Group 44">
            <a:extLst>
              <a:ext uri="{FF2B5EF4-FFF2-40B4-BE49-F238E27FC236}">
                <a16:creationId xmlns:a16="http://schemas.microsoft.com/office/drawing/2014/main" id="{205D199E-B590-4836-9635-D054F2259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921138"/>
              </p:ext>
            </p:extLst>
          </p:nvPr>
        </p:nvGraphicFramePr>
        <p:xfrm>
          <a:off x="1669053" y="478635"/>
          <a:ext cx="8805863" cy="5779136"/>
        </p:xfrm>
        <a:graphic>
          <a:graphicData uri="http://schemas.openxmlformats.org/drawingml/2006/table">
            <a:tbl>
              <a:tblPr/>
              <a:tblGrid>
                <a:gridCol w="2547938">
                  <a:extLst>
                    <a:ext uri="{9D8B030D-6E8A-4147-A177-3AD203B41FA5}">
                      <a16:colId xmlns:a16="http://schemas.microsoft.com/office/drawing/2014/main" val="754492458"/>
                    </a:ext>
                  </a:extLst>
                </a:gridCol>
                <a:gridCol w="6257925">
                  <a:extLst>
                    <a:ext uri="{9D8B030D-6E8A-4147-A177-3AD203B41FA5}">
                      <a16:colId xmlns:a16="http://schemas.microsoft.com/office/drawing/2014/main" val="2199204686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ArrayList 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What the Operation Does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122259"/>
                  </a:ext>
                </a:extLst>
              </a:tr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int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10B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size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(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10B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returns the logical size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of the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76385"/>
                  </a:ext>
                </a:extLst>
              </a:tr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boolean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10B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add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(E obj)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10B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appends the object obj to the end of the list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and returns true if successful (the fact that it returns true may be helpful sometimes)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851968"/>
                  </a:ext>
                </a:extLst>
              </a:tr>
              <a:tr h="180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void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0B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add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(int </a:t>
                      </a: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, E obj)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10B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inserts the object obj at position i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20C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where the position i fulfills the expression 0 ≤ i ≤ size.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 If i is out of bounds in the range of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 &lt; 0 || i &gt; size(),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then Java throws an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10B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IndexOutOfBoundsException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.  Once obj is inserted, then the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elements at position i and higher are moved to the right so that 1 is added to their indices and then the logical size is adjusted. 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20C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Note:  if there are 3 elements in the list at indices 0, 1, and 2, then obj can be added as the new last element at index 3 without an out of bounds error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604925"/>
                  </a:ext>
                </a:extLst>
              </a:tr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E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10B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get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(int i)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10B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returns the element at position i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in the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439643"/>
                  </a:ext>
                </a:extLst>
              </a:tr>
              <a:tr h="666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E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10B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set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(int i, E obj)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10B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replaces the element at position i with obj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20C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and returns the element formerly at the specified position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147286"/>
                  </a:ext>
                </a:extLst>
              </a:tr>
              <a:tr h="145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0B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remove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(int </a:t>
                      </a: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0B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removes the element from position </a:t>
                      </a: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0B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in the list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20C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and then moves all elements at position </a:t>
                      </a: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20C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20C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+ 1 and higher to the left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… subtracting 1 from their indices and then adjusting the logical size.  The element formerly at the specified position is returned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611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54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07E1-7937-4E8B-B684-24E0F546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PONDER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713C7-1122-4C74-A71F-20588A1DC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ArrayList</a:t>
            </a:r>
            <a:r>
              <a:rPr lang="en-US" altLang="en-US" dirty="0"/>
              <a:t> &lt;</a:t>
            </a:r>
            <a:r>
              <a:rPr lang="en-US" altLang="en-US" dirty="0">
                <a:solidFill>
                  <a:srgbClr val="0D09FF"/>
                </a:solidFill>
              </a:rPr>
              <a:t>Integer</a:t>
            </a:r>
            <a:r>
              <a:rPr lang="en-US" altLang="en-US" dirty="0"/>
              <a:t>&gt; </a:t>
            </a:r>
            <a:r>
              <a:rPr lang="en-US" altLang="en-US" dirty="0" err="1">
                <a:solidFill>
                  <a:srgbClr val="FF020C"/>
                </a:solidFill>
              </a:rPr>
              <a:t>nums</a:t>
            </a:r>
            <a:r>
              <a:rPr lang="en-US" altLang="en-US" dirty="0"/>
              <a:t> = new </a:t>
            </a:r>
            <a:r>
              <a:rPr lang="en-US" altLang="en-US" dirty="0" err="1"/>
              <a:t>ArrayList</a:t>
            </a:r>
            <a:r>
              <a:rPr lang="en-US" altLang="en-US" dirty="0"/>
              <a:t> &lt;</a:t>
            </a:r>
            <a:r>
              <a:rPr lang="en-US" altLang="en-US" dirty="0">
                <a:solidFill>
                  <a:srgbClr val="0D09FF"/>
                </a:solidFill>
              </a:rPr>
              <a:t>Integer</a:t>
            </a:r>
            <a:r>
              <a:rPr lang="en-US" altLang="en-US" dirty="0"/>
              <a:t>&gt; (1000 );</a:t>
            </a:r>
          </a:p>
          <a:p>
            <a:r>
              <a:rPr lang="en-US" altLang="en-US" dirty="0"/>
              <a:t>Is this declaration allowed? What is the purpose of initializing the </a:t>
            </a:r>
            <a:r>
              <a:rPr lang="en-US" altLang="en-US" dirty="0" err="1"/>
              <a:t>ArrayList</a:t>
            </a:r>
            <a:r>
              <a:rPr lang="en-US" altLang="en-US" dirty="0"/>
              <a:t> to a certain number.</a:t>
            </a:r>
          </a:p>
          <a:p>
            <a:r>
              <a:rPr lang="en-US" altLang="en-US" dirty="0"/>
              <a:t>If there is not initial bounds set, what size is the </a:t>
            </a:r>
            <a:r>
              <a:rPr lang="en-US" altLang="en-US" dirty="0" err="1"/>
              <a:t>ArrayList</a:t>
            </a:r>
            <a:r>
              <a:rPr lang="en-US" altLang="en-US" dirty="0"/>
              <a:t> initialized to?</a:t>
            </a:r>
          </a:p>
          <a:p>
            <a:r>
              <a:rPr lang="en-US" altLang="en-US" dirty="0"/>
              <a:t>When will an </a:t>
            </a:r>
            <a:r>
              <a:rPr lang="en-US" altLang="en-US" dirty="0" err="1"/>
              <a:t>IndexOutOfBounds</a:t>
            </a:r>
            <a:r>
              <a:rPr lang="en-US" altLang="en-US" dirty="0"/>
              <a:t> exception be thrown?</a:t>
            </a:r>
          </a:p>
          <a:p>
            <a:r>
              <a:rPr lang="en-US" altLang="en-US" dirty="0"/>
              <a:t>What is the difference between length and size() in an </a:t>
            </a:r>
            <a:r>
              <a:rPr lang="en-US" altLang="en-US" dirty="0" err="1"/>
              <a:t>ArrayList</a:t>
            </a:r>
            <a:r>
              <a:rPr lang="en-US" altLang="en-US" dirty="0"/>
              <a:t>?</a:t>
            </a:r>
          </a:p>
          <a:p>
            <a:r>
              <a:rPr lang="en-US" altLang="en-US" dirty="0"/>
              <a:t>Why do we have Wrapper </a:t>
            </a:r>
            <a:r>
              <a:rPr lang="en-US" altLang="en-US" dirty="0" err="1"/>
              <a:t>Clases</a:t>
            </a:r>
            <a:r>
              <a:rPr lang="en-US" altLang="en-US" dirty="0"/>
              <a:t> in Java?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113D6-B4B9-45C9-8447-392AD67D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3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A76E-ED90-46E9-A40B-E4BD3462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55F865-74F4-4C91-B629-87CA47CD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9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229182-AC52-4F43-ACEF-6ABFCD3B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3B7C07-A89E-4EEE-BD4D-94F017B9D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Concept that defines a data type logically</a:t>
            </a:r>
          </a:p>
          <a:p>
            <a:endParaRPr lang="en-US" sz="2400" dirty="0"/>
          </a:p>
          <a:p>
            <a:r>
              <a:rPr lang="en-US" sz="2400" dirty="0"/>
              <a:t>Specifies set of data and set of operations that can be performed on that data.</a:t>
            </a:r>
          </a:p>
          <a:p>
            <a:endParaRPr lang="en-US" sz="2400" dirty="0"/>
          </a:p>
          <a:p>
            <a:r>
              <a:rPr lang="en-US" sz="2400" dirty="0"/>
              <a:t>Does not mention anything about how operation will be implemented.</a:t>
            </a:r>
          </a:p>
          <a:p>
            <a:endParaRPr lang="en-US" sz="2400" dirty="0"/>
          </a:p>
          <a:p>
            <a:r>
              <a:rPr lang="en-US" sz="2400" dirty="0"/>
              <a:t>Exists as an idea but does not have a physical implementation.</a:t>
            </a: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A813A9-C710-411C-A412-B6FEC65E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5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68A0-6F67-4CD0-9014-5AA60E2F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and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36283-3961-4245-AD55-E33E0A7D3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Data structure is the physical implementation of Abstract Data Type.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7664D-689E-4E7E-91F9-587015B0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2959D-19B7-4269-808C-D4DFD596F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950631"/>
              </p:ext>
            </p:extLst>
          </p:nvPr>
        </p:nvGraphicFramePr>
        <p:xfrm>
          <a:off x="1872750" y="2974844"/>
          <a:ext cx="81280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439558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03897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85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Logical view of data and the operations to manipulate the data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ADT specifies WHAT TO DO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Used by an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representation of data and algorithms to manipulate the data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Data Structures specifies HOW TO DO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Used by the Client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833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95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55B5-038E-41BE-AEAD-613ADF6C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C8F3A-6FFB-46AB-8532-B3EC40B20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10CDE-D80D-4938-BE32-C99E0DDA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1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F3E9-722F-4119-815C-83D2A06F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9752C-DF20-4CBE-BBA1-E34CC47F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400" b="1" dirty="0"/>
              <a:t>Stack</a:t>
            </a:r>
            <a:r>
              <a:rPr lang="en-US" altLang="en-US" sz="2400" dirty="0"/>
              <a:t>: </a:t>
            </a:r>
            <a:r>
              <a:rPr lang="en-US" altLang="en-US" sz="2400" dirty="0">
                <a:cs typeface="Times New Roman" panose="02020603050405020304" pitchFamily="18" charset="0"/>
              </a:rPr>
              <a:t>It is an ordered group of homogeneous items of elements.</a:t>
            </a:r>
          </a:p>
          <a:p>
            <a:pPr algn="just"/>
            <a:r>
              <a:rPr lang="en-US" altLang="en-US" sz="2400" dirty="0">
                <a:cs typeface="Times New Roman" panose="02020603050405020304" pitchFamily="18" charset="0"/>
              </a:rPr>
              <a:t>Elements are added to and removed from the top of the stack (the most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recently added items are at the top of the stack).</a:t>
            </a:r>
          </a:p>
          <a:p>
            <a:pPr lvl="1" algn="just"/>
            <a:r>
              <a:rPr lang="en-US" altLang="en-US" sz="2400" dirty="0"/>
              <a:t>Last-In, First-Out ("LIFO")</a:t>
            </a:r>
          </a:p>
          <a:p>
            <a:pPr lvl="1" algn="just"/>
            <a:r>
              <a:rPr lang="en-US" altLang="en-US" sz="2400" dirty="0"/>
              <a:t>Elements are stored in order of insertion.</a:t>
            </a:r>
          </a:p>
          <a:p>
            <a:pPr lvl="1" algn="just"/>
            <a:r>
              <a:rPr lang="en-US" altLang="en-US" sz="2400" dirty="0"/>
              <a:t>Client program can only add/remove/examine the last element added (the "top").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1F91F-F309-470C-BE04-9EAEEF9B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2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>
            <a:extLst>
              <a:ext uri="{FF2B5EF4-FFF2-40B4-BE49-F238E27FC236}">
                <a16:creationId xmlns:a16="http://schemas.microsoft.com/office/drawing/2014/main" id="{458B4534-1690-4B93-8F60-C0C856D7A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298" y="5499617"/>
            <a:ext cx="10558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ahoma" charset="0"/>
                <a:ea typeface="+mn-ea"/>
              </a:rPr>
              <a:t>stack</a:t>
            </a:r>
          </a:p>
        </p:txBody>
      </p:sp>
      <p:sp>
        <p:nvSpPr>
          <p:cNvPr id="3" name="Line 30">
            <a:extLst>
              <a:ext uri="{FF2B5EF4-FFF2-40B4-BE49-F238E27FC236}">
                <a16:creationId xmlns:a16="http://schemas.microsoft.com/office/drawing/2014/main" id="{C51B158B-03FB-49E1-9E1A-59B641AA3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2438" y="2145694"/>
            <a:ext cx="917325" cy="6879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4" name="Text Box 31">
            <a:extLst>
              <a:ext uri="{FF2B5EF4-FFF2-40B4-BE49-F238E27FC236}">
                <a16:creationId xmlns:a16="http://schemas.microsoft.com/office/drawing/2014/main" id="{07EEEBAB-1FCB-4978-A0B8-551111ADD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026" y="1821954"/>
            <a:ext cx="19421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Tahoma" charset="0"/>
                <a:ea typeface="+mn-ea"/>
              </a:rPr>
              <a:t>pop, peek</a:t>
            </a:r>
          </a:p>
        </p:txBody>
      </p:sp>
      <p:sp>
        <p:nvSpPr>
          <p:cNvPr id="5" name="Text Box 32">
            <a:extLst>
              <a:ext uri="{FF2B5EF4-FFF2-40B4-BE49-F238E27FC236}">
                <a16:creationId xmlns:a16="http://schemas.microsoft.com/office/drawing/2014/main" id="{3FF33878-64DD-4E34-AFD1-F598AA620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004" y="1821954"/>
            <a:ext cx="1082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Tahoma" charset="0"/>
                <a:ea typeface="+mn-ea"/>
              </a:rPr>
              <a:t>push</a:t>
            </a:r>
          </a:p>
        </p:txBody>
      </p:sp>
      <p:sp>
        <p:nvSpPr>
          <p:cNvPr id="6" name="Line 33">
            <a:extLst>
              <a:ext uri="{FF2B5EF4-FFF2-40B4-BE49-F238E27FC236}">
                <a16:creationId xmlns:a16="http://schemas.microsoft.com/office/drawing/2014/main" id="{262E704B-3360-4572-BE75-6D0FBD45F2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9238" y="2145694"/>
            <a:ext cx="917325" cy="6879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52EEE788-6B37-49A5-85D7-5CFD5D409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118" y="2974238"/>
            <a:ext cx="3210639" cy="238482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E9D898-DA3A-4F9F-95A1-7F3DAAD5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5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F6E2-BFD6-4FF1-9135-218A542F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1BBC9-5879-4A5E-BB1E-D9351796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b="1" dirty="0"/>
              <a:t>Definitions</a:t>
            </a:r>
            <a:r>
              <a:rPr lang="en-US" altLang="en-US" sz="2800" dirty="0"/>
              <a:t>: (provided by the user)</a:t>
            </a:r>
          </a:p>
          <a:p>
            <a:pPr lvl="1" algn="just"/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MAX_ITEMS</a:t>
            </a:r>
            <a:r>
              <a:rPr lang="en-US" altLang="en-US" sz="2400" dirty="0"/>
              <a:t>: Max number of items that might be on the stack</a:t>
            </a:r>
          </a:p>
          <a:p>
            <a:pPr lvl="1" algn="just"/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altLang="en-US" sz="2400" dirty="0"/>
              <a:t> : Top of the stack</a:t>
            </a:r>
          </a:p>
          <a:p>
            <a:pPr algn="just"/>
            <a:r>
              <a:rPr lang="en-US" altLang="en-US" sz="2800" b="1" dirty="0"/>
              <a:t>Operations</a:t>
            </a:r>
          </a:p>
          <a:p>
            <a:pPr lvl="1" algn="just"/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400" dirty="0"/>
              <a:t> – Empty the stack  	</a:t>
            </a:r>
          </a:p>
          <a:p>
            <a:pPr lvl="1" algn="just"/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algn="just"/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algn="just"/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(ItemType </a:t>
            </a:r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just"/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ItemType pop ()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AD17-F115-4BE0-9D47-D8510148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DB95-DE5F-4F44-8DD8-EEB2F821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8BF03-1654-4B51-B029-E0091F00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i="1" dirty="0">
                <a:cs typeface="Times New Roman" panose="02020603050405020304" pitchFamily="18" charset="0"/>
              </a:rPr>
              <a:t>Function</a:t>
            </a:r>
            <a:r>
              <a:rPr lang="en-US" altLang="en-US" sz="3200" dirty="0">
                <a:cs typeface="Times New Roman" panose="02020603050405020304" pitchFamily="18" charset="0"/>
              </a:rPr>
              <a:t>: Adds </a:t>
            </a:r>
            <a:r>
              <a:rPr lang="en-US" altLang="en-US" sz="3200" dirty="0" err="1">
                <a:cs typeface="Times New Roman" panose="02020603050405020304" pitchFamily="18" charset="0"/>
              </a:rPr>
              <a:t>newItem</a:t>
            </a:r>
            <a:r>
              <a:rPr lang="en-US" altLang="en-US" sz="3200" dirty="0">
                <a:cs typeface="Times New Roman" panose="02020603050405020304" pitchFamily="18" charset="0"/>
              </a:rPr>
              <a:t> to the top of the stack.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200" i="1" dirty="0">
                <a:cs typeface="Times New Roman" panose="02020603050405020304" pitchFamily="18" charset="0"/>
              </a:rPr>
              <a:t>Preconditions</a:t>
            </a:r>
            <a:r>
              <a:rPr lang="en-US" altLang="en-US" sz="3200" dirty="0">
                <a:cs typeface="Times New Roman" panose="02020603050405020304" pitchFamily="18" charset="0"/>
              </a:rPr>
              <a:t>: Stack has been initialized and is not full.</a:t>
            </a:r>
          </a:p>
          <a:p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200" i="1" dirty="0">
                <a:cs typeface="Times New Roman" panose="02020603050405020304" pitchFamily="18" charset="0"/>
              </a:rPr>
              <a:t>Postconditions</a:t>
            </a:r>
            <a:r>
              <a:rPr lang="en-US" altLang="en-US" sz="3200" dirty="0">
                <a:cs typeface="Times New Roman" panose="02020603050405020304" pitchFamily="18" charset="0"/>
              </a:rPr>
              <a:t>: </a:t>
            </a:r>
            <a:r>
              <a:rPr lang="en-US" altLang="en-US" sz="3200" dirty="0" err="1">
                <a:cs typeface="Times New Roman" panose="02020603050405020304" pitchFamily="18" charset="0"/>
              </a:rPr>
              <a:t>newItem</a:t>
            </a:r>
            <a:r>
              <a:rPr lang="en-US" altLang="en-US" sz="3200" dirty="0">
                <a:cs typeface="Times New Roman" panose="02020603050405020304" pitchFamily="18" charset="0"/>
              </a:rPr>
              <a:t> is at the top of the stack.</a:t>
            </a:r>
            <a:endParaRPr lang="en-US" alt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6E2A3-08B8-4F3F-B1D8-5D47986F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3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0E45-F7CF-46CC-BCAD-EACFAF31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3D856-1FD6-4A9B-A2C8-D16605ACE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1600" dirty="0"/>
              <a:t>Primitive variables are designed to hold only one value at a time.</a:t>
            </a:r>
          </a:p>
          <a:p>
            <a:r>
              <a:rPr lang="en-US" altLang="en-US" sz="1600" dirty="0"/>
              <a:t>Arrays allow us to create a collection of like values that are indexed.</a:t>
            </a:r>
          </a:p>
          <a:p>
            <a:r>
              <a:rPr lang="en-US" altLang="en-US" sz="1600" dirty="0"/>
              <a:t>An array can store any type of data but only one type of data at a time.</a:t>
            </a:r>
          </a:p>
          <a:p>
            <a:r>
              <a:rPr lang="en-US" altLang="en-US" sz="1600" dirty="0"/>
              <a:t>An array is an object so it needs an object reference.</a:t>
            </a:r>
          </a:p>
          <a:p>
            <a:pPr lvl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int[] numbers; </a:t>
            </a:r>
          </a:p>
          <a:p>
            <a:pPr lvl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//declares a reference to an array that will hold integers.</a:t>
            </a:r>
          </a:p>
          <a:p>
            <a:r>
              <a:rPr lang="en-US" altLang="en-US" sz="1600" dirty="0"/>
              <a:t>The next step creates the array and assigns its address to the </a:t>
            </a:r>
            <a:r>
              <a:rPr lang="en-US" altLang="en-US" sz="1600" dirty="0">
                <a:latin typeface="Courier New" panose="02070309020205020404" pitchFamily="49" charset="0"/>
              </a:rPr>
              <a:t>numbers</a:t>
            </a:r>
            <a:r>
              <a:rPr lang="en-US" altLang="en-US" sz="1600" dirty="0"/>
              <a:t> variable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numbers = new int[6];</a:t>
            </a:r>
          </a:p>
          <a:p>
            <a:pPr lvl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//creates a new array that will hold 6 integers.</a:t>
            </a:r>
            <a:endParaRPr lang="en-US" altLang="en-US" sz="1600" dirty="0"/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FBC02-534F-426E-A746-4A993558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 Box 28">
            <a:extLst>
              <a:ext uri="{FF2B5EF4-FFF2-40B4-BE49-F238E27FC236}">
                <a16:creationId xmlns:a16="http://schemas.microsoft.com/office/drawing/2014/main" id="{2009AECF-A7FF-4DD9-A301-4EC6CA3B0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990" y="5992402"/>
            <a:ext cx="531062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/>
              <a:t>Array element values are initialized to 0.</a:t>
            </a:r>
            <a:br>
              <a:rPr lang="en-US" altLang="en-US" sz="2000" b="1"/>
            </a:br>
            <a:r>
              <a:rPr lang="en-US" altLang="en-US" sz="2000" b="1"/>
              <a:t>Array indexes always start at 0.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A807828-F665-4780-A03A-AD728462F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7" y="5306602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0</a:t>
            </a: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9358C133-2E76-41BA-83C6-F5381E852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339" y="5655852"/>
            <a:ext cx="9694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 dirty="0"/>
              <a:t>index 0</a:t>
            </a:r>
          </a:p>
        </p:txBody>
      </p:sp>
      <p:sp>
        <p:nvSpPr>
          <p:cNvPr id="8" name="Rectangle 31">
            <a:extLst>
              <a:ext uri="{FF2B5EF4-FFF2-40B4-BE49-F238E27FC236}">
                <a16:creationId xmlns:a16="http://schemas.microsoft.com/office/drawing/2014/main" id="{C4B49620-4077-4E36-875B-3AE9F1767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312" y="5306602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0</a:t>
            </a:r>
          </a:p>
        </p:txBody>
      </p:sp>
      <p:sp>
        <p:nvSpPr>
          <p:cNvPr id="9" name="Text Box 32">
            <a:extLst>
              <a:ext uri="{FF2B5EF4-FFF2-40B4-BE49-F238E27FC236}">
                <a16:creationId xmlns:a16="http://schemas.microsoft.com/office/drawing/2014/main" id="{5B6F747D-3B00-4CCD-9D67-14CA499C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214" y="5655852"/>
            <a:ext cx="9694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index 1</a:t>
            </a:r>
          </a:p>
        </p:txBody>
      </p:sp>
      <p:sp>
        <p:nvSpPr>
          <p:cNvPr id="10" name="Rectangle 34">
            <a:extLst>
              <a:ext uri="{FF2B5EF4-FFF2-40B4-BE49-F238E27FC236}">
                <a16:creationId xmlns:a16="http://schemas.microsoft.com/office/drawing/2014/main" id="{2DE99A5F-8C6B-44B5-86C7-0D00D0BB7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7" y="5306602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0</a:t>
            </a:r>
          </a:p>
        </p:txBody>
      </p:sp>
      <p:sp>
        <p:nvSpPr>
          <p:cNvPr id="11" name="Text Box 35">
            <a:extLst>
              <a:ext uri="{FF2B5EF4-FFF2-40B4-BE49-F238E27FC236}">
                <a16:creationId xmlns:a16="http://schemas.microsoft.com/office/drawing/2014/main" id="{7201969C-0DC0-42FC-A194-ABE0898D5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089" y="5655852"/>
            <a:ext cx="9694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index 2</a:t>
            </a:r>
          </a:p>
        </p:txBody>
      </p:sp>
      <p:sp>
        <p:nvSpPr>
          <p:cNvPr id="12" name="Rectangle 37">
            <a:extLst>
              <a:ext uri="{FF2B5EF4-FFF2-40B4-BE49-F238E27FC236}">
                <a16:creationId xmlns:a16="http://schemas.microsoft.com/office/drawing/2014/main" id="{8808D1FD-B435-41E2-8D72-E2DBAB5CA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2" y="5306602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0</a:t>
            </a:r>
          </a:p>
        </p:txBody>
      </p:sp>
      <p:sp>
        <p:nvSpPr>
          <p:cNvPr id="13" name="Text Box 38">
            <a:extLst>
              <a:ext uri="{FF2B5EF4-FFF2-40B4-BE49-F238E27FC236}">
                <a16:creationId xmlns:a16="http://schemas.microsoft.com/office/drawing/2014/main" id="{7CC2DA0A-DF9C-4E12-8810-019956511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8552" y="5655852"/>
            <a:ext cx="9694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index 3</a:t>
            </a:r>
          </a:p>
        </p:txBody>
      </p:sp>
      <p:sp>
        <p:nvSpPr>
          <p:cNvPr id="14" name="Rectangle 40">
            <a:extLst>
              <a:ext uri="{FF2B5EF4-FFF2-40B4-BE49-F238E27FC236}">
                <a16:creationId xmlns:a16="http://schemas.microsoft.com/office/drawing/2014/main" id="{EB74F955-DFD0-4E0A-9A49-3670F6820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937" y="5306602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0</a:t>
            </a:r>
          </a:p>
        </p:txBody>
      </p:sp>
      <p:sp>
        <p:nvSpPr>
          <p:cNvPr id="15" name="Text Box 41">
            <a:extLst>
              <a:ext uri="{FF2B5EF4-FFF2-40B4-BE49-F238E27FC236}">
                <a16:creationId xmlns:a16="http://schemas.microsoft.com/office/drawing/2014/main" id="{6F99B92D-A778-409A-B9A0-B5F9D4E5C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0427" y="5655852"/>
            <a:ext cx="9694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index 4</a:t>
            </a:r>
          </a:p>
        </p:txBody>
      </p:sp>
      <p:sp>
        <p:nvSpPr>
          <p:cNvPr id="16" name="Rectangle 43">
            <a:extLst>
              <a:ext uri="{FF2B5EF4-FFF2-40B4-BE49-F238E27FC236}">
                <a16:creationId xmlns:a16="http://schemas.microsoft.com/office/drawing/2014/main" id="{85357280-C328-41A2-B08F-45EAF9DB0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812" y="5306602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0</a:t>
            </a:r>
          </a:p>
        </p:txBody>
      </p:sp>
      <p:sp>
        <p:nvSpPr>
          <p:cNvPr id="17" name="Text Box 44">
            <a:extLst>
              <a:ext uri="{FF2B5EF4-FFF2-40B4-BE49-F238E27FC236}">
                <a16:creationId xmlns:a16="http://schemas.microsoft.com/office/drawing/2014/main" id="{EA379DDC-2D84-438B-BF35-C74B743FC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302" y="5655852"/>
            <a:ext cx="9694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index 5</a:t>
            </a:r>
          </a:p>
        </p:txBody>
      </p:sp>
    </p:spTree>
    <p:extLst>
      <p:ext uri="{BB962C8B-B14F-4D97-AF65-F5344CB8AC3E}">
        <p14:creationId xmlns:p14="http://schemas.microsoft.com/office/powerpoint/2010/main" val="10682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5EF8-FB16-43F5-8363-4F921F76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18110-A10F-4F03-8E99-3066E5C6C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i="1" dirty="0">
                <a:cs typeface="Times New Roman" panose="02020603050405020304" pitchFamily="18" charset="0"/>
              </a:rPr>
              <a:t>Function</a:t>
            </a:r>
            <a:r>
              <a:rPr lang="en-US" altLang="en-US" sz="3200" dirty="0">
                <a:cs typeface="Times New Roman" panose="02020603050405020304" pitchFamily="18" charset="0"/>
              </a:rPr>
              <a:t>: Removes </a:t>
            </a:r>
            <a:r>
              <a:rPr lang="en-US" altLang="en-US" sz="3200" dirty="0" err="1">
                <a:cs typeface="Times New Roman" panose="02020603050405020304" pitchFamily="18" charset="0"/>
              </a:rPr>
              <a:t>topItem</a:t>
            </a:r>
            <a:r>
              <a:rPr lang="en-US" altLang="en-US" sz="3200" dirty="0">
                <a:cs typeface="Times New Roman" panose="02020603050405020304" pitchFamily="18" charset="0"/>
              </a:rPr>
              <a:t> from stack and returns it in item.</a:t>
            </a:r>
          </a:p>
          <a:p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200" i="1" dirty="0">
                <a:cs typeface="Times New Roman" panose="02020603050405020304" pitchFamily="18" charset="0"/>
              </a:rPr>
              <a:t>Preconditions</a:t>
            </a:r>
            <a:r>
              <a:rPr lang="en-US" altLang="en-US" sz="3200" dirty="0">
                <a:cs typeface="Times New Roman" panose="02020603050405020304" pitchFamily="18" charset="0"/>
              </a:rPr>
              <a:t>: Stack has been initialized and is not empty.</a:t>
            </a:r>
          </a:p>
          <a:p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200" i="1" dirty="0">
                <a:cs typeface="Times New Roman" panose="02020603050405020304" pitchFamily="18" charset="0"/>
              </a:rPr>
              <a:t>Postconditions</a:t>
            </a:r>
            <a:r>
              <a:rPr lang="en-US" altLang="en-US" sz="3200" dirty="0">
                <a:cs typeface="Times New Roman" panose="02020603050405020304" pitchFamily="18" charset="0"/>
              </a:rPr>
              <a:t>: Top element has been removed from stack and the value is returned to the main program</a:t>
            </a:r>
            <a:endParaRPr lang="en-US" alt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69944-0EF5-40FD-8E47-36A7D598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1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41C2-AE44-4EF7-947C-7761388C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1E84-FE97-4B9B-B776-0167FD9B2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There are two ways we can implement a stack:</a:t>
            </a:r>
          </a:p>
          <a:p>
            <a:endParaRPr lang="en-US" altLang="en-US" sz="3200" dirty="0"/>
          </a:p>
          <a:p>
            <a:pPr lvl="1"/>
            <a:r>
              <a:rPr lang="en-US" altLang="en-US" sz="3200" dirty="0"/>
              <a:t>Using an array</a:t>
            </a:r>
          </a:p>
          <a:p>
            <a:pPr lvl="1"/>
            <a:endParaRPr lang="en-US" altLang="en-US" sz="3200" dirty="0"/>
          </a:p>
          <a:p>
            <a:pPr lvl="1"/>
            <a:r>
              <a:rPr lang="en-US" altLang="en-US" sz="3200" dirty="0"/>
              <a:t>Using a linked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83EE-E725-4361-B2A9-F6B1F94E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AF46-EB5D-491B-8281-539AD3D1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95828-C0B5-48DA-9B46-CE141963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US" altLang="en-US" sz="3200" dirty="0"/>
              <a:t>Implementing a stack using an array is fairly easy.</a:t>
            </a:r>
          </a:p>
          <a:p>
            <a:r>
              <a:rPr lang="en-US" altLang="en-US" sz="3200" dirty="0"/>
              <a:t>Initially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 = -1 </a:t>
            </a:r>
            <a:r>
              <a:rPr lang="en-US" altLang="en-US" sz="3200" dirty="0"/>
              <a:t>, top of the stack. This is also the Empty stack condition.</a:t>
            </a:r>
          </a:p>
          <a:p>
            <a:r>
              <a:rPr lang="en-US" altLang="en-US" sz="3200" dirty="0"/>
              <a:t>Insertion:</a:t>
            </a:r>
          </a:p>
          <a:p>
            <a:pPr lvl="1"/>
            <a:r>
              <a:rPr lang="en-US" altLang="en-US" sz="3000" dirty="0"/>
              <a:t>Increment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 = top+1</a:t>
            </a:r>
          </a:p>
          <a:p>
            <a:pPr lvl="1"/>
            <a:r>
              <a:rPr lang="en-US" altLang="en-US" sz="3000" dirty="0"/>
              <a:t>Insert new element at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data[top]</a:t>
            </a:r>
          </a:p>
          <a:p>
            <a:r>
              <a:rPr lang="en-US" altLang="en-US" sz="3200" dirty="0"/>
              <a:t>Deletion:</a:t>
            </a:r>
          </a:p>
          <a:p>
            <a:pPr lvl="1"/>
            <a:r>
              <a:rPr lang="en-US" altLang="en-US" sz="3000" dirty="0"/>
              <a:t>Return the value of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data[top]</a:t>
            </a:r>
          </a:p>
          <a:p>
            <a:pPr lvl="1"/>
            <a:r>
              <a:rPr lang="en-US" altLang="en-US" sz="3000" dirty="0"/>
              <a:t>Decrement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 =top-1</a:t>
            </a:r>
          </a:p>
          <a:p>
            <a:r>
              <a:rPr lang="en-US" altLang="en-US" sz="3200" dirty="0"/>
              <a:t>Stack is full when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 == arraysize-1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A3C90-78D0-4665-9FD7-F5D162C5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8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0230-3CBD-4693-BA96-937AEADA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&amp; Underflow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20427-9D5C-4A3D-A383-81E2A7298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en-US" sz="3200" b="1" dirty="0">
                <a:ea typeface="MS Mincho" panose="02020609040205080304" pitchFamily="49" charset="-128"/>
              </a:rPr>
              <a:t>Stack overflow</a:t>
            </a:r>
          </a:p>
          <a:p>
            <a:r>
              <a:rPr lang="en-US" altLang="en-US" sz="2400" dirty="0">
                <a:ea typeface="MS Mincho" panose="02020609040205080304" pitchFamily="49" charset="-128"/>
              </a:rPr>
              <a:t>Overflow results from trying to push an element onto a full stack.</a:t>
            </a:r>
            <a:endParaRPr lang="en-US" altLang="en-US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2400" dirty="0"/>
              <a:t>		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if(!</a:t>
            </a:r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stack.IsFull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())</a:t>
            </a:r>
            <a:endParaRPr lang="en-US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		   </a:t>
            </a:r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stack.Push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(item);</a:t>
            </a:r>
          </a:p>
          <a:p>
            <a:pPr>
              <a:buNone/>
            </a:pPr>
            <a:r>
              <a:rPr lang="en-US" altLang="en-US" sz="3200" b="1" dirty="0">
                <a:ea typeface="MS Mincho" panose="02020609040205080304" pitchFamily="49" charset="-128"/>
              </a:rPr>
              <a:t>Stack underflow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Underflow results from trying to pop an empty stack.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if(!</a:t>
            </a:r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stack.IsEmpty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CDFCA-00C9-410F-8D60-E128B9A6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5424-CA33-42CB-8CD1-FE6CBB71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C512-D8A0-4EAD-AE7C-6B4E6E50C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/>
              <a:t>Advantages</a:t>
            </a:r>
          </a:p>
          <a:p>
            <a:pPr lvl="1"/>
            <a:r>
              <a:rPr lang="en-US" altLang="en-US" sz="2800" dirty="0"/>
              <a:t>Best performance in terms of time, there are no overheads associated with linked lists and the memory requirement is very less.</a:t>
            </a:r>
          </a:p>
          <a:p>
            <a:pPr marL="274320" lvl="1" indent="0">
              <a:buNone/>
            </a:pPr>
            <a:endParaRPr lang="en-US" altLang="en-US" sz="2800" dirty="0"/>
          </a:p>
          <a:p>
            <a:r>
              <a:rPr lang="en-US" altLang="en-US" sz="3200" b="1" dirty="0"/>
              <a:t>Disadvantage</a:t>
            </a:r>
          </a:p>
          <a:p>
            <a:pPr lvl="1"/>
            <a:r>
              <a:rPr lang="en-US" altLang="en-US" sz="2800" dirty="0"/>
              <a:t>The size of the stack is fixed.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E66CA-ECBC-43E6-A597-99C64AF2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3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C423-A86B-4F35-8384-00F7656F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1FFE3-1591-459E-A2AC-678DA9C5F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You cannot loop over a stack in the usual way.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5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/>
              <a:t>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en-US" dirty="0" err="1">
                <a:solidFill>
                  <a:srgbClr val="8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 = 0; </a:t>
            </a:r>
            <a:r>
              <a:rPr lang="en-US" altLang="en-US" dirty="0" err="1">
                <a:solidFill>
                  <a:srgbClr val="8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 &lt; </a:t>
            </a:r>
            <a:r>
              <a:rPr lang="en-US" altLang="en-US" dirty="0" err="1">
                <a:solidFill>
                  <a:srgbClr val="800000"/>
                </a:solidFill>
                <a:latin typeface="Courier New" panose="02070309020205020404" pitchFamily="49" charset="0"/>
              </a:rPr>
              <a:t>stack_size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dirty="0" err="1">
                <a:solidFill>
                  <a:srgbClr val="8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	    </a:t>
            </a:r>
            <a:r>
              <a:rPr lang="en-US" altLang="en-US" b="1" dirty="0">
                <a:solidFill>
                  <a:srgbClr val="800000"/>
                </a:solidFill>
              </a:rPr>
              <a:t>do something with </a:t>
            </a:r>
            <a:r>
              <a:rPr lang="en-US" altLang="en-US" dirty="0" err="1">
                <a:solidFill>
                  <a:srgbClr val="800000"/>
                </a:solidFill>
                <a:latin typeface="Courier New" panose="02070309020205020404" pitchFamily="49" charset="0"/>
              </a:rPr>
              <a:t>stack_get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8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2400" dirty="0"/>
              <a:t>Instead, you pull elements out of the stack one at a time.</a:t>
            </a:r>
            <a:endParaRPr lang="en-US" altLang="en-US" sz="12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	// process (and destroy) an entire stack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while (!</a:t>
            </a:r>
            <a:r>
              <a:rPr lang="en-US" altLang="en-US" dirty="0" err="1">
                <a:latin typeface="Courier New" panose="02070309020205020404" pitchFamily="49" charset="0"/>
              </a:rPr>
              <a:t>stack.isEmpty</a:t>
            </a:r>
            <a:r>
              <a:rPr lang="en-US" altLang="en-US" dirty="0">
                <a:latin typeface="Courier New" panose="02070309020205020404" pitchFamily="49" charset="0"/>
              </a:rPr>
              <a:t>())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dirty="0"/>
              <a:t>do something with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stack.pop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5F49A-C077-4B20-BB61-D285FF8E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4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9479-603C-4E2D-9343-3D70FC55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51A8-B109-45C9-82EA-E6D5DEFE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Programming languages and compilers:</a:t>
            </a:r>
          </a:p>
          <a:p>
            <a:pPr lvl="1"/>
            <a:r>
              <a:rPr lang="en-US" altLang="en-US" dirty="0"/>
              <a:t>Function calls are placed onto a stack </a:t>
            </a:r>
            <a:r>
              <a:rPr lang="en-US" altLang="en-US" i="1" dirty="0"/>
              <a:t>(call=push, return=pop)</a:t>
            </a:r>
            <a:endParaRPr lang="en-US" altLang="en-US" dirty="0"/>
          </a:p>
          <a:p>
            <a:pPr lvl="1"/>
            <a:r>
              <a:rPr lang="en-US" altLang="en-US" dirty="0"/>
              <a:t>Compilers use stacks to evaluate expressions</a:t>
            </a:r>
          </a:p>
          <a:p>
            <a:pPr lvl="1"/>
            <a:endParaRPr lang="en-US" altLang="en-US" dirty="0"/>
          </a:p>
          <a:p>
            <a:r>
              <a:rPr lang="en-US" altLang="en-US" sz="2400" dirty="0"/>
              <a:t>Matching up related pairs of things:</a:t>
            </a:r>
          </a:p>
          <a:p>
            <a:pPr lvl="1"/>
            <a:r>
              <a:rPr lang="en-US" altLang="en-US" dirty="0"/>
              <a:t>Find out whether a string is a palindrome</a:t>
            </a:r>
          </a:p>
          <a:p>
            <a:pPr lvl="1"/>
            <a:r>
              <a:rPr lang="en-US" altLang="en-US" dirty="0"/>
              <a:t>Examine a file to see if its braces </a:t>
            </a:r>
            <a:r>
              <a:rPr lang="en-US" altLang="en-US" dirty="0">
                <a:latin typeface="Courier New" panose="02070309020205020404" pitchFamily="49" charset="0"/>
              </a:rPr>
              <a:t>{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}</a:t>
            </a:r>
            <a:r>
              <a:rPr lang="en-US" altLang="en-US" dirty="0"/>
              <a:t> match</a:t>
            </a:r>
          </a:p>
          <a:p>
            <a:pPr lvl="1"/>
            <a:r>
              <a:rPr lang="en-US" altLang="en-US" dirty="0"/>
              <a:t>Convert "infix" expressions to pre/postfix</a:t>
            </a:r>
          </a:p>
          <a:p>
            <a:endParaRPr lang="en-US" altLang="en-US" sz="2400" dirty="0"/>
          </a:p>
          <a:p>
            <a:r>
              <a:rPr lang="en-US" altLang="en-US" sz="2400" dirty="0"/>
              <a:t>Sophisticated algorithms:</a:t>
            </a:r>
          </a:p>
          <a:p>
            <a:pPr lvl="1"/>
            <a:r>
              <a:rPr lang="en-US" altLang="en-US" dirty="0"/>
              <a:t>Searching through a maze with "backtracking"</a:t>
            </a:r>
          </a:p>
          <a:p>
            <a:pPr lvl="1"/>
            <a:r>
              <a:rPr lang="en-US" altLang="en-US" dirty="0"/>
              <a:t>Some programs use an "undo stack" of previous operations</a:t>
            </a: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705D3-7262-4937-853B-9470A48A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9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FFEC-1C09-4A71-A2EF-9882A3ED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523DA-6A5B-4423-9713-E90C0EA85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4A2B2-BEA1-4737-81B7-3F05CABA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2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2389-B52D-4749-B207-DC4135F4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1E723-A8E0-4D44-8B53-9CC52DB2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ea typeface="MS Mincho" panose="02020609040205080304" pitchFamily="49" charset="-128"/>
              </a:rPr>
              <a:t>It is an ordered group of homogeneous items.</a:t>
            </a:r>
          </a:p>
          <a:p>
            <a:endParaRPr lang="en-US" altLang="en-US" sz="2800" dirty="0">
              <a:ea typeface="MS Mincho" panose="02020609040205080304" pitchFamily="49" charset="-128"/>
            </a:endParaRPr>
          </a:p>
          <a:p>
            <a:r>
              <a:rPr lang="en-US" altLang="en-US" sz="2800" dirty="0">
                <a:ea typeface="MS Mincho" panose="02020609040205080304" pitchFamily="49" charset="-128"/>
              </a:rPr>
              <a:t>Queues have two ends: </a:t>
            </a:r>
            <a:endParaRPr lang="en-US" altLang="en-US" sz="2800" dirty="0">
              <a:cs typeface="Courier New" panose="02070309020205020404" pitchFamily="49" charset="0"/>
            </a:endParaRPr>
          </a:p>
          <a:p>
            <a:pPr lvl="1"/>
            <a:r>
              <a:rPr lang="en-US" altLang="en-US" sz="2400" dirty="0">
                <a:ea typeface="MS Mincho" panose="02020609040205080304" pitchFamily="49" charset="-128"/>
              </a:rPr>
              <a:t>Items are added at the rear.</a:t>
            </a:r>
            <a:endParaRPr lang="en-US" altLang="en-US" sz="2400" dirty="0">
              <a:cs typeface="Courier New" panose="02070309020205020404" pitchFamily="49" charset="0"/>
            </a:endParaRPr>
          </a:p>
          <a:p>
            <a:pPr lvl="1"/>
            <a:r>
              <a:rPr lang="en-US" altLang="en-US" sz="2400" dirty="0">
                <a:ea typeface="MS Mincho" panose="02020609040205080304" pitchFamily="49" charset="-128"/>
              </a:rPr>
              <a:t>Items are removed from the front of the queue</a:t>
            </a:r>
          </a:p>
          <a:p>
            <a:pPr lvl="1"/>
            <a:endParaRPr lang="en-US" altLang="en-US" sz="2400" dirty="0">
              <a:ea typeface="MS Mincho" panose="02020609040205080304" pitchFamily="49" charset="-128"/>
            </a:endParaRPr>
          </a:p>
          <a:p>
            <a:r>
              <a:rPr lang="en-US" altLang="en-US" sz="2800" b="1" dirty="0">
                <a:ea typeface="MS Mincho" panose="02020609040205080304" pitchFamily="49" charset="-128"/>
              </a:rPr>
              <a:t>FIFO property</a:t>
            </a:r>
            <a:r>
              <a:rPr lang="en-US" altLang="en-US" sz="2800" dirty="0">
                <a:ea typeface="MS Mincho" panose="02020609040205080304" pitchFamily="49" charset="-128"/>
              </a:rPr>
              <a:t>: First In, First Out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sz="2400" dirty="0">
                <a:ea typeface="MS Mincho" panose="02020609040205080304" pitchFamily="49" charset="-128"/>
              </a:rPr>
              <a:t>The item added first is also removed first</a:t>
            </a:r>
            <a:endParaRPr lang="en-US" altLang="en-US" sz="2600" dirty="0">
              <a:ea typeface="MS Mincho" panose="02020609040205080304" pitchFamily="49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65A73-4ECE-4EFC-BDA5-6B32F1DC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4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 9">
            <a:extLst>
              <a:ext uri="{FF2B5EF4-FFF2-40B4-BE49-F238E27FC236}">
                <a16:creationId xmlns:a16="http://schemas.microsoft.com/office/drawing/2014/main" id="{5D52FC5A-4EAD-449A-A0AD-7EBB828F2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908" y="3335676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ahoma" charset="0"/>
                <a:ea typeface="+mn-ea"/>
              </a:rPr>
              <a:t>queue</a:t>
            </a:r>
          </a:p>
        </p:txBody>
      </p:sp>
      <p:graphicFrame>
        <p:nvGraphicFramePr>
          <p:cNvPr id="48" name="Group 10">
            <a:extLst>
              <a:ext uri="{FF2B5EF4-FFF2-40B4-BE49-F238E27FC236}">
                <a16:creationId xmlns:a16="http://schemas.microsoft.com/office/drawing/2014/main" id="{7F37F77E-2772-434A-BFA6-D7C743931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44422"/>
              </p:ext>
            </p:extLst>
          </p:nvPr>
        </p:nvGraphicFramePr>
        <p:xfrm>
          <a:off x="4481958" y="2268876"/>
          <a:ext cx="2559050" cy="965200"/>
        </p:xfrm>
        <a:graphic>
          <a:graphicData uri="http://schemas.openxmlformats.org/drawingml/2006/table">
            <a:tbl>
              <a:tblPr/>
              <a:tblGrid>
                <a:gridCol w="85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front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back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Line 28">
            <a:extLst>
              <a:ext uri="{FF2B5EF4-FFF2-40B4-BE49-F238E27FC236}">
                <a16:creationId xmlns:a16="http://schemas.microsoft.com/office/drawing/2014/main" id="{511F598D-6913-4CFB-B7E4-9A955A6CEF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8958" y="295467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0" name="Text Box 29">
            <a:extLst>
              <a:ext uri="{FF2B5EF4-FFF2-40B4-BE49-F238E27FC236}">
                <a16:creationId xmlns:a16="http://schemas.microsoft.com/office/drawing/2014/main" id="{C48B9A48-A24D-4DE2-849A-AC12716AA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758" y="2557801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Tahoma" charset="0"/>
                <a:ea typeface="+mn-ea"/>
              </a:rPr>
              <a:t>add</a:t>
            </a:r>
          </a:p>
        </p:txBody>
      </p:sp>
      <p:sp>
        <p:nvSpPr>
          <p:cNvPr id="51" name="Line 30">
            <a:extLst>
              <a:ext uri="{FF2B5EF4-FFF2-40B4-BE49-F238E27FC236}">
                <a16:creationId xmlns:a16="http://schemas.microsoft.com/office/drawing/2014/main" id="{DFACA274-305D-44A7-9734-8E2695F0BE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9958" y="296896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2" name="Text Box 31">
            <a:extLst>
              <a:ext uri="{FF2B5EF4-FFF2-40B4-BE49-F238E27FC236}">
                <a16:creationId xmlns:a16="http://schemas.microsoft.com/office/drawing/2014/main" id="{15FAF8EF-0EEB-4362-8BEF-9EE44C4FE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3158" y="254351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Tahoma" charset="0"/>
                <a:ea typeface="+mn-ea"/>
              </a:rPr>
              <a:t>remove, peek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4ADCB-DDA5-420E-B8C7-AF5643DB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8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 animBg="1"/>
      <p:bldP spid="50" grpId="0"/>
      <p:bldP spid="51" grpId="0" animBg="1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9A1A-944D-43D6-BADC-C292A3EF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23A52-BE88-4B8B-9B09-B3B035B08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1600" dirty="0"/>
              <a:t>It is possible to declare an array reference and create it in the same statement.</a:t>
            </a:r>
          </a:p>
          <a:p>
            <a:pPr lvl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int[] numbers = new int[6];</a:t>
            </a:r>
          </a:p>
          <a:p>
            <a:r>
              <a:rPr lang="en-US" altLang="en-US" sz="1600" dirty="0"/>
              <a:t>Arrays may be of any type, not just int.</a:t>
            </a:r>
          </a:p>
          <a:p>
            <a:pPr lvl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float[] temperatures = new float[100];</a:t>
            </a:r>
          </a:p>
          <a:p>
            <a:pPr lvl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char[] letters = new char[41];</a:t>
            </a:r>
          </a:p>
          <a:p>
            <a:pPr lvl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long[] units = new long[50];</a:t>
            </a:r>
          </a:p>
          <a:p>
            <a:pPr lvl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double[] sizes = new double[1200];</a:t>
            </a:r>
          </a:p>
          <a:p>
            <a:pPr lvl="1">
              <a:buFontTx/>
              <a:buNone/>
            </a:pPr>
            <a:r>
              <a:rPr lang="en-US" sz="1600" b="1" dirty="0" err="1">
                <a:latin typeface="Courier New" panose="02070309020205020404" pitchFamily="49" charset="0"/>
              </a:rPr>
              <a:t>SomeClass</a:t>
            </a:r>
            <a:r>
              <a:rPr lang="en-US" sz="1600" b="1" dirty="0">
                <a:latin typeface="Courier New" panose="02070309020205020404" pitchFamily="49" charset="0"/>
              </a:rPr>
              <a:t>[] </a:t>
            </a:r>
            <a:r>
              <a:rPr lang="en-US" sz="1600" b="1" dirty="0" err="1">
                <a:latin typeface="Courier New" panose="02070309020205020404" pitchFamily="49" charset="0"/>
              </a:rPr>
              <a:t>classobj</a:t>
            </a:r>
            <a:r>
              <a:rPr lang="en-US" sz="1600" b="1" dirty="0">
                <a:latin typeface="Courier New" panose="02070309020205020404" pitchFamily="49" charset="0"/>
              </a:rPr>
              <a:t> = new </a:t>
            </a:r>
            <a:r>
              <a:rPr lang="en-US" sz="1600" b="1" dirty="0" err="1">
                <a:latin typeface="Courier New" panose="02070309020205020404" pitchFamily="49" charset="0"/>
              </a:rPr>
              <a:t>SomeClass</a:t>
            </a:r>
            <a:r>
              <a:rPr lang="en-US" sz="1600" b="1" dirty="0">
                <a:latin typeface="Courier New" panose="02070309020205020404" pitchFamily="49" charset="0"/>
              </a:rPr>
              <a:t>[10];</a:t>
            </a:r>
          </a:p>
          <a:p>
            <a:r>
              <a:rPr lang="en-US" altLang="en-US" sz="1600" dirty="0"/>
              <a:t>Multiple arrays can be declared on the same line.</a:t>
            </a:r>
          </a:p>
          <a:p>
            <a:pPr lvl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int[] numbers, codes, scores;</a:t>
            </a:r>
          </a:p>
          <a:p>
            <a:r>
              <a:rPr lang="en-US" altLang="en-US" sz="1600" dirty="0"/>
              <a:t>With the alternate notation each variable must have brackets.</a:t>
            </a:r>
          </a:p>
          <a:p>
            <a:pPr lvl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int numbers[], codes[], scores;</a:t>
            </a:r>
          </a:p>
          <a:p>
            <a:pPr lvl="1"/>
            <a:r>
              <a:rPr lang="en-US" altLang="en-US" sz="1600" dirty="0"/>
              <a:t>The scores variable in this instance is simply an int variable.</a:t>
            </a:r>
          </a:p>
          <a:p>
            <a:pPr lvl="1">
              <a:buFontTx/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EC363-0F52-414C-95AA-A1EBE6B4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4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F6E2-BFD6-4FF1-9135-218A542F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1BBC9-5879-4A5E-BB1E-D9351796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b="1" dirty="0"/>
              <a:t>Definitions</a:t>
            </a:r>
            <a:r>
              <a:rPr lang="en-US" altLang="en-US" sz="2400" dirty="0"/>
              <a:t>: (provided by the user)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MAX_ITEMS</a:t>
            </a:r>
            <a:r>
              <a:rPr lang="en-US" altLang="en-US" dirty="0"/>
              <a:t>: Max number of items that might be on the stack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altLang="en-US" dirty="0"/>
              <a:t> : Front of the Queue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 </a:t>
            </a:r>
            <a:r>
              <a:rPr lang="en-US" altLang="en-US" dirty="0"/>
              <a:t>: Rear of the Queue</a:t>
            </a:r>
          </a:p>
          <a:p>
            <a:r>
              <a:rPr lang="en-US" altLang="en-US" sz="2400" b="1" dirty="0"/>
              <a:t>Operations</a:t>
            </a:r>
          </a:p>
          <a:p>
            <a:pPr lvl="1"/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	</a:t>
            </a:r>
          </a:p>
          <a:p>
            <a:pPr lvl="1"/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 (ItemType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ItemType dequeue()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EB083-4E8F-4FFD-B016-393CC32B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9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9C08-AC38-4166-88B6-99C6DB97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65F3A-1F46-4715-8B67-9479457A4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i="1" dirty="0">
                <a:cs typeface="Times New Roman" panose="02020603050405020304" pitchFamily="18" charset="0"/>
              </a:rPr>
              <a:t>Function</a:t>
            </a:r>
            <a:r>
              <a:rPr lang="en-US" altLang="en-US" sz="3200" dirty="0">
                <a:cs typeface="Times New Roman" panose="02020603050405020304" pitchFamily="18" charset="0"/>
              </a:rPr>
              <a:t>: Adds </a:t>
            </a:r>
            <a:r>
              <a:rPr lang="en-US" altLang="en-US" sz="3200" dirty="0" err="1">
                <a:cs typeface="Times New Roman" panose="02020603050405020304" pitchFamily="18" charset="0"/>
              </a:rPr>
              <a:t>newItem</a:t>
            </a:r>
            <a:r>
              <a:rPr lang="en-US" altLang="en-US" sz="3200" dirty="0">
                <a:cs typeface="Times New Roman" panose="02020603050405020304" pitchFamily="18" charset="0"/>
              </a:rPr>
              <a:t> to the rear of the queue.</a:t>
            </a:r>
          </a:p>
          <a:p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200" i="1" dirty="0">
                <a:cs typeface="Times New Roman" panose="02020603050405020304" pitchFamily="18" charset="0"/>
              </a:rPr>
              <a:t>Preconditions</a:t>
            </a:r>
            <a:r>
              <a:rPr lang="en-US" altLang="en-US" sz="3200" dirty="0">
                <a:cs typeface="Times New Roman" panose="02020603050405020304" pitchFamily="18" charset="0"/>
              </a:rPr>
              <a:t>: Queue has been initialized and is not full.</a:t>
            </a:r>
          </a:p>
          <a:p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200" i="1" dirty="0">
                <a:ea typeface="MS Mincho" panose="02020609040205080304" pitchFamily="49" charset="-128"/>
              </a:rPr>
              <a:t>Postconditions</a:t>
            </a:r>
            <a:r>
              <a:rPr lang="en-US" altLang="en-US" sz="3200" dirty="0">
                <a:ea typeface="MS Mincho" panose="02020609040205080304" pitchFamily="49" charset="-128"/>
              </a:rPr>
              <a:t>: </a:t>
            </a:r>
            <a:r>
              <a:rPr lang="en-US" altLang="en-US" sz="3200" dirty="0" err="1">
                <a:ea typeface="MS Mincho" panose="02020609040205080304" pitchFamily="49" charset="-128"/>
              </a:rPr>
              <a:t>newItem</a:t>
            </a:r>
            <a:r>
              <a:rPr lang="en-US" altLang="en-US" sz="3200" dirty="0">
                <a:ea typeface="MS Mincho" panose="02020609040205080304" pitchFamily="49" charset="-128"/>
              </a:rPr>
              <a:t> is at rear of queue.</a:t>
            </a:r>
            <a:r>
              <a:rPr lang="en-US" altLang="en-US" sz="3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A273F-39A7-4463-9A8D-4D1E89EB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7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CE6F-BA8A-4DE1-904C-59C655F1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6AC57-1372-49F4-BB74-655905FAF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3200" i="1" dirty="0">
                <a:cs typeface="Times New Roman" panose="02020603050405020304" pitchFamily="18" charset="0"/>
              </a:rPr>
              <a:t>Function</a:t>
            </a:r>
            <a:r>
              <a:rPr lang="en-US" altLang="en-US" sz="3200" dirty="0">
                <a:cs typeface="Times New Roman" panose="02020603050405020304" pitchFamily="18" charset="0"/>
              </a:rPr>
              <a:t>: Removes front item from queue and returns it in item.</a:t>
            </a:r>
          </a:p>
          <a:p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200" i="1" dirty="0">
                <a:cs typeface="Times New Roman" panose="02020603050405020304" pitchFamily="18" charset="0"/>
              </a:rPr>
              <a:t>Preconditions</a:t>
            </a:r>
            <a:r>
              <a:rPr lang="en-US" altLang="en-US" sz="3200" dirty="0">
                <a:cs typeface="Times New Roman" panose="02020603050405020304" pitchFamily="18" charset="0"/>
              </a:rPr>
              <a:t>: Queue has been initialized and is not empty.</a:t>
            </a:r>
          </a:p>
          <a:p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200" i="1" dirty="0">
                <a:cs typeface="Times New Roman" panose="02020603050405020304" pitchFamily="18" charset="0"/>
              </a:rPr>
              <a:t>Postconditions</a:t>
            </a:r>
            <a:r>
              <a:rPr lang="en-US" altLang="en-US" sz="3200" dirty="0">
                <a:cs typeface="Times New Roman" panose="02020603050405020304" pitchFamily="18" charset="0"/>
              </a:rPr>
              <a:t>: Front element has been removed from queue and the value is returned to the main program</a:t>
            </a:r>
            <a:endParaRPr lang="en-US" alt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1AAFD-7CF4-40E3-B504-666DA4CC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0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238B-963F-4A0A-B757-690E4CFC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2BBCA-1FCA-46DB-A51D-CB8BA51D1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Using an array to implement a queue is significantly harder than using an array to implement a stack.  </a:t>
            </a:r>
          </a:p>
          <a:p>
            <a:endParaRPr lang="en-US" altLang="en-US" sz="3200" dirty="0"/>
          </a:p>
          <a:p>
            <a:r>
              <a:rPr lang="en-US" altLang="en-US" sz="3200" dirty="0"/>
              <a:t>Why?</a:t>
            </a:r>
          </a:p>
          <a:p>
            <a:pPr lvl="1"/>
            <a:r>
              <a:rPr lang="en-US" altLang="en-US" sz="3200" dirty="0"/>
              <a:t>Unlike a stack, where we add and remove at the same end, in a queue we add to one end and remove from the other.</a:t>
            </a:r>
          </a:p>
          <a:p>
            <a:pPr marL="45720" indent="0">
              <a:buNone/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EFA33-FE77-4485-8B48-EA260DD0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8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E165-7066-4207-93A8-28E87C49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Regular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8724-D1E1-4F5A-92F6-30D129DF7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800" dirty="0"/>
              <a:t>In a standard linear array</a:t>
            </a:r>
          </a:p>
          <a:p>
            <a:pPr lvl="1"/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 = MAX_ITEMS– 1</a:t>
            </a:r>
            <a:endParaRPr lang="en-US" altLang="en-US" sz="2800" dirty="0"/>
          </a:p>
          <a:p>
            <a:pPr lvl="1"/>
            <a:endParaRPr lang="en-US" altLang="en-US" sz="2800" dirty="0"/>
          </a:p>
          <a:p>
            <a:r>
              <a:rPr lang="en-US" altLang="en-US" sz="2800" dirty="0"/>
              <a:t>All objects will be dequeued from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data[front]</a:t>
            </a:r>
          </a:p>
          <a:p>
            <a:endParaRPr lang="en-US" altLang="en-US" sz="2800" dirty="0"/>
          </a:p>
          <a:p>
            <a:r>
              <a:rPr lang="en-US" altLang="en-US" sz="2800" dirty="0"/>
              <a:t>All objects will be enqueued after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data[rear]</a:t>
            </a:r>
          </a:p>
          <a:p>
            <a:pPr marL="45720" indent="0">
              <a:buNone/>
            </a:pPr>
            <a:endParaRPr lang="en-US" altLang="en-US" sz="2800" dirty="0"/>
          </a:p>
          <a:p>
            <a:r>
              <a:rPr lang="en-US" altLang="en-US" sz="2800" dirty="0"/>
              <a:t>To implement this, when an object is removed, all elements must be shifted down by one spot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2ED9-E5F9-41E0-BA1D-27EF5E9F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2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EC97A20-24BD-4F45-874F-17187A032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110" y="15693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E3E548F9-754B-4637-BB79-E8EB8736D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0510" y="1645578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D9B813D-3F48-4591-BC55-F97E77160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710" y="15693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54D2DE5E-621E-4468-84F0-543E23942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0110" y="1645578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BAA8EC9-B05B-4184-9976-0C6B12743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7310" y="15693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6F9CD5C3-3CF7-411A-8521-75B74061F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710" y="1645578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DD9C857E-C62B-4862-88A9-7FD314D58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910" y="15693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4F13D2E4-1D9D-49CD-A984-7242EED06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310" y="1645578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</a:t>
            </a: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83B6BF40-8F64-4F64-9629-B56D084E8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6510" y="15693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D0E1FA43-C6DB-4AAE-A089-845B227D0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910" y="1645578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8105E355-2175-43BA-BD63-9F4FDD991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110" y="15693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4351FD6A-27A8-4D43-B16C-D0965756E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8510" y="1645578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3A6D4877-790D-48FB-AF5C-25730D1FD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710" y="15693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CC0D5578-B19D-4F3C-8A90-F77CEA3C8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8110" y="1645578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42966AF7-ED1A-4BA9-8E12-DFDAEBF2C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310" y="15693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1E56A804-CC29-4AD5-A973-FC0107CEC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1110" y="2483778"/>
            <a:ext cx="122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dequeue()</a:t>
            </a:r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181FDDCD-89C7-4AE7-8E66-B50E7D01D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110" y="33981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3D18733C-6A1B-43CE-8F8F-8D67786E2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710" y="33981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6">
            <a:extLst>
              <a:ext uri="{FF2B5EF4-FFF2-40B4-BE49-F238E27FC236}">
                <a16:creationId xmlns:a16="http://schemas.microsoft.com/office/drawing/2014/main" id="{D162022C-3CCB-4307-8282-0FD9F6FAE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0110" y="3474378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C338075E-328B-4752-99D6-B374F799F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7310" y="33981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8">
            <a:extLst>
              <a:ext uri="{FF2B5EF4-FFF2-40B4-BE49-F238E27FC236}">
                <a16:creationId xmlns:a16="http://schemas.microsoft.com/office/drawing/2014/main" id="{A7AA59A9-DF23-43DE-BBB4-0B508067F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710" y="3474378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</a:t>
            </a:r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FAC6303A-9A40-4F4B-8C91-E01CF8D54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910" y="33981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30">
            <a:extLst>
              <a:ext uri="{FF2B5EF4-FFF2-40B4-BE49-F238E27FC236}">
                <a16:creationId xmlns:a16="http://schemas.microsoft.com/office/drawing/2014/main" id="{C0EFAFCC-972F-460D-A289-6612A7460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310" y="3474378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</a:t>
            </a:r>
          </a:p>
        </p:txBody>
      </p:sp>
      <p:sp>
        <p:nvSpPr>
          <p:cNvPr id="26" name="Rectangle 31">
            <a:extLst>
              <a:ext uri="{FF2B5EF4-FFF2-40B4-BE49-F238E27FC236}">
                <a16:creationId xmlns:a16="http://schemas.microsoft.com/office/drawing/2014/main" id="{F696C93E-6A2B-49D8-B3DD-E934897AB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6510" y="33981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id="{79F97866-149A-4185-824E-6715F7BD7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910" y="3474378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28" name="Rectangle 33">
            <a:extLst>
              <a:ext uri="{FF2B5EF4-FFF2-40B4-BE49-F238E27FC236}">
                <a16:creationId xmlns:a16="http://schemas.microsoft.com/office/drawing/2014/main" id="{8BB41CD8-65CF-4D54-B732-5960F02C9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110" y="33981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34">
            <a:extLst>
              <a:ext uri="{FF2B5EF4-FFF2-40B4-BE49-F238E27FC236}">
                <a16:creationId xmlns:a16="http://schemas.microsoft.com/office/drawing/2014/main" id="{41DEB587-EA77-4A45-8B25-7D1901E83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8510" y="3474378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</a:t>
            </a:r>
          </a:p>
        </p:txBody>
      </p:sp>
      <p:sp>
        <p:nvSpPr>
          <p:cNvPr id="30" name="Rectangle 35">
            <a:extLst>
              <a:ext uri="{FF2B5EF4-FFF2-40B4-BE49-F238E27FC236}">
                <a16:creationId xmlns:a16="http://schemas.microsoft.com/office/drawing/2014/main" id="{B1BBE731-6554-4D7C-AEC5-72900A531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710" y="33981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6">
            <a:extLst>
              <a:ext uri="{FF2B5EF4-FFF2-40B4-BE49-F238E27FC236}">
                <a16:creationId xmlns:a16="http://schemas.microsoft.com/office/drawing/2014/main" id="{82F30843-219D-44CB-9D7B-E4C1DE720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8110" y="3474378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AAF61A9-123F-4B2B-8B82-87A80DEB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310" y="33981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8">
            <a:extLst>
              <a:ext uri="{FF2B5EF4-FFF2-40B4-BE49-F238E27FC236}">
                <a16:creationId xmlns:a16="http://schemas.microsoft.com/office/drawing/2014/main" id="{658C33DA-51E4-4105-889B-50AFFFD92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2910" y="111217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39">
            <a:extLst>
              <a:ext uri="{FF2B5EF4-FFF2-40B4-BE49-F238E27FC236}">
                <a16:creationId xmlns:a16="http://schemas.microsoft.com/office/drawing/2014/main" id="{2F019F3B-B29A-4A1E-A1C2-37755422E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8110" y="807378"/>
            <a:ext cx="660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front</a:t>
            </a:r>
          </a:p>
        </p:txBody>
      </p:sp>
      <p:sp>
        <p:nvSpPr>
          <p:cNvPr id="35" name="Line 42">
            <a:extLst>
              <a:ext uri="{FF2B5EF4-FFF2-40B4-BE49-F238E27FC236}">
                <a16:creationId xmlns:a16="http://schemas.microsoft.com/office/drawing/2014/main" id="{52C0C1E3-B2BA-4903-B09F-D8259ABB3B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9110" y="294097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43">
            <a:extLst>
              <a:ext uri="{FF2B5EF4-FFF2-40B4-BE49-F238E27FC236}">
                <a16:creationId xmlns:a16="http://schemas.microsoft.com/office/drawing/2014/main" id="{98CF7D75-0BF1-4981-8EFA-353F95AAE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4310" y="2636178"/>
            <a:ext cx="660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front</a:t>
            </a:r>
          </a:p>
        </p:txBody>
      </p:sp>
      <p:sp>
        <p:nvSpPr>
          <p:cNvPr id="37" name="Line 44">
            <a:extLst>
              <a:ext uri="{FF2B5EF4-FFF2-40B4-BE49-F238E27FC236}">
                <a16:creationId xmlns:a16="http://schemas.microsoft.com/office/drawing/2014/main" id="{8BBCFF9A-7D69-483C-B010-556483030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0510" y="294097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 Box 45">
            <a:extLst>
              <a:ext uri="{FF2B5EF4-FFF2-40B4-BE49-F238E27FC236}">
                <a16:creationId xmlns:a16="http://schemas.microsoft.com/office/drawing/2014/main" id="{0B151071-2C71-44F1-800F-BC02AB157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710" y="2636178"/>
            <a:ext cx="5677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rear</a:t>
            </a:r>
          </a:p>
        </p:txBody>
      </p:sp>
      <p:sp>
        <p:nvSpPr>
          <p:cNvPr id="40" name="Text Box 47">
            <a:extLst>
              <a:ext uri="{FF2B5EF4-FFF2-40B4-BE49-F238E27FC236}">
                <a16:creationId xmlns:a16="http://schemas.microsoft.com/office/drawing/2014/main" id="{9313DC58-8084-4F29-99A6-1BD40B92E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710" y="4312578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shift</a:t>
            </a:r>
          </a:p>
        </p:txBody>
      </p:sp>
      <p:sp>
        <p:nvSpPr>
          <p:cNvPr id="41" name="Rectangle 48">
            <a:extLst>
              <a:ext uri="{FF2B5EF4-FFF2-40B4-BE49-F238E27FC236}">
                <a16:creationId xmlns:a16="http://schemas.microsoft.com/office/drawing/2014/main" id="{C348604A-9C5F-46BA-9892-C79A978F9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310" y="53031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9">
            <a:extLst>
              <a:ext uri="{FF2B5EF4-FFF2-40B4-BE49-F238E27FC236}">
                <a16:creationId xmlns:a16="http://schemas.microsoft.com/office/drawing/2014/main" id="{4DF1C57B-A65D-4D45-B82B-B8E79B27B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910" y="53031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50">
            <a:extLst>
              <a:ext uri="{FF2B5EF4-FFF2-40B4-BE49-F238E27FC236}">
                <a16:creationId xmlns:a16="http://schemas.microsoft.com/office/drawing/2014/main" id="{D659B7A2-2950-4C34-BFB0-DE79482CC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710" y="5379378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44" name="Rectangle 51">
            <a:extLst>
              <a:ext uri="{FF2B5EF4-FFF2-40B4-BE49-F238E27FC236}">
                <a16:creationId xmlns:a16="http://schemas.microsoft.com/office/drawing/2014/main" id="{42970EB1-DC67-49EC-B152-E991A37DE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510" y="53031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52">
            <a:extLst>
              <a:ext uri="{FF2B5EF4-FFF2-40B4-BE49-F238E27FC236}">
                <a16:creationId xmlns:a16="http://schemas.microsoft.com/office/drawing/2014/main" id="{0B33A1B9-6CA4-4E9F-A3B8-7B8020824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6310" y="5379378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</a:t>
            </a:r>
          </a:p>
        </p:txBody>
      </p:sp>
      <p:sp>
        <p:nvSpPr>
          <p:cNvPr id="46" name="Rectangle 53">
            <a:extLst>
              <a:ext uri="{FF2B5EF4-FFF2-40B4-BE49-F238E27FC236}">
                <a16:creationId xmlns:a16="http://schemas.microsoft.com/office/drawing/2014/main" id="{2C1F3CB9-064F-4A0F-B56C-59060E548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110" y="53031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54">
            <a:extLst>
              <a:ext uri="{FF2B5EF4-FFF2-40B4-BE49-F238E27FC236}">
                <a16:creationId xmlns:a16="http://schemas.microsoft.com/office/drawing/2014/main" id="{855D8128-3787-48A7-8CE9-6CB208501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910" y="5379378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</a:t>
            </a:r>
          </a:p>
        </p:txBody>
      </p:sp>
      <p:sp>
        <p:nvSpPr>
          <p:cNvPr id="48" name="Rectangle 55">
            <a:extLst>
              <a:ext uri="{FF2B5EF4-FFF2-40B4-BE49-F238E27FC236}">
                <a16:creationId xmlns:a16="http://schemas.microsoft.com/office/drawing/2014/main" id="{17CF8EF4-FA5C-4C24-9EB7-232369DD0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710" y="53031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56">
            <a:extLst>
              <a:ext uri="{FF2B5EF4-FFF2-40B4-BE49-F238E27FC236}">
                <a16:creationId xmlns:a16="http://schemas.microsoft.com/office/drawing/2014/main" id="{0069636F-4081-46D0-BDF5-F55E36CA9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5510" y="5379378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50" name="Rectangle 57">
            <a:extLst>
              <a:ext uri="{FF2B5EF4-FFF2-40B4-BE49-F238E27FC236}">
                <a16:creationId xmlns:a16="http://schemas.microsoft.com/office/drawing/2014/main" id="{17806321-4C33-4F1E-8C03-76AF1D1E4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2310" y="53031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58">
            <a:extLst>
              <a:ext uri="{FF2B5EF4-FFF2-40B4-BE49-F238E27FC236}">
                <a16:creationId xmlns:a16="http://schemas.microsoft.com/office/drawing/2014/main" id="{D88119FF-0150-45E4-8B9A-61E2A6045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5110" y="5379378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</a:t>
            </a:r>
          </a:p>
        </p:txBody>
      </p:sp>
      <p:sp>
        <p:nvSpPr>
          <p:cNvPr id="52" name="Rectangle 59">
            <a:extLst>
              <a:ext uri="{FF2B5EF4-FFF2-40B4-BE49-F238E27FC236}">
                <a16:creationId xmlns:a16="http://schemas.microsoft.com/office/drawing/2014/main" id="{F40E9E82-FF91-41E6-8327-027B4AB02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910" y="53031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60">
            <a:extLst>
              <a:ext uri="{FF2B5EF4-FFF2-40B4-BE49-F238E27FC236}">
                <a16:creationId xmlns:a16="http://schemas.microsoft.com/office/drawing/2014/main" id="{F2EA55E4-273A-484A-B6CC-C5BEB30A2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710" y="5379378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</a:p>
        </p:txBody>
      </p:sp>
      <p:sp>
        <p:nvSpPr>
          <p:cNvPr id="54" name="Rectangle 61">
            <a:extLst>
              <a:ext uri="{FF2B5EF4-FFF2-40B4-BE49-F238E27FC236}">
                <a16:creationId xmlns:a16="http://schemas.microsoft.com/office/drawing/2014/main" id="{26747056-EF85-4D6B-B60B-1D2A9D7E1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510" y="53031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62">
            <a:extLst>
              <a:ext uri="{FF2B5EF4-FFF2-40B4-BE49-F238E27FC236}">
                <a16:creationId xmlns:a16="http://schemas.microsoft.com/office/drawing/2014/main" id="{0BA965D7-5838-45D6-BE85-6E1F355BFB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5310" y="484597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 Box 63">
            <a:extLst>
              <a:ext uri="{FF2B5EF4-FFF2-40B4-BE49-F238E27FC236}">
                <a16:creationId xmlns:a16="http://schemas.microsoft.com/office/drawing/2014/main" id="{9279576C-4921-4C87-8E7D-FFD4FA9F2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0510" y="4541178"/>
            <a:ext cx="660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front</a:t>
            </a:r>
          </a:p>
        </p:txBody>
      </p:sp>
      <p:sp>
        <p:nvSpPr>
          <p:cNvPr id="57" name="Line 64">
            <a:extLst>
              <a:ext uri="{FF2B5EF4-FFF2-40B4-BE49-F238E27FC236}">
                <a16:creationId xmlns:a16="http://schemas.microsoft.com/office/drawing/2014/main" id="{C7694DB2-48B0-4260-BA04-71F5728AC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7110" y="484597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Text Box 65">
            <a:extLst>
              <a:ext uri="{FF2B5EF4-FFF2-40B4-BE49-F238E27FC236}">
                <a16:creationId xmlns:a16="http://schemas.microsoft.com/office/drawing/2014/main" id="{22B20B09-D552-4080-95B6-0DB193DAE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2310" y="4541178"/>
            <a:ext cx="5677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rear</a:t>
            </a:r>
          </a:p>
        </p:txBody>
      </p:sp>
      <p:sp>
        <p:nvSpPr>
          <p:cNvPr id="59" name="Line 66">
            <a:extLst>
              <a:ext uri="{FF2B5EF4-FFF2-40B4-BE49-F238E27FC236}">
                <a16:creationId xmlns:a16="http://schemas.microsoft.com/office/drawing/2014/main" id="{4679276B-F607-4376-BF42-221EE27C8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0510" y="111217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Text Box 67">
            <a:extLst>
              <a:ext uri="{FF2B5EF4-FFF2-40B4-BE49-F238E27FC236}">
                <a16:creationId xmlns:a16="http://schemas.microsoft.com/office/drawing/2014/main" id="{95D6650A-7294-45CC-BDC2-20468F11A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710" y="807378"/>
            <a:ext cx="5677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FA16B0-92C8-47FF-9800-D5A2959DE824}"/>
              </a:ext>
            </a:extLst>
          </p:cNvPr>
          <p:cNvSpPr txBox="1"/>
          <p:nvPr/>
        </p:nvSpPr>
        <p:spPr>
          <a:xfrm>
            <a:off x="8697073" y="5239568"/>
            <a:ext cx="2933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remains unchanged</a:t>
            </a:r>
          </a:p>
          <a:p>
            <a:r>
              <a:rPr lang="en-US" dirty="0"/>
              <a:t>rear is decremented by 1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9C412E12-34B8-4606-817C-EC3ECD42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9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8" grpId="0"/>
      <p:bldP spid="19" grpId="0" animBg="1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 animBg="1"/>
      <p:bldP spid="34" grpId="0"/>
      <p:bldP spid="35" grpId="0" animBg="1"/>
      <p:bldP spid="36" grpId="0"/>
      <p:bldP spid="37" grpId="0" animBg="1"/>
      <p:bldP spid="38" grpId="0"/>
      <p:bldP spid="40" grpId="0"/>
      <p:bldP spid="41" grpId="0" animBg="1"/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 animBg="1"/>
      <p:bldP spid="56" grpId="0"/>
      <p:bldP spid="57" grpId="0" animBg="1"/>
      <p:bldP spid="58" grpId="0"/>
      <p:bldP spid="59" grpId="0" animBg="1"/>
      <p:bldP spid="60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A11B-AEAF-46F8-98AB-FC87CC2A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Regular Linear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6408-9A7E-47E7-AD8D-974672E37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sz="2800" dirty="0"/>
              <a:t>Very expensive structure to use for a queue</a:t>
            </a:r>
          </a:p>
          <a:p>
            <a:pPr marL="274320" lvl="1" indent="0">
              <a:buNone/>
            </a:pPr>
            <a:r>
              <a:rPr lang="en-US" altLang="en-US" sz="2800" dirty="0"/>
              <a:t>Shifting all the data down by one is very time consuming</a:t>
            </a:r>
          </a:p>
          <a:p>
            <a:pPr marL="274320" lvl="1" indent="0">
              <a:buNone/>
            </a:pPr>
            <a:r>
              <a:rPr lang="en-US" altLang="en-US" sz="2800" dirty="0"/>
              <a:t>If the data is not shifted, even with empty spaces when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 = </a:t>
            </a:r>
            <a:r>
              <a:rPr lang="en-US" altLang="en-US" sz="2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array.size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</a:t>
            </a:r>
            <a:r>
              <a:rPr lang="en-US" altLang="en-US" sz="2800" dirty="0"/>
              <a:t> and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 = </a:t>
            </a:r>
            <a:r>
              <a:rPr lang="en-US" altLang="en-US" sz="2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array.size</a:t>
            </a:r>
            <a:r>
              <a:rPr lang="en-US" altLang="en-US" sz="2800" dirty="0"/>
              <a:t> no insertion can be done.</a:t>
            </a:r>
          </a:p>
          <a:p>
            <a:pPr marL="274320" lvl="1" indent="0">
              <a:buNone/>
            </a:pPr>
            <a:endParaRPr lang="en-US" altLang="en-US" sz="2800" dirty="0"/>
          </a:p>
          <a:p>
            <a:pPr marL="274320" lvl="1" indent="0">
              <a:buNone/>
            </a:pPr>
            <a:r>
              <a:rPr lang="en-US" altLang="en-US" sz="2800" b="1" dirty="0"/>
              <a:t>Option 2:</a:t>
            </a:r>
          </a:p>
          <a:p>
            <a:r>
              <a:rPr lang="en-US" altLang="en-US" sz="2800" dirty="0"/>
              <a:t>Data “wrap-around” is done inside the array</a:t>
            </a:r>
          </a:p>
          <a:p>
            <a:pPr lvl="1"/>
            <a:r>
              <a:rPr lang="en-US" altLang="en-US" sz="2800" dirty="0"/>
              <a:t>Front would not always be zero</a:t>
            </a:r>
          </a:p>
          <a:p>
            <a:pPr lvl="2"/>
            <a:r>
              <a:rPr lang="en-US" altLang="en-US" sz="2400" dirty="0"/>
              <a:t>it would be the first occupied cell</a:t>
            </a:r>
          </a:p>
          <a:p>
            <a:pPr lvl="1"/>
            <a:r>
              <a:rPr lang="en-US" altLang="en-US" sz="2800" dirty="0"/>
              <a:t>The last item may appear in the array before the first item</a:t>
            </a:r>
          </a:p>
          <a:p>
            <a:pPr lvl="1"/>
            <a:r>
              <a:rPr lang="en-US" altLang="en-US" sz="2800" dirty="0"/>
              <a:t>This is called a </a:t>
            </a:r>
            <a:r>
              <a:rPr lang="en-US" altLang="en-US" sz="2800" b="1" i="1" dirty="0"/>
              <a:t>circular array</a:t>
            </a:r>
            <a:endParaRPr lang="en-US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31CEE-B809-4FED-BC74-E9AE2521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6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20EB-D7A0-4C90-901C-CD25076A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FD163-10F9-4F05-A6E4-DFD33F0D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800" dirty="0"/>
              <a:t>Initially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 = -1</a:t>
            </a:r>
            <a:r>
              <a:rPr lang="en-US" altLang="en-US" sz="2800" dirty="0"/>
              <a:t> and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 = -1</a:t>
            </a:r>
          </a:p>
          <a:p>
            <a:r>
              <a:rPr lang="en-US" altLang="en-US" sz="2800" b="1" dirty="0"/>
              <a:t>Insertion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600" dirty="0"/>
              <a:t>rear is incremented by 1</a:t>
            </a:r>
          </a:p>
          <a:p>
            <a:pPr lvl="1"/>
            <a:r>
              <a:rPr lang="en-US" altLang="en-US" sz="2600" dirty="0"/>
              <a:t>If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 == arraysize-1 </a:t>
            </a:r>
            <a:r>
              <a:rPr lang="en-US" altLang="en-US" sz="2600" dirty="0"/>
              <a:t>the make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 = 0 </a:t>
            </a:r>
            <a:r>
              <a:rPr lang="en-US" altLang="en-US" sz="2600" dirty="0"/>
              <a:t>(this is the wrap around condition)</a:t>
            </a:r>
          </a:p>
          <a:p>
            <a:pPr lvl="1"/>
            <a:r>
              <a:rPr lang="en-US" altLang="en-US" sz="2600" dirty="0"/>
              <a:t>If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front==-1 </a:t>
            </a:r>
            <a:r>
              <a:rPr lang="en-US" altLang="en-US" sz="2600" dirty="0"/>
              <a:t>change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front=0</a:t>
            </a:r>
            <a:r>
              <a:rPr lang="en-US" altLang="en-US" sz="2600" dirty="0"/>
              <a:t> (initially empty queue)</a:t>
            </a:r>
          </a:p>
          <a:p>
            <a:r>
              <a:rPr lang="en-US" altLang="en-US" sz="2800" b="1" dirty="0"/>
              <a:t>Deletion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600" dirty="0"/>
              <a:t>Element at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data[front] </a:t>
            </a:r>
            <a:r>
              <a:rPr lang="en-US" altLang="en-US" sz="2600" dirty="0"/>
              <a:t>is deleted</a:t>
            </a:r>
          </a:p>
          <a:p>
            <a:pPr lvl="1"/>
            <a:r>
              <a:rPr lang="en-US" altLang="en-US" sz="2600" dirty="0"/>
              <a:t>front is increment by 1</a:t>
            </a:r>
          </a:p>
          <a:p>
            <a:pPr lvl="1"/>
            <a:r>
              <a:rPr lang="en-US" altLang="en-US" sz="2600" dirty="0"/>
              <a:t>If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 == arraysize-1 </a:t>
            </a:r>
            <a:r>
              <a:rPr lang="en-US" altLang="en-US" sz="2600" dirty="0"/>
              <a:t>, make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  <a:r>
              <a:rPr lang="en-US" altLang="en-US" sz="2600" dirty="0"/>
              <a:t> (this is the wrap around condition)</a:t>
            </a:r>
          </a:p>
          <a:p>
            <a:endParaRPr lang="en-US" altLang="en-US" sz="2800" dirty="0"/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26C21-9F96-4C47-B4CC-4B3CBA04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3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1595-23B2-4B81-9FF5-4879BD1A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E8C09-879C-4B4F-88CD-88CDE66CA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If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 == rear</a:t>
            </a:r>
            <a:r>
              <a:rPr lang="en-US" altLang="en-US" dirty="0"/>
              <a:t>, there is only one element in the queue 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en-US" dirty="0"/>
              <a:t>     (except when front and rear = -1)</a:t>
            </a:r>
          </a:p>
          <a:p>
            <a:pPr marL="274320" lvl="1" indent="0">
              <a:lnSpc>
                <a:spcPct val="120000"/>
              </a:lnSpc>
              <a:buNone/>
            </a:pPr>
            <a:r>
              <a:rPr lang="en-US" altLang="en-US" sz="2200" dirty="0"/>
              <a:t>Set </a:t>
            </a:r>
            <a:r>
              <a:rPr lang="en-US" alt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 = -1</a:t>
            </a:r>
            <a:r>
              <a:rPr lang="en-US" altLang="en-US" sz="2200" dirty="0"/>
              <a:t> and </a:t>
            </a:r>
            <a:r>
              <a:rPr lang="en-US" alt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 = -1</a:t>
            </a:r>
            <a:r>
              <a:rPr lang="en-US" altLang="en-US" sz="2200" dirty="0"/>
              <a:t> when </a:t>
            </a:r>
            <a:r>
              <a:rPr lang="en-US" alt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dequeue()</a:t>
            </a:r>
            <a:r>
              <a:rPr lang="en-US" altLang="en-US" sz="2200" dirty="0"/>
              <a:t> is performed with this condition</a:t>
            </a:r>
          </a:p>
          <a:p>
            <a:r>
              <a:rPr lang="en-US" altLang="en-US" b="1" dirty="0"/>
              <a:t>Queue Empty cases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 == -1</a:t>
            </a:r>
          </a:p>
          <a:p>
            <a:r>
              <a:rPr lang="en-US" altLang="en-US" b="1" dirty="0"/>
              <a:t>Queue is full cases</a:t>
            </a:r>
            <a:r>
              <a:rPr lang="en-US" altLang="en-US" dirty="0"/>
              <a:t>: </a:t>
            </a:r>
          </a:p>
          <a:p>
            <a:pPr marL="502920" lvl="2">
              <a:spcBef>
                <a:spcPts val="1400"/>
              </a:spcBef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 ==rear+1</a:t>
            </a:r>
          </a:p>
          <a:p>
            <a:pPr marL="502920" lvl="2">
              <a:spcBef>
                <a:spcPts val="1400"/>
              </a:spcBef>
            </a:pPr>
            <a:r>
              <a:rPr lang="en-US" alt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 =0</a:t>
            </a:r>
            <a:r>
              <a:rPr lang="en-US" altLang="en-US" sz="2200" dirty="0"/>
              <a:t> and </a:t>
            </a:r>
            <a:r>
              <a:rPr lang="en-US" alt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rear=arraysize-1</a:t>
            </a:r>
          </a:p>
          <a:p>
            <a:r>
              <a:rPr lang="en-US" b="1" dirty="0"/>
              <a:t>Display cases</a:t>
            </a:r>
            <a:r>
              <a:rPr lang="en-US" dirty="0"/>
              <a:t>:</a:t>
            </a:r>
          </a:p>
          <a:p>
            <a:pPr lvl="1"/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(front &lt;=rear)</a:t>
            </a:r>
            <a:r>
              <a:rPr lang="en-US" sz="2200" dirty="0"/>
              <a:t> display 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data[front] </a:t>
            </a:r>
            <a:r>
              <a:rPr lang="en-US" sz="2200" dirty="0"/>
              <a:t>to 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data[rear]</a:t>
            </a:r>
          </a:p>
          <a:p>
            <a:pPr lvl="1"/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(front&gt;rear) </a:t>
            </a:r>
            <a:r>
              <a:rPr lang="en-US" sz="2200" dirty="0"/>
              <a:t>display 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data[front] </a:t>
            </a:r>
            <a:r>
              <a:rPr lang="en-US" sz="2200" dirty="0"/>
              <a:t>to 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data[arraysize-1]</a:t>
            </a:r>
            <a:r>
              <a:rPr lang="en-US" sz="2200" dirty="0"/>
              <a:t> then 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data[0]</a:t>
            </a:r>
            <a:r>
              <a:rPr lang="en-US" sz="2200" dirty="0"/>
              <a:t> to 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data[rear]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D5706-7EE3-44DE-ACCC-EFA36194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69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DE45F07-B1B4-4A12-9D33-4FB713BA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316" y="20114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FCA2B791-23F6-4EDC-994D-367F7A2AE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916" y="20876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D72FE58-14F8-4E8B-8726-A0040ABAC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0541" y="20114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858F2789-1386-45DE-A8A8-40E4F7A35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2141" y="20876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2B414C5-FEB8-4A40-B9C8-0509610F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766" y="20114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7055B370-17F7-40C6-9EFF-FADF2DF55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779" y="2087634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D2F78671-220E-4F20-AB62-36ED98F57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991" y="20114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438C5D03-90B7-4DC8-B792-662D9547B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591" y="20876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A34DC9C4-5460-4909-A856-C84BDD7C0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216" y="20114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32DFB438-5F5D-4A1D-BE5C-D0D40FC94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816" y="2087634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6EB50665-6759-4D70-B19A-65E23695C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441" y="20114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70E00717-5993-462C-A9D2-148E498BF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041" y="20876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9F0A612D-FFF0-4D65-89C6-CBF5C287A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666" y="20114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CA4F58D9-414C-4B86-AD06-CB438B45D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679" y="2087634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2E8BEA99-7453-4EA3-8ED1-E362DEB27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891" y="20114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20">
            <a:extLst>
              <a:ext uri="{FF2B5EF4-FFF2-40B4-BE49-F238E27FC236}">
                <a16:creationId xmlns:a16="http://schemas.microsoft.com/office/drawing/2014/main" id="{21416479-84BA-46DA-821B-054857E4D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2116" y="2773434"/>
            <a:ext cx="122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dequeue()</a:t>
            </a: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349634FF-A738-4927-BEC3-15CA40FD9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316" y="3840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BFA9AE02-10F2-4EC0-AA85-851C6B71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0541" y="3840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0777EA4A-7159-4C6D-8DB7-494293876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2141" y="39164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id="{395AF308-8D2F-4B40-ACF2-6C4907A87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766" y="3840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5">
            <a:extLst>
              <a:ext uri="{FF2B5EF4-FFF2-40B4-BE49-F238E27FC236}">
                <a16:creationId xmlns:a16="http://schemas.microsoft.com/office/drawing/2014/main" id="{9F56A186-8275-4C1A-87E1-4E5D2A380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779" y="3916434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</a:t>
            </a:r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66A6D239-A356-4D64-8625-D23B5D930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991" y="3840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79545F12-67C4-447A-9D86-1183DB6EB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591" y="39164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</a:t>
            </a:r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A7AED5F4-4140-4E95-8247-79B19FB1D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216" y="3840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9">
            <a:extLst>
              <a:ext uri="{FF2B5EF4-FFF2-40B4-BE49-F238E27FC236}">
                <a16:creationId xmlns:a16="http://schemas.microsoft.com/office/drawing/2014/main" id="{6DA6A2DA-4611-41BA-8688-66070BC23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816" y="3916434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5941662B-A0D6-48F0-B904-2BA35DD5D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441" y="3840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31">
            <a:extLst>
              <a:ext uri="{FF2B5EF4-FFF2-40B4-BE49-F238E27FC236}">
                <a16:creationId xmlns:a16="http://schemas.microsoft.com/office/drawing/2014/main" id="{31765036-9093-498F-AB21-9EAD5B7DD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041" y="39164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</a:t>
            </a:r>
          </a:p>
        </p:txBody>
      </p:sp>
      <p:sp>
        <p:nvSpPr>
          <p:cNvPr id="30" name="Rectangle 32">
            <a:extLst>
              <a:ext uri="{FF2B5EF4-FFF2-40B4-BE49-F238E27FC236}">
                <a16:creationId xmlns:a16="http://schemas.microsoft.com/office/drawing/2014/main" id="{4F53EA26-AE6B-4556-BAB5-4ED013F04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666" y="3840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3">
            <a:extLst>
              <a:ext uri="{FF2B5EF4-FFF2-40B4-BE49-F238E27FC236}">
                <a16:creationId xmlns:a16="http://schemas.microsoft.com/office/drawing/2014/main" id="{4E7730F9-F31F-42FE-BB6D-0EE778B0A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679" y="3916434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</a:p>
        </p:txBody>
      </p:sp>
      <p:sp>
        <p:nvSpPr>
          <p:cNvPr id="32" name="Rectangle 34">
            <a:extLst>
              <a:ext uri="{FF2B5EF4-FFF2-40B4-BE49-F238E27FC236}">
                <a16:creationId xmlns:a16="http://schemas.microsoft.com/office/drawing/2014/main" id="{E1D33D0B-1105-46CA-B547-DE19B4882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891" y="3840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5">
            <a:extLst>
              <a:ext uri="{FF2B5EF4-FFF2-40B4-BE49-F238E27FC236}">
                <a16:creationId xmlns:a16="http://schemas.microsoft.com/office/drawing/2014/main" id="{FA4D2E77-EA01-42DC-A6BE-1A95A6771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8929" y="15542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36">
            <a:extLst>
              <a:ext uri="{FF2B5EF4-FFF2-40B4-BE49-F238E27FC236}">
                <a16:creationId xmlns:a16="http://schemas.microsoft.com/office/drawing/2014/main" id="{43F4CB2F-4518-4BF0-BBAA-1AE55AF28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316" y="1249434"/>
            <a:ext cx="660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front</a:t>
            </a:r>
          </a:p>
        </p:txBody>
      </p:sp>
      <p:sp>
        <p:nvSpPr>
          <p:cNvPr id="35" name="Line 37">
            <a:extLst>
              <a:ext uri="{FF2B5EF4-FFF2-40B4-BE49-F238E27FC236}">
                <a16:creationId xmlns:a16="http://schemas.microsoft.com/office/drawing/2014/main" id="{AE3FB57F-F5A1-4C60-8FC2-5EC93647C4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9729" y="33830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38">
            <a:extLst>
              <a:ext uri="{FF2B5EF4-FFF2-40B4-BE49-F238E27FC236}">
                <a16:creationId xmlns:a16="http://schemas.microsoft.com/office/drawing/2014/main" id="{C7EE34C3-B91B-47DC-9C13-4E0B0481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8116" y="3078234"/>
            <a:ext cx="660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front</a:t>
            </a:r>
          </a:p>
        </p:txBody>
      </p:sp>
      <p:sp>
        <p:nvSpPr>
          <p:cNvPr id="37" name="Line 39">
            <a:extLst>
              <a:ext uri="{FF2B5EF4-FFF2-40B4-BE49-F238E27FC236}">
                <a16:creationId xmlns:a16="http://schemas.microsoft.com/office/drawing/2014/main" id="{8FC3FCAA-0455-4128-AB70-9C8194DDC8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8279" y="33830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 Box 40">
            <a:extLst>
              <a:ext uri="{FF2B5EF4-FFF2-40B4-BE49-F238E27FC236}">
                <a16:creationId xmlns:a16="http://schemas.microsoft.com/office/drawing/2014/main" id="{18C9C30F-4C17-463A-A9E9-470AFA2EA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254" y="3078234"/>
            <a:ext cx="5677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rear</a:t>
            </a:r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6B41224F-D792-402A-8D3E-A15938C29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116" y="5745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4">
            <a:extLst>
              <a:ext uri="{FF2B5EF4-FFF2-40B4-BE49-F238E27FC236}">
                <a16:creationId xmlns:a16="http://schemas.microsoft.com/office/drawing/2014/main" id="{5B9A0E44-6CB3-472F-98DA-129AA9D10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341" y="5745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45">
            <a:extLst>
              <a:ext uri="{FF2B5EF4-FFF2-40B4-BE49-F238E27FC236}">
                <a16:creationId xmlns:a16="http://schemas.microsoft.com/office/drawing/2014/main" id="{660EAB65-3F9A-4315-B6BC-6BEB267AA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2141" y="58214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44" name="Rectangle 46">
            <a:extLst>
              <a:ext uri="{FF2B5EF4-FFF2-40B4-BE49-F238E27FC236}">
                <a16:creationId xmlns:a16="http://schemas.microsoft.com/office/drawing/2014/main" id="{80DDA1E1-07BA-4BAE-99FA-E0794302D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566" y="5745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47">
            <a:extLst>
              <a:ext uri="{FF2B5EF4-FFF2-40B4-BE49-F238E27FC236}">
                <a16:creationId xmlns:a16="http://schemas.microsoft.com/office/drawing/2014/main" id="{4076A36E-94C2-4E2B-AD83-28F91C56F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779" y="5821434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</a:t>
            </a:r>
          </a:p>
        </p:txBody>
      </p:sp>
      <p:sp>
        <p:nvSpPr>
          <p:cNvPr id="46" name="Rectangle 48">
            <a:extLst>
              <a:ext uri="{FF2B5EF4-FFF2-40B4-BE49-F238E27FC236}">
                <a16:creationId xmlns:a16="http://schemas.microsoft.com/office/drawing/2014/main" id="{6A16B120-A1B4-4DB1-A3F8-DB45FAB51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791" y="5745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49">
            <a:extLst>
              <a:ext uri="{FF2B5EF4-FFF2-40B4-BE49-F238E27FC236}">
                <a16:creationId xmlns:a16="http://schemas.microsoft.com/office/drawing/2014/main" id="{F0CA72C7-FC64-4A2B-AD81-3807EADE5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591" y="58214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</a:t>
            </a:r>
          </a:p>
        </p:txBody>
      </p:sp>
      <p:sp>
        <p:nvSpPr>
          <p:cNvPr id="48" name="Rectangle 50">
            <a:extLst>
              <a:ext uri="{FF2B5EF4-FFF2-40B4-BE49-F238E27FC236}">
                <a16:creationId xmlns:a16="http://schemas.microsoft.com/office/drawing/2014/main" id="{FFB9964B-39CD-40BD-867C-2AC78FE5A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1016" y="5745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51">
            <a:extLst>
              <a:ext uri="{FF2B5EF4-FFF2-40B4-BE49-F238E27FC236}">
                <a16:creationId xmlns:a16="http://schemas.microsoft.com/office/drawing/2014/main" id="{6F9741C7-1585-48FE-9348-86B39EB50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816" y="5821434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50" name="Rectangle 52">
            <a:extLst>
              <a:ext uri="{FF2B5EF4-FFF2-40B4-BE49-F238E27FC236}">
                <a16:creationId xmlns:a16="http://schemas.microsoft.com/office/drawing/2014/main" id="{3210E03D-1300-4C13-89F2-CFD51CA24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241" y="5745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53">
            <a:extLst>
              <a:ext uri="{FF2B5EF4-FFF2-40B4-BE49-F238E27FC236}">
                <a16:creationId xmlns:a16="http://schemas.microsoft.com/office/drawing/2014/main" id="{F51CCC9F-FF15-4A0E-ACD7-13EB3F863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041" y="58214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</a:t>
            </a:r>
          </a:p>
        </p:txBody>
      </p:sp>
      <p:sp>
        <p:nvSpPr>
          <p:cNvPr id="52" name="Rectangle 54">
            <a:extLst>
              <a:ext uri="{FF2B5EF4-FFF2-40B4-BE49-F238E27FC236}">
                <a16:creationId xmlns:a16="http://schemas.microsoft.com/office/drawing/2014/main" id="{E13D3B3C-2088-4E6D-85C9-DA3115CE5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466" y="5745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55">
            <a:extLst>
              <a:ext uri="{FF2B5EF4-FFF2-40B4-BE49-F238E27FC236}">
                <a16:creationId xmlns:a16="http://schemas.microsoft.com/office/drawing/2014/main" id="{50063907-0F1F-46A8-B502-0663FC2D4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679" y="5821434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20DFF3FE-5D44-4513-B767-0BC939544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691" y="5745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57">
            <a:extLst>
              <a:ext uri="{FF2B5EF4-FFF2-40B4-BE49-F238E27FC236}">
                <a16:creationId xmlns:a16="http://schemas.microsoft.com/office/drawing/2014/main" id="{A8C743B9-758B-4249-8211-86BCE4267E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2954" y="52880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 Box 58">
            <a:extLst>
              <a:ext uri="{FF2B5EF4-FFF2-40B4-BE49-F238E27FC236}">
                <a16:creationId xmlns:a16="http://schemas.microsoft.com/office/drawing/2014/main" id="{D4ED9AD9-C3E3-4602-9C70-0150B3B5A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341" y="4983234"/>
            <a:ext cx="660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front</a:t>
            </a:r>
          </a:p>
        </p:txBody>
      </p:sp>
      <p:sp>
        <p:nvSpPr>
          <p:cNvPr id="57" name="Line 59">
            <a:extLst>
              <a:ext uri="{FF2B5EF4-FFF2-40B4-BE49-F238E27FC236}">
                <a16:creationId xmlns:a16="http://schemas.microsoft.com/office/drawing/2014/main" id="{601B29E5-8332-475C-9599-D6D5776DEF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9079" y="52880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Text Box 60">
            <a:extLst>
              <a:ext uri="{FF2B5EF4-FFF2-40B4-BE49-F238E27FC236}">
                <a16:creationId xmlns:a16="http://schemas.microsoft.com/office/drawing/2014/main" id="{79EAC690-02E6-460B-96B8-182E199D0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1016" y="4983234"/>
            <a:ext cx="5677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rear</a:t>
            </a:r>
          </a:p>
        </p:txBody>
      </p:sp>
      <p:sp>
        <p:nvSpPr>
          <p:cNvPr id="59" name="Line 61">
            <a:extLst>
              <a:ext uri="{FF2B5EF4-FFF2-40B4-BE49-F238E27FC236}">
                <a16:creationId xmlns:a16="http://schemas.microsoft.com/office/drawing/2014/main" id="{9514AC5E-1BAF-43A1-B917-E3759CFAD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8279" y="15542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Text Box 62">
            <a:extLst>
              <a:ext uri="{FF2B5EF4-FFF2-40B4-BE49-F238E27FC236}">
                <a16:creationId xmlns:a16="http://schemas.microsoft.com/office/drawing/2014/main" id="{7D7CB986-1E18-45CA-AD23-6BDB4127A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254" y="1249434"/>
            <a:ext cx="5677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rear</a:t>
            </a:r>
          </a:p>
        </p:txBody>
      </p:sp>
      <p:sp>
        <p:nvSpPr>
          <p:cNvPr id="61" name="Rectangle 65">
            <a:extLst>
              <a:ext uri="{FF2B5EF4-FFF2-40B4-BE49-F238E27FC236}">
                <a16:creationId xmlns:a16="http://schemas.microsoft.com/office/drawing/2014/main" id="{0568EBF5-8B4D-4756-89A7-C4D0425D5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646" y="20114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66">
            <a:extLst>
              <a:ext uri="{FF2B5EF4-FFF2-40B4-BE49-F238E27FC236}">
                <a16:creationId xmlns:a16="http://schemas.microsoft.com/office/drawing/2014/main" id="{0CC61EBB-6C32-46CA-89EB-F1C9197D2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246" y="20876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63" name="Rectangle 67">
            <a:extLst>
              <a:ext uri="{FF2B5EF4-FFF2-40B4-BE49-F238E27FC236}">
                <a16:creationId xmlns:a16="http://schemas.microsoft.com/office/drawing/2014/main" id="{0E9A7709-D1F3-4B00-AF13-60771A723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4871" y="20114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69">
            <a:extLst>
              <a:ext uri="{FF2B5EF4-FFF2-40B4-BE49-F238E27FC236}">
                <a16:creationId xmlns:a16="http://schemas.microsoft.com/office/drawing/2014/main" id="{5D550696-E1AB-4F26-8A9D-BE4FADB4D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096" y="20114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71">
            <a:extLst>
              <a:ext uri="{FF2B5EF4-FFF2-40B4-BE49-F238E27FC236}">
                <a16:creationId xmlns:a16="http://schemas.microsoft.com/office/drawing/2014/main" id="{5BB7A1D8-37AB-45FD-8517-927266DA7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321" y="20114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72">
            <a:extLst>
              <a:ext uri="{FF2B5EF4-FFF2-40B4-BE49-F238E27FC236}">
                <a16:creationId xmlns:a16="http://schemas.microsoft.com/office/drawing/2014/main" id="{E8A56196-071C-45CA-AD10-C92F867D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2921" y="20876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</a:t>
            </a:r>
          </a:p>
        </p:txBody>
      </p:sp>
      <p:sp>
        <p:nvSpPr>
          <p:cNvPr id="67" name="Rectangle 73">
            <a:extLst>
              <a:ext uri="{FF2B5EF4-FFF2-40B4-BE49-F238E27FC236}">
                <a16:creationId xmlns:a16="http://schemas.microsoft.com/office/drawing/2014/main" id="{50FA7FFF-1505-48B6-AE4E-1556964B9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4546" y="20114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74">
            <a:extLst>
              <a:ext uri="{FF2B5EF4-FFF2-40B4-BE49-F238E27FC236}">
                <a16:creationId xmlns:a16="http://schemas.microsoft.com/office/drawing/2014/main" id="{8946F659-D926-458D-81EB-D609EA2F5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146" y="2087634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69" name="Rectangle 75">
            <a:extLst>
              <a:ext uri="{FF2B5EF4-FFF2-40B4-BE49-F238E27FC236}">
                <a16:creationId xmlns:a16="http://schemas.microsoft.com/office/drawing/2014/main" id="{860CF2FE-04A5-4905-88AF-C15B7DF68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771" y="20114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76">
            <a:extLst>
              <a:ext uri="{FF2B5EF4-FFF2-40B4-BE49-F238E27FC236}">
                <a16:creationId xmlns:a16="http://schemas.microsoft.com/office/drawing/2014/main" id="{2B330AB6-1DCF-497D-8F1D-CDAEE535A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371" y="20876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</a:t>
            </a:r>
          </a:p>
        </p:txBody>
      </p:sp>
      <p:sp>
        <p:nvSpPr>
          <p:cNvPr id="71" name="Rectangle 77">
            <a:extLst>
              <a:ext uri="{FF2B5EF4-FFF2-40B4-BE49-F238E27FC236}">
                <a16:creationId xmlns:a16="http://schemas.microsoft.com/office/drawing/2014/main" id="{9B89C096-15DC-41AF-AD78-420D7F911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0996" y="20114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78">
            <a:extLst>
              <a:ext uri="{FF2B5EF4-FFF2-40B4-BE49-F238E27FC236}">
                <a16:creationId xmlns:a16="http://schemas.microsoft.com/office/drawing/2014/main" id="{96D7953A-D725-4F84-A11E-F678B544B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1009" y="2087634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</a:p>
        </p:txBody>
      </p:sp>
      <p:sp>
        <p:nvSpPr>
          <p:cNvPr id="73" name="Rectangle 79">
            <a:extLst>
              <a:ext uri="{FF2B5EF4-FFF2-40B4-BE49-F238E27FC236}">
                <a16:creationId xmlns:a16="http://schemas.microsoft.com/office/drawing/2014/main" id="{13406A40-3836-4DBD-A51B-745B1985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4221" y="20114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 Box 81">
            <a:extLst>
              <a:ext uri="{FF2B5EF4-FFF2-40B4-BE49-F238E27FC236}">
                <a16:creationId xmlns:a16="http://schemas.microsoft.com/office/drawing/2014/main" id="{4022EF39-F9AB-4A40-84DC-80C731E92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2896" y="2807009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enqueue(F)</a:t>
            </a:r>
          </a:p>
        </p:txBody>
      </p:sp>
      <p:sp>
        <p:nvSpPr>
          <p:cNvPr id="76" name="Line 96">
            <a:extLst>
              <a:ext uri="{FF2B5EF4-FFF2-40B4-BE49-F238E27FC236}">
                <a16:creationId xmlns:a16="http://schemas.microsoft.com/office/drawing/2014/main" id="{FE9ED443-D702-4FD0-8074-30D2E1719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2459" y="15542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Text Box 97">
            <a:extLst>
              <a:ext uri="{FF2B5EF4-FFF2-40B4-BE49-F238E27FC236}">
                <a16:creationId xmlns:a16="http://schemas.microsoft.com/office/drawing/2014/main" id="{D68AE7EF-F3B9-4B78-A80C-D14A2F989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0846" y="1249434"/>
            <a:ext cx="660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front</a:t>
            </a:r>
          </a:p>
        </p:txBody>
      </p:sp>
      <p:sp>
        <p:nvSpPr>
          <p:cNvPr id="80" name="Line 122">
            <a:extLst>
              <a:ext uri="{FF2B5EF4-FFF2-40B4-BE49-F238E27FC236}">
                <a16:creationId xmlns:a16="http://schemas.microsoft.com/office/drawing/2014/main" id="{0E435EC4-17F2-4148-B0EB-2B11EAD14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61071" y="15542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Text Box 123">
            <a:extLst>
              <a:ext uri="{FF2B5EF4-FFF2-40B4-BE49-F238E27FC236}">
                <a16:creationId xmlns:a16="http://schemas.microsoft.com/office/drawing/2014/main" id="{DEC92FCD-BBBA-4EC8-B08C-9BBAA1A92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1046" y="1249434"/>
            <a:ext cx="5677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rear</a:t>
            </a:r>
          </a:p>
        </p:txBody>
      </p:sp>
      <p:sp>
        <p:nvSpPr>
          <p:cNvPr id="82" name="Rectangle 124">
            <a:extLst>
              <a:ext uri="{FF2B5EF4-FFF2-40B4-BE49-F238E27FC236}">
                <a16:creationId xmlns:a16="http://schemas.microsoft.com/office/drawing/2014/main" id="{9894958D-9A45-4AAF-8352-DF2E6E51A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596" y="3840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125">
            <a:extLst>
              <a:ext uri="{FF2B5EF4-FFF2-40B4-BE49-F238E27FC236}">
                <a16:creationId xmlns:a16="http://schemas.microsoft.com/office/drawing/2014/main" id="{6E658F4D-F0FB-4D8E-9AAF-F25860553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5196" y="39164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84" name="Rectangle 126">
            <a:extLst>
              <a:ext uri="{FF2B5EF4-FFF2-40B4-BE49-F238E27FC236}">
                <a16:creationId xmlns:a16="http://schemas.microsoft.com/office/drawing/2014/main" id="{E8EE8E2E-55C8-46B7-906A-39D086F57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2821" y="3840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127">
            <a:extLst>
              <a:ext uri="{FF2B5EF4-FFF2-40B4-BE49-F238E27FC236}">
                <a16:creationId xmlns:a16="http://schemas.microsoft.com/office/drawing/2014/main" id="{C201737D-694E-4895-B03D-0B83F2E26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046" y="3840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ectangle 128">
            <a:extLst>
              <a:ext uri="{FF2B5EF4-FFF2-40B4-BE49-F238E27FC236}">
                <a16:creationId xmlns:a16="http://schemas.microsoft.com/office/drawing/2014/main" id="{DDED65BE-4E07-48D5-8BD3-86F963703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271" y="3840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Text Box 129">
            <a:extLst>
              <a:ext uri="{FF2B5EF4-FFF2-40B4-BE49-F238E27FC236}">
                <a16:creationId xmlns:a16="http://schemas.microsoft.com/office/drawing/2014/main" id="{5056265C-AE6F-49C5-A290-8404057E5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871" y="39164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</a:t>
            </a:r>
          </a:p>
        </p:txBody>
      </p:sp>
      <p:sp>
        <p:nvSpPr>
          <p:cNvPr id="88" name="Rectangle 130">
            <a:extLst>
              <a:ext uri="{FF2B5EF4-FFF2-40B4-BE49-F238E27FC236}">
                <a16:creationId xmlns:a16="http://schemas.microsoft.com/office/drawing/2014/main" id="{5E96459E-D1AD-419F-9D59-7B071AAEF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2496" y="3840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 Box 131">
            <a:extLst>
              <a:ext uri="{FF2B5EF4-FFF2-40B4-BE49-F238E27FC236}">
                <a16:creationId xmlns:a16="http://schemas.microsoft.com/office/drawing/2014/main" id="{1DEB44E4-E075-4064-8D9E-B24B7F486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4096" y="3916434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90" name="Rectangle 132">
            <a:extLst>
              <a:ext uri="{FF2B5EF4-FFF2-40B4-BE49-F238E27FC236}">
                <a16:creationId xmlns:a16="http://schemas.microsoft.com/office/drawing/2014/main" id="{5BC79D96-552E-4355-AF53-BC97A66EE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5721" y="3840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133">
            <a:extLst>
              <a:ext uri="{FF2B5EF4-FFF2-40B4-BE49-F238E27FC236}">
                <a16:creationId xmlns:a16="http://schemas.microsoft.com/office/drawing/2014/main" id="{1370DD09-3BDF-44DE-AAC0-5AF9348E0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7321" y="39164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</a:t>
            </a:r>
          </a:p>
        </p:txBody>
      </p:sp>
      <p:sp>
        <p:nvSpPr>
          <p:cNvPr id="92" name="Rectangle 134">
            <a:extLst>
              <a:ext uri="{FF2B5EF4-FFF2-40B4-BE49-F238E27FC236}">
                <a16:creationId xmlns:a16="http://schemas.microsoft.com/office/drawing/2014/main" id="{86131448-0AC5-45D6-B058-76FE82C69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8946" y="3840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Text Box 135">
            <a:extLst>
              <a:ext uri="{FF2B5EF4-FFF2-40B4-BE49-F238E27FC236}">
                <a16:creationId xmlns:a16="http://schemas.microsoft.com/office/drawing/2014/main" id="{0D158140-4DD3-42CE-8934-399A7F64A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8959" y="3916434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</a:p>
        </p:txBody>
      </p:sp>
      <p:sp>
        <p:nvSpPr>
          <p:cNvPr id="94" name="Rectangle 136">
            <a:extLst>
              <a:ext uri="{FF2B5EF4-FFF2-40B4-BE49-F238E27FC236}">
                <a16:creationId xmlns:a16="http://schemas.microsoft.com/office/drawing/2014/main" id="{535B0F94-CAC4-4A5A-B635-14E2BC64C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2171" y="3840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137">
            <a:extLst>
              <a:ext uri="{FF2B5EF4-FFF2-40B4-BE49-F238E27FC236}">
                <a16:creationId xmlns:a16="http://schemas.microsoft.com/office/drawing/2014/main" id="{342EEFDC-1BFD-4CB9-B0DF-E9B81F03CA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0409" y="33830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Text Box 138">
            <a:extLst>
              <a:ext uri="{FF2B5EF4-FFF2-40B4-BE49-F238E27FC236}">
                <a16:creationId xmlns:a16="http://schemas.microsoft.com/office/drawing/2014/main" id="{DBB583EA-C6E2-4B28-818E-88EE066E1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8796" y="3078234"/>
            <a:ext cx="660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front</a:t>
            </a:r>
          </a:p>
        </p:txBody>
      </p:sp>
      <p:sp>
        <p:nvSpPr>
          <p:cNvPr id="97" name="Line 139">
            <a:extLst>
              <a:ext uri="{FF2B5EF4-FFF2-40B4-BE49-F238E27FC236}">
                <a16:creationId xmlns:a16="http://schemas.microsoft.com/office/drawing/2014/main" id="{5F999AE9-DE58-459D-86AE-EAD4954C0F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6921" y="33068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Text Box 140">
            <a:extLst>
              <a:ext uri="{FF2B5EF4-FFF2-40B4-BE49-F238E27FC236}">
                <a16:creationId xmlns:a16="http://schemas.microsoft.com/office/drawing/2014/main" id="{6055C9CF-2B16-485B-A7F6-6E4904F30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896" y="3002034"/>
            <a:ext cx="5677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rear</a:t>
            </a:r>
          </a:p>
        </p:txBody>
      </p:sp>
      <p:sp>
        <p:nvSpPr>
          <p:cNvPr id="100" name="Rectangle 142">
            <a:extLst>
              <a:ext uri="{FF2B5EF4-FFF2-40B4-BE49-F238E27FC236}">
                <a16:creationId xmlns:a16="http://schemas.microsoft.com/office/drawing/2014/main" id="{04836C85-E787-45B7-A472-A8A51A2D3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896" y="5745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Text Box 143">
            <a:extLst>
              <a:ext uri="{FF2B5EF4-FFF2-40B4-BE49-F238E27FC236}">
                <a16:creationId xmlns:a16="http://schemas.microsoft.com/office/drawing/2014/main" id="{3B603ADC-7BCA-46AB-8ED8-4236AD9C2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2496" y="58214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102" name="Rectangle 144">
            <a:extLst>
              <a:ext uri="{FF2B5EF4-FFF2-40B4-BE49-F238E27FC236}">
                <a16:creationId xmlns:a16="http://schemas.microsoft.com/office/drawing/2014/main" id="{0845B2F7-49A5-4B7E-9499-CD5259982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121" y="5745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145">
            <a:extLst>
              <a:ext uri="{FF2B5EF4-FFF2-40B4-BE49-F238E27FC236}">
                <a16:creationId xmlns:a16="http://schemas.microsoft.com/office/drawing/2014/main" id="{1146098D-1224-481F-9412-755EEEB62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3346" y="5745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146">
            <a:extLst>
              <a:ext uri="{FF2B5EF4-FFF2-40B4-BE49-F238E27FC236}">
                <a16:creationId xmlns:a16="http://schemas.microsoft.com/office/drawing/2014/main" id="{42E10D77-BCC8-461D-A277-E09C3FD2C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6571" y="5745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Text Box 147">
            <a:extLst>
              <a:ext uri="{FF2B5EF4-FFF2-40B4-BE49-F238E27FC236}">
                <a16:creationId xmlns:a16="http://schemas.microsoft.com/office/drawing/2014/main" id="{0CBC20EB-322E-40A0-99F4-1B2E6E96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171" y="58214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</a:t>
            </a:r>
          </a:p>
        </p:txBody>
      </p:sp>
      <p:sp>
        <p:nvSpPr>
          <p:cNvPr id="106" name="Rectangle 148">
            <a:extLst>
              <a:ext uri="{FF2B5EF4-FFF2-40B4-BE49-F238E27FC236}">
                <a16:creationId xmlns:a16="http://schemas.microsoft.com/office/drawing/2014/main" id="{D30CC328-D035-446D-987F-48ED69875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9796" y="5745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Text Box 149">
            <a:extLst>
              <a:ext uri="{FF2B5EF4-FFF2-40B4-BE49-F238E27FC236}">
                <a16:creationId xmlns:a16="http://schemas.microsoft.com/office/drawing/2014/main" id="{7ABE4274-3E78-46DE-A659-15C192806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396" y="5821434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108" name="Rectangle 150">
            <a:extLst>
              <a:ext uri="{FF2B5EF4-FFF2-40B4-BE49-F238E27FC236}">
                <a16:creationId xmlns:a16="http://schemas.microsoft.com/office/drawing/2014/main" id="{4B166F8E-F77C-4BCC-8CDC-992E76363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021" y="5745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Text Box 151">
            <a:extLst>
              <a:ext uri="{FF2B5EF4-FFF2-40B4-BE49-F238E27FC236}">
                <a16:creationId xmlns:a16="http://schemas.microsoft.com/office/drawing/2014/main" id="{E7C2B739-79BE-4A53-AC0F-2B135208D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4621" y="58214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</a:t>
            </a:r>
          </a:p>
        </p:txBody>
      </p:sp>
      <p:sp>
        <p:nvSpPr>
          <p:cNvPr id="110" name="Rectangle 152">
            <a:extLst>
              <a:ext uri="{FF2B5EF4-FFF2-40B4-BE49-F238E27FC236}">
                <a16:creationId xmlns:a16="http://schemas.microsoft.com/office/drawing/2014/main" id="{9CCCD58B-9896-4F20-A9BF-4C98B1E27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246" y="5745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Text Box 153">
            <a:extLst>
              <a:ext uri="{FF2B5EF4-FFF2-40B4-BE49-F238E27FC236}">
                <a16:creationId xmlns:a16="http://schemas.microsoft.com/office/drawing/2014/main" id="{D00C4EDB-37A8-4621-86C0-D4ADF2FDE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6259" y="5821434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</a:p>
        </p:txBody>
      </p:sp>
      <p:sp>
        <p:nvSpPr>
          <p:cNvPr id="112" name="Rectangle 154">
            <a:extLst>
              <a:ext uri="{FF2B5EF4-FFF2-40B4-BE49-F238E27FC236}">
                <a16:creationId xmlns:a16="http://schemas.microsoft.com/office/drawing/2014/main" id="{96ACBF0E-2863-435E-9D82-BDAE67AD9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71" y="5745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55">
            <a:extLst>
              <a:ext uri="{FF2B5EF4-FFF2-40B4-BE49-F238E27FC236}">
                <a16:creationId xmlns:a16="http://schemas.microsoft.com/office/drawing/2014/main" id="{5D9C5C95-1064-4330-ADBF-D5CB3EC78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7709" y="52880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Text Box 156">
            <a:extLst>
              <a:ext uri="{FF2B5EF4-FFF2-40B4-BE49-F238E27FC236}">
                <a16:creationId xmlns:a16="http://schemas.microsoft.com/office/drawing/2014/main" id="{E753DCDA-8756-4F37-960B-7C8D13093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6096" y="4983234"/>
            <a:ext cx="660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front</a:t>
            </a:r>
          </a:p>
        </p:txBody>
      </p:sp>
      <p:sp>
        <p:nvSpPr>
          <p:cNvPr id="115" name="Line 157">
            <a:extLst>
              <a:ext uri="{FF2B5EF4-FFF2-40B4-BE49-F238E27FC236}">
                <a16:creationId xmlns:a16="http://schemas.microsoft.com/office/drawing/2014/main" id="{4A2341EE-5248-47D3-998B-A8255E37F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4071" y="52880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Text Box 158">
            <a:extLst>
              <a:ext uri="{FF2B5EF4-FFF2-40B4-BE49-F238E27FC236}">
                <a16:creationId xmlns:a16="http://schemas.microsoft.com/office/drawing/2014/main" id="{EA349C10-B577-4EC7-902E-A51D8001E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4046" y="4983234"/>
            <a:ext cx="5677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rear</a:t>
            </a:r>
          </a:p>
        </p:txBody>
      </p:sp>
      <p:sp>
        <p:nvSpPr>
          <p:cNvPr id="117" name="Text Box 159">
            <a:extLst>
              <a:ext uri="{FF2B5EF4-FFF2-40B4-BE49-F238E27FC236}">
                <a16:creationId xmlns:a16="http://schemas.microsoft.com/office/drawing/2014/main" id="{979EE64D-3AA0-4B8D-A8AA-9FDE65269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4046" y="5821434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C140B59-D665-4F07-9952-D8B94F0DA6F0}"/>
              </a:ext>
            </a:extLst>
          </p:cNvPr>
          <p:cNvSpPr txBox="1"/>
          <p:nvPr/>
        </p:nvSpPr>
        <p:spPr>
          <a:xfrm>
            <a:off x="7155946" y="469068"/>
            <a:ext cx="322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rear is arraysize-1, make rear=0. Warp Around condition.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B8A0C66-E2BC-4DFB-A1D8-8E26348E5481}"/>
              </a:ext>
            </a:extLst>
          </p:cNvPr>
          <p:cNvSpPr txBox="1"/>
          <p:nvPr/>
        </p:nvSpPr>
        <p:spPr>
          <a:xfrm>
            <a:off x="2232241" y="435556"/>
            <a:ext cx="322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Dequeue from data[front], increment front by 1.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7BA60F4-FCB5-4EBB-84AB-127E8EF8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6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8" grpId="0"/>
      <p:bldP spid="19" grpId="0" animBg="1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 animBg="1"/>
      <p:bldP spid="34" grpId="0"/>
      <p:bldP spid="35" grpId="0" animBg="1"/>
      <p:bldP spid="36" grpId="0"/>
      <p:bldP spid="37" grpId="0" animBg="1"/>
      <p:bldP spid="38" grpId="0"/>
      <p:bldP spid="41" grpId="0" animBg="1"/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 animBg="1"/>
      <p:bldP spid="56" grpId="0"/>
      <p:bldP spid="57" grpId="0" animBg="1"/>
      <p:bldP spid="58" grpId="0"/>
      <p:bldP spid="59" grpId="0" animBg="1"/>
      <p:bldP spid="60" grpId="0"/>
      <p:bldP spid="61" grpId="0" animBg="1"/>
      <p:bldP spid="62" grpId="0"/>
      <p:bldP spid="63" grpId="0" animBg="1"/>
      <p:bldP spid="64" grpId="0" animBg="1"/>
      <p:bldP spid="65" grpId="0" animBg="1"/>
      <p:bldP spid="66" grpId="0"/>
      <p:bldP spid="67" grpId="0" animBg="1"/>
      <p:bldP spid="68" grpId="0"/>
      <p:bldP spid="69" grpId="0" animBg="1"/>
      <p:bldP spid="70" grpId="0"/>
      <p:bldP spid="71" grpId="0" animBg="1"/>
      <p:bldP spid="72" grpId="0"/>
      <p:bldP spid="73" grpId="0" animBg="1"/>
      <p:bldP spid="75" grpId="0"/>
      <p:bldP spid="76" grpId="0" animBg="1"/>
      <p:bldP spid="77" grpId="0"/>
      <p:bldP spid="80" grpId="0" animBg="1"/>
      <p:bldP spid="81" grpId="0"/>
      <p:bldP spid="83" grpId="0"/>
      <p:bldP spid="84" grpId="0" animBg="1"/>
      <p:bldP spid="85" grpId="0" animBg="1"/>
      <p:bldP spid="86" grpId="0" animBg="1"/>
      <p:bldP spid="87" grpId="0"/>
      <p:bldP spid="88" grpId="0" animBg="1"/>
      <p:bldP spid="89" grpId="0"/>
      <p:bldP spid="90" grpId="0" animBg="1"/>
      <p:bldP spid="91" grpId="0"/>
      <p:bldP spid="92" grpId="0" animBg="1"/>
      <p:bldP spid="93" grpId="0"/>
      <p:bldP spid="94" grpId="0" animBg="1"/>
      <p:bldP spid="95" grpId="0" animBg="1"/>
      <p:bldP spid="96" grpId="0"/>
      <p:bldP spid="97" grpId="0" animBg="1"/>
      <p:bldP spid="98" grpId="0"/>
      <p:bldP spid="100" grpId="0" animBg="1"/>
      <p:bldP spid="101" grpId="0"/>
      <p:bldP spid="102" grpId="0" animBg="1"/>
      <p:bldP spid="103" grpId="0" animBg="1"/>
      <p:bldP spid="104" grpId="0" animBg="1"/>
      <p:bldP spid="105" grpId="0"/>
      <p:bldP spid="106" grpId="0" animBg="1"/>
      <p:bldP spid="107" grpId="0"/>
      <p:bldP spid="108" grpId="0" animBg="1"/>
      <p:bldP spid="109" grpId="0"/>
      <p:bldP spid="110" grpId="0" animBg="1"/>
      <p:bldP spid="111" grpId="0"/>
      <p:bldP spid="112" grpId="0" animBg="1"/>
      <p:bldP spid="113" grpId="0" animBg="1"/>
      <p:bldP spid="114" grpId="0"/>
      <p:bldP spid="115" grpId="0" animBg="1"/>
      <p:bldP spid="116" grpId="0"/>
      <p:bldP spid="117" grpId="0"/>
      <p:bldP spid="118" grpId="0"/>
      <p:bldP spid="1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65CA-6393-4F29-9766-8A252FF8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EDA63-4DE9-48E8-9B07-A5D9414FE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The array size must be a non-negative number.</a:t>
            </a:r>
          </a:p>
          <a:p>
            <a:r>
              <a:rPr lang="en-US" altLang="en-US" dirty="0"/>
              <a:t>It may be a literal value or be derived from a constant or variable.</a:t>
            </a:r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final int ARRAY_SIZE = 6;</a:t>
            </a:r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int[] numbers = new int[ARRAY_SIZE];</a:t>
            </a:r>
          </a:p>
          <a:p>
            <a:r>
              <a:rPr lang="en-US" altLang="en-US" dirty="0"/>
              <a:t>Once created, an array size is fixed and cannot be changed.</a:t>
            </a:r>
          </a:p>
          <a:p>
            <a:r>
              <a:rPr lang="en-US" altLang="en-US" dirty="0"/>
              <a:t>Processing data in an array is the same as any other variable.</a:t>
            </a:r>
          </a:p>
          <a:p>
            <a:pPr lvl="1"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grossPay</a:t>
            </a:r>
            <a:r>
              <a:rPr lang="en-US" altLang="en-US" sz="2000" b="1" dirty="0">
                <a:latin typeface="Courier New" panose="02070309020205020404" pitchFamily="49" charset="0"/>
              </a:rPr>
              <a:t> = hours[3] *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payRate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dirty="0"/>
              <a:t>Pre and post increment works the same:</a:t>
            </a:r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int[] score = {7, 8, 9, 10, 11};</a:t>
            </a:r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++score[2]; // Pre-increment operation</a:t>
            </a:r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score[4]++; // Post-increment operation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9AF48-44F0-434D-BCE7-6D1FB649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0C54567-7427-46C2-AE83-650A416B7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359" y="1644721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6C7836-4406-4329-B45B-E59AA7CAE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584" y="1644721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BB8EBE9-6C17-4797-96BE-7BE082AD7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9809" y="1644721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EDCC5374-9C7B-4FD5-BE2C-7A4DE32AA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034" y="1644721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7A4802AF-80DA-46CD-9313-A3771C0AF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259" y="1644721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68E76CE8-7318-4B63-9258-01939C0F8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484" y="1644721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19A9D734-12F4-4D2C-94D2-A812FB196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2709" y="1644721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F5C8E1A5-738C-4EA0-A0ED-4536A6D6D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722" y="1720921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78BFEE67-7FA7-47BB-A992-E1E36E2E9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5934" y="1644721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5">
            <a:extLst>
              <a:ext uri="{FF2B5EF4-FFF2-40B4-BE49-F238E27FC236}">
                <a16:creationId xmlns:a16="http://schemas.microsoft.com/office/drawing/2014/main" id="{82345225-7C25-4098-814A-E9EC883BC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5556" y="97417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36">
            <a:extLst>
              <a:ext uri="{FF2B5EF4-FFF2-40B4-BE49-F238E27FC236}">
                <a16:creationId xmlns:a16="http://schemas.microsoft.com/office/drawing/2014/main" id="{86C36B0B-69BF-4B1F-ADCB-488F82CAB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943" y="669373"/>
            <a:ext cx="660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front</a:t>
            </a:r>
          </a:p>
        </p:txBody>
      </p:sp>
      <p:sp>
        <p:nvSpPr>
          <p:cNvPr id="19" name="Line 61">
            <a:extLst>
              <a:ext uri="{FF2B5EF4-FFF2-40B4-BE49-F238E27FC236}">
                <a16:creationId xmlns:a16="http://schemas.microsoft.com/office/drawing/2014/main" id="{94858555-2FE1-4D69-AA47-DCBE93409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4322" y="118752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62">
            <a:extLst>
              <a:ext uri="{FF2B5EF4-FFF2-40B4-BE49-F238E27FC236}">
                <a16:creationId xmlns:a16="http://schemas.microsoft.com/office/drawing/2014/main" id="{1E02DABD-604F-4B20-97D3-BEC12D09D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297" y="882721"/>
            <a:ext cx="5677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rear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F5244A-4780-4F1C-B2F4-9C239B49172C}"/>
              </a:ext>
            </a:extLst>
          </p:cNvPr>
          <p:cNvSpPr txBox="1"/>
          <p:nvPr/>
        </p:nvSpPr>
        <p:spPr>
          <a:xfrm>
            <a:off x="2093359" y="2450387"/>
            <a:ext cx="322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front == rear and both are not equal to -1, dequeue empties the queue. </a:t>
            </a:r>
          </a:p>
        </p:txBody>
      </p:sp>
      <p:sp>
        <p:nvSpPr>
          <p:cNvPr id="22" name="Rectangle 142">
            <a:extLst>
              <a:ext uri="{FF2B5EF4-FFF2-40B4-BE49-F238E27FC236}">
                <a16:creationId xmlns:a16="http://schemas.microsoft.com/office/drawing/2014/main" id="{AA5CE66B-EDEC-4E0B-8A65-62AA14D2E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223" y="1635278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43">
            <a:extLst>
              <a:ext uri="{FF2B5EF4-FFF2-40B4-BE49-F238E27FC236}">
                <a16:creationId xmlns:a16="http://schemas.microsoft.com/office/drawing/2014/main" id="{4420EC2E-B2C4-4019-8ACB-EF070DE5F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4823" y="1711478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24" name="Rectangle 144">
            <a:extLst>
              <a:ext uri="{FF2B5EF4-FFF2-40B4-BE49-F238E27FC236}">
                <a16:creationId xmlns:a16="http://schemas.microsoft.com/office/drawing/2014/main" id="{14D3107C-E1EF-46D7-AC62-CA7A7AB1C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448" y="1635278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145">
            <a:extLst>
              <a:ext uri="{FF2B5EF4-FFF2-40B4-BE49-F238E27FC236}">
                <a16:creationId xmlns:a16="http://schemas.microsoft.com/office/drawing/2014/main" id="{3C52E642-8C09-41EB-B21A-0D24ED235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673" y="1635278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146">
            <a:extLst>
              <a:ext uri="{FF2B5EF4-FFF2-40B4-BE49-F238E27FC236}">
                <a16:creationId xmlns:a16="http://schemas.microsoft.com/office/drawing/2014/main" id="{BD450B54-C188-462E-8F93-443D6FECD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898" y="1635278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48">
            <a:extLst>
              <a:ext uri="{FF2B5EF4-FFF2-40B4-BE49-F238E27FC236}">
                <a16:creationId xmlns:a16="http://schemas.microsoft.com/office/drawing/2014/main" id="{2D833039-0B9B-4C97-858B-8951CCBB4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2123" y="1635278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150">
            <a:extLst>
              <a:ext uri="{FF2B5EF4-FFF2-40B4-BE49-F238E27FC236}">
                <a16:creationId xmlns:a16="http://schemas.microsoft.com/office/drawing/2014/main" id="{3D33B202-EAF2-4C38-9929-D3F00A654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5348" y="1635278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52">
            <a:extLst>
              <a:ext uri="{FF2B5EF4-FFF2-40B4-BE49-F238E27FC236}">
                <a16:creationId xmlns:a16="http://schemas.microsoft.com/office/drawing/2014/main" id="{5380D8D2-48E8-4789-B44C-38C42EBC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8573" y="1635278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154">
            <a:extLst>
              <a:ext uri="{FF2B5EF4-FFF2-40B4-BE49-F238E27FC236}">
                <a16:creationId xmlns:a16="http://schemas.microsoft.com/office/drawing/2014/main" id="{48E5C96D-8CF3-490A-9716-633175A15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1798" y="1635278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55">
            <a:extLst>
              <a:ext uri="{FF2B5EF4-FFF2-40B4-BE49-F238E27FC236}">
                <a16:creationId xmlns:a16="http://schemas.microsoft.com/office/drawing/2014/main" id="{8F11FC46-FD9E-424C-8EC8-D15BE7F29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23411" y="11378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156">
            <a:extLst>
              <a:ext uri="{FF2B5EF4-FFF2-40B4-BE49-F238E27FC236}">
                <a16:creationId xmlns:a16="http://schemas.microsoft.com/office/drawing/2014/main" id="{76DA7A07-0334-4A21-B494-CE32E1AB7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1798" y="833088"/>
            <a:ext cx="660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front</a:t>
            </a:r>
          </a:p>
        </p:txBody>
      </p:sp>
      <p:sp>
        <p:nvSpPr>
          <p:cNvPr id="37" name="Line 157">
            <a:extLst>
              <a:ext uri="{FF2B5EF4-FFF2-40B4-BE49-F238E27FC236}">
                <a16:creationId xmlns:a16="http://schemas.microsoft.com/office/drawing/2014/main" id="{836FBE85-FFE6-4257-9DBF-8C032D100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6744" y="115883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 Box 158">
            <a:extLst>
              <a:ext uri="{FF2B5EF4-FFF2-40B4-BE49-F238E27FC236}">
                <a16:creationId xmlns:a16="http://schemas.microsoft.com/office/drawing/2014/main" id="{B1AE26EA-7DB4-486D-A17D-1BCA23BEE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6719" y="854039"/>
            <a:ext cx="5677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rear</a:t>
            </a:r>
          </a:p>
        </p:txBody>
      </p:sp>
      <p:sp>
        <p:nvSpPr>
          <p:cNvPr id="39" name="Text Box 159">
            <a:extLst>
              <a:ext uri="{FF2B5EF4-FFF2-40B4-BE49-F238E27FC236}">
                <a16:creationId xmlns:a16="http://schemas.microsoft.com/office/drawing/2014/main" id="{8584E94F-D543-4BF6-962D-F9B7A77A8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373" y="1711478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</a:t>
            </a:r>
          </a:p>
        </p:txBody>
      </p:sp>
      <p:sp>
        <p:nvSpPr>
          <p:cNvPr id="58" name="Text Box 159">
            <a:extLst>
              <a:ext uri="{FF2B5EF4-FFF2-40B4-BE49-F238E27FC236}">
                <a16:creationId xmlns:a16="http://schemas.microsoft.com/office/drawing/2014/main" id="{A118A160-4FB6-452B-B63D-324546DE4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135" y="1711478"/>
            <a:ext cx="3545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Q</a:t>
            </a:r>
          </a:p>
        </p:txBody>
      </p:sp>
      <p:sp>
        <p:nvSpPr>
          <p:cNvPr id="59" name="Text Box 159">
            <a:extLst>
              <a:ext uri="{FF2B5EF4-FFF2-40B4-BE49-F238E27FC236}">
                <a16:creationId xmlns:a16="http://schemas.microsoft.com/office/drawing/2014/main" id="{16D81997-EA6D-4319-8CF5-10D528165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5673" y="1708859"/>
            <a:ext cx="3209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6D1A7C-4656-48B2-B187-CC9C4C7EFB2C}"/>
              </a:ext>
            </a:extLst>
          </p:cNvPr>
          <p:cNvSpPr txBox="1"/>
          <p:nvPr/>
        </p:nvSpPr>
        <p:spPr>
          <a:xfrm>
            <a:off x="8196744" y="2441800"/>
            <a:ext cx="157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dequeue()</a:t>
            </a:r>
          </a:p>
        </p:txBody>
      </p:sp>
      <p:sp>
        <p:nvSpPr>
          <p:cNvPr id="61" name="Rectangle 142">
            <a:extLst>
              <a:ext uri="{FF2B5EF4-FFF2-40B4-BE49-F238E27FC236}">
                <a16:creationId xmlns:a16="http://schemas.microsoft.com/office/drawing/2014/main" id="{E18DD5CD-D7A7-4803-8772-D04C2640E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223" y="3613322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144">
            <a:extLst>
              <a:ext uri="{FF2B5EF4-FFF2-40B4-BE49-F238E27FC236}">
                <a16:creationId xmlns:a16="http://schemas.microsoft.com/office/drawing/2014/main" id="{59211EE1-4E42-4568-80D7-E800324AB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448" y="3613322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145">
            <a:extLst>
              <a:ext uri="{FF2B5EF4-FFF2-40B4-BE49-F238E27FC236}">
                <a16:creationId xmlns:a16="http://schemas.microsoft.com/office/drawing/2014/main" id="{BA5D59FD-3898-4B6D-A2DF-7FA1CA1F6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673" y="3613322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146">
            <a:extLst>
              <a:ext uri="{FF2B5EF4-FFF2-40B4-BE49-F238E27FC236}">
                <a16:creationId xmlns:a16="http://schemas.microsoft.com/office/drawing/2014/main" id="{F1F3854B-6718-4048-AF8A-E8316EC74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898" y="3613322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148">
            <a:extLst>
              <a:ext uri="{FF2B5EF4-FFF2-40B4-BE49-F238E27FC236}">
                <a16:creationId xmlns:a16="http://schemas.microsoft.com/office/drawing/2014/main" id="{34D5D98A-6DF6-48FA-BF05-E0698A851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2123" y="3613322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150">
            <a:extLst>
              <a:ext uri="{FF2B5EF4-FFF2-40B4-BE49-F238E27FC236}">
                <a16:creationId xmlns:a16="http://schemas.microsoft.com/office/drawing/2014/main" id="{B79ED577-E04E-432E-A797-405ACC434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5348" y="3613322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152">
            <a:extLst>
              <a:ext uri="{FF2B5EF4-FFF2-40B4-BE49-F238E27FC236}">
                <a16:creationId xmlns:a16="http://schemas.microsoft.com/office/drawing/2014/main" id="{866BF370-80C6-44A2-B26D-7918B420E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8573" y="3613322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154">
            <a:extLst>
              <a:ext uri="{FF2B5EF4-FFF2-40B4-BE49-F238E27FC236}">
                <a16:creationId xmlns:a16="http://schemas.microsoft.com/office/drawing/2014/main" id="{6E711D4B-3E15-4955-B773-0154C275C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1798" y="3613322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55">
            <a:extLst>
              <a:ext uri="{FF2B5EF4-FFF2-40B4-BE49-F238E27FC236}">
                <a16:creationId xmlns:a16="http://schemas.microsoft.com/office/drawing/2014/main" id="{A128A4CB-369D-4C00-9DBD-1307DD85C1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9841" y="313803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Text Box 156">
            <a:extLst>
              <a:ext uri="{FF2B5EF4-FFF2-40B4-BE49-F238E27FC236}">
                <a16:creationId xmlns:a16="http://schemas.microsoft.com/office/drawing/2014/main" id="{6CD0D0DA-A93E-4133-AF3D-B7A8EBDDA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228" y="2833233"/>
            <a:ext cx="660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front</a:t>
            </a:r>
          </a:p>
        </p:txBody>
      </p:sp>
      <p:sp>
        <p:nvSpPr>
          <p:cNvPr id="72" name="Line 157">
            <a:extLst>
              <a:ext uri="{FF2B5EF4-FFF2-40B4-BE49-F238E27FC236}">
                <a16:creationId xmlns:a16="http://schemas.microsoft.com/office/drawing/2014/main" id="{171AD9CF-0B69-4B47-BEDA-8F9959B0B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6744" y="313688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Text Box 158">
            <a:extLst>
              <a:ext uri="{FF2B5EF4-FFF2-40B4-BE49-F238E27FC236}">
                <a16:creationId xmlns:a16="http://schemas.microsoft.com/office/drawing/2014/main" id="{E2545942-FD2A-48B9-B630-64689F9C3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6719" y="2832083"/>
            <a:ext cx="5677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rear</a:t>
            </a:r>
          </a:p>
        </p:txBody>
      </p:sp>
      <p:sp>
        <p:nvSpPr>
          <p:cNvPr id="74" name="Text Box 159">
            <a:extLst>
              <a:ext uri="{FF2B5EF4-FFF2-40B4-BE49-F238E27FC236}">
                <a16:creationId xmlns:a16="http://schemas.microsoft.com/office/drawing/2014/main" id="{D586AFC1-A84B-4B6B-B369-D9D1455D4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373" y="3689522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</a:t>
            </a:r>
          </a:p>
        </p:txBody>
      </p:sp>
      <p:sp>
        <p:nvSpPr>
          <p:cNvPr id="75" name="Text Box 159">
            <a:extLst>
              <a:ext uri="{FF2B5EF4-FFF2-40B4-BE49-F238E27FC236}">
                <a16:creationId xmlns:a16="http://schemas.microsoft.com/office/drawing/2014/main" id="{7DD87A2C-39E5-499F-8C16-F009E6D32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135" y="3689522"/>
            <a:ext cx="3545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Q</a:t>
            </a:r>
          </a:p>
        </p:txBody>
      </p:sp>
      <p:sp>
        <p:nvSpPr>
          <p:cNvPr id="76" name="Text Box 159">
            <a:extLst>
              <a:ext uri="{FF2B5EF4-FFF2-40B4-BE49-F238E27FC236}">
                <a16:creationId xmlns:a16="http://schemas.microsoft.com/office/drawing/2014/main" id="{6ABEE518-54AC-4B87-BDAA-C8281F59F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5673" y="3686903"/>
            <a:ext cx="3209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E09C156-6C2D-49B1-B8BC-977CEF348D3B}"/>
              </a:ext>
            </a:extLst>
          </p:cNvPr>
          <p:cNvSpPr txBox="1"/>
          <p:nvPr/>
        </p:nvSpPr>
        <p:spPr>
          <a:xfrm>
            <a:off x="7126377" y="4500862"/>
            <a:ext cx="322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front is arraysize-1, make front=0. Warp Around condition.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12E85F-927D-4281-9B63-BA739FEA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4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5" grpId="0"/>
      <p:bldP spid="16" grpId="0" animBg="1"/>
      <p:bldP spid="17" grpId="0" animBg="1"/>
      <p:bldP spid="18" grpId="0"/>
      <p:bldP spid="19" grpId="0" animBg="1"/>
      <p:bldP spid="20" grpId="0"/>
      <p:bldP spid="21" grpId="0"/>
      <p:bldP spid="22" grpId="0" animBg="1"/>
      <p:bldP spid="23" grpId="0"/>
      <p:bldP spid="24" grpId="0" animBg="1"/>
      <p:bldP spid="25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5" grpId="0" animBg="1"/>
      <p:bldP spid="36" grpId="0"/>
      <p:bldP spid="37" grpId="0" animBg="1"/>
      <p:bldP spid="38" grpId="0"/>
      <p:bldP spid="39" grpId="0"/>
      <p:bldP spid="58" grpId="0"/>
      <p:bldP spid="59" grpId="0"/>
      <p:bldP spid="60" grpId="0"/>
      <p:bldP spid="6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/>
      <p:bldP spid="74" grpId="0"/>
      <p:bldP spid="75" grpId="0"/>
      <p:bldP spid="76" grpId="0"/>
      <p:bldP spid="7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B1D1-CB3A-41B6-8E69-FBD9E5097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&amp; Underflow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5B232-D166-4AA9-BDA2-83202E955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sz="3100" b="1" dirty="0">
                <a:cs typeface="Times New Roman" panose="02020603050405020304" pitchFamily="18" charset="0"/>
              </a:rPr>
              <a:t>Queue Overflow</a:t>
            </a:r>
            <a:r>
              <a:rPr lang="en-US" altLang="en-US" sz="3100" dirty="0">
                <a:cs typeface="Times New Roman" panose="02020603050405020304" pitchFamily="18" charset="0"/>
              </a:rPr>
              <a:t>: </a:t>
            </a:r>
          </a:p>
          <a:p>
            <a:pPr marL="45720" indent="0">
              <a:buNone/>
            </a:pPr>
            <a:r>
              <a:rPr lang="en-US" altLang="en-US" sz="3100" dirty="0">
                <a:cs typeface="Times New Roman" panose="02020603050405020304" pitchFamily="18" charset="0"/>
              </a:rPr>
              <a:t>    This results from trying to add an element onto a full queue.	</a:t>
            </a:r>
          </a:p>
          <a:p>
            <a:pPr marL="45720" indent="0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SzPct val="150000"/>
              <a:buNone/>
            </a:pPr>
            <a:r>
              <a:rPr lang="en-US" altLang="en-US" sz="3100" dirty="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sz="3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if(!</a:t>
            </a:r>
            <a:r>
              <a:rPr lang="en-US" altLang="en-US" sz="3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q.IsFull</a:t>
            </a:r>
            <a:r>
              <a:rPr lang="en-US" altLang="en-US" sz="3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45720" indent="0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SzPct val="150000"/>
              <a:buNone/>
            </a:pPr>
            <a:r>
              <a:rPr lang="en-US" altLang="en-US" sz="3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3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en-US" altLang="en-US" sz="3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>
              <a:buNone/>
            </a:pPr>
            <a:endParaRPr lang="en-US" altLang="en-US" sz="3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sz="3100" b="1" dirty="0"/>
              <a:t>Queue Underflow</a:t>
            </a:r>
            <a:r>
              <a:rPr lang="en-US" altLang="en-US" sz="3100" dirty="0"/>
              <a:t>:</a:t>
            </a:r>
          </a:p>
          <a:p>
            <a:pPr marL="45720" indent="0">
              <a:buNone/>
            </a:pPr>
            <a:r>
              <a:rPr lang="en-US" altLang="en-US" sz="3100" dirty="0">
                <a:cs typeface="Times New Roman" panose="02020603050405020304" pitchFamily="18" charset="0"/>
              </a:rPr>
              <a:t>    This results from trying to remove an element from an empty queue.</a:t>
            </a:r>
          </a:p>
          <a:p>
            <a:pPr marL="45720" indent="0">
              <a:spcBef>
                <a:spcPct val="20000"/>
              </a:spcBef>
              <a:buClr>
                <a:srgbClr val="FF0000"/>
              </a:buClr>
              <a:buSzPct val="150000"/>
              <a:buNone/>
            </a:pPr>
            <a:endParaRPr lang="en-US" altLang="en-US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spcBef>
                <a:spcPct val="20000"/>
              </a:spcBef>
              <a:buClr>
                <a:srgbClr val="FF0000"/>
              </a:buClr>
              <a:buSzPct val="150000"/>
              <a:buNone/>
            </a:pPr>
            <a:r>
              <a:rPr lang="en-US" alt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3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if(!</a:t>
            </a:r>
            <a:r>
              <a:rPr lang="en-US" altLang="en-US" sz="3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q.IsEmpty</a:t>
            </a:r>
            <a:r>
              <a:rPr lang="en-US" altLang="en-US" sz="3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45720" indent="0">
              <a:spcBef>
                <a:spcPct val="20000"/>
              </a:spcBef>
              <a:buClr>
                <a:srgbClr val="FF0000"/>
              </a:buClr>
              <a:buSzPct val="150000"/>
              <a:buNone/>
            </a:pPr>
            <a:r>
              <a:rPr lang="en-US" altLang="en-US" sz="3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en-US" sz="3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q.Dequeue</a:t>
            </a:r>
            <a:r>
              <a:rPr lang="en-US" altLang="en-US" sz="3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endParaRPr lang="en-US" alt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2AD2F-F88D-42F1-8EB4-937CF9E4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5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0FB3-00D0-439B-A803-08A8ADD0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18494-ED2B-4C8B-937C-212C4ECF9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b="1" dirty="0"/>
              <a:t>Operating systems:</a:t>
            </a:r>
          </a:p>
          <a:p>
            <a:pPr lvl="1"/>
            <a:r>
              <a:rPr lang="en-US" altLang="en-US" dirty="0"/>
              <a:t>Print jobs sent to the printer</a:t>
            </a:r>
          </a:p>
          <a:p>
            <a:pPr lvl="1"/>
            <a:r>
              <a:rPr lang="en-US" altLang="en-US" dirty="0"/>
              <a:t>Programs / processes to be run</a:t>
            </a:r>
          </a:p>
          <a:p>
            <a:pPr lvl="1"/>
            <a:r>
              <a:rPr lang="en-US" altLang="en-US" dirty="0"/>
              <a:t>Network data packets to send</a:t>
            </a:r>
          </a:p>
          <a:p>
            <a:pPr lvl="1"/>
            <a:endParaRPr lang="en-US" altLang="en-US" dirty="0"/>
          </a:p>
          <a:p>
            <a:r>
              <a:rPr lang="en-US" altLang="en-US" sz="2400" b="1" dirty="0"/>
              <a:t>Programming:</a:t>
            </a:r>
          </a:p>
          <a:p>
            <a:pPr lvl="1"/>
            <a:r>
              <a:rPr lang="en-US" altLang="en-US" dirty="0"/>
              <a:t>Modeling a line of customers or clients</a:t>
            </a:r>
          </a:p>
          <a:p>
            <a:pPr lvl="1"/>
            <a:r>
              <a:rPr lang="en-US" altLang="en-US" dirty="0"/>
              <a:t>Storing a queue of computations to be performed in order</a:t>
            </a:r>
          </a:p>
          <a:p>
            <a:pPr lvl="1"/>
            <a:endParaRPr lang="en-US" altLang="en-US" dirty="0"/>
          </a:p>
          <a:p>
            <a:r>
              <a:rPr lang="en-US" altLang="en-US" sz="2400" b="1" dirty="0"/>
              <a:t>Real world examples:</a:t>
            </a:r>
          </a:p>
          <a:p>
            <a:pPr lvl="1"/>
            <a:r>
              <a:rPr lang="en-US" altLang="en-US" dirty="0"/>
              <a:t>People on an escalator or waiting in a line</a:t>
            </a:r>
          </a:p>
          <a:p>
            <a:pPr lvl="1"/>
            <a:r>
              <a:rPr lang="en-US" altLang="en-US" dirty="0"/>
              <a:t>Cars at a gas station or at a service counter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92E40-C196-4E90-8447-14C6E35D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5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17ED-6F7C-4760-BFBF-FFEDC046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5ABC-28B8-4263-8E49-64FCC5144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Searching:</a:t>
            </a:r>
          </a:p>
          <a:p>
            <a:pPr marL="274320" lvl="1" indent="0">
              <a:buNone/>
            </a:pPr>
            <a:r>
              <a:rPr lang="en-US" dirty="0"/>
              <a:t>Searching can be performed by a Linear Search Algorithm which is O(n)</a:t>
            </a:r>
          </a:p>
          <a:p>
            <a:r>
              <a:rPr lang="en-US" b="1" dirty="0"/>
              <a:t>Inserting:</a:t>
            </a:r>
          </a:p>
          <a:p>
            <a:pPr marL="274320" lvl="1" indent="0">
              <a:buNone/>
            </a:pPr>
            <a:r>
              <a:rPr lang="en-US" dirty="0"/>
              <a:t>Insertion is faster than in a sorted array, since the position does not matter.</a:t>
            </a:r>
          </a:p>
          <a:p>
            <a:pPr marL="274320" lvl="1" indent="0">
              <a:buNone/>
            </a:pPr>
            <a:r>
              <a:rPr lang="en-US" dirty="0"/>
              <a:t>Worst case : O(1) – Always inserted at the end of the array.</a:t>
            </a:r>
          </a:p>
          <a:p>
            <a:r>
              <a:rPr lang="en-US" b="1" dirty="0"/>
              <a:t>Deleting:</a:t>
            </a:r>
          </a:p>
          <a:p>
            <a:pPr marL="274320" lvl="1" indent="0">
              <a:buNone/>
            </a:pPr>
            <a:r>
              <a:rPr lang="en-US" dirty="0"/>
              <a:t>To delete a particular element from the array, use Linear Search to find it. </a:t>
            </a:r>
          </a:p>
          <a:p>
            <a:pPr marL="274320" lvl="1" indent="0">
              <a:buNone/>
            </a:pPr>
            <a:r>
              <a:rPr lang="en-US" dirty="0"/>
              <a:t>After deletion, the remaining elements need to shifted to the left.</a:t>
            </a:r>
          </a:p>
          <a:p>
            <a:pPr marL="274320" lvl="1" indent="0">
              <a:buNone/>
            </a:pPr>
            <a:r>
              <a:rPr lang="en-US" dirty="0"/>
              <a:t>Worst Case: O(n) – All elements may have to be shifted.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09B1B-2F16-4456-984A-BFEC9E04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9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02AD-2699-4110-BE00-F394F549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B556-5DA2-4593-B6CC-EA9A4DE14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Searching:</a:t>
            </a:r>
          </a:p>
          <a:p>
            <a:pPr marL="274320" lvl="1" indent="0">
              <a:buNone/>
            </a:pPr>
            <a:r>
              <a:rPr lang="en-US" dirty="0"/>
              <a:t>Searching for a particular element can be done using Binary search which is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r>
              <a:rPr lang="en-US" b="1" dirty="0"/>
              <a:t>Inserting:</a:t>
            </a:r>
          </a:p>
          <a:p>
            <a:pPr marL="274320" lvl="1" indent="0">
              <a:buNone/>
            </a:pPr>
            <a:r>
              <a:rPr lang="en-US" dirty="0"/>
              <a:t>Insertion needs to be done at a particular index  in a sorted array.</a:t>
            </a:r>
          </a:p>
          <a:p>
            <a:pPr marL="274320" lvl="1" indent="0">
              <a:buNone/>
            </a:pPr>
            <a:r>
              <a:rPr lang="en-US" dirty="0"/>
              <a:t>Elements after the position must be shifted to the right</a:t>
            </a:r>
          </a:p>
          <a:p>
            <a:pPr marL="274320" lvl="1" indent="0">
              <a:buNone/>
            </a:pPr>
            <a:r>
              <a:rPr lang="en-US" dirty="0"/>
              <a:t>Worst case : O(n) – All elements may have to be shifted.</a:t>
            </a:r>
          </a:p>
          <a:p>
            <a:r>
              <a:rPr lang="en-US" b="1" dirty="0"/>
              <a:t>Deleting:</a:t>
            </a:r>
          </a:p>
          <a:p>
            <a:pPr marL="274320" lvl="1" indent="0">
              <a:buNone/>
            </a:pPr>
            <a:r>
              <a:rPr lang="en-US" dirty="0"/>
              <a:t>To delete a particular element from the array, use Binary search to find it. </a:t>
            </a:r>
          </a:p>
          <a:p>
            <a:pPr marL="274320" lvl="1" indent="0">
              <a:buNone/>
            </a:pPr>
            <a:r>
              <a:rPr lang="en-US" dirty="0"/>
              <a:t>After deletion, the remaining elements need to shifted to the left.</a:t>
            </a:r>
          </a:p>
          <a:p>
            <a:pPr marL="274320" lvl="1" indent="0">
              <a:buNone/>
            </a:pPr>
            <a:r>
              <a:rPr lang="en-US" dirty="0"/>
              <a:t>Worst Case: O(n) – All elements may have to be shifted.</a:t>
            </a:r>
          </a:p>
          <a:p>
            <a:pPr marL="274320" lvl="1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6657-EF71-42AC-B227-23D22900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B86B-92FB-4E29-BDD3-7865E6F7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93D3F-C6CA-433D-91EF-4FE18F0C0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buNone/>
            </a:pPr>
            <a:r>
              <a:rPr lang="en-US" altLang="en-US" dirty="0">
                <a:solidFill>
                  <a:srgbClr val="0D09FF"/>
                </a:solidFill>
              </a:rPr>
              <a:t>When you declare a standard array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121B"/>
                </a:solidFill>
              </a:rPr>
              <a:t>you have to tell Java a fixed number of memory locations that you want the array to contain.</a:t>
            </a:r>
            <a:r>
              <a:rPr lang="en-US" altLang="en-US" dirty="0"/>
              <a:t>  During the run of a program, this cannot be changed unless you create a new standard array and copy all of the elements to it.  This would be awkward to do and implement in every program that uses standard arrays.</a:t>
            </a:r>
          </a:p>
          <a:p>
            <a:pPr>
              <a:lnSpc>
                <a:spcPct val="130000"/>
              </a:lnSpc>
              <a:buNone/>
            </a:pPr>
            <a:endParaRPr lang="en-US" altLang="en-US" dirty="0"/>
          </a:p>
          <a:p>
            <a:pPr>
              <a:lnSpc>
                <a:spcPct val="130000"/>
              </a:lnSpc>
              <a:buNone/>
            </a:pPr>
            <a:r>
              <a:rPr lang="en-US" altLang="en-US" dirty="0">
                <a:solidFill>
                  <a:srgbClr val="0D09FF"/>
                </a:solidFill>
              </a:rPr>
              <a:t>When you declare an </a:t>
            </a:r>
            <a:r>
              <a:rPr lang="en-US" altLang="en-US" dirty="0" err="1">
                <a:solidFill>
                  <a:srgbClr val="0D09FF"/>
                </a:solidFill>
              </a:rPr>
              <a:t>ArrayList</a:t>
            </a:r>
            <a:r>
              <a:rPr lang="en-US" altLang="en-US" dirty="0">
                <a:solidFill>
                  <a:srgbClr val="0D09FF"/>
                </a:solidFill>
              </a:rPr>
              <a:t>, you</a:t>
            </a:r>
            <a:r>
              <a:rPr lang="en-US" altLang="en-US" dirty="0">
                <a:solidFill>
                  <a:srgbClr val="FF121B"/>
                </a:solidFill>
              </a:rPr>
              <a:t> don’t </a:t>
            </a:r>
            <a:r>
              <a:rPr lang="en-US" altLang="en-US" dirty="0">
                <a:solidFill>
                  <a:srgbClr val="0D09FF"/>
                </a:solidFill>
              </a:rPr>
              <a:t>have</a:t>
            </a:r>
            <a:r>
              <a:rPr lang="en-US" altLang="en-US" dirty="0">
                <a:solidFill>
                  <a:srgbClr val="FF121B"/>
                </a:solidFill>
              </a:rPr>
              <a:t> </a:t>
            </a:r>
            <a:r>
              <a:rPr lang="en-US" altLang="en-US" dirty="0">
                <a:solidFill>
                  <a:srgbClr val="0D09FF"/>
                </a:solidFill>
              </a:rPr>
              <a:t>to tell Java</a:t>
            </a:r>
            <a:r>
              <a:rPr lang="en-US" altLang="en-US" dirty="0">
                <a:solidFill>
                  <a:srgbClr val="FF121B"/>
                </a:solidFill>
              </a:rPr>
              <a:t> how much storage space you need.  </a:t>
            </a:r>
            <a:r>
              <a:rPr lang="en-US" altLang="en-US" dirty="0"/>
              <a:t>The </a:t>
            </a:r>
            <a:r>
              <a:rPr lang="en-US" altLang="en-US" dirty="0" err="1"/>
              <a:t>ArrayList</a:t>
            </a:r>
            <a:r>
              <a:rPr lang="en-US" altLang="en-US" dirty="0"/>
              <a:t> will be created for a beginning size of 10 and then it will </a:t>
            </a:r>
            <a:r>
              <a:rPr lang="en-US" altLang="en-US" dirty="0">
                <a:solidFill>
                  <a:srgbClr val="0D09FF"/>
                </a:solidFill>
              </a:rPr>
              <a:t>automatically resize itself when it becomes full.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C8339-ABB4-48B2-B220-5A601557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80A2-60B7-4BC6-A621-579E0204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457A4-4046-4ECE-A025-6EEC41EC3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altLang="en-US" dirty="0" err="1"/>
              <a:t>ArrayList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121B"/>
                </a:solidFill>
              </a:rPr>
              <a:t>&lt;E&gt;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arraylistname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= new </a:t>
            </a:r>
            <a:r>
              <a:rPr lang="en-US" altLang="en-US" dirty="0" err="1"/>
              <a:t>ArrayList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121B"/>
                </a:solidFill>
              </a:rPr>
              <a:t>&lt;</a:t>
            </a:r>
            <a:r>
              <a:rPr lang="en-US" altLang="en-US" dirty="0">
                <a:solidFill>
                  <a:srgbClr val="0D09FF"/>
                </a:solidFill>
              </a:rPr>
              <a:t>E</a:t>
            </a:r>
            <a:r>
              <a:rPr lang="en-US" altLang="en-US" dirty="0">
                <a:solidFill>
                  <a:srgbClr val="FF121B"/>
                </a:solidFill>
              </a:rPr>
              <a:t>&gt;</a:t>
            </a:r>
            <a:r>
              <a:rPr lang="en-US" altLang="en-US" dirty="0"/>
              <a:t> ( );</a:t>
            </a:r>
          </a:p>
          <a:p>
            <a:pPr algn="ctr">
              <a:lnSpc>
                <a:spcPct val="130000"/>
              </a:lnSpc>
              <a:buNone/>
            </a:pPr>
            <a:r>
              <a:rPr lang="en-US" altLang="en-US" dirty="0">
                <a:solidFill>
                  <a:srgbClr val="FF020C"/>
                </a:solidFill>
              </a:rPr>
              <a:t>No square bracket [ ] notation is used</a:t>
            </a:r>
            <a:r>
              <a:rPr lang="en-US" altLang="en-US" dirty="0">
                <a:solidFill>
                  <a:srgbClr val="0D09FF"/>
                </a:solidFill>
              </a:rPr>
              <a:t> with an </a:t>
            </a:r>
            <a:r>
              <a:rPr lang="en-US" altLang="en-US" dirty="0" err="1">
                <a:solidFill>
                  <a:srgbClr val="0D09FF"/>
                </a:solidFill>
              </a:rPr>
              <a:t>ArrayList</a:t>
            </a:r>
            <a:r>
              <a:rPr lang="en-US" altLang="en-US" dirty="0">
                <a:solidFill>
                  <a:srgbClr val="0D09FF"/>
                </a:solidFill>
              </a:rPr>
              <a:t>.</a:t>
            </a:r>
            <a:endParaRPr lang="en-US" altLang="en-US" dirty="0"/>
          </a:p>
          <a:p>
            <a:pPr>
              <a:lnSpc>
                <a:spcPct val="130000"/>
              </a:lnSpc>
              <a:buNone/>
            </a:pPr>
            <a:r>
              <a:rPr lang="en-US" altLang="en-US" dirty="0"/>
              <a:t>Note the use of the </a:t>
            </a:r>
            <a:r>
              <a:rPr lang="en-US" altLang="en-US" dirty="0">
                <a:solidFill>
                  <a:srgbClr val="FF121B"/>
                </a:solidFill>
              </a:rPr>
              <a:t>templating angle brackets &lt; </a:t>
            </a:r>
            <a:r>
              <a:rPr lang="en-US" altLang="en-US" dirty="0"/>
              <a:t>and</a:t>
            </a:r>
            <a:r>
              <a:rPr lang="en-US" altLang="en-US" dirty="0">
                <a:solidFill>
                  <a:srgbClr val="FF121B"/>
                </a:solidFill>
              </a:rPr>
              <a:t> &gt;</a:t>
            </a:r>
            <a:r>
              <a:rPr lang="en-US" altLang="en-US" dirty="0"/>
              <a:t> that enclose the type of object to be placed in the </a:t>
            </a:r>
            <a:r>
              <a:rPr lang="en-US" altLang="en-US" dirty="0" err="1"/>
              <a:t>ArrayList</a:t>
            </a:r>
            <a:r>
              <a:rPr lang="en-US" altLang="en-US" dirty="0"/>
              <a:t>.</a:t>
            </a:r>
          </a:p>
          <a:p>
            <a:pPr>
              <a:lnSpc>
                <a:spcPct val="130000"/>
              </a:lnSpc>
              <a:buNone/>
            </a:pPr>
            <a:r>
              <a:rPr lang="en-US" altLang="en-US" dirty="0"/>
              <a:t>E – can be any Element (Container Class / Wrapper Class of a primitive type)</a:t>
            </a:r>
          </a:p>
          <a:p>
            <a:pPr>
              <a:lnSpc>
                <a:spcPct val="130000"/>
              </a:lnSpc>
              <a:buNone/>
            </a:pPr>
            <a:r>
              <a:rPr lang="en-US" altLang="en-US" dirty="0"/>
              <a:t>Writing Container classes in Generic programming provides Type Safety.</a:t>
            </a:r>
          </a:p>
          <a:p>
            <a:pPr>
              <a:lnSpc>
                <a:spcPct val="130000"/>
              </a:lnSpc>
              <a:buNone/>
            </a:pPr>
            <a:r>
              <a:rPr lang="en-US" altLang="en-US" dirty="0">
                <a:solidFill>
                  <a:srgbClr val="110BFF"/>
                </a:solidFill>
              </a:rPr>
              <a:t>Instead of using </a:t>
            </a:r>
            <a:r>
              <a:rPr lang="en-US" altLang="en-US" b="1" dirty="0">
                <a:solidFill>
                  <a:srgbClr val="110BFF"/>
                </a:solidFill>
                <a:latin typeface="Courier New" panose="02070309020205020404" pitchFamily="49" charset="0"/>
              </a:rPr>
              <a:t>[]</a:t>
            </a:r>
            <a:r>
              <a:rPr lang="en-US" altLang="en-US" dirty="0">
                <a:solidFill>
                  <a:srgbClr val="110BFF"/>
                </a:solidFill>
              </a:rPr>
              <a:t> to identify the memory location to be accessed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20C"/>
                </a:solidFill>
              </a:rPr>
              <a:t>methods are called to perform operations on the elements at a particular index or memory location.</a:t>
            </a:r>
            <a:endParaRPr lang="en-US" altLang="en-US" dirty="0"/>
          </a:p>
          <a:p>
            <a:pPr>
              <a:lnSpc>
                <a:spcPct val="130000"/>
              </a:lnSpc>
              <a:buNone/>
            </a:pPr>
            <a:r>
              <a:rPr lang="en-US" altLang="en-US" dirty="0">
                <a:solidFill>
                  <a:srgbClr val="0000FF"/>
                </a:solidFill>
              </a:rPr>
              <a:t>An </a:t>
            </a:r>
            <a:r>
              <a:rPr lang="en-US" altLang="en-US" dirty="0" err="1">
                <a:solidFill>
                  <a:srgbClr val="0000FF"/>
                </a:solidFill>
              </a:rPr>
              <a:t>ArrayList</a:t>
            </a:r>
            <a:r>
              <a:rPr lang="en-US" altLang="en-US" dirty="0">
                <a:solidFill>
                  <a:srgbClr val="0000FF"/>
                </a:solidFill>
              </a:rPr>
              <a:t> has indices like an array </a:t>
            </a:r>
            <a:r>
              <a:rPr lang="en-US" altLang="en-US" dirty="0"/>
              <a:t>and the positions of the elements begin at </a:t>
            </a:r>
            <a:r>
              <a:rPr lang="en-US" altLang="en-US" dirty="0">
                <a:solidFill>
                  <a:srgbClr val="FF020C"/>
                </a:solidFill>
              </a:rPr>
              <a:t>index </a:t>
            </a:r>
            <a:r>
              <a:rPr lang="en-US" altLang="en-US" dirty="0">
                <a:solidFill>
                  <a:srgbClr val="110BFF"/>
                </a:solidFill>
              </a:rPr>
              <a:t>0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A260B-BA01-4A98-A805-07E57416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2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2FE9-5193-4046-9D8A-FA999C01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2627-2977-47E1-8D5B-6BFB3AA34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dirty="0"/>
              <a:t>Declaring and instantiating an </a:t>
            </a:r>
            <a:r>
              <a:rPr lang="en-US" altLang="en-US" dirty="0" err="1"/>
              <a:t>ArrayList</a:t>
            </a:r>
            <a:r>
              <a:rPr lang="en-US" altLang="en-US" dirty="0"/>
              <a:t> of other types:</a:t>
            </a:r>
          </a:p>
          <a:p>
            <a:pPr>
              <a:lnSpc>
                <a:spcPct val="80000"/>
              </a:lnSpc>
              <a:buNone/>
            </a:pPr>
            <a:endParaRPr lang="en-US" altLang="en-US" dirty="0"/>
          </a:p>
          <a:p>
            <a:pPr>
              <a:lnSpc>
                <a:spcPct val="80000"/>
              </a:lnSpc>
              <a:buNone/>
            </a:pPr>
            <a:r>
              <a:rPr lang="en-US" altLang="en-US" dirty="0" err="1"/>
              <a:t>ArrayList</a:t>
            </a:r>
            <a:r>
              <a:rPr lang="en-US" altLang="en-US" dirty="0"/>
              <a:t> &lt;</a:t>
            </a:r>
            <a:r>
              <a:rPr lang="en-US" altLang="en-US" dirty="0">
                <a:solidFill>
                  <a:srgbClr val="0D09FF"/>
                </a:solidFill>
              </a:rPr>
              <a:t>Integer</a:t>
            </a:r>
            <a:r>
              <a:rPr lang="en-US" altLang="en-US" dirty="0"/>
              <a:t>&gt; </a:t>
            </a:r>
            <a:r>
              <a:rPr lang="en-US" altLang="en-US" dirty="0" err="1">
                <a:solidFill>
                  <a:srgbClr val="FF020C"/>
                </a:solidFill>
              </a:rPr>
              <a:t>nums</a:t>
            </a:r>
            <a:r>
              <a:rPr lang="en-US" altLang="en-US" dirty="0"/>
              <a:t> = new </a:t>
            </a:r>
            <a:r>
              <a:rPr lang="en-US" altLang="en-US" dirty="0" err="1"/>
              <a:t>ArrayList</a:t>
            </a:r>
            <a:r>
              <a:rPr lang="en-US" altLang="en-US" dirty="0"/>
              <a:t> &lt;</a:t>
            </a:r>
            <a:r>
              <a:rPr lang="en-US" altLang="en-US" dirty="0">
                <a:solidFill>
                  <a:srgbClr val="0D09FF"/>
                </a:solidFill>
              </a:rPr>
              <a:t>Integer</a:t>
            </a:r>
            <a:r>
              <a:rPr lang="en-US" altLang="en-US" dirty="0"/>
              <a:t>&gt; ( );</a:t>
            </a:r>
          </a:p>
          <a:p>
            <a:pPr>
              <a:lnSpc>
                <a:spcPct val="80000"/>
              </a:lnSpc>
              <a:buNone/>
            </a:pPr>
            <a:endParaRPr lang="en-US" altLang="en-US" dirty="0"/>
          </a:p>
          <a:p>
            <a:pPr>
              <a:lnSpc>
                <a:spcPct val="80000"/>
              </a:lnSpc>
              <a:buNone/>
            </a:pPr>
            <a:r>
              <a:rPr lang="en-US" altLang="en-US" dirty="0" err="1"/>
              <a:t>ArrayList</a:t>
            </a:r>
            <a:r>
              <a:rPr lang="en-US" altLang="en-US" dirty="0"/>
              <a:t> &lt;</a:t>
            </a:r>
            <a:r>
              <a:rPr lang="en-US" altLang="en-US" dirty="0">
                <a:solidFill>
                  <a:srgbClr val="0D09FF"/>
                </a:solidFill>
              </a:rPr>
              <a:t>String</a:t>
            </a:r>
            <a:r>
              <a:rPr lang="en-US" altLang="en-US" dirty="0"/>
              <a:t>&gt; </a:t>
            </a:r>
            <a:r>
              <a:rPr lang="en-US" altLang="en-US" dirty="0">
                <a:solidFill>
                  <a:srgbClr val="FF020C"/>
                </a:solidFill>
              </a:rPr>
              <a:t>names</a:t>
            </a:r>
            <a:r>
              <a:rPr lang="en-US" altLang="en-US" dirty="0"/>
              <a:t> = new </a:t>
            </a:r>
            <a:r>
              <a:rPr lang="en-US" altLang="en-US" dirty="0" err="1"/>
              <a:t>ArrayList</a:t>
            </a:r>
            <a:r>
              <a:rPr lang="en-US" altLang="en-US" dirty="0"/>
              <a:t> &lt;</a:t>
            </a:r>
            <a:r>
              <a:rPr lang="en-US" altLang="en-US" dirty="0">
                <a:solidFill>
                  <a:srgbClr val="0D09FF"/>
                </a:solidFill>
              </a:rPr>
              <a:t>String</a:t>
            </a:r>
            <a:r>
              <a:rPr lang="en-US" altLang="en-US" dirty="0"/>
              <a:t>&gt; ( );</a:t>
            </a:r>
          </a:p>
          <a:p>
            <a:pPr>
              <a:lnSpc>
                <a:spcPct val="80000"/>
              </a:lnSpc>
              <a:buNone/>
            </a:pPr>
            <a:endParaRPr lang="en-US" altLang="en-US" dirty="0"/>
          </a:p>
          <a:p>
            <a:pPr>
              <a:lnSpc>
                <a:spcPct val="80000"/>
              </a:lnSpc>
              <a:buNone/>
            </a:pPr>
            <a:r>
              <a:rPr lang="en-US" altLang="en-US" sz="1800" dirty="0" err="1"/>
              <a:t>ArrayList</a:t>
            </a:r>
            <a:r>
              <a:rPr lang="en-US" altLang="en-US" sz="1800" dirty="0"/>
              <a:t> &lt;</a:t>
            </a:r>
            <a:r>
              <a:rPr lang="en-US" altLang="en-US" sz="1800" dirty="0">
                <a:solidFill>
                  <a:srgbClr val="0D09FF"/>
                </a:solidFill>
              </a:rPr>
              <a:t>Student</a:t>
            </a:r>
            <a:r>
              <a:rPr lang="en-US" altLang="en-US" sz="1800" dirty="0"/>
              <a:t>&gt; </a:t>
            </a:r>
            <a:r>
              <a:rPr lang="en-US" altLang="en-US" sz="1800" dirty="0">
                <a:solidFill>
                  <a:srgbClr val="FF020C"/>
                </a:solidFill>
              </a:rPr>
              <a:t>students</a:t>
            </a:r>
            <a:r>
              <a:rPr lang="en-US" altLang="en-US" sz="1800" dirty="0"/>
              <a:t> = new </a:t>
            </a:r>
            <a:r>
              <a:rPr lang="en-US" altLang="en-US" sz="1800" dirty="0" err="1"/>
              <a:t>ArrayList</a:t>
            </a:r>
            <a:r>
              <a:rPr lang="en-US" altLang="en-US" sz="1800" dirty="0"/>
              <a:t> &lt;</a:t>
            </a:r>
            <a:r>
              <a:rPr lang="en-US" altLang="en-US" sz="1800" dirty="0">
                <a:solidFill>
                  <a:srgbClr val="0D09FF"/>
                </a:solidFill>
              </a:rPr>
              <a:t>Student</a:t>
            </a:r>
            <a:r>
              <a:rPr lang="en-US" altLang="en-US" sz="1800" dirty="0"/>
              <a:t>&gt; ( );</a:t>
            </a:r>
            <a:endParaRPr lang="en-US" altLang="en-US" dirty="0"/>
          </a:p>
          <a:p>
            <a:pPr>
              <a:lnSpc>
                <a:spcPct val="80000"/>
              </a:lnSpc>
              <a:buNone/>
            </a:pPr>
            <a:endParaRPr lang="en-US" altLang="en-US" dirty="0"/>
          </a:p>
          <a:p>
            <a:pPr>
              <a:lnSpc>
                <a:spcPct val="80000"/>
              </a:lnSpc>
              <a:buNone/>
            </a:pPr>
            <a:r>
              <a:rPr lang="en-US" altLang="en-US" dirty="0" err="1"/>
              <a:t>ArrayList</a:t>
            </a:r>
            <a:r>
              <a:rPr lang="en-US" altLang="en-US" dirty="0"/>
              <a:t> &lt;</a:t>
            </a:r>
            <a:r>
              <a:rPr lang="en-US" altLang="en-US" dirty="0">
                <a:solidFill>
                  <a:srgbClr val="0D09FF"/>
                </a:solidFill>
              </a:rPr>
              <a:t>Shape</a:t>
            </a:r>
            <a:r>
              <a:rPr lang="en-US" altLang="en-US" dirty="0"/>
              <a:t>&gt; </a:t>
            </a:r>
            <a:r>
              <a:rPr lang="en-US" altLang="en-US" dirty="0">
                <a:solidFill>
                  <a:srgbClr val="FF020C"/>
                </a:solidFill>
              </a:rPr>
              <a:t>shapes</a:t>
            </a:r>
            <a:r>
              <a:rPr lang="en-US" altLang="en-US" dirty="0"/>
              <a:t> = new </a:t>
            </a:r>
            <a:r>
              <a:rPr lang="en-US" altLang="en-US" dirty="0" err="1"/>
              <a:t>ArrayList</a:t>
            </a:r>
            <a:r>
              <a:rPr lang="en-US" altLang="en-US" dirty="0"/>
              <a:t> &lt;</a:t>
            </a:r>
            <a:r>
              <a:rPr lang="en-US" altLang="en-US" dirty="0">
                <a:solidFill>
                  <a:srgbClr val="0D09FF"/>
                </a:solidFill>
              </a:rPr>
              <a:t>Shape</a:t>
            </a:r>
            <a:r>
              <a:rPr lang="en-US" altLang="en-US" dirty="0"/>
              <a:t>&gt; ( );</a:t>
            </a:r>
          </a:p>
          <a:p>
            <a:pPr>
              <a:buNone/>
            </a:pPr>
            <a:endParaRPr lang="en-US" altLang="en-US" sz="1800" dirty="0"/>
          </a:p>
          <a:p>
            <a:pPr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110BFF"/>
                </a:solidFill>
              </a:rPr>
              <a:t>Note the empty ( ) parentheses at the end of the constructor call.</a:t>
            </a:r>
            <a:r>
              <a:rPr lang="en-US" altLang="en-US" sz="1800" dirty="0"/>
              <a:t>  </a:t>
            </a:r>
            <a:r>
              <a:rPr lang="en-US" altLang="en-US" sz="1800" dirty="0">
                <a:solidFill>
                  <a:srgbClr val="FF020C"/>
                </a:solidFill>
              </a:rPr>
              <a:t>Don’t forget to include these.  </a:t>
            </a:r>
            <a:r>
              <a:rPr lang="en-US" altLang="en-US" sz="1800" dirty="0">
                <a:solidFill>
                  <a:schemeClr val="tx2"/>
                </a:solidFill>
              </a:rPr>
              <a:t>Here the default constructor of the </a:t>
            </a:r>
            <a:r>
              <a:rPr lang="en-US" altLang="en-US" sz="1800" dirty="0" err="1">
                <a:solidFill>
                  <a:schemeClr val="tx2"/>
                </a:solidFill>
              </a:rPr>
              <a:t>ArrayList</a:t>
            </a:r>
            <a:r>
              <a:rPr lang="en-US" altLang="en-US" sz="1800" dirty="0">
                <a:solidFill>
                  <a:schemeClr val="tx2"/>
                </a:solidFill>
              </a:rPr>
              <a:t> class is being called.</a:t>
            </a:r>
            <a:endParaRPr lang="en-US" altLang="en-US" dirty="0">
              <a:solidFill>
                <a:srgbClr val="FF020C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F557-59AE-44EE-89EA-95678E61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73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6CA70E-ED75-4FF0-A862-8EF12B7377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2907</Words>
  <Application>Microsoft Office PowerPoint</Application>
  <PresentationFormat>Widescreen</PresentationFormat>
  <Paragraphs>480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Courier New</vt:lpstr>
      <vt:lpstr>Rockwell</vt:lpstr>
      <vt:lpstr>Rockwell Condensed</vt:lpstr>
      <vt:lpstr>Tahoma</vt:lpstr>
      <vt:lpstr>Wingdings</vt:lpstr>
      <vt:lpstr>Wood Type</vt:lpstr>
      <vt:lpstr>ARRAYS &amp; ARRAYLISTS</vt:lpstr>
      <vt:lpstr>ARRAYS</vt:lpstr>
      <vt:lpstr>Creating ARRAYS</vt:lpstr>
      <vt:lpstr>Properties of ARRAYS</vt:lpstr>
      <vt:lpstr>Unsorted Array</vt:lpstr>
      <vt:lpstr>Sorted Arrays</vt:lpstr>
      <vt:lpstr>Disadvantages of arrays</vt:lpstr>
      <vt:lpstr>Declaring arraylists</vt:lpstr>
      <vt:lpstr>Declaring Arraylists</vt:lpstr>
      <vt:lpstr>PowerPoint Presentation</vt:lpstr>
      <vt:lpstr>Things to PONDER</vt:lpstr>
      <vt:lpstr>Abstract Data Types</vt:lpstr>
      <vt:lpstr>Abstract Data Types</vt:lpstr>
      <vt:lpstr>ADTs and Data Structures</vt:lpstr>
      <vt:lpstr>STACKS</vt:lpstr>
      <vt:lpstr>Stacks</vt:lpstr>
      <vt:lpstr>PowerPoint Presentation</vt:lpstr>
      <vt:lpstr>Stack Specification</vt:lpstr>
      <vt:lpstr>Push</vt:lpstr>
      <vt:lpstr>Pop</vt:lpstr>
      <vt:lpstr>Implementation of Stacks</vt:lpstr>
      <vt:lpstr>Array Implementation of Stack</vt:lpstr>
      <vt:lpstr>Overflow &amp; Underflow</vt:lpstr>
      <vt:lpstr>Array Implementation of Stack</vt:lpstr>
      <vt:lpstr>Stack Limitations</vt:lpstr>
      <vt:lpstr>Examples of Stacks</vt:lpstr>
      <vt:lpstr>QUEUES</vt:lpstr>
      <vt:lpstr>Queues</vt:lpstr>
      <vt:lpstr>PowerPoint Presentation</vt:lpstr>
      <vt:lpstr>Queue Specification</vt:lpstr>
      <vt:lpstr>Enqueue</vt:lpstr>
      <vt:lpstr>Dequeue</vt:lpstr>
      <vt:lpstr>Implementation of Queue</vt:lpstr>
      <vt:lpstr>Linear Regular Array</vt:lpstr>
      <vt:lpstr>PowerPoint Presentation</vt:lpstr>
      <vt:lpstr>Disadvantages of Regular Linear Array</vt:lpstr>
      <vt:lpstr>Circular Array</vt:lpstr>
      <vt:lpstr>Circular Array</vt:lpstr>
      <vt:lpstr>PowerPoint Presentation</vt:lpstr>
      <vt:lpstr>PowerPoint Presentation</vt:lpstr>
      <vt:lpstr>Overflow &amp; Underflow</vt:lpstr>
      <vt:lpstr>Examples of Queues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2019-08-23T04:47:07Z</dcterms:created>
  <dcterms:modified xsi:type="dcterms:W3CDTF">2020-02-06T06:51:52Z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