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96" r:id="rId4"/>
  </p:sldMasterIdLst>
  <p:notesMasterIdLst>
    <p:notesMasterId r:id="rId32"/>
  </p:notesMasterIdLst>
  <p:handoutMasterIdLst>
    <p:handoutMasterId r:id="rId33"/>
  </p:handoutMasterIdLst>
  <p:sldIdLst>
    <p:sldId id="256" r:id="rId5"/>
    <p:sldId id="386" r:id="rId6"/>
    <p:sldId id="392" r:id="rId7"/>
    <p:sldId id="388" r:id="rId8"/>
    <p:sldId id="389" r:id="rId9"/>
    <p:sldId id="370" r:id="rId10"/>
    <p:sldId id="371" r:id="rId11"/>
    <p:sldId id="390" r:id="rId12"/>
    <p:sldId id="372" r:id="rId13"/>
    <p:sldId id="373" r:id="rId14"/>
    <p:sldId id="393" r:id="rId15"/>
    <p:sldId id="391" r:id="rId16"/>
    <p:sldId id="374" r:id="rId17"/>
    <p:sldId id="375" r:id="rId18"/>
    <p:sldId id="394" r:id="rId19"/>
    <p:sldId id="395" r:id="rId20"/>
    <p:sldId id="379" r:id="rId21"/>
    <p:sldId id="387" r:id="rId22"/>
    <p:sldId id="396" r:id="rId23"/>
    <p:sldId id="397" r:id="rId24"/>
    <p:sldId id="376" r:id="rId25"/>
    <p:sldId id="377" r:id="rId26"/>
    <p:sldId id="380" r:id="rId27"/>
    <p:sldId id="398" r:id="rId28"/>
    <p:sldId id="381" r:id="rId29"/>
    <p:sldId id="399" r:id="rId30"/>
    <p:sldId id="378" r:id="rId31"/>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83707" autoAdjust="0"/>
  </p:normalViewPr>
  <p:slideViewPr>
    <p:cSldViewPr snapToGrid="0">
      <p:cViewPr varScale="1">
        <p:scale>
          <a:sx n="94" d="100"/>
          <a:sy n="94" d="100"/>
        </p:scale>
        <p:origin x="78" y="309"/>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2F51DC69-60C3-4CF7-A135-6E702ECCE0F0}" type="datetimeFigureOut">
              <a:rPr lang="en-US" smtClean="0"/>
              <a:t>3/24/2020</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36E3EC7B-6C72-4FBB-87DF-2BD2CB7DC1E6}" type="datetimeFigureOut">
              <a:rPr lang="en-US" smtClean="0"/>
              <a:t>3/24/2020</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B26663-66D2-43CE-89E8-1C46724216F7}" type="datetime1">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81462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92DDC-002F-4AEE-BCB2-D04D614A9281}" type="datetime1">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054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A5393-E0FD-4857-A1A7-B367533D3D03}" type="datetime1">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827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BA3-E20F-4FE8-BF50-46EFD6547E23}" type="datetime1">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748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FC88916-E03A-46B2-864E-A31343DF082E}" type="datetime1">
              <a:rPr lang="en-US" smtClean="0"/>
              <a:t>3/24/2020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24860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68C66-1E5E-40F7-B663-E9A1F3BB98E9}" type="datetime1">
              <a:rPr lang="en-US" smtClean="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029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490765-E919-4894-AE0C-F58095287D04}" type="datetime1">
              <a:rPr lang="en-US" smtClean="0"/>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660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346BDA-844D-448C-B1C7-66BE0C9F79D4}" type="datetime1">
              <a:rPr lang="en-US" smtClean="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497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001E8-83A9-42C7-8B3D-16D29773AD18}" type="datetime1">
              <a:rPr lang="en-US" smtClean="0"/>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251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D9EF1-B767-455E-AFC1-69E1BD2D0B98}" type="datetime1">
              <a:rPr lang="en-US" smtClean="0"/>
              <a:t>3/24/2020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0179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2D05D3-299B-447F-8873-C43D2EA8EC94}" type="datetime1">
              <a:rPr lang="en-US" smtClean="0"/>
              <a:t>3/24/2020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765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CF2547A-F6A3-4C38-A3B5-251C51D20969}" type="datetime1">
              <a:rPr lang="en-US" smtClean="0"/>
              <a:t>3/24/2020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82087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8FE4-CEF8-4AA4-9E7E-0A676A17E3CE}"/>
              </a:ext>
            </a:extLst>
          </p:cNvPr>
          <p:cNvSpPr>
            <a:spLocks noGrp="1"/>
          </p:cNvSpPr>
          <p:nvPr>
            <p:ph type="ctrTitle"/>
          </p:nvPr>
        </p:nvSpPr>
        <p:spPr/>
        <p:txBody>
          <a:bodyPr/>
          <a:lstStyle/>
          <a:p>
            <a:r>
              <a:rPr lang="en-US" dirty="0"/>
              <a:t>HASHTABLES</a:t>
            </a:r>
          </a:p>
        </p:txBody>
      </p:sp>
      <p:sp>
        <p:nvSpPr>
          <p:cNvPr id="5" name="Subtitle 4">
            <a:extLst>
              <a:ext uri="{FF2B5EF4-FFF2-40B4-BE49-F238E27FC236}">
                <a16:creationId xmlns:a16="http://schemas.microsoft.com/office/drawing/2014/main" id="{FBF6EEF2-8137-48A3-A9D1-382393FC7D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9928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F7A3C71-6095-492F-94F9-4264B9AF020D}"/>
              </a:ext>
            </a:extLst>
          </p:cNvPr>
          <p:cNvSpPr>
            <a:spLocks noGrp="1" noChangeArrowheads="1"/>
          </p:cNvSpPr>
          <p:nvPr>
            <p:ph type="title"/>
          </p:nvPr>
        </p:nvSpPr>
        <p:spPr>
          <a:xfrm>
            <a:off x="2057400" y="304800"/>
            <a:ext cx="6477000" cy="1143000"/>
          </a:xfrm>
        </p:spPr>
        <p:txBody>
          <a:bodyPr/>
          <a:lstStyle/>
          <a:p>
            <a:r>
              <a:rPr lang="en-US" altLang="en-US" dirty="0"/>
              <a:t>Hash Codes </a:t>
            </a:r>
            <a:endParaRPr lang="en-US" altLang="en-US" dirty="0">
              <a:cs typeface="Tahoma" panose="020B0604030504040204" pitchFamily="34" charset="0"/>
            </a:endParaRPr>
          </a:p>
        </p:txBody>
      </p:sp>
      <p:sp>
        <p:nvSpPr>
          <p:cNvPr id="147459" name="Rectangle 3" descr="Rectangle: Click to edit Master text styles&#10;Second level&#10;Third level&#10;Fourth level&#10;Fifth level">
            <a:extLst>
              <a:ext uri="{FF2B5EF4-FFF2-40B4-BE49-F238E27FC236}">
                <a16:creationId xmlns:a16="http://schemas.microsoft.com/office/drawing/2014/main" id="{648DE4AD-88C7-4ED0-B8B1-5970499AF5B4}"/>
              </a:ext>
            </a:extLst>
          </p:cNvPr>
          <p:cNvSpPr>
            <a:spLocks noGrp="1" noChangeArrowheads="1"/>
          </p:cNvSpPr>
          <p:nvPr>
            <p:ph sz="half" idx="1"/>
          </p:nvPr>
        </p:nvSpPr>
        <p:spPr>
          <a:xfrm>
            <a:off x="1229360" y="1600200"/>
            <a:ext cx="4267200" cy="4572000"/>
          </a:xfrm>
        </p:spPr>
        <p:txBody>
          <a:bodyPr/>
          <a:lstStyle/>
          <a:p>
            <a:pPr>
              <a:lnSpc>
                <a:spcPct val="90000"/>
              </a:lnSpc>
            </a:pPr>
            <a:r>
              <a:rPr lang="en-US" altLang="en-US" sz="2400" dirty="0">
                <a:solidFill>
                  <a:schemeClr val="tx2"/>
                </a:solidFill>
              </a:rPr>
              <a:t>Memory address</a:t>
            </a:r>
            <a:r>
              <a:rPr lang="en-US" altLang="en-US" sz="2400" dirty="0"/>
              <a:t>:</a:t>
            </a:r>
          </a:p>
          <a:p>
            <a:pPr lvl="1">
              <a:lnSpc>
                <a:spcPct val="90000"/>
              </a:lnSpc>
            </a:pPr>
            <a:r>
              <a:rPr lang="en-US" altLang="en-US" dirty="0"/>
              <a:t>We reinterpret the memory address of the key object as an integer (default hash code of all Java objects)</a:t>
            </a:r>
          </a:p>
          <a:p>
            <a:pPr marL="274320" lvl="1" indent="0">
              <a:lnSpc>
                <a:spcPct val="90000"/>
              </a:lnSpc>
              <a:buNone/>
            </a:pPr>
            <a:endParaRPr lang="en-US" altLang="en-US" dirty="0"/>
          </a:p>
          <a:p>
            <a:pPr lvl="1">
              <a:lnSpc>
                <a:spcPct val="90000"/>
              </a:lnSpc>
            </a:pPr>
            <a:r>
              <a:rPr lang="en-US" altLang="en-US" dirty="0"/>
              <a:t>Example: take the start address is the array and represent it as an integer</a:t>
            </a:r>
          </a:p>
        </p:txBody>
      </p:sp>
      <p:sp>
        <p:nvSpPr>
          <p:cNvPr id="147460" name="Rectangle 4" descr="Rectangle: Click to edit Master text styles&#10;Second level&#10;Third level&#10;Fourth level&#10;Fifth level">
            <a:extLst>
              <a:ext uri="{FF2B5EF4-FFF2-40B4-BE49-F238E27FC236}">
                <a16:creationId xmlns:a16="http://schemas.microsoft.com/office/drawing/2014/main" id="{DC3C1ECC-698C-44AB-AC16-5B6FF15ABB9C}"/>
              </a:ext>
            </a:extLst>
          </p:cNvPr>
          <p:cNvSpPr>
            <a:spLocks noGrp="1" noChangeArrowheads="1"/>
          </p:cNvSpPr>
          <p:nvPr>
            <p:ph sz="half" idx="2"/>
          </p:nvPr>
        </p:nvSpPr>
        <p:spPr>
          <a:xfrm>
            <a:off x="6464300" y="1600200"/>
            <a:ext cx="3810000" cy="4495800"/>
          </a:xfrm>
        </p:spPr>
        <p:txBody>
          <a:bodyPr/>
          <a:lstStyle/>
          <a:p>
            <a:r>
              <a:rPr lang="en-US" altLang="en-US" sz="2400" dirty="0">
                <a:solidFill>
                  <a:schemeClr val="tx2"/>
                </a:solidFill>
              </a:rPr>
              <a:t>Integer cast</a:t>
            </a:r>
            <a:r>
              <a:rPr lang="en-US" altLang="en-US" sz="2400" dirty="0"/>
              <a:t>:</a:t>
            </a:r>
          </a:p>
          <a:p>
            <a:pPr lvl="1"/>
            <a:r>
              <a:rPr lang="en-US" altLang="en-US" dirty="0"/>
              <a:t>We reinterpret the bits of the key as an integer</a:t>
            </a:r>
          </a:p>
          <a:p>
            <a:pPr lvl="1"/>
            <a:r>
              <a:rPr lang="en-US" altLang="en-US" dirty="0"/>
              <a:t>Suitable for keys of length less than or equal to the number of bits of the integer type (e.g., byte, short, int and float in Java)</a:t>
            </a:r>
          </a:p>
          <a:p>
            <a:pPr lvl="1"/>
            <a:endParaRPr lang="en-US" altLang="en-US" dirty="0"/>
          </a:p>
          <a:p>
            <a:pPr lvl="1"/>
            <a:r>
              <a:rPr lang="en-US" altLang="en-US" dirty="0"/>
              <a:t>Directly cast the key as an integer.</a:t>
            </a:r>
          </a:p>
          <a:p>
            <a:endParaRPr lang="en-US" dirty="0"/>
          </a:p>
          <a:p>
            <a:endParaRPr lang="en-US" altLang="en-US" dirty="0"/>
          </a:p>
        </p:txBody>
      </p:sp>
      <p:sp>
        <p:nvSpPr>
          <p:cNvPr id="7" name="Slide Number Placeholder 6">
            <a:extLst>
              <a:ext uri="{FF2B5EF4-FFF2-40B4-BE49-F238E27FC236}">
                <a16:creationId xmlns:a16="http://schemas.microsoft.com/office/drawing/2014/main" id="{B9CEF5F1-CC7C-4159-9E4A-7C4AC2A0BDEF}"/>
              </a:ext>
            </a:extLst>
          </p:cNvPr>
          <p:cNvSpPr>
            <a:spLocks noGrp="1"/>
          </p:cNvSpPr>
          <p:nvPr>
            <p:ph type="sldNum" sz="quarter" idx="12"/>
          </p:nvPr>
        </p:nvSpPr>
        <p:spPr/>
        <p:txBody>
          <a:bodyPr/>
          <a:lstStyle/>
          <a:p>
            <a:fld id="{53FB08EB-C48E-4889-AE61-6A9353F444BF}"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4158-B92D-4DB8-90B1-0CBA3EF56C10}"/>
              </a:ext>
            </a:extLst>
          </p:cNvPr>
          <p:cNvSpPr>
            <a:spLocks noGrp="1"/>
          </p:cNvSpPr>
          <p:nvPr>
            <p:ph type="title"/>
          </p:nvPr>
        </p:nvSpPr>
        <p:spPr/>
        <p:txBody>
          <a:bodyPr/>
          <a:lstStyle/>
          <a:p>
            <a:r>
              <a:rPr lang="en-US" dirty="0"/>
              <a:t>Strings as Keys</a:t>
            </a:r>
          </a:p>
        </p:txBody>
      </p:sp>
      <p:sp>
        <p:nvSpPr>
          <p:cNvPr id="3" name="Content Placeholder 2">
            <a:extLst>
              <a:ext uri="{FF2B5EF4-FFF2-40B4-BE49-F238E27FC236}">
                <a16:creationId xmlns:a16="http://schemas.microsoft.com/office/drawing/2014/main" id="{A86F2038-781D-417D-9966-DD489C99A4CB}"/>
              </a:ext>
            </a:extLst>
          </p:cNvPr>
          <p:cNvSpPr>
            <a:spLocks noGrp="1"/>
          </p:cNvSpPr>
          <p:nvPr>
            <p:ph sz="half" idx="1"/>
          </p:nvPr>
        </p:nvSpPr>
        <p:spPr>
          <a:xfrm>
            <a:off x="1143000" y="2057399"/>
            <a:ext cx="9875520" cy="4023360"/>
          </a:xfrm>
        </p:spPr>
        <p:txBody>
          <a:bodyPr/>
          <a:lstStyle/>
          <a:p>
            <a:r>
              <a:rPr lang="en-US" dirty="0"/>
              <a:t>String to integer cast:</a:t>
            </a:r>
          </a:p>
          <a:p>
            <a:pPr lvl="1"/>
            <a:r>
              <a:rPr lang="en-US" dirty="0"/>
              <a:t>Consider the ASCII value of each character in the string and concatenate them.</a:t>
            </a:r>
          </a:p>
          <a:p>
            <a:pPr lvl="2"/>
            <a:r>
              <a:rPr lang="en-US" dirty="0"/>
              <a:t>“ABC” = 414243</a:t>
            </a:r>
          </a:p>
          <a:p>
            <a:pPr lvl="1"/>
            <a:r>
              <a:rPr lang="en-US" dirty="0"/>
              <a:t>Or deduct a constant value from each ASCII value to arrive at the integer value</a:t>
            </a:r>
          </a:p>
          <a:p>
            <a:pPr lvl="2"/>
            <a:r>
              <a:rPr lang="en-US" dirty="0"/>
              <a:t>“ABC” = (41-40)+(42-40)+(43-40) = 123</a:t>
            </a:r>
          </a:p>
        </p:txBody>
      </p:sp>
      <p:sp>
        <p:nvSpPr>
          <p:cNvPr id="5" name="Slide Number Placeholder 4">
            <a:extLst>
              <a:ext uri="{FF2B5EF4-FFF2-40B4-BE49-F238E27FC236}">
                <a16:creationId xmlns:a16="http://schemas.microsoft.com/office/drawing/2014/main" id="{2E27E0D1-923D-4BDB-80A0-94F58124FFE6}"/>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65970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58FA-7205-43C8-B2D6-0372D05568EF}"/>
              </a:ext>
            </a:extLst>
          </p:cNvPr>
          <p:cNvSpPr>
            <a:spLocks noGrp="1"/>
          </p:cNvSpPr>
          <p:nvPr>
            <p:ph type="title"/>
          </p:nvPr>
        </p:nvSpPr>
        <p:spPr/>
        <p:txBody>
          <a:bodyPr/>
          <a:lstStyle/>
          <a:p>
            <a:r>
              <a:rPr lang="en-US" dirty="0"/>
              <a:t>More </a:t>
            </a:r>
            <a:r>
              <a:rPr lang="en-US" dirty="0" err="1"/>
              <a:t>Hashcodes</a:t>
            </a:r>
            <a:endParaRPr lang="en-US" dirty="0"/>
          </a:p>
        </p:txBody>
      </p:sp>
      <p:sp>
        <p:nvSpPr>
          <p:cNvPr id="3" name="Content Placeholder 2">
            <a:extLst>
              <a:ext uri="{FF2B5EF4-FFF2-40B4-BE49-F238E27FC236}">
                <a16:creationId xmlns:a16="http://schemas.microsoft.com/office/drawing/2014/main" id="{A24175E4-113F-4885-982F-D19B99808F60}"/>
              </a:ext>
            </a:extLst>
          </p:cNvPr>
          <p:cNvSpPr>
            <a:spLocks noGrp="1"/>
          </p:cNvSpPr>
          <p:nvPr>
            <p:ph sz="half" idx="1"/>
          </p:nvPr>
        </p:nvSpPr>
        <p:spPr/>
        <p:txBody>
          <a:bodyPr/>
          <a:lstStyle/>
          <a:p>
            <a:r>
              <a:rPr lang="en-US" altLang="en-US" sz="2400" dirty="0">
                <a:solidFill>
                  <a:schemeClr val="tx2"/>
                </a:solidFill>
              </a:rPr>
              <a:t>Component sum</a:t>
            </a:r>
            <a:r>
              <a:rPr lang="en-US" altLang="en-US" sz="2400" dirty="0"/>
              <a:t>:</a:t>
            </a:r>
          </a:p>
          <a:p>
            <a:pPr lvl="1"/>
            <a:r>
              <a:rPr lang="en-US" altLang="en-US" dirty="0"/>
              <a:t>We partition the bits of the key into components of fixed length (e.g., 16 or 32 bits) and we sum the components (ignoring overflows)</a:t>
            </a:r>
          </a:p>
          <a:p>
            <a:pPr lvl="1"/>
            <a:r>
              <a:rPr lang="en-US" altLang="en-US" dirty="0"/>
              <a:t>Suitable for numeric keys of fixed length greater than or equal to the number of bits of the integer type (e.g., long and double in Java)</a:t>
            </a:r>
          </a:p>
          <a:p>
            <a:pPr lvl="1"/>
            <a:r>
              <a:rPr lang="en-US" altLang="en-US" dirty="0"/>
              <a:t>Example: phone number can be split and added to get an index.</a:t>
            </a:r>
          </a:p>
          <a:p>
            <a:pPr lvl="1"/>
            <a:r>
              <a:rPr lang="en-US" altLang="en-US" dirty="0"/>
              <a:t>619+552+2121 = 3292</a:t>
            </a:r>
          </a:p>
          <a:p>
            <a:pPr lvl="1"/>
            <a:endParaRPr lang="en-US" altLang="en-US" dirty="0"/>
          </a:p>
          <a:p>
            <a:endParaRPr lang="en-US" dirty="0"/>
          </a:p>
          <a:p>
            <a:endParaRPr lang="en-US" dirty="0"/>
          </a:p>
        </p:txBody>
      </p:sp>
      <p:sp>
        <p:nvSpPr>
          <p:cNvPr id="4" name="Content Placeholder 3">
            <a:extLst>
              <a:ext uri="{FF2B5EF4-FFF2-40B4-BE49-F238E27FC236}">
                <a16:creationId xmlns:a16="http://schemas.microsoft.com/office/drawing/2014/main" id="{8E9A5562-061B-4488-8887-9AAD333B921A}"/>
              </a:ext>
            </a:extLst>
          </p:cNvPr>
          <p:cNvSpPr>
            <a:spLocks noGrp="1"/>
          </p:cNvSpPr>
          <p:nvPr>
            <p:ph sz="half" idx="2"/>
          </p:nvPr>
        </p:nvSpPr>
        <p:spPr/>
        <p:txBody>
          <a:bodyPr/>
          <a:lstStyle/>
          <a:p>
            <a:r>
              <a:rPr lang="en-US" altLang="en-US" sz="2400" dirty="0">
                <a:solidFill>
                  <a:schemeClr val="tx2"/>
                </a:solidFill>
              </a:rPr>
              <a:t>Multiplication</a:t>
            </a:r>
            <a:r>
              <a:rPr lang="en-US" altLang="en-US" sz="2400" dirty="0"/>
              <a:t>:</a:t>
            </a:r>
          </a:p>
          <a:p>
            <a:pPr lvl="1"/>
            <a:r>
              <a:rPr lang="en-US" altLang="en-US" dirty="0"/>
              <a:t>We partition the bits of the key into components of fixed length (e.g., 16 or 32 bits) and we sum the components (ignoring overflows)</a:t>
            </a:r>
          </a:p>
          <a:p>
            <a:pPr lvl="1"/>
            <a:r>
              <a:rPr lang="en-US" altLang="en-US" dirty="0"/>
              <a:t>Suitable for numeric keys of fixed length greater than or equal to the number of bits of the integer type (e.g., long and double in Java)</a:t>
            </a:r>
          </a:p>
          <a:p>
            <a:pPr lvl="1"/>
            <a:r>
              <a:rPr lang="en-US" altLang="en-US" dirty="0"/>
              <a:t>Example the phone number again:</a:t>
            </a:r>
          </a:p>
          <a:p>
            <a:pPr lvl="1"/>
            <a:r>
              <a:rPr lang="en-US" altLang="en-US" dirty="0"/>
              <a:t>619*552*2121 = 2483691</a:t>
            </a:r>
          </a:p>
          <a:p>
            <a:endParaRPr lang="en-US" dirty="0"/>
          </a:p>
        </p:txBody>
      </p:sp>
      <p:sp>
        <p:nvSpPr>
          <p:cNvPr id="5" name="Slide Number Placeholder 4">
            <a:extLst>
              <a:ext uri="{FF2B5EF4-FFF2-40B4-BE49-F238E27FC236}">
                <a16:creationId xmlns:a16="http://schemas.microsoft.com/office/drawing/2014/main" id="{B10E6688-CC9A-4DFD-8258-EDC2BB3EA250}"/>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037789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7AA0AD27-C2AF-47AB-8BD4-C66BCFD3CC07}"/>
              </a:ext>
            </a:extLst>
          </p:cNvPr>
          <p:cNvSpPr>
            <a:spLocks noGrp="1" noChangeArrowheads="1"/>
          </p:cNvSpPr>
          <p:nvPr>
            <p:ph type="title"/>
          </p:nvPr>
        </p:nvSpPr>
        <p:spPr/>
        <p:txBody>
          <a:bodyPr/>
          <a:lstStyle/>
          <a:p>
            <a:r>
              <a:rPr lang="en-US" altLang="en-US" dirty="0"/>
              <a:t>Hash Codes (cont.)</a:t>
            </a:r>
          </a:p>
        </p:txBody>
      </p:sp>
      <p:sp>
        <p:nvSpPr>
          <p:cNvPr id="148483" name="Rectangle 3" descr="Rectangle: Click to edit Master text styles&#10;Second level&#10;Third level&#10;Fourth level&#10;Fifth level">
            <a:extLst>
              <a:ext uri="{FF2B5EF4-FFF2-40B4-BE49-F238E27FC236}">
                <a16:creationId xmlns:a16="http://schemas.microsoft.com/office/drawing/2014/main" id="{873DDD9A-0FAB-46F2-9955-4B3D87B546A2}"/>
              </a:ext>
            </a:extLst>
          </p:cNvPr>
          <p:cNvSpPr>
            <a:spLocks noGrp="1" noChangeArrowheads="1"/>
          </p:cNvSpPr>
          <p:nvPr>
            <p:ph sz="half" idx="1"/>
          </p:nvPr>
        </p:nvSpPr>
        <p:spPr>
          <a:xfrm>
            <a:off x="1114840" y="1757680"/>
            <a:ext cx="10162760" cy="4495800"/>
          </a:xfrm>
        </p:spPr>
        <p:txBody>
          <a:bodyPr/>
          <a:lstStyle/>
          <a:p>
            <a:pPr>
              <a:lnSpc>
                <a:spcPct val="90000"/>
              </a:lnSpc>
            </a:pPr>
            <a:r>
              <a:rPr lang="en-US" altLang="en-US" sz="2400" dirty="0">
                <a:solidFill>
                  <a:schemeClr val="tx2"/>
                </a:solidFill>
              </a:rPr>
              <a:t>Polynomial accumulation</a:t>
            </a:r>
            <a:r>
              <a:rPr lang="en-US" altLang="en-US" sz="2400" dirty="0"/>
              <a:t>:</a:t>
            </a:r>
          </a:p>
          <a:p>
            <a:pPr lvl="1">
              <a:lnSpc>
                <a:spcPct val="90000"/>
              </a:lnSpc>
            </a:pPr>
            <a:r>
              <a:rPr lang="en-US" altLang="en-US" dirty="0"/>
              <a:t>We partition the bits of the key into a sequence of components of fixed length (e.g., 8, 16 or 32 bits)</a:t>
            </a:r>
            <a:br>
              <a:rPr lang="en-US" altLang="en-US" dirty="0"/>
            </a:br>
            <a:r>
              <a:rPr lang="en-US" altLang="en-US" dirty="0"/>
              <a:t> 		</a:t>
            </a:r>
            <a:r>
              <a:rPr lang="en-US" altLang="en-US" b="1" i="1" dirty="0">
                <a:latin typeface="Times New Roman" panose="02020603050405020304" pitchFamily="18" charset="0"/>
              </a:rPr>
              <a:t>a</a:t>
            </a:r>
            <a:r>
              <a:rPr lang="en-US" altLang="en-US" baseline="-25000" dirty="0">
                <a:latin typeface="Times New Roman" panose="02020603050405020304" pitchFamily="18" charset="0"/>
              </a:rPr>
              <a:t>0 </a:t>
            </a:r>
            <a:r>
              <a:rPr lang="en-US" altLang="en-US" b="1" i="1" dirty="0">
                <a:latin typeface="Times New Roman" panose="02020603050405020304" pitchFamily="18" charset="0"/>
              </a:rPr>
              <a:t>a</a:t>
            </a:r>
            <a:r>
              <a:rPr lang="en-US" altLang="en-US" baseline="-25000" dirty="0">
                <a:latin typeface="Times New Roman" panose="02020603050405020304" pitchFamily="18" charset="0"/>
              </a:rPr>
              <a:t>1</a:t>
            </a:r>
            <a:r>
              <a:rPr lang="en-US" altLang="en-US" dirty="0">
                <a:latin typeface="Times New Roman" panose="02020603050405020304" pitchFamily="18" charset="0"/>
              </a:rPr>
              <a:t> … </a:t>
            </a:r>
            <a:r>
              <a:rPr lang="en-US" altLang="en-US" b="1" i="1" dirty="0">
                <a:latin typeface="Times New Roman" panose="02020603050405020304" pitchFamily="18" charset="0"/>
              </a:rPr>
              <a:t>a</a:t>
            </a:r>
            <a:r>
              <a:rPr lang="en-US" altLang="en-US" b="1" i="1" baseline="-25000" dirty="0">
                <a:latin typeface="Times New Roman" panose="02020603050405020304" pitchFamily="18" charset="0"/>
              </a:rPr>
              <a:t>n</a:t>
            </a:r>
            <a:r>
              <a:rPr lang="en-US" altLang="en-US" baseline="-25000" dirty="0">
                <a:latin typeface="Symbol" panose="05050102010706020507" pitchFamily="18" charset="2"/>
              </a:rPr>
              <a:t>-</a:t>
            </a:r>
            <a:r>
              <a:rPr lang="en-US" altLang="en-US" baseline="-25000" dirty="0">
                <a:latin typeface="Times New Roman" panose="02020603050405020304" pitchFamily="18" charset="0"/>
              </a:rPr>
              <a:t>1</a:t>
            </a:r>
            <a:endParaRPr lang="en-US" altLang="en-US" dirty="0"/>
          </a:p>
          <a:p>
            <a:pPr lvl="1">
              <a:lnSpc>
                <a:spcPct val="90000"/>
              </a:lnSpc>
            </a:pPr>
            <a:r>
              <a:rPr lang="en-US" altLang="en-US" dirty="0"/>
              <a:t>We evaluate the polynomial</a:t>
            </a:r>
          </a:p>
          <a:p>
            <a:pPr lvl="1">
              <a:lnSpc>
                <a:spcPct val="90000"/>
              </a:lnSpc>
              <a:buFont typeface="Wingdings" panose="05000000000000000000" pitchFamily="2" charset="2"/>
              <a:buNone/>
            </a:pPr>
            <a:r>
              <a:rPr lang="en-US" altLang="en-US" b="1" i="1" dirty="0">
                <a:latin typeface="Times New Roman" panose="02020603050405020304" pitchFamily="18" charset="0"/>
              </a:rPr>
              <a:t>	p</a:t>
            </a:r>
            <a:r>
              <a:rPr lang="en-US" altLang="en-US" dirty="0">
                <a:latin typeface="Times New Roman" panose="02020603050405020304" pitchFamily="18" charset="0"/>
              </a:rPr>
              <a:t>(</a:t>
            </a:r>
            <a:r>
              <a:rPr lang="en-US" altLang="en-US" b="1" i="1" dirty="0">
                <a:latin typeface="Times New Roman" panose="02020603050405020304" pitchFamily="18" charset="0"/>
              </a:rPr>
              <a:t>z</a:t>
            </a:r>
            <a:r>
              <a:rPr lang="en-US" altLang="en-US" dirty="0">
                <a:latin typeface="Times New Roman" panose="02020603050405020304" pitchFamily="18" charset="0"/>
              </a:rPr>
              <a:t>)</a:t>
            </a:r>
            <a:r>
              <a:rPr lang="en-US" altLang="en-US" b="1" i="1" dirty="0">
                <a:latin typeface="Times New Roman" panose="02020603050405020304" pitchFamily="18" charset="0"/>
              </a:rPr>
              <a:t> </a:t>
            </a:r>
            <a:r>
              <a:rPr lang="en-US" altLang="en-US" dirty="0">
                <a:latin typeface="Symbol" panose="05050102010706020507" pitchFamily="18" charset="2"/>
              </a:rPr>
              <a:t>=</a:t>
            </a:r>
            <a:r>
              <a:rPr lang="en-US" altLang="en-US" b="1" i="1" dirty="0">
                <a:latin typeface="Times New Roman" panose="02020603050405020304" pitchFamily="18" charset="0"/>
              </a:rPr>
              <a:t> a</a:t>
            </a:r>
            <a:r>
              <a:rPr lang="en-US" altLang="en-US" baseline="-25000" dirty="0">
                <a:latin typeface="Times New Roman" panose="02020603050405020304" pitchFamily="18" charset="0"/>
              </a:rPr>
              <a:t>0</a:t>
            </a:r>
            <a:r>
              <a:rPr lang="en-US" altLang="en-US" dirty="0">
                <a:latin typeface="Times New Roman" panose="02020603050405020304" pitchFamily="18" charset="0"/>
              </a:rPr>
              <a:t> </a:t>
            </a:r>
            <a:r>
              <a:rPr lang="en-US" altLang="en-US" dirty="0">
                <a:latin typeface="Symbol" panose="05050102010706020507" pitchFamily="18" charset="2"/>
              </a:rPr>
              <a:t>+</a:t>
            </a:r>
            <a:r>
              <a:rPr lang="en-US" altLang="en-US" dirty="0">
                <a:latin typeface="Times New Roman" panose="02020603050405020304" pitchFamily="18" charset="0"/>
              </a:rPr>
              <a:t> </a:t>
            </a:r>
            <a:r>
              <a:rPr lang="en-US" altLang="en-US" b="1" i="1" dirty="0">
                <a:latin typeface="Times New Roman" panose="02020603050405020304" pitchFamily="18" charset="0"/>
              </a:rPr>
              <a:t>a</a:t>
            </a:r>
            <a:r>
              <a:rPr lang="en-US" altLang="en-US" baseline="-25000" dirty="0">
                <a:latin typeface="Times New Roman" panose="02020603050405020304" pitchFamily="18" charset="0"/>
              </a:rPr>
              <a:t>1 </a:t>
            </a:r>
            <a:r>
              <a:rPr lang="en-US" altLang="en-US" b="1" i="1" dirty="0">
                <a:latin typeface="Times New Roman" panose="02020603050405020304" pitchFamily="18" charset="0"/>
              </a:rPr>
              <a:t>z</a:t>
            </a:r>
            <a:r>
              <a:rPr lang="en-US" altLang="en-US" baseline="-25000" dirty="0">
                <a:latin typeface="Times New Roman" panose="02020603050405020304" pitchFamily="18" charset="0"/>
              </a:rPr>
              <a:t> </a:t>
            </a:r>
            <a:r>
              <a:rPr lang="en-US" altLang="en-US" dirty="0">
                <a:latin typeface="Times New Roman" panose="02020603050405020304" pitchFamily="18" charset="0"/>
              </a:rPr>
              <a:t> </a:t>
            </a:r>
            <a:r>
              <a:rPr lang="en-US" altLang="en-US" dirty="0">
                <a:latin typeface="Symbol" panose="05050102010706020507" pitchFamily="18" charset="2"/>
              </a:rPr>
              <a:t>+</a:t>
            </a:r>
            <a:r>
              <a:rPr lang="en-US" altLang="en-US" dirty="0">
                <a:latin typeface="Times New Roman" panose="02020603050405020304" pitchFamily="18" charset="0"/>
              </a:rPr>
              <a:t> </a:t>
            </a:r>
            <a:r>
              <a:rPr lang="en-US" altLang="en-US" b="1" i="1" dirty="0">
                <a:latin typeface="Times New Roman" panose="02020603050405020304" pitchFamily="18" charset="0"/>
              </a:rPr>
              <a:t>a</a:t>
            </a:r>
            <a:r>
              <a:rPr lang="en-US" altLang="en-US" baseline="-25000" dirty="0">
                <a:latin typeface="Times New Roman" panose="02020603050405020304" pitchFamily="18" charset="0"/>
              </a:rPr>
              <a:t>2 </a:t>
            </a:r>
            <a:r>
              <a:rPr lang="en-US" altLang="en-US" b="1" i="1" dirty="0">
                <a:latin typeface="Times New Roman" panose="02020603050405020304" pitchFamily="18" charset="0"/>
              </a:rPr>
              <a:t>z</a:t>
            </a:r>
            <a:r>
              <a:rPr lang="en-US" altLang="en-US" baseline="30000" dirty="0">
                <a:latin typeface="Times New Roman" panose="02020603050405020304" pitchFamily="18" charset="0"/>
              </a:rPr>
              <a:t>2</a:t>
            </a:r>
            <a:r>
              <a:rPr lang="en-US" altLang="en-US" dirty="0">
                <a:latin typeface="Times New Roman" panose="02020603050405020304" pitchFamily="18" charset="0"/>
              </a:rPr>
              <a:t> </a:t>
            </a:r>
            <a:r>
              <a:rPr lang="en-US" altLang="en-US" dirty="0">
                <a:latin typeface="Symbol" panose="05050102010706020507" pitchFamily="18" charset="2"/>
              </a:rPr>
              <a:t>+</a:t>
            </a:r>
            <a:r>
              <a:rPr lang="en-US" altLang="en-US" dirty="0">
                <a:latin typeface="Times New Roman" panose="02020603050405020304" pitchFamily="18" charset="0"/>
              </a:rPr>
              <a:t>… </a:t>
            </a:r>
            <a:r>
              <a:rPr lang="en-US" altLang="en-US" dirty="0">
                <a:latin typeface="Symbol" panose="05050102010706020507" pitchFamily="18" charset="2"/>
              </a:rPr>
              <a:t>+</a:t>
            </a:r>
            <a:r>
              <a:rPr lang="en-US" altLang="en-US" dirty="0">
                <a:latin typeface="Times New Roman" panose="02020603050405020304" pitchFamily="18" charset="0"/>
              </a:rPr>
              <a:t> </a:t>
            </a:r>
            <a:r>
              <a:rPr lang="en-US" altLang="en-US" b="1" i="1" dirty="0">
                <a:latin typeface="Times New Roman" panose="02020603050405020304" pitchFamily="18" charset="0"/>
              </a:rPr>
              <a:t>a</a:t>
            </a:r>
            <a:r>
              <a:rPr lang="en-US" altLang="en-US" b="1" i="1" baseline="-25000" dirty="0">
                <a:latin typeface="Times New Roman" panose="02020603050405020304" pitchFamily="18" charset="0"/>
              </a:rPr>
              <a:t>n</a:t>
            </a:r>
            <a:r>
              <a:rPr lang="en-US" altLang="en-US" baseline="-25000" dirty="0">
                <a:latin typeface="Symbol" panose="05050102010706020507" pitchFamily="18" charset="2"/>
              </a:rPr>
              <a:t>-</a:t>
            </a:r>
            <a:r>
              <a:rPr lang="en-US" altLang="en-US" baseline="-25000" dirty="0">
                <a:latin typeface="Times New Roman" panose="02020603050405020304" pitchFamily="18" charset="0"/>
              </a:rPr>
              <a:t>1</a:t>
            </a:r>
            <a:r>
              <a:rPr lang="en-US" altLang="en-US" b="1" i="1" dirty="0">
                <a:latin typeface="Times New Roman" panose="02020603050405020304" pitchFamily="18" charset="0"/>
              </a:rPr>
              <a:t>z</a:t>
            </a:r>
            <a:r>
              <a:rPr lang="en-US" altLang="en-US" b="1" i="1" baseline="30000" dirty="0">
                <a:latin typeface="Times New Roman" panose="02020603050405020304" pitchFamily="18" charset="0"/>
              </a:rPr>
              <a:t>n</a:t>
            </a:r>
            <a:r>
              <a:rPr lang="en-US" altLang="en-US" baseline="30000" dirty="0">
                <a:latin typeface="Symbol" panose="05050102010706020507" pitchFamily="18" charset="2"/>
              </a:rPr>
              <a:t>-</a:t>
            </a:r>
            <a:r>
              <a:rPr lang="en-US" altLang="en-US" baseline="30000" dirty="0">
                <a:latin typeface="Times New Roman" panose="02020603050405020304" pitchFamily="18" charset="0"/>
              </a:rPr>
              <a:t>1</a:t>
            </a:r>
          </a:p>
          <a:p>
            <a:pPr lvl="1">
              <a:lnSpc>
                <a:spcPct val="90000"/>
              </a:lnSpc>
              <a:buFont typeface="Wingdings" panose="05000000000000000000" pitchFamily="2" charset="2"/>
              <a:buNone/>
            </a:pPr>
            <a:r>
              <a:rPr lang="en-US" altLang="en-US" dirty="0"/>
              <a:t>	at a fixed value </a:t>
            </a:r>
            <a:r>
              <a:rPr lang="en-US" altLang="en-US" b="1" i="1" dirty="0">
                <a:latin typeface="Times New Roman" panose="02020603050405020304" pitchFamily="18" charset="0"/>
              </a:rPr>
              <a:t>z</a:t>
            </a:r>
            <a:r>
              <a:rPr lang="en-US" altLang="en-US" dirty="0"/>
              <a:t>, ignoring overflows</a:t>
            </a:r>
          </a:p>
          <a:p>
            <a:pPr lvl="1">
              <a:lnSpc>
                <a:spcPct val="90000"/>
              </a:lnSpc>
            </a:pPr>
            <a:r>
              <a:rPr lang="en-US" altLang="en-US" dirty="0"/>
              <a:t>Especially suitable for Strings.</a:t>
            </a:r>
          </a:p>
          <a:p>
            <a:pPr lvl="1">
              <a:lnSpc>
                <a:spcPct val="90000"/>
              </a:lnSpc>
            </a:pPr>
            <a:endParaRPr lang="en-US" altLang="en-US" dirty="0"/>
          </a:p>
          <a:p>
            <a:pPr marL="274320" lvl="1" indent="0">
              <a:buNone/>
            </a:pPr>
            <a:r>
              <a:rPr lang="en-US" altLang="en-US" dirty="0"/>
              <a:t>ABCD = (41-40)*10</a:t>
            </a:r>
            <a:r>
              <a:rPr lang="en-US" altLang="en-US" baseline="30000" dirty="0"/>
              <a:t>3</a:t>
            </a:r>
            <a:r>
              <a:rPr lang="en-US" altLang="en-US" dirty="0"/>
              <a:t>+ (42-40)*10</a:t>
            </a:r>
            <a:r>
              <a:rPr lang="en-US" altLang="en-US" baseline="30000" dirty="0"/>
              <a:t>2</a:t>
            </a:r>
            <a:r>
              <a:rPr lang="en-US" altLang="en-US" dirty="0"/>
              <a:t>+ (43-40)*10</a:t>
            </a:r>
            <a:r>
              <a:rPr lang="en-US" altLang="en-US" baseline="30000" dirty="0"/>
              <a:t>1</a:t>
            </a:r>
            <a:r>
              <a:rPr lang="en-US" altLang="en-US" dirty="0"/>
              <a:t>+ (44-40)*10</a:t>
            </a:r>
            <a:r>
              <a:rPr lang="en-US" altLang="en-US" baseline="30000" dirty="0"/>
              <a:t>0</a:t>
            </a:r>
          </a:p>
          <a:p>
            <a:pPr marL="274320" lvl="1" indent="0">
              <a:buNone/>
            </a:pPr>
            <a:r>
              <a:rPr lang="en-US" altLang="en-US" dirty="0"/>
              <a:t>ABCD = 1234</a:t>
            </a:r>
          </a:p>
        </p:txBody>
      </p:sp>
      <p:sp>
        <p:nvSpPr>
          <p:cNvPr id="6" name="Slide Number Placeholder 5">
            <a:extLst>
              <a:ext uri="{FF2B5EF4-FFF2-40B4-BE49-F238E27FC236}">
                <a16:creationId xmlns:a16="http://schemas.microsoft.com/office/drawing/2014/main" id="{CB9AB76C-2CD9-4F15-8665-4EB8833F5551}"/>
              </a:ext>
            </a:extLst>
          </p:cNvPr>
          <p:cNvSpPr>
            <a:spLocks noGrp="1"/>
          </p:cNvSpPr>
          <p:nvPr>
            <p:ph type="sldNum" sz="quarter" idx="12"/>
          </p:nvPr>
        </p:nvSpPr>
        <p:spPr/>
        <p:txBody>
          <a:bodyPr/>
          <a:lstStyle/>
          <a:p>
            <a:fld id="{6D8A8553-71C5-4543-8CD6-087E2D69CF49}"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8CBA9F5B-1AFE-4122-8714-2A70FEE18B0F}"/>
              </a:ext>
            </a:extLst>
          </p:cNvPr>
          <p:cNvSpPr>
            <a:spLocks noGrp="1" noChangeArrowheads="1"/>
          </p:cNvSpPr>
          <p:nvPr>
            <p:ph type="title"/>
          </p:nvPr>
        </p:nvSpPr>
        <p:spPr>
          <a:xfrm>
            <a:off x="1407160" y="381000"/>
            <a:ext cx="7051040" cy="1143000"/>
          </a:xfrm>
        </p:spPr>
        <p:txBody>
          <a:bodyPr>
            <a:normAutofit/>
          </a:bodyPr>
          <a:lstStyle/>
          <a:p>
            <a:r>
              <a:rPr lang="en-US" altLang="en-US" dirty="0"/>
              <a:t>Compression Functions </a:t>
            </a:r>
          </a:p>
        </p:txBody>
      </p:sp>
      <p:sp>
        <p:nvSpPr>
          <p:cNvPr id="149507" name="Rectangle 3" descr="Rectangle: Click to edit Master text styles&#10;Second level&#10;Third level&#10;Fourth level&#10;Fifth level">
            <a:extLst>
              <a:ext uri="{FF2B5EF4-FFF2-40B4-BE49-F238E27FC236}">
                <a16:creationId xmlns:a16="http://schemas.microsoft.com/office/drawing/2014/main" id="{37170191-F3EF-48B5-854F-A45712F94956}"/>
              </a:ext>
            </a:extLst>
          </p:cNvPr>
          <p:cNvSpPr>
            <a:spLocks noGrp="1" noChangeArrowheads="1"/>
          </p:cNvSpPr>
          <p:nvPr>
            <p:ph sz="half" idx="1"/>
          </p:nvPr>
        </p:nvSpPr>
        <p:spPr/>
        <p:txBody>
          <a:bodyPr/>
          <a:lstStyle/>
          <a:p>
            <a:r>
              <a:rPr lang="en-US" altLang="en-US" sz="2800" dirty="0">
                <a:solidFill>
                  <a:schemeClr val="tx2"/>
                </a:solidFill>
              </a:rPr>
              <a:t>Division</a:t>
            </a:r>
            <a:r>
              <a:rPr lang="en-US" altLang="en-US" sz="2800" dirty="0"/>
              <a:t>:</a:t>
            </a:r>
          </a:p>
          <a:p>
            <a:pPr lvl="1"/>
            <a:r>
              <a:rPr lang="en-US" altLang="en-US" sz="2400" b="1" i="1" dirty="0">
                <a:latin typeface="Times New Roman" panose="02020603050405020304" pitchFamily="18" charset="0"/>
              </a:rPr>
              <a:t>h</a:t>
            </a:r>
            <a:r>
              <a:rPr lang="en-US" altLang="en-US" sz="2400" baseline="-25000" dirty="0">
                <a:latin typeface="Times New Roman" panose="02020603050405020304" pitchFamily="18" charset="0"/>
              </a:rPr>
              <a:t>2 </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y</a:t>
            </a:r>
            <a:r>
              <a:rPr lang="en-US" altLang="en-US" sz="2400" dirty="0">
                <a:latin typeface="Times New Roman" panose="02020603050405020304" pitchFamily="18" charset="0"/>
              </a:rPr>
              <a:t>) </a:t>
            </a:r>
            <a:r>
              <a:rPr lang="en-US" altLang="en-US" sz="2400" dirty="0">
                <a:latin typeface="Symbol" panose="05050102010706020507" pitchFamily="18" charset="2"/>
              </a:rPr>
              <a:t>=</a:t>
            </a:r>
            <a:r>
              <a:rPr lang="en-US" altLang="en-US" sz="2400" b="1" i="1" dirty="0">
                <a:latin typeface="Times New Roman" panose="02020603050405020304" pitchFamily="18" charset="0"/>
              </a:rPr>
              <a:t> y </a:t>
            </a:r>
            <a:r>
              <a:rPr lang="en-US" altLang="en-US" sz="2400" dirty="0">
                <a:latin typeface="Times New Roman" panose="02020603050405020304" pitchFamily="18" charset="0"/>
              </a:rPr>
              <a:t>mod</a:t>
            </a:r>
            <a:r>
              <a:rPr lang="en-US" altLang="en-US" sz="2400" b="1" i="1" dirty="0">
                <a:latin typeface="Times New Roman" panose="02020603050405020304" pitchFamily="18" charset="0"/>
              </a:rPr>
              <a:t> N</a:t>
            </a:r>
            <a:endParaRPr lang="en-US" altLang="en-US" sz="2400" dirty="0"/>
          </a:p>
          <a:p>
            <a:pPr lvl="1"/>
            <a:r>
              <a:rPr lang="en-US" altLang="en-US" sz="2400" dirty="0"/>
              <a:t>The size </a:t>
            </a:r>
            <a:r>
              <a:rPr lang="en-US" altLang="en-US" sz="2400" b="1" i="1" dirty="0">
                <a:latin typeface="Times New Roman" panose="02020603050405020304" pitchFamily="18" charset="0"/>
              </a:rPr>
              <a:t>N</a:t>
            </a:r>
            <a:r>
              <a:rPr lang="en-US" altLang="en-US" sz="2400" dirty="0"/>
              <a:t> of the hash table is usually chosen to be a prime </a:t>
            </a:r>
          </a:p>
          <a:p>
            <a:pPr lvl="1"/>
            <a:r>
              <a:rPr lang="en-US" altLang="en-US" sz="2400" dirty="0"/>
              <a:t>This converts the </a:t>
            </a:r>
            <a:r>
              <a:rPr lang="en-US" altLang="en-US" sz="2400" dirty="0" err="1"/>
              <a:t>hashcodes</a:t>
            </a:r>
            <a:r>
              <a:rPr lang="en-US" altLang="en-US" sz="2400" dirty="0"/>
              <a:t> into an index of array size N</a:t>
            </a:r>
          </a:p>
        </p:txBody>
      </p:sp>
      <p:sp>
        <p:nvSpPr>
          <p:cNvPr id="149508" name="Rectangle 4" descr="Rectangle: Click to edit Master text styles&#10;Second level&#10;Third level&#10;Fourth level&#10;Fifth level">
            <a:extLst>
              <a:ext uri="{FF2B5EF4-FFF2-40B4-BE49-F238E27FC236}">
                <a16:creationId xmlns:a16="http://schemas.microsoft.com/office/drawing/2014/main" id="{875DBE12-9827-4E15-9D66-CC10F6600329}"/>
              </a:ext>
            </a:extLst>
          </p:cNvPr>
          <p:cNvSpPr>
            <a:spLocks noGrp="1" noChangeArrowheads="1"/>
          </p:cNvSpPr>
          <p:nvPr>
            <p:ph sz="half" idx="2"/>
          </p:nvPr>
        </p:nvSpPr>
        <p:spPr/>
        <p:txBody>
          <a:bodyPr/>
          <a:lstStyle/>
          <a:p>
            <a:r>
              <a:rPr lang="en-US" altLang="en-US" sz="2800">
                <a:solidFill>
                  <a:schemeClr val="tx2"/>
                </a:solidFill>
              </a:rPr>
              <a:t>Multiply, Add and Divide (MAD)</a:t>
            </a:r>
            <a:r>
              <a:rPr lang="en-US" altLang="en-US" sz="2800"/>
              <a:t>:</a:t>
            </a:r>
          </a:p>
          <a:p>
            <a:pPr lvl="1"/>
            <a:r>
              <a:rPr lang="en-US" altLang="en-US" sz="2400" b="1" i="1">
                <a:latin typeface="Times New Roman" panose="02020603050405020304" pitchFamily="18" charset="0"/>
              </a:rPr>
              <a:t>h</a:t>
            </a:r>
            <a:r>
              <a:rPr lang="en-US" altLang="en-US" sz="2400" baseline="-25000">
                <a:latin typeface="Times New Roman" panose="02020603050405020304" pitchFamily="18" charset="0"/>
              </a:rPr>
              <a:t>2 </a:t>
            </a:r>
            <a:r>
              <a:rPr lang="en-US" altLang="en-US" sz="2400">
                <a:latin typeface="Times New Roman" panose="02020603050405020304" pitchFamily="18" charset="0"/>
              </a:rPr>
              <a:t>(</a:t>
            </a:r>
            <a:r>
              <a:rPr lang="en-US" altLang="en-US" sz="2400" b="1" i="1">
                <a:latin typeface="Times New Roman" panose="02020603050405020304" pitchFamily="18" charset="0"/>
              </a:rPr>
              <a:t>y</a:t>
            </a:r>
            <a:r>
              <a:rPr lang="en-US" altLang="en-US" sz="2400">
                <a:latin typeface="Times New Roman" panose="02020603050405020304" pitchFamily="18" charset="0"/>
              </a:rPr>
              <a:t>) </a:t>
            </a:r>
            <a:r>
              <a:rPr lang="en-US" altLang="en-US" sz="2400">
                <a:latin typeface="Symbol" panose="05050102010706020507" pitchFamily="18" charset="2"/>
              </a:rPr>
              <a:t>=</a:t>
            </a:r>
            <a:r>
              <a:rPr lang="en-US" altLang="en-US" sz="2400" b="1" i="1">
                <a:latin typeface="Times New Roman" panose="02020603050405020304" pitchFamily="18" charset="0"/>
              </a:rPr>
              <a:t> </a:t>
            </a:r>
            <a:r>
              <a:rPr lang="en-US" altLang="en-US" sz="2400">
                <a:latin typeface="Times New Roman" panose="02020603050405020304" pitchFamily="18" charset="0"/>
              </a:rPr>
              <a:t>(</a:t>
            </a:r>
            <a:r>
              <a:rPr lang="en-US" altLang="en-US" sz="2400" b="1" i="1">
                <a:latin typeface="Times New Roman" panose="02020603050405020304" pitchFamily="18" charset="0"/>
              </a:rPr>
              <a:t>ay </a:t>
            </a:r>
            <a:r>
              <a:rPr lang="en-US" altLang="en-US" sz="2400">
                <a:latin typeface="Symbol" panose="05050102010706020507" pitchFamily="18" charset="2"/>
              </a:rPr>
              <a:t>+</a:t>
            </a:r>
            <a:r>
              <a:rPr lang="en-US" altLang="en-US" sz="2400" b="1" i="1">
                <a:latin typeface="Times New Roman" panose="02020603050405020304" pitchFamily="18" charset="0"/>
              </a:rPr>
              <a:t> b</a:t>
            </a:r>
            <a:r>
              <a:rPr lang="en-US" altLang="en-US" sz="2400">
                <a:latin typeface="Times New Roman" panose="02020603050405020304" pitchFamily="18" charset="0"/>
              </a:rPr>
              <a:t>)</a:t>
            </a:r>
            <a:r>
              <a:rPr lang="en-US" altLang="en-US" sz="2400" b="1" i="1">
                <a:latin typeface="Times New Roman" panose="02020603050405020304" pitchFamily="18" charset="0"/>
              </a:rPr>
              <a:t> </a:t>
            </a:r>
            <a:r>
              <a:rPr lang="en-US" altLang="en-US" sz="2400">
                <a:latin typeface="Times New Roman" panose="02020603050405020304" pitchFamily="18" charset="0"/>
              </a:rPr>
              <a:t>mod</a:t>
            </a:r>
            <a:r>
              <a:rPr lang="en-US" altLang="en-US" sz="2400" b="1" i="1">
                <a:latin typeface="Times New Roman" panose="02020603050405020304" pitchFamily="18" charset="0"/>
              </a:rPr>
              <a:t> N</a:t>
            </a:r>
          </a:p>
          <a:p>
            <a:pPr lvl="1"/>
            <a:r>
              <a:rPr lang="en-US" altLang="en-US" sz="2400" b="1" i="1">
                <a:latin typeface="Times New Roman" panose="02020603050405020304" pitchFamily="18" charset="0"/>
              </a:rPr>
              <a:t>a</a:t>
            </a:r>
            <a:r>
              <a:rPr lang="en-US" altLang="en-US" sz="2400"/>
              <a:t> and </a:t>
            </a:r>
            <a:r>
              <a:rPr lang="en-US" altLang="en-US" sz="2400" b="1" i="1">
                <a:latin typeface="Times New Roman" panose="02020603050405020304" pitchFamily="18" charset="0"/>
              </a:rPr>
              <a:t>b</a:t>
            </a:r>
            <a:r>
              <a:rPr lang="en-US" altLang="en-US" sz="2400"/>
              <a:t> are nonnegative integers such that</a:t>
            </a:r>
            <a:br>
              <a:rPr lang="en-US" altLang="en-US" sz="2400"/>
            </a:br>
            <a:r>
              <a:rPr lang="en-US" altLang="en-US" sz="2400"/>
              <a:t>	 </a:t>
            </a:r>
            <a:r>
              <a:rPr lang="en-US" altLang="en-US" sz="2400" b="1" i="1">
                <a:latin typeface="Times New Roman" panose="02020603050405020304" pitchFamily="18" charset="0"/>
              </a:rPr>
              <a:t>a </a:t>
            </a:r>
            <a:r>
              <a:rPr lang="en-US" altLang="en-US" sz="2400">
                <a:latin typeface="Times New Roman" panose="02020603050405020304" pitchFamily="18" charset="0"/>
              </a:rPr>
              <a:t>mod</a:t>
            </a:r>
            <a:r>
              <a:rPr lang="en-US" altLang="en-US" sz="2400" b="1" i="1">
                <a:latin typeface="Times New Roman" panose="02020603050405020304" pitchFamily="18" charset="0"/>
              </a:rPr>
              <a:t> N</a:t>
            </a:r>
            <a:r>
              <a:rPr lang="en-US" altLang="en-US" sz="2400" i="1">
                <a:latin typeface="Times New Roman" panose="02020603050405020304" pitchFamily="18" charset="0"/>
              </a:rPr>
              <a:t> </a:t>
            </a:r>
            <a:r>
              <a:rPr lang="en-US" altLang="en-US" sz="2400">
                <a:latin typeface="Symbol" panose="05050102010706020507" pitchFamily="18" charset="2"/>
                <a:sym typeface="Symbol" panose="05050102010706020507" pitchFamily="18" charset="2"/>
              </a:rPr>
              <a:t></a:t>
            </a:r>
            <a:r>
              <a:rPr lang="en-US" altLang="en-US" sz="2400">
                <a:latin typeface="Times New Roman" panose="02020603050405020304" pitchFamily="18" charset="0"/>
                <a:sym typeface="Symbol" panose="05050102010706020507" pitchFamily="18" charset="2"/>
              </a:rPr>
              <a:t> 0</a:t>
            </a:r>
          </a:p>
          <a:p>
            <a:pPr lvl="1"/>
            <a:r>
              <a:rPr lang="en-US" altLang="en-US" sz="2400">
                <a:sym typeface="Symbol" panose="05050102010706020507" pitchFamily="18" charset="2"/>
              </a:rPr>
              <a:t>Otherwise, every integer would map to the same value </a:t>
            </a:r>
            <a:r>
              <a:rPr lang="en-US" altLang="en-US" sz="2400" b="1" i="1">
                <a:latin typeface="Times New Roman" panose="02020603050405020304" pitchFamily="18" charset="0"/>
              </a:rPr>
              <a:t>b</a:t>
            </a:r>
            <a:r>
              <a:rPr lang="en-US" altLang="en-US" sz="2400">
                <a:sym typeface="Symbol" panose="05050102010706020507" pitchFamily="18" charset="2"/>
              </a:rPr>
              <a:t> </a:t>
            </a:r>
          </a:p>
        </p:txBody>
      </p:sp>
      <p:sp>
        <p:nvSpPr>
          <p:cNvPr id="7" name="Slide Number Placeholder 6">
            <a:extLst>
              <a:ext uri="{FF2B5EF4-FFF2-40B4-BE49-F238E27FC236}">
                <a16:creationId xmlns:a16="http://schemas.microsoft.com/office/drawing/2014/main" id="{283656D6-57C9-44CA-87FE-A288FE6544D3}"/>
              </a:ext>
            </a:extLst>
          </p:cNvPr>
          <p:cNvSpPr>
            <a:spLocks noGrp="1"/>
          </p:cNvSpPr>
          <p:nvPr>
            <p:ph type="sldNum" sz="quarter" idx="12"/>
          </p:nvPr>
        </p:nvSpPr>
        <p:spPr/>
        <p:txBody>
          <a:bodyPr/>
          <a:lstStyle/>
          <a:p>
            <a:fld id="{46FB3FBD-47D8-4795-8411-F9AD3680185B}"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451B-4D84-4BD2-A867-9E40BC3B9B24}"/>
              </a:ext>
            </a:extLst>
          </p:cNvPr>
          <p:cNvSpPr>
            <a:spLocks noGrp="1"/>
          </p:cNvSpPr>
          <p:nvPr>
            <p:ph type="title"/>
          </p:nvPr>
        </p:nvSpPr>
        <p:spPr/>
        <p:txBody>
          <a:bodyPr/>
          <a:lstStyle/>
          <a:p>
            <a:r>
              <a:rPr lang="en-US" dirty="0"/>
              <a:t>Properties of Hash Functions</a:t>
            </a:r>
          </a:p>
        </p:txBody>
      </p:sp>
      <p:sp>
        <p:nvSpPr>
          <p:cNvPr id="3" name="Content Placeholder 2">
            <a:extLst>
              <a:ext uri="{FF2B5EF4-FFF2-40B4-BE49-F238E27FC236}">
                <a16:creationId xmlns:a16="http://schemas.microsoft.com/office/drawing/2014/main" id="{224FED19-98FD-4384-B221-79CC1998AE0F}"/>
              </a:ext>
            </a:extLst>
          </p:cNvPr>
          <p:cNvSpPr>
            <a:spLocks noGrp="1"/>
          </p:cNvSpPr>
          <p:nvPr>
            <p:ph sz="half" idx="1"/>
          </p:nvPr>
        </p:nvSpPr>
        <p:spPr/>
        <p:txBody>
          <a:bodyPr/>
          <a:lstStyle/>
          <a:p>
            <a:r>
              <a:rPr lang="en-US" dirty="0"/>
              <a:t>Any String Object can be used as a key</a:t>
            </a:r>
          </a:p>
          <a:p>
            <a:r>
              <a:rPr lang="en-US" dirty="0"/>
              <a:t>The output of the hash function is a 32 bit integer, which will be an array index.</a:t>
            </a:r>
          </a:p>
          <a:p>
            <a:r>
              <a:rPr lang="en-US" dirty="0"/>
              <a:t>The probability of all values of integer must be equally likely.</a:t>
            </a:r>
          </a:p>
          <a:p>
            <a:r>
              <a:rPr lang="en-US" dirty="0"/>
              <a:t>The method must be repeatable i.e. the same value is returned every time for the same input.</a:t>
            </a:r>
          </a:p>
        </p:txBody>
      </p:sp>
      <p:sp>
        <p:nvSpPr>
          <p:cNvPr id="4" name="Content Placeholder 3">
            <a:extLst>
              <a:ext uri="{FF2B5EF4-FFF2-40B4-BE49-F238E27FC236}">
                <a16:creationId xmlns:a16="http://schemas.microsoft.com/office/drawing/2014/main" id="{AEB54E59-E916-49A4-848F-CFBF83050523}"/>
              </a:ext>
            </a:extLst>
          </p:cNvPr>
          <p:cNvSpPr>
            <a:spLocks noGrp="1"/>
          </p:cNvSpPr>
          <p:nvPr>
            <p:ph sz="half" idx="2"/>
          </p:nvPr>
        </p:nvSpPr>
        <p:spPr/>
        <p:txBody>
          <a:bodyPr/>
          <a:lstStyle/>
          <a:p>
            <a:r>
              <a:rPr lang="en-US" dirty="0"/>
              <a:t>It must be efficient.</a:t>
            </a:r>
          </a:p>
          <a:p>
            <a:r>
              <a:rPr lang="en-US" dirty="0"/>
              <a:t>Equal objects return the same </a:t>
            </a:r>
            <a:r>
              <a:rPr lang="en-US" dirty="0" err="1"/>
              <a:t>Hashcode</a:t>
            </a:r>
            <a:r>
              <a:rPr lang="en-US" dirty="0"/>
              <a:t>.</a:t>
            </a:r>
          </a:p>
          <a:p>
            <a:r>
              <a:rPr lang="en-US" dirty="0"/>
              <a:t>Non equal objects return different </a:t>
            </a:r>
            <a:r>
              <a:rPr lang="en-US" dirty="0" err="1"/>
              <a:t>hashcodes</a:t>
            </a:r>
            <a:r>
              <a:rPr lang="en-US" dirty="0"/>
              <a:t>.</a:t>
            </a:r>
          </a:p>
          <a:p>
            <a:r>
              <a:rPr lang="en-US" dirty="0"/>
              <a:t>The hash function must be written in the Object Data Class. (similar to comparators)</a:t>
            </a:r>
          </a:p>
        </p:txBody>
      </p:sp>
      <p:sp>
        <p:nvSpPr>
          <p:cNvPr id="5" name="Slide Number Placeholder 4">
            <a:extLst>
              <a:ext uri="{FF2B5EF4-FFF2-40B4-BE49-F238E27FC236}">
                <a16:creationId xmlns:a16="http://schemas.microsoft.com/office/drawing/2014/main" id="{12D02DBB-1C8E-4525-8292-2328F8BC1D70}"/>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468260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0B8B-8664-4363-831F-393583E35CE5}"/>
              </a:ext>
            </a:extLst>
          </p:cNvPr>
          <p:cNvSpPr>
            <a:spLocks noGrp="1"/>
          </p:cNvSpPr>
          <p:nvPr>
            <p:ph type="title"/>
          </p:nvPr>
        </p:nvSpPr>
        <p:spPr/>
        <p:txBody>
          <a:bodyPr/>
          <a:lstStyle/>
          <a:p>
            <a:r>
              <a:rPr lang="en-US" dirty="0"/>
              <a:t>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3AB39A-C46A-49FF-A8E8-F19807BCF16F}"/>
                  </a:ext>
                </a:extLst>
              </p:cNvPr>
              <p:cNvSpPr>
                <a:spLocks noGrp="1"/>
              </p:cNvSpPr>
              <p:nvPr>
                <p:ph sz="half" idx="1"/>
              </p:nvPr>
            </p:nvSpPr>
            <p:spPr>
              <a:xfrm>
                <a:off x="1142999" y="2057399"/>
                <a:ext cx="9875519" cy="4023360"/>
              </a:xfrm>
            </p:spPr>
            <p:txBody>
              <a:bodyPr>
                <a:normAutofit fontScale="92500" lnSpcReduction="10000"/>
              </a:bodyPr>
              <a:lstStyle/>
              <a:p>
                <a:r>
                  <a:rPr lang="en-US" dirty="0"/>
                  <a:t>Consider the key to be a 10 letter string.</a:t>
                </a:r>
              </a:p>
              <a:p>
                <a:r>
                  <a:rPr lang="en-US" dirty="0"/>
                  <a:t>Total number of possible keys are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26</m:t>
                        </m:r>
                      </m:e>
                      <m:sup>
                        <m:r>
                          <a:rPr lang="en-US" b="0" i="1" smtClean="0">
                            <a:latin typeface="Cambria Math" panose="02040503050406030204" pitchFamily="18" charset="0"/>
                          </a:rPr>
                          <m:t>10</m:t>
                        </m:r>
                      </m:sup>
                    </m:sSup>
                  </m:oMath>
                </a14:m>
                <a:r>
                  <a:rPr lang="en-US" dirty="0"/>
                  <a:t>. This does not fit into the Integer range(</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32</m:t>
                        </m:r>
                      </m:sup>
                    </m:sSup>
                    <m:r>
                      <a:rPr lang="en-US" b="0" i="1" smtClean="0">
                        <a:latin typeface="Cambria Math" panose="02040503050406030204" pitchFamily="18" charset="0"/>
                      </a:rPr>
                      <m:t>)</m:t>
                    </m:r>
                  </m:oMath>
                </a14:m>
                <a:r>
                  <a:rPr lang="en-US" dirty="0"/>
                  <a:t>for Java.</a:t>
                </a:r>
              </a:p>
              <a:p>
                <a:r>
                  <a:rPr lang="en-US" dirty="0"/>
                  <a:t>By using hash functions, we can map all possible keys to a certain integer value. There will be multiple strings that are mapped to the same exact array index.</a:t>
                </a:r>
              </a:p>
              <a:p>
                <a:r>
                  <a:rPr lang="en-US" dirty="0"/>
                  <a:t>This is called a collision.</a:t>
                </a:r>
              </a:p>
              <a:p>
                <a:r>
                  <a:rPr lang="en-US" dirty="0"/>
                  <a:t>As we saw in the case of a previous example of SSNs, perfect hashing is a rarity, we must always have a strategy to handle collisions.</a:t>
                </a:r>
              </a:p>
              <a:p>
                <a:pPr marL="45720" indent="0">
                  <a:buNone/>
                </a:pPr>
                <a:r>
                  <a:rPr lang="en-US" dirty="0"/>
                  <a:t>It can be done in the following ways:</a:t>
                </a:r>
              </a:p>
              <a:p>
                <a:r>
                  <a:rPr lang="en-US" dirty="0"/>
                  <a:t>Make the size of the array bigger than the total number of possible keys.</a:t>
                </a:r>
              </a:p>
              <a:p>
                <a:r>
                  <a:rPr lang="en-US" dirty="0"/>
                  <a:t>Develop a hashing method to evenly distribute they keys.</a:t>
                </a:r>
              </a:p>
              <a:p>
                <a:pPr marL="45720" indent="0">
                  <a:buNone/>
                </a:pPr>
                <a:endParaRPr lang="en-US" dirty="0"/>
              </a:p>
            </p:txBody>
          </p:sp>
        </mc:Choice>
        <mc:Fallback xmlns="">
          <p:sp>
            <p:nvSpPr>
              <p:cNvPr id="3" name="Content Placeholder 2">
                <a:extLst>
                  <a:ext uri="{FF2B5EF4-FFF2-40B4-BE49-F238E27FC236}">
                    <a16:creationId xmlns:a16="http://schemas.microsoft.com/office/drawing/2014/main" id="{943AB39A-C46A-49FF-A8E8-F19807BCF16F}"/>
                  </a:ext>
                </a:extLst>
              </p:cNvPr>
              <p:cNvSpPr>
                <a:spLocks noGrp="1" noRot="1" noChangeAspect="1" noMove="1" noResize="1" noEditPoints="1" noAdjustHandles="1" noChangeArrowheads="1" noChangeShapeType="1" noTextEdit="1"/>
              </p:cNvSpPr>
              <p:nvPr>
                <p:ph sz="half" idx="1"/>
              </p:nvPr>
            </p:nvSpPr>
            <p:spPr>
              <a:xfrm>
                <a:off x="1142999" y="2057399"/>
                <a:ext cx="9875519" cy="4023360"/>
              </a:xfrm>
              <a:blipFill>
                <a:blip r:embed="rId2"/>
                <a:stretch>
                  <a:fillRect l="-123" t="-2121" b="-272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705EC23-AE0C-4806-989E-D0FB12CDFBBA}"/>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6499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5F7C79E1-B5A7-4645-AE93-86F9D4BEC847}"/>
              </a:ext>
            </a:extLst>
          </p:cNvPr>
          <p:cNvSpPr>
            <a:spLocks noGrp="1" noChangeArrowheads="1"/>
          </p:cNvSpPr>
          <p:nvPr>
            <p:ph type="title"/>
          </p:nvPr>
        </p:nvSpPr>
        <p:spPr>
          <a:xfrm>
            <a:off x="1285240" y="304800"/>
            <a:ext cx="5029200" cy="1143000"/>
          </a:xfrm>
        </p:spPr>
        <p:txBody>
          <a:bodyPr>
            <a:normAutofit fontScale="90000"/>
          </a:bodyPr>
          <a:lstStyle/>
          <a:p>
            <a:r>
              <a:rPr lang="en-US" altLang="en-US" dirty="0"/>
              <a:t>Collision Handling </a:t>
            </a:r>
          </a:p>
        </p:txBody>
      </p:sp>
      <p:sp>
        <p:nvSpPr>
          <p:cNvPr id="153603" name="Rectangle 3" descr="Rectangle: Click to edit Master text styles&#10;Second level&#10;Third level&#10;Fourth level&#10;Fifth level">
            <a:extLst>
              <a:ext uri="{FF2B5EF4-FFF2-40B4-BE49-F238E27FC236}">
                <a16:creationId xmlns:a16="http://schemas.microsoft.com/office/drawing/2014/main" id="{4F100FAA-0D29-411E-82A3-E5AD9BB851A8}"/>
              </a:ext>
            </a:extLst>
          </p:cNvPr>
          <p:cNvSpPr>
            <a:spLocks noGrp="1" noChangeArrowheads="1"/>
          </p:cNvSpPr>
          <p:nvPr>
            <p:ph sz="half" idx="1"/>
          </p:nvPr>
        </p:nvSpPr>
        <p:spPr>
          <a:xfrm>
            <a:off x="2133600" y="1905000"/>
            <a:ext cx="4191000" cy="4114800"/>
          </a:xfrm>
        </p:spPr>
        <p:txBody>
          <a:bodyPr/>
          <a:lstStyle/>
          <a:p>
            <a:r>
              <a:rPr lang="en-US" altLang="en-US" sz="2800"/>
              <a:t>Collisions occur when different elements are mapped to the same cell</a:t>
            </a:r>
          </a:p>
          <a:p>
            <a:r>
              <a:rPr lang="en-US" altLang="en-US" sz="2800" b="1"/>
              <a:t>Separate Chaining</a:t>
            </a:r>
            <a:r>
              <a:rPr lang="en-US" altLang="en-US" sz="2800"/>
              <a:t>: let each cell in the table point to a linked list of entries that map there</a:t>
            </a:r>
          </a:p>
        </p:txBody>
      </p:sp>
      <p:sp>
        <p:nvSpPr>
          <p:cNvPr id="153604" name="Rectangle 4" descr="Rectangle: Click to edit Master text styles&#10;Second level&#10;Third level&#10;Fourth level&#10;Fifth level">
            <a:extLst>
              <a:ext uri="{FF2B5EF4-FFF2-40B4-BE49-F238E27FC236}">
                <a16:creationId xmlns:a16="http://schemas.microsoft.com/office/drawing/2014/main" id="{59A7E8F2-64F1-446F-A8A4-B0ABFE4D216F}"/>
              </a:ext>
            </a:extLst>
          </p:cNvPr>
          <p:cNvSpPr>
            <a:spLocks noGrp="1" noChangeArrowheads="1"/>
          </p:cNvSpPr>
          <p:nvPr>
            <p:ph sz="half" idx="2"/>
          </p:nvPr>
        </p:nvSpPr>
        <p:spPr>
          <a:xfrm>
            <a:off x="6172200" y="4114800"/>
            <a:ext cx="3810000" cy="1828800"/>
          </a:xfrm>
        </p:spPr>
        <p:txBody>
          <a:bodyPr/>
          <a:lstStyle/>
          <a:p>
            <a:r>
              <a:rPr lang="en-US" altLang="en-US" sz="2800"/>
              <a:t>Separate chaining is simple, but requires additional memory outside the table</a:t>
            </a:r>
          </a:p>
        </p:txBody>
      </p:sp>
      <p:sp>
        <p:nvSpPr>
          <p:cNvPr id="24" name="Slide Number Placeholder 23">
            <a:extLst>
              <a:ext uri="{FF2B5EF4-FFF2-40B4-BE49-F238E27FC236}">
                <a16:creationId xmlns:a16="http://schemas.microsoft.com/office/drawing/2014/main" id="{7D6A9410-8802-417E-A503-F8F2F5CD26B4}"/>
              </a:ext>
            </a:extLst>
          </p:cNvPr>
          <p:cNvSpPr>
            <a:spLocks noGrp="1"/>
          </p:cNvSpPr>
          <p:nvPr>
            <p:ph type="sldNum" sz="quarter" idx="12"/>
          </p:nvPr>
        </p:nvSpPr>
        <p:spPr/>
        <p:txBody>
          <a:bodyPr/>
          <a:lstStyle/>
          <a:p>
            <a:fld id="{72E77A3D-C4FB-4CEA-8B7D-DAB3EE752F76}" type="slidenum">
              <a:rPr lang="en-US" altLang="en-US"/>
              <a:pPr/>
              <a:t>17</a:t>
            </a:fld>
            <a:endParaRPr lang="en-US" altLang="en-US"/>
          </a:p>
        </p:txBody>
      </p:sp>
      <p:grpSp>
        <p:nvGrpSpPr>
          <p:cNvPr id="153605" name="Group 5">
            <a:extLst>
              <a:ext uri="{FF2B5EF4-FFF2-40B4-BE49-F238E27FC236}">
                <a16:creationId xmlns:a16="http://schemas.microsoft.com/office/drawing/2014/main" id="{B23D6F4C-AD3E-4903-A093-04629C2CDFF3}"/>
              </a:ext>
            </a:extLst>
          </p:cNvPr>
          <p:cNvGrpSpPr>
            <a:grpSpLocks/>
          </p:cNvGrpSpPr>
          <p:nvPr/>
        </p:nvGrpSpPr>
        <p:grpSpPr bwMode="auto">
          <a:xfrm>
            <a:off x="6240464" y="1905000"/>
            <a:ext cx="4198937" cy="1600200"/>
            <a:chOff x="2155" y="2160"/>
            <a:chExt cx="2789" cy="1008"/>
          </a:xfrm>
        </p:grpSpPr>
        <p:sp>
          <p:nvSpPr>
            <p:cNvPr id="153606" name="Rectangle 6">
              <a:extLst>
                <a:ext uri="{FF2B5EF4-FFF2-40B4-BE49-F238E27FC236}">
                  <a16:creationId xmlns:a16="http://schemas.microsoft.com/office/drawing/2014/main" id="{ADAC2B32-466E-4C81-971C-EB8C082E4542}"/>
                </a:ext>
              </a:extLst>
            </p:cNvPr>
            <p:cNvSpPr>
              <a:spLocks noChangeArrowheads="1"/>
            </p:cNvSpPr>
            <p:nvPr/>
          </p:nvSpPr>
          <p:spPr bwMode="auto">
            <a:xfrm>
              <a:off x="2372" y="2208"/>
              <a:ext cx="192"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ym typeface="Symbol" panose="05050102010706020507" pitchFamily="18" charset="2"/>
                </a:rPr>
                <a:t></a:t>
              </a:r>
              <a:endParaRPr lang="en-US" altLang="en-US"/>
            </a:p>
          </p:txBody>
        </p:sp>
        <p:sp>
          <p:nvSpPr>
            <p:cNvPr id="153607" name="Rectangle 7">
              <a:extLst>
                <a:ext uri="{FF2B5EF4-FFF2-40B4-BE49-F238E27FC236}">
                  <a16:creationId xmlns:a16="http://schemas.microsoft.com/office/drawing/2014/main" id="{C52FFBA8-0D3A-4D75-A98B-7DEAADC5F772}"/>
                </a:ext>
              </a:extLst>
            </p:cNvPr>
            <p:cNvSpPr>
              <a:spLocks noChangeArrowheads="1"/>
            </p:cNvSpPr>
            <p:nvPr/>
          </p:nvSpPr>
          <p:spPr bwMode="auto">
            <a:xfrm>
              <a:off x="2372" y="2400"/>
              <a:ext cx="192"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08" name="Rectangle 8">
              <a:extLst>
                <a:ext uri="{FF2B5EF4-FFF2-40B4-BE49-F238E27FC236}">
                  <a16:creationId xmlns:a16="http://schemas.microsoft.com/office/drawing/2014/main" id="{83644587-A24C-4CF3-B6AB-98518D03E771}"/>
                </a:ext>
              </a:extLst>
            </p:cNvPr>
            <p:cNvSpPr>
              <a:spLocks noChangeArrowheads="1"/>
            </p:cNvSpPr>
            <p:nvPr/>
          </p:nvSpPr>
          <p:spPr bwMode="auto">
            <a:xfrm>
              <a:off x="2372" y="2592"/>
              <a:ext cx="192"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ym typeface="Symbol" panose="05050102010706020507" pitchFamily="18" charset="2"/>
                </a:rPr>
                <a:t></a:t>
              </a:r>
            </a:p>
          </p:txBody>
        </p:sp>
        <p:sp>
          <p:nvSpPr>
            <p:cNvPr id="153609" name="Rectangle 9">
              <a:extLst>
                <a:ext uri="{FF2B5EF4-FFF2-40B4-BE49-F238E27FC236}">
                  <a16:creationId xmlns:a16="http://schemas.microsoft.com/office/drawing/2014/main" id="{FED47292-C173-438C-8099-7723ED892C8E}"/>
                </a:ext>
              </a:extLst>
            </p:cNvPr>
            <p:cNvSpPr>
              <a:spLocks noChangeArrowheads="1"/>
            </p:cNvSpPr>
            <p:nvPr/>
          </p:nvSpPr>
          <p:spPr bwMode="auto">
            <a:xfrm>
              <a:off x="2372" y="2784"/>
              <a:ext cx="192"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ym typeface="Symbol" panose="05050102010706020507" pitchFamily="18" charset="2"/>
                </a:rPr>
                <a:t></a:t>
              </a:r>
            </a:p>
          </p:txBody>
        </p:sp>
        <p:sp>
          <p:nvSpPr>
            <p:cNvPr id="153610" name="Rectangle 10">
              <a:extLst>
                <a:ext uri="{FF2B5EF4-FFF2-40B4-BE49-F238E27FC236}">
                  <a16:creationId xmlns:a16="http://schemas.microsoft.com/office/drawing/2014/main" id="{96D0312D-5F51-48B3-B154-037E6497F49B}"/>
                </a:ext>
              </a:extLst>
            </p:cNvPr>
            <p:cNvSpPr>
              <a:spLocks noChangeArrowheads="1"/>
            </p:cNvSpPr>
            <p:nvPr/>
          </p:nvSpPr>
          <p:spPr bwMode="auto">
            <a:xfrm>
              <a:off x="2372" y="2976"/>
              <a:ext cx="192"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11" name="Text Box 11">
              <a:extLst>
                <a:ext uri="{FF2B5EF4-FFF2-40B4-BE49-F238E27FC236}">
                  <a16:creationId xmlns:a16="http://schemas.microsoft.com/office/drawing/2014/main" id="{0DF996BF-F1A2-4966-B292-FBE92ABA5A3A}"/>
                </a:ext>
              </a:extLst>
            </p:cNvPr>
            <p:cNvSpPr txBox="1">
              <a:spLocks noChangeArrowheads="1"/>
            </p:cNvSpPr>
            <p:nvPr/>
          </p:nvSpPr>
          <p:spPr bwMode="auto">
            <a:xfrm>
              <a:off x="2155" y="2160"/>
              <a:ext cx="1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0</a:t>
              </a:r>
            </a:p>
          </p:txBody>
        </p:sp>
        <p:sp>
          <p:nvSpPr>
            <p:cNvPr id="153612" name="Text Box 12">
              <a:extLst>
                <a:ext uri="{FF2B5EF4-FFF2-40B4-BE49-F238E27FC236}">
                  <a16:creationId xmlns:a16="http://schemas.microsoft.com/office/drawing/2014/main" id="{C318E85F-F102-4DF9-8E5C-AEA131BE7325}"/>
                </a:ext>
              </a:extLst>
            </p:cNvPr>
            <p:cNvSpPr txBox="1">
              <a:spLocks noChangeArrowheads="1"/>
            </p:cNvSpPr>
            <p:nvPr/>
          </p:nvSpPr>
          <p:spPr bwMode="auto">
            <a:xfrm>
              <a:off x="2155" y="2352"/>
              <a:ext cx="1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1</a:t>
              </a:r>
            </a:p>
          </p:txBody>
        </p:sp>
        <p:sp>
          <p:nvSpPr>
            <p:cNvPr id="153613" name="Text Box 13">
              <a:extLst>
                <a:ext uri="{FF2B5EF4-FFF2-40B4-BE49-F238E27FC236}">
                  <a16:creationId xmlns:a16="http://schemas.microsoft.com/office/drawing/2014/main" id="{DFDE083C-0CDD-4517-93B9-829EABF9206C}"/>
                </a:ext>
              </a:extLst>
            </p:cNvPr>
            <p:cNvSpPr txBox="1">
              <a:spLocks noChangeArrowheads="1"/>
            </p:cNvSpPr>
            <p:nvPr/>
          </p:nvSpPr>
          <p:spPr bwMode="auto">
            <a:xfrm>
              <a:off x="2155" y="2544"/>
              <a:ext cx="1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2</a:t>
              </a:r>
            </a:p>
          </p:txBody>
        </p:sp>
        <p:sp>
          <p:nvSpPr>
            <p:cNvPr id="153614" name="Text Box 14">
              <a:extLst>
                <a:ext uri="{FF2B5EF4-FFF2-40B4-BE49-F238E27FC236}">
                  <a16:creationId xmlns:a16="http://schemas.microsoft.com/office/drawing/2014/main" id="{87EC0548-B79B-49CC-B54C-CF13E19202F3}"/>
                </a:ext>
              </a:extLst>
            </p:cNvPr>
            <p:cNvSpPr txBox="1">
              <a:spLocks noChangeArrowheads="1"/>
            </p:cNvSpPr>
            <p:nvPr/>
          </p:nvSpPr>
          <p:spPr bwMode="auto">
            <a:xfrm>
              <a:off x="2155" y="2736"/>
              <a:ext cx="1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3</a:t>
              </a:r>
            </a:p>
          </p:txBody>
        </p:sp>
        <p:sp>
          <p:nvSpPr>
            <p:cNvPr id="153615" name="Text Box 15">
              <a:extLst>
                <a:ext uri="{FF2B5EF4-FFF2-40B4-BE49-F238E27FC236}">
                  <a16:creationId xmlns:a16="http://schemas.microsoft.com/office/drawing/2014/main" id="{51A20CB2-011A-4B28-A095-E03047E83EB4}"/>
                </a:ext>
              </a:extLst>
            </p:cNvPr>
            <p:cNvSpPr txBox="1">
              <a:spLocks noChangeArrowheads="1"/>
            </p:cNvSpPr>
            <p:nvPr/>
          </p:nvSpPr>
          <p:spPr bwMode="auto">
            <a:xfrm>
              <a:off x="2155" y="2928"/>
              <a:ext cx="1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4</a:t>
              </a:r>
            </a:p>
          </p:txBody>
        </p:sp>
        <p:sp>
          <p:nvSpPr>
            <p:cNvPr id="153616" name="AutoShape 16">
              <a:extLst>
                <a:ext uri="{FF2B5EF4-FFF2-40B4-BE49-F238E27FC236}">
                  <a16:creationId xmlns:a16="http://schemas.microsoft.com/office/drawing/2014/main" id="{6C2707EB-655D-4DC9-8759-827B390FF385}"/>
                </a:ext>
              </a:extLst>
            </p:cNvPr>
            <p:cNvSpPr>
              <a:spLocks noChangeArrowheads="1"/>
            </p:cNvSpPr>
            <p:nvPr/>
          </p:nvSpPr>
          <p:spPr bwMode="auto">
            <a:xfrm>
              <a:off x="2736" y="2976"/>
              <a:ext cx="1008" cy="19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451-229-0004</a:t>
              </a:r>
            </a:p>
          </p:txBody>
        </p:sp>
        <p:sp>
          <p:nvSpPr>
            <p:cNvPr id="153617" name="AutoShape 17">
              <a:extLst>
                <a:ext uri="{FF2B5EF4-FFF2-40B4-BE49-F238E27FC236}">
                  <a16:creationId xmlns:a16="http://schemas.microsoft.com/office/drawing/2014/main" id="{AA356F22-E297-4A1D-B9FA-78F62A2752A8}"/>
                </a:ext>
              </a:extLst>
            </p:cNvPr>
            <p:cNvSpPr>
              <a:spLocks noChangeArrowheads="1"/>
            </p:cNvSpPr>
            <p:nvPr/>
          </p:nvSpPr>
          <p:spPr bwMode="auto">
            <a:xfrm>
              <a:off x="3936" y="2976"/>
              <a:ext cx="1008" cy="19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981-101-0004</a:t>
              </a:r>
            </a:p>
          </p:txBody>
        </p:sp>
        <p:cxnSp>
          <p:nvCxnSpPr>
            <p:cNvPr id="153618" name="AutoShape 18">
              <a:extLst>
                <a:ext uri="{FF2B5EF4-FFF2-40B4-BE49-F238E27FC236}">
                  <a16:creationId xmlns:a16="http://schemas.microsoft.com/office/drawing/2014/main" id="{F1F1289C-AE66-436F-A77A-186E2107D17B}"/>
                </a:ext>
              </a:extLst>
            </p:cNvPr>
            <p:cNvCxnSpPr>
              <a:cxnSpLocks noChangeShapeType="1"/>
              <a:stCxn id="153616" idx="3"/>
              <a:endCxn id="153617" idx="1"/>
            </p:cNvCxnSpPr>
            <p:nvPr/>
          </p:nvCxnSpPr>
          <p:spPr bwMode="auto">
            <a:xfrm>
              <a:off x="3750" y="3072"/>
              <a:ext cx="18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619" name="Line 19">
              <a:extLst>
                <a:ext uri="{FF2B5EF4-FFF2-40B4-BE49-F238E27FC236}">
                  <a16:creationId xmlns:a16="http://schemas.microsoft.com/office/drawing/2014/main" id="{0C046569-0BCD-44AF-A93B-FD6E01454678}"/>
                </a:ext>
              </a:extLst>
            </p:cNvPr>
            <p:cNvSpPr>
              <a:spLocks noChangeShapeType="1"/>
            </p:cNvSpPr>
            <p:nvPr/>
          </p:nvSpPr>
          <p:spPr bwMode="auto">
            <a:xfrm>
              <a:off x="2468" y="3072"/>
              <a:ext cx="268" cy="0"/>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20" name="AutoShape 20">
              <a:extLst>
                <a:ext uri="{FF2B5EF4-FFF2-40B4-BE49-F238E27FC236}">
                  <a16:creationId xmlns:a16="http://schemas.microsoft.com/office/drawing/2014/main" id="{C70B5C8B-E72F-48E5-9C7D-AE561B3072EB}"/>
                </a:ext>
              </a:extLst>
            </p:cNvPr>
            <p:cNvSpPr>
              <a:spLocks noChangeArrowheads="1"/>
            </p:cNvSpPr>
            <p:nvPr/>
          </p:nvSpPr>
          <p:spPr bwMode="auto">
            <a:xfrm>
              <a:off x="2736" y="2400"/>
              <a:ext cx="1008" cy="19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025-612-0001</a:t>
              </a:r>
            </a:p>
          </p:txBody>
        </p:sp>
        <p:sp>
          <p:nvSpPr>
            <p:cNvPr id="153621" name="Line 21">
              <a:extLst>
                <a:ext uri="{FF2B5EF4-FFF2-40B4-BE49-F238E27FC236}">
                  <a16:creationId xmlns:a16="http://schemas.microsoft.com/office/drawing/2014/main" id="{1F26B722-CC0A-41F2-8B53-86E3A88F9E63}"/>
                </a:ext>
              </a:extLst>
            </p:cNvPr>
            <p:cNvSpPr>
              <a:spLocks noChangeShapeType="1"/>
            </p:cNvSpPr>
            <p:nvPr/>
          </p:nvSpPr>
          <p:spPr bwMode="auto">
            <a:xfrm>
              <a:off x="2468" y="2496"/>
              <a:ext cx="268" cy="0"/>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3F1A6FE8-467B-4569-9C88-86247A5E8795}"/>
              </a:ext>
            </a:extLst>
          </p:cNvPr>
          <p:cNvSpPr>
            <a:spLocks noGrp="1" noChangeArrowheads="1"/>
          </p:cNvSpPr>
          <p:nvPr>
            <p:ph type="title"/>
          </p:nvPr>
        </p:nvSpPr>
        <p:spPr/>
        <p:txBody>
          <a:bodyPr/>
          <a:lstStyle/>
          <a:p>
            <a:r>
              <a:rPr lang="en-US" altLang="en-US" sz="4000" dirty="0"/>
              <a:t>Separate Chaining - Implementation</a:t>
            </a:r>
          </a:p>
        </p:txBody>
      </p:sp>
      <p:sp>
        <p:nvSpPr>
          <p:cNvPr id="162819" name="Rectangle 3" descr="Rectangle: Click to edit Master text styles&#10;Second level&#10;Third level&#10;Fourth level&#10;Fifth level">
            <a:extLst>
              <a:ext uri="{FF2B5EF4-FFF2-40B4-BE49-F238E27FC236}">
                <a16:creationId xmlns:a16="http://schemas.microsoft.com/office/drawing/2014/main" id="{B7917CB9-0827-4107-ABB9-AA64AB35DFA4}"/>
              </a:ext>
            </a:extLst>
          </p:cNvPr>
          <p:cNvSpPr>
            <a:spLocks noGrp="1" noChangeArrowheads="1"/>
          </p:cNvSpPr>
          <p:nvPr>
            <p:ph idx="1"/>
          </p:nvPr>
        </p:nvSpPr>
        <p:spPr>
          <a:xfrm>
            <a:off x="482600" y="1524000"/>
            <a:ext cx="5938520" cy="5181600"/>
          </a:xfrm>
        </p:spPr>
        <p:txBody>
          <a:bodyPr>
            <a:normAutofit fontScale="70000" lnSpcReduction="20000"/>
          </a:bodyPr>
          <a:lstStyle/>
          <a:p>
            <a:pPr>
              <a:lnSpc>
                <a:spcPct val="120000"/>
              </a:lnSpc>
              <a:buFont typeface="Wingdings" panose="05000000000000000000" pitchFamily="2" charset="2"/>
              <a:buNone/>
            </a:pPr>
            <a:endParaRPr lang="en-US" altLang="en-US" sz="800" dirty="0"/>
          </a:p>
          <a:p>
            <a:pPr>
              <a:lnSpc>
                <a:spcPct val="120000"/>
              </a:lnSpc>
              <a:buFont typeface="Wingdings" panose="05000000000000000000" pitchFamily="2" charset="2"/>
              <a:buNone/>
            </a:pPr>
            <a:r>
              <a:rPr lang="en-US" altLang="en-US" sz="1800" b="1" dirty="0">
                <a:solidFill>
                  <a:schemeClr val="tx2"/>
                </a:solidFill>
              </a:rPr>
              <a:t>Algorithm</a:t>
            </a:r>
            <a:r>
              <a:rPr lang="en-US" altLang="en-US" sz="1800" b="1" dirty="0"/>
              <a:t> </a:t>
            </a:r>
            <a:r>
              <a:rPr lang="en-US" altLang="en-US" sz="1800" dirty="0"/>
              <a:t>get(</a:t>
            </a:r>
            <a:r>
              <a:rPr lang="en-US" altLang="en-US" sz="1800" i="1" dirty="0"/>
              <a:t>k</a:t>
            </a:r>
            <a:r>
              <a:rPr lang="en-US" altLang="en-US" sz="1800" dirty="0"/>
              <a:t>):		</a:t>
            </a:r>
          </a:p>
          <a:p>
            <a:pPr>
              <a:lnSpc>
                <a:spcPct val="120000"/>
              </a:lnSpc>
              <a:buFont typeface="Wingdings" panose="05000000000000000000" pitchFamily="2" charset="2"/>
              <a:buNone/>
            </a:pPr>
            <a:r>
              <a:rPr lang="en-US" altLang="en-US" sz="1800" b="1" i="1" dirty="0"/>
              <a:t>Output: </a:t>
            </a:r>
            <a:r>
              <a:rPr lang="en-US" altLang="en-US" sz="1800" dirty="0"/>
              <a:t>The value associated with the key </a:t>
            </a:r>
            <a:r>
              <a:rPr lang="en-US" altLang="en-US" sz="1800" i="1" dirty="0"/>
              <a:t>k </a:t>
            </a:r>
            <a:r>
              <a:rPr lang="en-US" altLang="en-US" sz="1800" dirty="0"/>
              <a:t>in the map, or </a:t>
            </a:r>
            <a:r>
              <a:rPr lang="en-US" altLang="en-US" sz="1800" b="1" dirty="0"/>
              <a:t>null </a:t>
            </a:r>
            <a:r>
              <a:rPr lang="en-US" altLang="en-US" sz="1800" dirty="0"/>
              <a:t>if there is no	</a:t>
            </a:r>
          </a:p>
          <a:p>
            <a:pPr>
              <a:lnSpc>
                <a:spcPct val="120000"/>
              </a:lnSpc>
              <a:buFont typeface="Wingdings" panose="05000000000000000000" pitchFamily="2" charset="2"/>
              <a:buNone/>
            </a:pPr>
            <a:r>
              <a:rPr lang="en-US" altLang="en-US" sz="1800" dirty="0"/>
              <a:t>	entry with key equal to </a:t>
            </a:r>
            <a:r>
              <a:rPr lang="en-US" altLang="en-US" sz="1800" i="1" dirty="0"/>
              <a:t>k </a:t>
            </a:r>
            <a:r>
              <a:rPr lang="en-US" altLang="en-US" sz="1800" dirty="0"/>
              <a:t>in the map	</a:t>
            </a:r>
          </a:p>
          <a:p>
            <a:pPr>
              <a:lnSpc>
                <a:spcPct val="120000"/>
              </a:lnSpc>
              <a:buFont typeface="Wingdings" panose="05000000000000000000" pitchFamily="2" charset="2"/>
              <a:buNone/>
            </a:pPr>
            <a:r>
              <a:rPr lang="en-US" altLang="en-US" sz="1800" b="1" dirty="0"/>
              <a:t>return </a:t>
            </a:r>
            <a:r>
              <a:rPr lang="en-US" altLang="en-US" sz="1800" i="1" dirty="0"/>
              <a:t>A</a:t>
            </a:r>
            <a:r>
              <a:rPr lang="en-US" altLang="en-US" sz="1800" dirty="0"/>
              <a:t>[</a:t>
            </a:r>
            <a:r>
              <a:rPr lang="en-US" altLang="en-US" sz="1800" i="1" dirty="0"/>
              <a:t>h</a:t>
            </a:r>
            <a:r>
              <a:rPr lang="en-US" altLang="en-US" sz="1800" dirty="0"/>
              <a:t>(</a:t>
            </a:r>
            <a:r>
              <a:rPr lang="en-US" altLang="en-US" sz="1800" i="1" dirty="0"/>
              <a:t>k</a:t>
            </a:r>
            <a:r>
              <a:rPr lang="en-US" altLang="en-US" sz="1800" dirty="0"/>
              <a:t>)]</a:t>
            </a:r>
            <a:r>
              <a:rPr lang="en-US" altLang="en-US" sz="1800" i="1" dirty="0"/>
              <a:t>.</a:t>
            </a:r>
            <a:r>
              <a:rPr lang="en-US" altLang="en-US" sz="1800" dirty="0"/>
              <a:t>get(</a:t>
            </a:r>
            <a:r>
              <a:rPr lang="en-US" altLang="en-US" sz="1800" i="1" dirty="0"/>
              <a:t>k</a:t>
            </a:r>
            <a:r>
              <a:rPr lang="en-US" altLang="en-US" sz="1800" dirty="0"/>
              <a:t>) 	</a:t>
            </a:r>
            <a:r>
              <a:rPr lang="en-US" altLang="en-US" sz="1800" dirty="0">
                <a:solidFill>
                  <a:schemeClr val="tx2"/>
                </a:solidFill>
              </a:rPr>
              <a:t>{delegate the get to the list-based map at </a:t>
            </a:r>
            <a:r>
              <a:rPr lang="en-US" altLang="en-US" sz="1800" i="1" dirty="0">
                <a:solidFill>
                  <a:schemeClr val="tx2"/>
                </a:solidFill>
              </a:rPr>
              <a:t>A</a:t>
            </a:r>
            <a:r>
              <a:rPr lang="en-US" altLang="en-US" sz="1800" dirty="0">
                <a:solidFill>
                  <a:schemeClr val="tx2"/>
                </a:solidFill>
              </a:rPr>
              <a:t>[</a:t>
            </a:r>
            <a:r>
              <a:rPr lang="en-US" altLang="en-US" sz="1800" i="1" dirty="0">
                <a:solidFill>
                  <a:schemeClr val="tx2"/>
                </a:solidFill>
              </a:rPr>
              <a:t>h</a:t>
            </a:r>
            <a:r>
              <a:rPr lang="en-US" altLang="en-US" sz="1800" dirty="0">
                <a:solidFill>
                  <a:schemeClr val="tx2"/>
                </a:solidFill>
              </a:rPr>
              <a:t>(</a:t>
            </a:r>
            <a:r>
              <a:rPr lang="en-US" altLang="en-US" sz="1800" i="1" dirty="0">
                <a:solidFill>
                  <a:schemeClr val="tx2"/>
                </a:solidFill>
              </a:rPr>
              <a:t>k</a:t>
            </a:r>
            <a:r>
              <a:rPr lang="en-US" altLang="en-US" sz="1800" dirty="0">
                <a:solidFill>
                  <a:schemeClr val="tx2"/>
                </a:solidFill>
              </a:rPr>
              <a:t>)]}</a:t>
            </a:r>
          </a:p>
          <a:p>
            <a:pPr>
              <a:lnSpc>
                <a:spcPct val="120000"/>
              </a:lnSpc>
              <a:buFont typeface="Wingdings" panose="05000000000000000000" pitchFamily="2" charset="2"/>
              <a:buNone/>
            </a:pPr>
            <a:r>
              <a:rPr lang="en-US" altLang="en-US" sz="900" dirty="0"/>
              <a:t>	</a:t>
            </a:r>
          </a:p>
          <a:p>
            <a:pPr>
              <a:lnSpc>
                <a:spcPct val="120000"/>
              </a:lnSpc>
              <a:buFont typeface="Wingdings" panose="05000000000000000000" pitchFamily="2" charset="2"/>
              <a:buNone/>
            </a:pPr>
            <a:r>
              <a:rPr lang="en-US" altLang="en-US" sz="1800" b="1" dirty="0">
                <a:solidFill>
                  <a:schemeClr val="tx2"/>
                </a:solidFill>
              </a:rPr>
              <a:t>Algorithm</a:t>
            </a:r>
            <a:r>
              <a:rPr lang="en-US" altLang="en-US" sz="1800" b="1" dirty="0"/>
              <a:t> </a:t>
            </a:r>
            <a:r>
              <a:rPr lang="en-US" altLang="en-US" sz="1800" dirty="0"/>
              <a:t>put(</a:t>
            </a:r>
            <a:r>
              <a:rPr lang="en-US" altLang="en-US" sz="1800" i="1" dirty="0" err="1"/>
              <a:t>k,v</a:t>
            </a:r>
            <a:r>
              <a:rPr lang="en-US" altLang="en-US" sz="1800" dirty="0"/>
              <a:t>):		</a:t>
            </a:r>
          </a:p>
          <a:p>
            <a:pPr>
              <a:lnSpc>
                <a:spcPct val="120000"/>
              </a:lnSpc>
              <a:buFont typeface="Wingdings" panose="05000000000000000000" pitchFamily="2" charset="2"/>
              <a:buNone/>
            </a:pPr>
            <a:r>
              <a:rPr lang="en-US" altLang="en-US" sz="1800" b="1" i="1" dirty="0"/>
              <a:t>Output: </a:t>
            </a:r>
            <a:r>
              <a:rPr lang="en-US" altLang="en-US" sz="1800" dirty="0"/>
              <a:t>If there is an existing entry in our map with key equal to </a:t>
            </a:r>
            <a:r>
              <a:rPr lang="en-US" altLang="en-US" sz="1800" i="1" dirty="0"/>
              <a:t>k</a:t>
            </a:r>
            <a:r>
              <a:rPr lang="en-US" altLang="en-US" sz="1800" dirty="0"/>
              <a:t>, then we	</a:t>
            </a:r>
          </a:p>
          <a:p>
            <a:pPr>
              <a:lnSpc>
                <a:spcPct val="120000"/>
              </a:lnSpc>
              <a:buFont typeface="Wingdings" panose="05000000000000000000" pitchFamily="2" charset="2"/>
              <a:buNone/>
            </a:pPr>
            <a:r>
              <a:rPr lang="en-US" altLang="en-US" sz="1800" dirty="0"/>
              <a:t>	return its value (replacing it with </a:t>
            </a:r>
            <a:r>
              <a:rPr lang="en-US" altLang="en-US" sz="1800" i="1" dirty="0"/>
              <a:t>v</a:t>
            </a:r>
            <a:r>
              <a:rPr lang="en-US" altLang="en-US" sz="1800" dirty="0"/>
              <a:t>); otherwise, we return </a:t>
            </a:r>
            <a:r>
              <a:rPr lang="en-US" altLang="en-US" sz="1800" b="1" dirty="0"/>
              <a:t>null	</a:t>
            </a:r>
          </a:p>
          <a:p>
            <a:pPr>
              <a:lnSpc>
                <a:spcPct val="120000"/>
              </a:lnSpc>
              <a:buFont typeface="Wingdings" panose="05000000000000000000" pitchFamily="2" charset="2"/>
              <a:buNone/>
            </a:pPr>
            <a:r>
              <a:rPr lang="en-US" altLang="en-US" sz="1800" i="1" dirty="0"/>
              <a:t>t </a:t>
            </a:r>
            <a:r>
              <a:rPr lang="en-US" altLang="en-US" sz="1800" dirty="0"/>
              <a:t>=</a:t>
            </a:r>
            <a:r>
              <a:rPr lang="en-US" altLang="en-US" sz="1800" i="1" dirty="0"/>
              <a:t> A</a:t>
            </a:r>
            <a:r>
              <a:rPr lang="en-US" altLang="en-US" sz="1800" dirty="0"/>
              <a:t>[</a:t>
            </a:r>
            <a:r>
              <a:rPr lang="en-US" altLang="en-US" sz="1800" i="1" dirty="0"/>
              <a:t>h</a:t>
            </a:r>
            <a:r>
              <a:rPr lang="en-US" altLang="en-US" sz="1800" dirty="0"/>
              <a:t>(</a:t>
            </a:r>
            <a:r>
              <a:rPr lang="en-US" altLang="en-US" sz="1800" i="1" dirty="0"/>
              <a:t>k</a:t>
            </a:r>
            <a:r>
              <a:rPr lang="en-US" altLang="en-US" sz="1800" dirty="0"/>
              <a:t>)]</a:t>
            </a:r>
            <a:r>
              <a:rPr lang="en-US" altLang="en-US" sz="1800" i="1" dirty="0"/>
              <a:t>.</a:t>
            </a:r>
            <a:r>
              <a:rPr lang="en-US" altLang="en-US" sz="1800" dirty="0"/>
              <a:t>put(</a:t>
            </a:r>
            <a:r>
              <a:rPr lang="en-US" altLang="en-US" sz="1800" i="1" dirty="0" err="1"/>
              <a:t>k,v</a:t>
            </a:r>
            <a:r>
              <a:rPr lang="en-US" altLang="en-US" sz="1800" dirty="0"/>
              <a:t>) 	</a:t>
            </a:r>
            <a:r>
              <a:rPr lang="en-US" altLang="en-US" sz="1800" dirty="0">
                <a:solidFill>
                  <a:schemeClr val="tx2"/>
                </a:solidFill>
              </a:rPr>
              <a:t>{delegate the put to the list-based map at </a:t>
            </a:r>
            <a:r>
              <a:rPr lang="en-US" altLang="en-US" sz="1800" i="1" dirty="0">
                <a:solidFill>
                  <a:schemeClr val="tx2"/>
                </a:solidFill>
              </a:rPr>
              <a:t>A</a:t>
            </a:r>
            <a:r>
              <a:rPr lang="en-US" altLang="en-US" sz="1800" dirty="0">
                <a:solidFill>
                  <a:schemeClr val="tx2"/>
                </a:solidFill>
              </a:rPr>
              <a:t>[</a:t>
            </a:r>
            <a:r>
              <a:rPr lang="en-US" altLang="en-US" sz="1800" i="1" dirty="0">
                <a:solidFill>
                  <a:schemeClr val="tx2"/>
                </a:solidFill>
              </a:rPr>
              <a:t>h</a:t>
            </a:r>
            <a:r>
              <a:rPr lang="en-US" altLang="en-US" sz="1800" dirty="0">
                <a:solidFill>
                  <a:schemeClr val="tx2"/>
                </a:solidFill>
              </a:rPr>
              <a:t>(</a:t>
            </a:r>
            <a:r>
              <a:rPr lang="en-US" altLang="en-US" sz="1800" i="1" dirty="0">
                <a:solidFill>
                  <a:schemeClr val="tx2"/>
                </a:solidFill>
              </a:rPr>
              <a:t>k</a:t>
            </a:r>
            <a:r>
              <a:rPr lang="en-US" altLang="en-US" sz="1800" dirty="0">
                <a:solidFill>
                  <a:schemeClr val="tx2"/>
                </a:solidFill>
              </a:rPr>
              <a:t>)]}</a:t>
            </a:r>
            <a:endParaRPr lang="en-US" altLang="en-US" sz="1800" i="1" dirty="0">
              <a:solidFill>
                <a:schemeClr val="tx2"/>
              </a:solidFill>
            </a:endParaRPr>
          </a:p>
          <a:p>
            <a:pPr>
              <a:lnSpc>
                <a:spcPct val="120000"/>
              </a:lnSpc>
              <a:buFont typeface="Wingdings" panose="05000000000000000000" pitchFamily="2" charset="2"/>
              <a:buNone/>
            </a:pPr>
            <a:r>
              <a:rPr lang="en-US" altLang="en-US" sz="1800" b="1" dirty="0"/>
              <a:t>if </a:t>
            </a:r>
            <a:r>
              <a:rPr lang="en-US" altLang="en-US" sz="1800" i="1" dirty="0"/>
              <a:t>t </a:t>
            </a:r>
            <a:r>
              <a:rPr lang="en-US" altLang="en-US" sz="1800" dirty="0"/>
              <a:t>= </a:t>
            </a:r>
            <a:r>
              <a:rPr lang="en-US" altLang="en-US" sz="1800" b="1" dirty="0"/>
              <a:t>null then 		</a:t>
            </a:r>
            <a:r>
              <a:rPr lang="en-US" altLang="en-US" sz="1800" dirty="0">
                <a:solidFill>
                  <a:schemeClr val="tx2"/>
                </a:solidFill>
              </a:rPr>
              <a:t>{</a:t>
            </a:r>
            <a:r>
              <a:rPr lang="en-US" altLang="en-US" sz="1800" i="1" dirty="0">
                <a:solidFill>
                  <a:schemeClr val="tx2"/>
                </a:solidFill>
              </a:rPr>
              <a:t>k </a:t>
            </a:r>
            <a:r>
              <a:rPr lang="en-US" altLang="en-US" sz="1800" dirty="0">
                <a:solidFill>
                  <a:schemeClr val="tx2"/>
                </a:solidFill>
              </a:rPr>
              <a:t>is a new key</a:t>
            </a:r>
            <a:r>
              <a:rPr lang="en-US" altLang="en-US" sz="2100" dirty="0">
                <a:solidFill>
                  <a:schemeClr val="tx2"/>
                </a:solidFill>
              </a:rPr>
              <a:t>}</a:t>
            </a:r>
            <a:endParaRPr lang="en-US" altLang="en-US" sz="1800" i="1" dirty="0">
              <a:solidFill>
                <a:schemeClr val="tx2"/>
              </a:solidFill>
            </a:endParaRPr>
          </a:p>
          <a:p>
            <a:pPr>
              <a:lnSpc>
                <a:spcPct val="120000"/>
              </a:lnSpc>
              <a:buFont typeface="Wingdings" panose="05000000000000000000" pitchFamily="2" charset="2"/>
              <a:buNone/>
            </a:pPr>
            <a:r>
              <a:rPr lang="en-US" altLang="en-US" sz="1800" dirty="0"/>
              <a:t>	</a:t>
            </a:r>
            <a:r>
              <a:rPr lang="en-US" altLang="en-US" sz="1800" i="1" dirty="0"/>
              <a:t>n </a:t>
            </a:r>
            <a:r>
              <a:rPr lang="en-US" altLang="en-US" sz="1800" dirty="0"/>
              <a:t>=</a:t>
            </a:r>
            <a:r>
              <a:rPr lang="en-US" altLang="en-US" sz="1800" i="1" dirty="0"/>
              <a:t> n </a:t>
            </a:r>
            <a:r>
              <a:rPr lang="en-US" altLang="en-US" sz="1800" dirty="0"/>
              <a:t>+ 1	</a:t>
            </a:r>
          </a:p>
          <a:p>
            <a:pPr>
              <a:lnSpc>
                <a:spcPct val="120000"/>
              </a:lnSpc>
              <a:buFont typeface="Wingdings" panose="05000000000000000000" pitchFamily="2" charset="2"/>
              <a:buNone/>
            </a:pPr>
            <a:r>
              <a:rPr lang="en-US" altLang="en-US" sz="1800" b="1" dirty="0"/>
              <a:t>return </a:t>
            </a:r>
            <a:r>
              <a:rPr lang="en-US" altLang="en-US" sz="1800" i="1" dirty="0"/>
              <a:t>t</a:t>
            </a:r>
          </a:p>
          <a:p>
            <a:pPr>
              <a:lnSpc>
                <a:spcPct val="120000"/>
              </a:lnSpc>
              <a:buFont typeface="Wingdings" panose="05000000000000000000" pitchFamily="2" charset="2"/>
              <a:buNone/>
            </a:pPr>
            <a:r>
              <a:rPr lang="en-US" altLang="en-US" sz="900" dirty="0"/>
              <a:t>	</a:t>
            </a:r>
          </a:p>
          <a:p>
            <a:pPr>
              <a:lnSpc>
                <a:spcPct val="120000"/>
              </a:lnSpc>
              <a:buFont typeface="Wingdings" panose="05000000000000000000" pitchFamily="2" charset="2"/>
              <a:buNone/>
            </a:pPr>
            <a:endParaRPr lang="en-US" altLang="en-US" sz="1600" dirty="0"/>
          </a:p>
        </p:txBody>
      </p:sp>
      <p:sp>
        <p:nvSpPr>
          <p:cNvPr id="5" name="Slide Number Placeholder 4">
            <a:extLst>
              <a:ext uri="{FF2B5EF4-FFF2-40B4-BE49-F238E27FC236}">
                <a16:creationId xmlns:a16="http://schemas.microsoft.com/office/drawing/2014/main" id="{460B6B3A-8DDC-4015-8AAC-E69E3701B33E}"/>
              </a:ext>
            </a:extLst>
          </p:cNvPr>
          <p:cNvSpPr>
            <a:spLocks noGrp="1"/>
          </p:cNvSpPr>
          <p:nvPr>
            <p:ph type="sldNum" sz="quarter" idx="12"/>
          </p:nvPr>
        </p:nvSpPr>
        <p:spPr/>
        <p:txBody>
          <a:bodyPr/>
          <a:lstStyle/>
          <a:p>
            <a:fld id="{266A671F-6F23-4115-8AC6-9449CFB80E8C}" type="slidenum">
              <a:rPr lang="en-US" altLang="en-US"/>
              <a:pPr/>
              <a:t>18</a:t>
            </a:fld>
            <a:endParaRPr lang="en-US" altLang="en-US"/>
          </a:p>
        </p:txBody>
      </p:sp>
      <p:sp>
        <p:nvSpPr>
          <p:cNvPr id="6" name="Rectangle 3" descr="Rectangle: Click to edit Master text styles&#10;Second level&#10;Third level&#10;Fourth level&#10;Fifth level">
            <a:extLst>
              <a:ext uri="{FF2B5EF4-FFF2-40B4-BE49-F238E27FC236}">
                <a16:creationId xmlns:a16="http://schemas.microsoft.com/office/drawing/2014/main" id="{03DC4259-A04C-48BB-B0AE-71C16174EC13}"/>
              </a:ext>
            </a:extLst>
          </p:cNvPr>
          <p:cNvSpPr txBox="1">
            <a:spLocks noChangeArrowheads="1"/>
          </p:cNvSpPr>
          <p:nvPr/>
        </p:nvSpPr>
        <p:spPr>
          <a:xfrm>
            <a:off x="6456680" y="1744980"/>
            <a:ext cx="5521960" cy="5181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nSpc>
                <a:spcPct val="100000"/>
              </a:lnSpc>
              <a:buFont typeface="Wingdings" panose="05000000000000000000" pitchFamily="2" charset="2"/>
              <a:buNone/>
            </a:pPr>
            <a:r>
              <a:rPr lang="en-US" altLang="en-US" sz="1400" b="1" dirty="0">
                <a:solidFill>
                  <a:schemeClr val="tx2"/>
                </a:solidFill>
              </a:rPr>
              <a:t>Algorithm</a:t>
            </a:r>
            <a:r>
              <a:rPr lang="en-US" altLang="en-US" sz="1400" b="1" dirty="0"/>
              <a:t> </a:t>
            </a:r>
            <a:r>
              <a:rPr lang="en-US" altLang="en-US" sz="1400" dirty="0"/>
              <a:t>remove(</a:t>
            </a:r>
            <a:r>
              <a:rPr lang="en-US" altLang="en-US" sz="1400" i="1" dirty="0"/>
              <a:t>k</a:t>
            </a:r>
            <a:r>
              <a:rPr lang="en-US" altLang="en-US" sz="1400" dirty="0"/>
              <a:t>):		</a:t>
            </a:r>
          </a:p>
          <a:p>
            <a:pPr>
              <a:lnSpc>
                <a:spcPct val="100000"/>
              </a:lnSpc>
              <a:buFont typeface="Wingdings" panose="05000000000000000000" pitchFamily="2" charset="2"/>
              <a:buNone/>
            </a:pPr>
            <a:r>
              <a:rPr lang="en-US" altLang="en-US" sz="1400" b="1" i="1" dirty="0"/>
              <a:t>Output: </a:t>
            </a:r>
            <a:r>
              <a:rPr lang="en-US" altLang="en-US" sz="1400" dirty="0"/>
              <a:t>The (removed) value associated with key </a:t>
            </a:r>
            <a:r>
              <a:rPr lang="en-US" altLang="en-US" sz="1400" i="1" dirty="0"/>
              <a:t>k </a:t>
            </a:r>
            <a:r>
              <a:rPr lang="en-US" altLang="en-US" sz="1400" dirty="0"/>
              <a:t>in the map, or </a:t>
            </a:r>
            <a:r>
              <a:rPr lang="en-US" altLang="en-US" sz="1400" b="1" dirty="0"/>
              <a:t>null </a:t>
            </a:r>
            <a:r>
              <a:rPr lang="en-US" altLang="en-US" sz="1400" dirty="0"/>
              <a:t>if there</a:t>
            </a:r>
          </a:p>
          <a:p>
            <a:pPr>
              <a:lnSpc>
                <a:spcPct val="100000"/>
              </a:lnSpc>
              <a:buFont typeface="Wingdings" panose="05000000000000000000" pitchFamily="2" charset="2"/>
              <a:buNone/>
            </a:pPr>
            <a:r>
              <a:rPr lang="en-US" altLang="en-US" sz="1400" dirty="0"/>
              <a:t>	is no entry with key equal to </a:t>
            </a:r>
            <a:r>
              <a:rPr lang="en-US" altLang="en-US" sz="1400" i="1" dirty="0"/>
              <a:t>k </a:t>
            </a:r>
            <a:r>
              <a:rPr lang="en-US" altLang="en-US" sz="1400" dirty="0"/>
              <a:t>in the map	</a:t>
            </a:r>
          </a:p>
          <a:p>
            <a:pPr>
              <a:lnSpc>
                <a:spcPct val="100000"/>
              </a:lnSpc>
              <a:buFont typeface="Wingdings" panose="05000000000000000000" pitchFamily="2" charset="2"/>
              <a:buNone/>
            </a:pPr>
            <a:r>
              <a:rPr lang="en-US" altLang="en-US" sz="1400" i="1" dirty="0"/>
              <a:t>t </a:t>
            </a:r>
            <a:r>
              <a:rPr lang="en-US" altLang="en-US" sz="1400" dirty="0"/>
              <a:t>=</a:t>
            </a:r>
            <a:r>
              <a:rPr lang="en-US" altLang="en-US" sz="1400" i="1" dirty="0"/>
              <a:t> A</a:t>
            </a:r>
            <a:r>
              <a:rPr lang="en-US" altLang="en-US" sz="1400" dirty="0"/>
              <a:t>[</a:t>
            </a:r>
            <a:r>
              <a:rPr lang="en-US" altLang="en-US" sz="1400" i="1" dirty="0"/>
              <a:t>h</a:t>
            </a:r>
            <a:r>
              <a:rPr lang="en-US" altLang="en-US" sz="1400" dirty="0"/>
              <a:t>(</a:t>
            </a:r>
            <a:r>
              <a:rPr lang="en-US" altLang="en-US" sz="1400" i="1" dirty="0"/>
              <a:t>k</a:t>
            </a:r>
            <a:r>
              <a:rPr lang="en-US" altLang="en-US" sz="1400" dirty="0"/>
              <a:t>)]</a:t>
            </a:r>
            <a:r>
              <a:rPr lang="en-US" altLang="en-US" sz="1400" i="1" dirty="0"/>
              <a:t>.</a:t>
            </a:r>
            <a:r>
              <a:rPr lang="en-US" altLang="en-US" sz="1400" dirty="0"/>
              <a:t>remove(</a:t>
            </a:r>
            <a:r>
              <a:rPr lang="en-US" altLang="en-US" sz="1400" i="1" dirty="0"/>
              <a:t>k</a:t>
            </a:r>
            <a:r>
              <a:rPr lang="en-US" altLang="en-US" sz="1400" dirty="0"/>
              <a:t>)       </a:t>
            </a:r>
            <a:r>
              <a:rPr lang="en-US" altLang="en-US" sz="1400" dirty="0">
                <a:solidFill>
                  <a:schemeClr val="tx2"/>
                </a:solidFill>
              </a:rPr>
              <a:t>{delegate the remove to the list-based map at </a:t>
            </a:r>
            <a:r>
              <a:rPr lang="en-US" altLang="en-US" sz="1400" i="1" dirty="0">
                <a:solidFill>
                  <a:schemeClr val="tx2"/>
                </a:solidFill>
              </a:rPr>
              <a:t>A</a:t>
            </a:r>
            <a:r>
              <a:rPr lang="en-US" altLang="en-US" sz="1400" dirty="0">
                <a:solidFill>
                  <a:schemeClr val="tx2"/>
                </a:solidFill>
              </a:rPr>
              <a:t>[</a:t>
            </a:r>
            <a:r>
              <a:rPr lang="en-US" altLang="en-US" sz="1400" i="1" dirty="0">
                <a:solidFill>
                  <a:schemeClr val="tx2"/>
                </a:solidFill>
              </a:rPr>
              <a:t>h</a:t>
            </a:r>
            <a:r>
              <a:rPr lang="en-US" altLang="en-US" sz="1400" dirty="0">
                <a:solidFill>
                  <a:schemeClr val="tx2"/>
                </a:solidFill>
              </a:rPr>
              <a:t>(</a:t>
            </a:r>
            <a:r>
              <a:rPr lang="en-US" altLang="en-US" sz="1400" i="1" dirty="0">
                <a:solidFill>
                  <a:schemeClr val="tx2"/>
                </a:solidFill>
              </a:rPr>
              <a:t>k</a:t>
            </a:r>
            <a:r>
              <a:rPr lang="en-US" altLang="en-US" sz="1400" dirty="0">
                <a:solidFill>
                  <a:schemeClr val="tx2"/>
                </a:solidFill>
              </a:rPr>
              <a:t>)]}</a:t>
            </a:r>
            <a:endParaRPr lang="en-US" altLang="en-US" sz="1400" i="1" dirty="0">
              <a:solidFill>
                <a:schemeClr val="tx2"/>
              </a:solidFill>
            </a:endParaRPr>
          </a:p>
          <a:p>
            <a:pPr>
              <a:lnSpc>
                <a:spcPct val="100000"/>
              </a:lnSpc>
              <a:buFont typeface="Wingdings" panose="05000000000000000000" pitchFamily="2" charset="2"/>
              <a:buNone/>
            </a:pPr>
            <a:r>
              <a:rPr lang="en-US" altLang="en-US" sz="1400" b="1" dirty="0"/>
              <a:t>if </a:t>
            </a:r>
            <a:r>
              <a:rPr lang="en-US" altLang="en-US" sz="1400" i="1" dirty="0"/>
              <a:t>t </a:t>
            </a:r>
            <a:r>
              <a:rPr lang="en-US" altLang="en-US" sz="1400" dirty="0">
                <a:cs typeface="Tahoma" panose="020B0604030504040204" pitchFamily="34" charset="0"/>
              </a:rPr>
              <a:t>≠</a:t>
            </a:r>
            <a:r>
              <a:rPr lang="en-US" altLang="en-US" sz="1400" i="1" dirty="0"/>
              <a:t> </a:t>
            </a:r>
            <a:r>
              <a:rPr lang="en-US" altLang="en-US" sz="1400" b="1" dirty="0"/>
              <a:t>null then 	          </a:t>
            </a:r>
            <a:r>
              <a:rPr lang="en-US" altLang="en-US" sz="1400" dirty="0">
                <a:solidFill>
                  <a:schemeClr val="tx2"/>
                </a:solidFill>
              </a:rPr>
              <a:t>{</a:t>
            </a:r>
            <a:r>
              <a:rPr lang="en-US" altLang="en-US" sz="1400" i="1" dirty="0">
                <a:solidFill>
                  <a:schemeClr val="tx2"/>
                </a:solidFill>
              </a:rPr>
              <a:t>k </a:t>
            </a:r>
            <a:r>
              <a:rPr lang="en-US" altLang="en-US" sz="1400" dirty="0">
                <a:solidFill>
                  <a:schemeClr val="tx2"/>
                </a:solidFill>
              </a:rPr>
              <a:t>was found}</a:t>
            </a:r>
            <a:endParaRPr lang="en-US" altLang="en-US" sz="1400" i="1" dirty="0">
              <a:solidFill>
                <a:schemeClr val="tx2"/>
              </a:solidFill>
            </a:endParaRPr>
          </a:p>
          <a:p>
            <a:pPr>
              <a:lnSpc>
                <a:spcPct val="100000"/>
              </a:lnSpc>
              <a:buFont typeface="Wingdings" panose="05000000000000000000" pitchFamily="2" charset="2"/>
              <a:buNone/>
            </a:pPr>
            <a:r>
              <a:rPr lang="en-US" altLang="en-US" sz="1400" dirty="0"/>
              <a:t>	</a:t>
            </a:r>
            <a:r>
              <a:rPr lang="en-US" altLang="en-US" sz="1400" i="1" dirty="0"/>
              <a:t>n </a:t>
            </a:r>
            <a:r>
              <a:rPr lang="en-US" altLang="en-US" sz="1400" dirty="0"/>
              <a:t>=</a:t>
            </a:r>
            <a:r>
              <a:rPr lang="en-US" altLang="en-US" sz="1400" i="1" dirty="0"/>
              <a:t> n - </a:t>
            </a:r>
            <a:r>
              <a:rPr lang="en-US" altLang="en-US" sz="1400" dirty="0"/>
              <a:t>1	</a:t>
            </a:r>
          </a:p>
          <a:p>
            <a:pPr>
              <a:lnSpc>
                <a:spcPct val="100000"/>
              </a:lnSpc>
              <a:buFont typeface="Wingdings" panose="05000000000000000000" pitchFamily="2" charset="2"/>
              <a:buNone/>
            </a:pPr>
            <a:r>
              <a:rPr lang="en-US" altLang="en-US" sz="1400" b="1" dirty="0"/>
              <a:t>return </a:t>
            </a:r>
            <a:r>
              <a:rPr lang="en-US" altLang="en-US" sz="1400" i="1" dirty="0"/>
              <a:t>t</a:t>
            </a:r>
            <a:endParaRPr lang="en-US" alt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A7E0-C741-4D52-84BF-F740149FCE9B}"/>
              </a:ext>
            </a:extLst>
          </p:cNvPr>
          <p:cNvSpPr>
            <a:spLocks noGrp="1"/>
          </p:cNvSpPr>
          <p:nvPr>
            <p:ph type="title"/>
          </p:nvPr>
        </p:nvSpPr>
        <p:spPr/>
        <p:txBody>
          <a:bodyPr/>
          <a:lstStyle/>
          <a:p>
            <a:r>
              <a:rPr lang="en-US" dirty="0"/>
              <a:t>Separate Chaining Pros &amp; Cons</a:t>
            </a:r>
          </a:p>
        </p:txBody>
      </p:sp>
      <p:sp>
        <p:nvSpPr>
          <p:cNvPr id="3" name="Content Placeholder 2">
            <a:extLst>
              <a:ext uri="{FF2B5EF4-FFF2-40B4-BE49-F238E27FC236}">
                <a16:creationId xmlns:a16="http://schemas.microsoft.com/office/drawing/2014/main" id="{BC8C501E-8A98-406F-A1E1-49CFA73A3831}"/>
              </a:ext>
            </a:extLst>
          </p:cNvPr>
          <p:cNvSpPr>
            <a:spLocks noGrp="1"/>
          </p:cNvSpPr>
          <p:nvPr>
            <p:ph idx="1"/>
          </p:nvPr>
        </p:nvSpPr>
        <p:spPr/>
        <p:txBody>
          <a:bodyPr>
            <a:normAutofit/>
          </a:bodyPr>
          <a:lstStyle/>
          <a:p>
            <a:pPr fontAlgn="base"/>
            <a:r>
              <a:rPr lang="en-US" b="1" dirty="0"/>
              <a:t>Pros</a:t>
            </a:r>
            <a:br>
              <a:rPr lang="en-US" dirty="0"/>
            </a:br>
            <a:r>
              <a:rPr lang="en-US" dirty="0"/>
              <a:t>Simple to implement.</a:t>
            </a:r>
            <a:br>
              <a:rPr lang="en-US" dirty="0"/>
            </a:br>
            <a:r>
              <a:rPr lang="en-US" dirty="0"/>
              <a:t>Hash table never fills up, we can always add more elements to the chain.</a:t>
            </a:r>
            <a:br>
              <a:rPr lang="en-US" dirty="0"/>
            </a:br>
            <a:r>
              <a:rPr lang="en-US" dirty="0"/>
              <a:t>Less sensitive to the hash function or load factors.</a:t>
            </a:r>
            <a:br>
              <a:rPr lang="en-US" dirty="0"/>
            </a:br>
            <a:r>
              <a:rPr lang="en-US" dirty="0"/>
              <a:t>It is mostly used when it is unknown how many and how frequently keys may be inserted or deleted.</a:t>
            </a:r>
          </a:p>
          <a:p>
            <a:pPr fontAlgn="base"/>
            <a:r>
              <a:rPr lang="en-US" b="1" dirty="0"/>
              <a:t>Cons</a:t>
            </a:r>
            <a:br>
              <a:rPr lang="en-US" dirty="0"/>
            </a:br>
            <a:r>
              <a:rPr lang="en-US" dirty="0"/>
              <a:t>Wastage of Space (Some Parts of hash table are never used)</a:t>
            </a:r>
            <a:br>
              <a:rPr lang="en-US" dirty="0"/>
            </a:br>
            <a:r>
              <a:rPr lang="en-US" dirty="0"/>
              <a:t>If the chain becomes long, then search time can become O(n) in the worst case.</a:t>
            </a:r>
            <a:br>
              <a:rPr lang="en-US" dirty="0"/>
            </a:br>
            <a:r>
              <a:rPr lang="en-US" dirty="0"/>
              <a:t>Uses extra space for links.</a:t>
            </a:r>
          </a:p>
          <a:p>
            <a:endParaRPr lang="en-US" dirty="0"/>
          </a:p>
        </p:txBody>
      </p:sp>
      <p:sp>
        <p:nvSpPr>
          <p:cNvPr id="4" name="Slide Number Placeholder 3">
            <a:extLst>
              <a:ext uri="{FF2B5EF4-FFF2-40B4-BE49-F238E27FC236}">
                <a16:creationId xmlns:a16="http://schemas.microsoft.com/office/drawing/2014/main" id="{C3740E26-F5C9-4773-A3BD-313CB464B8CD}"/>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408848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5F028268-A2DA-4C2E-B6B9-585D9886EBA7}"/>
              </a:ext>
            </a:extLst>
          </p:cNvPr>
          <p:cNvSpPr>
            <a:spLocks noGrp="1" noChangeArrowheads="1"/>
          </p:cNvSpPr>
          <p:nvPr>
            <p:ph type="title"/>
          </p:nvPr>
        </p:nvSpPr>
        <p:spPr/>
        <p:txBody>
          <a:bodyPr/>
          <a:lstStyle/>
          <a:p>
            <a:r>
              <a:rPr lang="en-US" altLang="en-US" dirty="0"/>
              <a:t>Recall the Map ADT</a:t>
            </a:r>
            <a:endParaRPr lang="en-US" altLang="en-US" dirty="0">
              <a:cs typeface="Tahoma" panose="020B0604030504040204" pitchFamily="34" charset="0"/>
            </a:endParaRPr>
          </a:p>
        </p:txBody>
      </p:sp>
      <p:sp>
        <p:nvSpPr>
          <p:cNvPr id="161795" name="Rectangle 3" descr="Rectangle: Click to edit Master text styles&#10;Second level&#10;Third level&#10;Fourth level&#10;Fifth level">
            <a:extLst>
              <a:ext uri="{FF2B5EF4-FFF2-40B4-BE49-F238E27FC236}">
                <a16:creationId xmlns:a16="http://schemas.microsoft.com/office/drawing/2014/main" id="{69E43867-39E1-4D07-A674-9C0582E54F1A}"/>
              </a:ext>
            </a:extLst>
          </p:cNvPr>
          <p:cNvSpPr>
            <a:spLocks noGrp="1" noChangeArrowheads="1"/>
          </p:cNvSpPr>
          <p:nvPr>
            <p:ph idx="1"/>
          </p:nvPr>
        </p:nvSpPr>
        <p:spPr>
          <a:xfrm>
            <a:off x="2362200" y="1737360"/>
            <a:ext cx="7772400" cy="4800600"/>
          </a:xfrm>
        </p:spPr>
        <p:txBody>
          <a:bodyPr/>
          <a:lstStyle/>
          <a:p>
            <a:pPr>
              <a:lnSpc>
                <a:spcPct val="90000"/>
              </a:lnSpc>
            </a:pPr>
            <a:r>
              <a:rPr lang="en-US" altLang="en-US" sz="2800" dirty="0"/>
              <a:t>Map ADT methods:</a:t>
            </a:r>
          </a:p>
          <a:p>
            <a:pPr lvl="1">
              <a:lnSpc>
                <a:spcPct val="90000"/>
              </a:lnSpc>
            </a:pPr>
            <a:r>
              <a:rPr lang="en-US" altLang="en-US" sz="2400" dirty="0">
                <a:solidFill>
                  <a:schemeClr val="tx2"/>
                </a:solidFill>
              </a:rPr>
              <a:t>get</a:t>
            </a:r>
            <a:r>
              <a:rPr lang="en-US" altLang="en-US" sz="2400" dirty="0"/>
              <a:t>(k): if the map M has an entry with key k, return its </a:t>
            </a:r>
            <a:r>
              <a:rPr lang="en-US" altLang="en-US" sz="2400" dirty="0" err="1"/>
              <a:t>assoiciated</a:t>
            </a:r>
            <a:r>
              <a:rPr lang="en-US" altLang="en-US" sz="2400" dirty="0"/>
              <a:t> value; else, return null </a:t>
            </a:r>
          </a:p>
          <a:p>
            <a:pPr lvl="1">
              <a:lnSpc>
                <a:spcPct val="90000"/>
              </a:lnSpc>
            </a:pPr>
            <a:r>
              <a:rPr lang="en-US" altLang="en-US" sz="2400" dirty="0">
                <a:solidFill>
                  <a:schemeClr val="tx2"/>
                </a:solidFill>
              </a:rPr>
              <a:t>put</a:t>
            </a:r>
            <a:r>
              <a:rPr lang="en-US" altLang="en-US" sz="2400" dirty="0"/>
              <a:t>(k, v): insert entry (k, v) into the map M; if key k is not already in M, then return null; else, return old value associated with k</a:t>
            </a:r>
          </a:p>
          <a:p>
            <a:pPr lvl="1">
              <a:lnSpc>
                <a:spcPct val="90000"/>
              </a:lnSpc>
            </a:pPr>
            <a:r>
              <a:rPr lang="en-US" altLang="en-US" sz="2400" dirty="0">
                <a:solidFill>
                  <a:schemeClr val="tx2"/>
                </a:solidFill>
              </a:rPr>
              <a:t>remove</a:t>
            </a:r>
            <a:r>
              <a:rPr lang="en-US" altLang="en-US" sz="2400" dirty="0"/>
              <a:t>(k): if the map M has an entry with key k, remove it from M and return its associated value; else, return null </a:t>
            </a:r>
          </a:p>
          <a:p>
            <a:pPr lvl="1">
              <a:lnSpc>
                <a:spcPct val="90000"/>
              </a:lnSpc>
            </a:pPr>
            <a:r>
              <a:rPr lang="en-US" altLang="en-US" sz="2400" dirty="0">
                <a:solidFill>
                  <a:schemeClr val="tx2"/>
                </a:solidFill>
              </a:rPr>
              <a:t>size</a:t>
            </a:r>
            <a:r>
              <a:rPr lang="en-US" altLang="en-US" sz="2400" dirty="0"/>
              <a:t>(), </a:t>
            </a:r>
            <a:r>
              <a:rPr lang="en-US" altLang="en-US" sz="2400" dirty="0" err="1">
                <a:solidFill>
                  <a:schemeClr val="tx2"/>
                </a:solidFill>
              </a:rPr>
              <a:t>isEmpty</a:t>
            </a:r>
            <a:r>
              <a:rPr lang="en-US" altLang="en-US" sz="2400" dirty="0"/>
              <a:t>()</a:t>
            </a:r>
          </a:p>
          <a:p>
            <a:pPr lvl="1">
              <a:lnSpc>
                <a:spcPct val="90000"/>
              </a:lnSpc>
            </a:pPr>
            <a:r>
              <a:rPr lang="en-US" altLang="en-US" sz="2400" dirty="0">
                <a:solidFill>
                  <a:schemeClr val="tx2"/>
                </a:solidFill>
              </a:rPr>
              <a:t>keys</a:t>
            </a:r>
            <a:r>
              <a:rPr lang="en-US" altLang="en-US" sz="2400" dirty="0"/>
              <a:t>(): return an iterator of the keys in M</a:t>
            </a:r>
          </a:p>
          <a:p>
            <a:pPr lvl="1">
              <a:lnSpc>
                <a:spcPct val="90000"/>
              </a:lnSpc>
            </a:pPr>
            <a:r>
              <a:rPr lang="en-US" altLang="en-US" sz="2400" dirty="0">
                <a:solidFill>
                  <a:schemeClr val="tx2"/>
                </a:solidFill>
              </a:rPr>
              <a:t>values</a:t>
            </a:r>
            <a:r>
              <a:rPr lang="en-US" altLang="en-US" sz="2400" dirty="0"/>
              <a:t>(): return an iterator of the values in M</a:t>
            </a:r>
          </a:p>
        </p:txBody>
      </p:sp>
      <p:sp>
        <p:nvSpPr>
          <p:cNvPr id="6" name="Slide Number Placeholder 5">
            <a:extLst>
              <a:ext uri="{FF2B5EF4-FFF2-40B4-BE49-F238E27FC236}">
                <a16:creationId xmlns:a16="http://schemas.microsoft.com/office/drawing/2014/main" id="{D7ED3534-44C2-4DE4-A040-6236E6D2CD49}"/>
              </a:ext>
            </a:extLst>
          </p:cNvPr>
          <p:cNvSpPr>
            <a:spLocks noGrp="1"/>
          </p:cNvSpPr>
          <p:nvPr>
            <p:ph type="sldNum" sz="quarter" idx="12"/>
          </p:nvPr>
        </p:nvSpPr>
        <p:spPr/>
        <p:txBody>
          <a:bodyPr/>
          <a:lstStyle/>
          <a:p>
            <a:fld id="{492E3256-0261-4431-A079-AFF4E012DAA1}"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07AD-59AD-4B45-AD98-29AFE927A39E}"/>
              </a:ext>
            </a:extLst>
          </p:cNvPr>
          <p:cNvSpPr>
            <a:spLocks noGrp="1"/>
          </p:cNvSpPr>
          <p:nvPr>
            <p:ph type="title"/>
          </p:nvPr>
        </p:nvSpPr>
        <p:spPr/>
        <p:txBody>
          <a:bodyPr/>
          <a:lstStyle/>
          <a:p>
            <a:r>
              <a:rPr lang="en-US" dirty="0"/>
              <a:t>Separate Chaining - Performance</a:t>
            </a:r>
          </a:p>
        </p:txBody>
      </p:sp>
      <p:sp>
        <p:nvSpPr>
          <p:cNvPr id="7" name="Content Placeholder 2">
            <a:extLst>
              <a:ext uri="{FF2B5EF4-FFF2-40B4-BE49-F238E27FC236}">
                <a16:creationId xmlns:a16="http://schemas.microsoft.com/office/drawing/2014/main" id="{33B1088B-C21A-4B10-ADCB-DCEE33B22C79}"/>
              </a:ext>
            </a:extLst>
          </p:cNvPr>
          <p:cNvSpPr>
            <a:spLocks noGrp="1"/>
          </p:cNvSpPr>
          <p:nvPr>
            <p:ph idx="1"/>
          </p:nvPr>
        </p:nvSpPr>
        <p:spPr/>
        <p:txBody>
          <a:bodyPr>
            <a:normAutofit lnSpcReduction="10000"/>
          </a:bodyPr>
          <a:lstStyle/>
          <a:p>
            <a:pPr marL="0" lvl="0" indent="0" eaLnBrk="0" fontAlgn="base" hangingPunct="0">
              <a:lnSpc>
                <a:spcPct val="100000"/>
              </a:lnSpc>
              <a:spcBef>
                <a:spcPct val="0"/>
              </a:spcBef>
              <a:spcAft>
                <a:spcPct val="0"/>
              </a:spcAft>
              <a:buClrTx/>
              <a:buSzTx/>
              <a:buNone/>
            </a:pPr>
            <a:r>
              <a:rPr lang="en-US" altLang="en-US" sz="2000" dirty="0">
                <a:latin typeface="+mj-lt"/>
                <a:cs typeface="Times New Roman" panose="02020603050405020304" pitchFamily="18" charset="0"/>
              </a:rPr>
              <a:t>Suppose we have inserted </a:t>
            </a:r>
            <a:r>
              <a:rPr lang="en-US" altLang="en-US" sz="1800" dirty="0">
                <a:latin typeface="+mj-lt"/>
                <a:cs typeface="Times New Roman" panose="02020603050405020304" pitchFamily="18" charset="0"/>
              </a:rPr>
              <a:t>N </a:t>
            </a:r>
            <a:r>
              <a:rPr lang="en-US" altLang="en-US" sz="2000" dirty="0">
                <a:latin typeface="+mj-lt"/>
                <a:cs typeface="Times New Roman" panose="02020603050405020304" pitchFamily="18" charset="0"/>
              </a:rPr>
              <a:t>items into a table of size </a:t>
            </a:r>
            <a:r>
              <a:rPr lang="en-US" altLang="en-US" sz="1800" dirty="0" err="1">
                <a:latin typeface="+mj-lt"/>
                <a:cs typeface="Times New Roman" panose="02020603050405020304" pitchFamily="18" charset="0"/>
              </a:rPr>
              <a:t>hSize</a:t>
            </a:r>
            <a:r>
              <a:rPr lang="en-US" altLang="en-US" sz="1100" dirty="0">
                <a:latin typeface="+mj-lt"/>
                <a:cs typeface="Times New Roman" panose="02020603050405020304" pitchFamily="18" charset="0"/>
              </a:rPr>
              <a:t>.</a:t>
            </a:r>
          </a:p>
          <a:p>
            <a:pPr marL="0" lvl="0" indent="0" eaLnBrk="0" fontAlgn="base" hangingPunct="0">
              <a:lnSpc>
                <a:spcPct val="100000"/>
              </a:lnSpc>
              <a:spcBef>
                <a:spcPct val="0"/>
              </a:spcBef>
              <a:spcAft>
                <a:spcPct val="0"/>
              </a:spcAft>
              <a:buClrTx/>
              <a:buSzTx/>
              <a:buNone/>
            </a:pPr>
            <a:endParaRPr lang="en-US" altLang="en-US" sz="2000" dirty="0">
              <a:latin typeface="+mj-lt"/>
            </a:endParaRPr>
          </a:p>
          <a:p>
            <a:pPr marL="0" lvl="0" indent="0" eaLnBrk="0" fontAlgn="base" hangingPunct="0">
              <a:lnSpc>
                <a:spcPct val="100000"/>
              </a:lnSpc>
              <a:spcBef>
                <a:spcPct val="0"/>
              </a:spcBef>
              <a:spcAft>
                <a:spcPct val="0"/>
              </a:spcAft>
              <a:buClrTx/>
              <a:buSzTx/>
              <a:buFontTx/>
              <a:buChar char="•"/>
            </a:pPr>
            <a:r>
              <a:rPr lang="en-US" altLang="en-US" sz="2000" dirty="0">
                <a:latin typeface="+mj-lt"/>
                <a:cs typeface="Times New Roman" panose="02020603050405020304" pitchFamily="18" charset="0"/>
              </a:rPr>
              <a:t>In the worst case, all N items will hash to the same list, and we will be reduced to doing a linear search of that list: O(N). </a:t>
            </a:r>
          </a:p>
          <a:p>
            <a:pPr marL="0" lvl="0" indent="0" eaLnBrk="0" fontAlgn="base" hangingPunct="0">
              <a:lnSpc>
                <a:spcPct val="100000"/>
              </a:lnSpc>
              <a:spcBef>
                <a:spcPct val="0"/>
              </a:spcBef>
              <a:spcAft>
                <a:spcPct val="0"/>
              </a:spcAft>
              <a:buClrTx/>
              <a:buSzTx/>
              <a:buFontTx/>
              <a:buChar char="•"/>
            </a:pPr>
            <a:endParaRPr lang="en-US" altLang="en-US" sz="2000" dirty="0">
              <a:latin typeface="+mj-lt"/>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altLang="en-US" sz="2000" dirty="0">
                <a:latin typeface="+mj-lt"/>
                <a:cs typeface="Times New Roman" panose="02020603050405020304" pitchFamily="18" charset="0"/>
              </a:rPr>
              <a:t>In the average case, we assume that the N items are distributed evenly among the lists. Since we have </a:t>
            </a:r>
            <a:r>
              <a:rPr lang="en-US" altLang="en-US" sz="1800" dirty="0">
                <a:latin typeface="+mj-lt"/>
                <a:cs typeface="Times New Roman" panose="02020603050405020304" pitchFamily="18" charset="0"/>
              </a:rPr>
              <a:t>N</a:t>
            </a:r>
            <a:r>
              <a:rPr lang="en-US" altLang="en-US" sz="1100" dirty="0">
                <a:latin typeface="+mj-lt"/>
                <a:cs typeface="Times New Roman" panose="02020603050405020304" pitchFamily="18" charset="0"/>
              </a:rPr>
              <a:t> </a:t>
            </a:r>
            <a:r>
              <a:rPr lang="en-US" altLang="en-US" sz="2000" dirty="0">
                <a:latin typeface="+mj-lt"/>
                <a:cs typeface="Times New Roman" panose="02020603050405020304" pitchFamily="18" charset="0"/>
              </a:rPr>
              <a:t>items distributed among</a:t>
            </a:r>
            <a:r>
              <a:rPr lang="en-US" altLang="en-US" sz="1800" dirty="0">
                <a:latin typeface="+mj-lt"/>
                <a:cs typeface="Times New Roman" panose="02020603050405020304" pitchFamily="18" charset="0"/>
              </a:rPr>
              <a:t> </a:t>
            </a:r>
            <a:r>
              <a:rPr lang="en-US" altLang="en-US" sz="1800" dirty="0" err="1">
                <a:latin typeface="+mj-lt"/>
                <a:cs typeface="Times New Roman" panose="02020603050405020304" pitchFamily="18" charset="0"/>
              </a:rPr>
              <a:t>hSize</a:t>
            </a:r>
            <a:r>
              <a:rPr lang="en-US" altLang="en-US" sz="1800" dirty="0">
                <a:latin typeface="+mj-lt"/>
                <a:cs typeface="Times New Roman" panose="02020603050405020304" pitchFamily="18" charset="0"/>
              </a:rPr>
              <a:t> </a:t>
            </a:r>
            <a:r>
              <a:rPr lang="en-US" altLang="en-US" sz="2000" dirty="0">
                <a:latin typeface="+mj-lt"/>
                <a:cs typeface="Times New Roman" panose="02020603050405020304" pitchFamily="18" charset="0"/>
              </a:rPr>
              <a:t>lists, we are looking at O(⌈N*</a:t>
            </a:r>
            <a:r>
              <a:rPr lang="en-US" altLang="en-US" sz="2000" dirty="0" err="1">
                <a:latin typeface="+mj-lt"/>
                <a:cs typeface="Times New Roman" panose="02020603050405020304" pitchFamily="18" charset="0"/>
              </a:rPr>
              <a:t>hSize</a:t>
            </a:r>
            <a:r>
              <a:rPr lang="en-US" altLang="en-US" sz="2000" dirty="0">
                <a:latin typeface="+mj-lt"/>
                <a:cs typeface="Times New Roman" panose="02020603050405020304" pitchFamily="18" charset="0"/>
              </a:rPr>
              <a:t>⌉).</a:t>
            </a:r>
          </a:p>
          <a:p>
            <a:pPr marL="0" lvl="0" indent="0" eaLnBrk="0" fontAlgn="base" hangingPunct="0">
              <a:lnSpc>
                <a:spcPct val="100000"/>
              </a:lnSpc>
              <a:spcBef>
                <a:spcPct val="0"/>
              </a:spcBef>
              <a:spcAft>
                <a:spcPct val="0"/>
              </a:spcAft>
              <a:buClrTx/>
              <a:buSzTx/>
              <a:buNone/>
            </a:pPr>
            <a:endParaRPr lang="en-US" altLang="en-US" sz="2000" dirty="0">
              <a:latin typeface="+mj-lt"/>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altLang="en-US" sz="2000" dirty="0">
                <a:latin typeface="+mj-lt"/>
                <a:cs typeface="Times New Roman" panose="02020603050405020304" pitchFamily="18" charset="0"/>
              </a:rPr>
              <a:t>If</a:t>
            </a:r>
            <a:r>
              <a:rPr lang="en-US" altLang="en-US" sz="1800" dirty="0">
                <a:latin typeface="+mj-lt"/>
                <a:cs typeface="Times New Roman" panose="02020603050405020304" pitchFamily="18" charset="0"/>
              </a:rPr>
              <a:t> </a:t>
            </a:r>
            <a:r>
              <a:rPr lang="en-US" altLang="en-US" sz="1800" dirty="0" err="1">
                <a:latin typeface="+mj-lt"/>
                <a:cs typeface="Times New Roman" panose="02020603050405020304" pitchFamily="18" charset="0"/>
              </a:rPr>
              <a:t>hsize</a:t>
            </a:r>
            <a:r>
              <a:rPr lang="en-US" altLang="en-US" sz="1800" dirty="0">
                <a:latin typeface="+mj-lt"/>
                <a:cs typeface="Times New Roman" panose="02020603050405020304" pitchFamily="18" charset="0"/>
              </a:rPr>
              <a:t> </a:t>
            </a:r>
            <a:r>
              <a:rPr lang="en-US" altLang="en-US" sz="2000" dirty="0">
                <a:latin typeface="+mj-lt"/>
                <a:cs typeface="Times New Roman" panose="02020603050405020304" pitchFamily="18" charset="0"/>
              </a:rPr>
              <a:t>is much larger than N, then most lists will have 0 or 1 item, an the average case would be approximately</a:t>
            </a:r>
            <a:r>
              <a:rPr lang="en-US" altLang="en-US" sz="1800" dirty="0">
                <a:latin typeface="+mj-lt"/>
                <a:cs typeface="Times New Roman" panose="02020603050405020304" pitchFamily="18" charset="0"/>
              </a:rPr>
              <a:t> O(1). But if N </a:t>
            </a:r>
            <a:r>
              <a:rPr lang="en-US" altLang="en-US" sz="2000" dirty="0">
                <a:latin typeface="+mj-lt"/>
                <a:cs typeface="Times New Roman" panose="02020603050405020304" pitchFamily="18" charset="0"/>
              </a:rPr>
              <a:t>is much larger than </a:t>
            </a:r>
            <a:r>
              <a:rPr lang="en-US" altLang="en-US" sz="1800" dirty="0" err="1">
                <a:latin typeface="+mj-lt"/>
                <a:cs typeface="Times New Roman" panose="02020603050405020304" pitchFamily="18" charset="0"/>
              </a:rPr>
              <a:t>hSize</a:t>
            </a:r>
            <a:r>
              <a:rPr lang="en-US" altLang="en-US" sz="1800" dirty="0">
                <a:latin typeface="+mj-lt"/>
                <a:cs typeface="Times New Roman" panose="02020603050405020304" pitchFamily="18" charset="0"/>
              </a:rPr>
              <a:t>, we are looking at an </a:t>
            </a:r>
            <a:r>
              <a:rPr lang="en-US" altLang="en-US" sz="2000" dirty="0">
                <a:latin typeface="+mj-lt"/>
                <a:cs typeface="Times New Roman" panose="02020603050405020304" pitchFamily="18" charset="0"/>
              </a:rPr>
              <a:t>O(N) linear search sped up by a constant factor (</a:t>
            </a:r>
            <a:r>
              <a:rPr lang="en-US" altLang="en-US" sz="1800" dirty="0" err="1">
                <a:latin typeface="+mj-lt"/>
                <a:cs typeface="Times New Roman" panose="02020603050405020304" pitchFamily="18" charset="0"/>
              </a:rPr>
              <a:t>hSize</a:t>
            </a:r>
            <a:r>
              <a:rPr lang="en-US" altLang="en-US" sz="1800" dirty="0">
                <a:latin typeface="+mj-lt"/>
                <a:cs typeface="Times New Roman" panose="02020603050405020304" pitchFamily="18" charset="0"/>
              </a:rPr>
              <a:t>), but still </a:t>
            </a:r>
            <a:r>
              <a:rPr lang="en-US" altLang="en-US" sz="2000" dirty="0">
                <a:latin typeface="+mj-lt"/>
                <a:cs typeface="Times New Roman" panose="02020603050405020304" pitchFamily="18" charset="0"/>
              </a:rPr>
              <a:t>O(N). </a:t>
            </a:r>
          </a:p>
          <a:p>
            <a:pPr marL="0" lvl="0" indent="0" eaLnBrk="0" fontAlgn="base" hangingPunct="0">
              <a:lnSpc>
                <a:spcPct val="100000"/>
              </a:lnSpc>
              <a:spcBef>
                <a:spcPct val="0"/>
              </a:spcBef>
              <a:spcAft>
                <a:spcPct val="0"/>
              </a:spcAft>
              <a:buClrTx/>
              <a:buSzTx/>
              <a:buNone/>
            </a:pPr>
            <a:endParaRPr lang="en-US" altLang="en-US" sz="2000" dirty="0">
              <a:latin typeface="+mj-lt"/>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altLang="en-US" sz="2000" dirty="0">
                <a:latin typeface="+mj-lt"/>
                <a:cs typeface="Times New Roman" panose="02020603050405020304" pitchFamily="18" charset="0"/>
              </a:rPr>
              <a:t>Hash tables let us trade space for speed.</a:t>
            </a:r>
            <a:endParaRPr lang="en-US" altLang="en-US" sz="2000" dirty="0">
              <a:latin typeface="+mj-lt"/>
            </a:endParaRPr>
          </a:p>
          <a:p>
            <a:endParaRPr lang="en-US" sz="1800" dirty="0">
              <a:latin typeface="+mj-lt"/>
            </a:endParaRPr>
          </a:p>
        </p:txBody>
      </p:sp>
      <p:sp>
        <p:nvSpPr>
          <p:cNvPr id="4" name="Slide Number Placeholder 3">
            <a:extLst>
              <a:ext uri="{FF2B5EF4-FFF2-40B4-BE49-F238E27FC236}">
                <a16:creationId xmlns:a16="http://schemas.microsoft.com/office/drawing/2014/main" id="{CDED8A23-B70C-4290-B353-E40C0C02B504}"/>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477662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D07B4EA7-C448-4E3B-B8F2-AD53C75C3F14}"/>
              </a:ext>
            </a:extLst>
          </p:cNvPr>
          <p:cNvSpPr>
            <a:spLocks noGrp="1" noChangeArrowheads="1"/>
          </p:cNvSpPr>
          <p:nvPr>
            <p:ph type="title"/>
          </p:nvPr>
        </p:nvSpPr>
        <p:spPr>
          <a:xfrm>
            <a:off x="1143000" y="563880"/>
            <a:ext cx="9875520" cy="1356360"/>
          </a:xfrm>
        </p:spPr>
        <p:txBody>
          <a:bodyPr/>
          <a:lstStyle/>
          <a:p>
            <a:r>
              <a:rPr lang="en-US" altLang="en-US" dirty="0"/>
              <a:t>Linear Probing</a:t>
            </a:r>
          </a:p>
        </p:txBody>
      </p:sp>
      <p:sp>
        <p:nvSpPr>
          <p:cNvPr id="150531" name="Rectangle 3" descr="Rectangle: Click to edit Master text styles&#10;Second level&#10;Third level&#10;Fourth level&#10;Fifth level">
            <a:extLst>
              <a:ext uri="{FF2B5EF4-FFF2-40B4-BE49-F238E27FC236}">
                <a16:creationId xmlns:a16="http://schemas.microsoft.com/office/drawing/2014/main" id="{5CBA5470-2B29-4F61-B94B-2EDDBB865CE4}"/>
              </a:ext>
            </a:extLst>
          </p:cNvPr>
          <p:cNvSpPr>
            <a:spLocks noGrp="1" noChangeArrowheads="1"/>
          </p:cNvSpPr>
          <p:nvPr>
            <p:ph sz="half" idx="1"/>
          </p:nvPr>
        </p:nvSpPr>
        <p:spPr>
          <a:xfrm>
            <a:off x="2133600" y="1676400"/>
            <a:ext cx="4114800" cy="4572000"/>
          </a:xfrm>
        </p:spPr>
        <p:txBody>
          <a:bodyPr/>
          <a:lstStyle/>
          <a:p>
            <a:pPr>
              <a:lnSpc>
                <a:spcPct val="90000"/>
              </a:lnSpc>
            </a:pPr>
            <a:r>
              <a:rPr lang="en-US" altLang="en-US" sz="2000" dirty="0">
                <a:solidFill>
                  <a:schemeClr val="tx2"/>
                </a:solidFill>
                <a:latin typeface="Verdana" panose="020B0604030504040204" pitchFamily="34" charset="0"/>
              </a:rPr>
              <a:t>Open addressing</a:t>
            </a:r>
            <a:r>
              <a:rPr lang="en-US" altLang="en-US" sz="2000" dirty="0">
                <a:latin typeface="Verdana" panose="020B0604030504040204" pitchFamily="34" charset="0"/>
              </a:rPr>
              <a:t>: the colliding item is placed in a different cell of the table</a:t>
            </a:r>
            <a:endParaRPr lang="en-US" altLang="en-US" sz="2000" b="1" dirty="0"/>
          </a:p>
          <a:p>
            <a:pPr>
              <a:lnSpc>
                <a:spcPct val="90000"/>
              </a:lnSpc>
            </a:pPr>
            <a:r>
              <a:rPr lang="en-US" altLang="en-US" sz="2000" b="1" dirty="0"/>
              <a:t>Linear probing</a:t>
            </a:r>
            <a:r>
              <a:rPr lang="en-US" altLang="en-US" sz="2000" dirty="0"/>
              <a:t> handles collisions by placing the colliding item in the next (circularly) available table cell</a:t>
            </a:r>
          </a:p>
          <a:p>
            <a:pPr>
              <a:lnSpc>
                <a:spcPct val="90000"/>
              </a:lnSpc>
            </a:pPr>
            <a:r>
              <a:rPr lang="en-US" altLang="en-US" sz="2000" dirty="0"/>
              <a:t>Each table cell inspected is referred to as a “probe”</a:t>
            </a:r>
          </a:p>
          <a:p>
            <a:pPr>
              <a:lnSpc>
                <a:spcPct val="90000"/>
              </a:lnSpc>
            </a:pPr>
            <a:r>
              <a:rPr lang="en-US" altLang="en-US" sz="2000" dirty="0"/>
              <a:t>Colliding items lump together, causing future collisions to cause a longer sequence of probes</a:t>
            </a:r>
          </a:p>
        </p:txBody>
      </p:sp>
      <p:sp>
        <p:nvSpPr>
          <p:cNvPr id="59" name="Slide Number Placeholder 58">
            <a:extLst>
              <a:ext uri="{FF2B5EF4-FFF2-40B4-BE49-F238E27FC236}">
                <a16:creationId xmlns:a16="http://schemas.microsoft.com/office/drawing/2014/main" id="{7C797C6C-6B27-49E7-BF48-8F7B8F1BF39F}"/>
              </a:ext>
            </a:extLst>
          </p:cNvPr>
          <p:cNvSpPr>
            <a:spLocks noGrp="1"/>
          </p:cNvSpPr>
          <p:nvPr>
            <p:ph type="sldNum" sz="quarter" idx="12"/>
          </p:nvPr>
        </p:nvSpPr>
        <p:spPr/>
        <p:txBody>
          <a:bodyPr/>
          <a:lstStyle/>
          <a:p>
            <a:fld id="{F0FD996B-65B9-424F-8C7E-F012DE96FAE5}" type="slidenum">
              <a:rPr lang="en-US" altLang="en-US"/>
              <a:pPr/>
              <a:t>21</a:t>
            </a:fld>
            <a:endParaRPr lang="en-US" altLang="en-US"/>
          </a:p>
        </p:txBody>
      </p:sp>
      <p:sp>
        <p:nvSpPr>
          <p:cNvPr id="150533" name="Rectangle 5">
            <a:extLst>
              <a:ext uri="{FF2B5EF4-FFF2-40B4-BE49-F238E27FC236}">
                <a16:creationId xmlns:a16="http://schemas.microsoft.com/office/drawing/2014/main" id="{7B533B30-8E9A-4C89-8D5C-F2B3B08D91D4}"/>
              </a:ext>
            </a:extLst>
          </p:cNvPr>
          <p:cNvSpPr>
            <a:spLocks noChangeArrowheads="1"/>
          </p:cNvSpPr>
          <p:nvPr/>
        </p:nvSpPr>
        <p:spPr bwMode="auto">
          <a:xfrm>
            <a:off x="6614160" y="27635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34" name="Rectangle 6">
            <a:extLst>
              <a:ext uri="{FF2B5EF4-FFF2-40B4-BE49-F238E27FC236}">
                <a16:creationId xmlns:a16="http://schemas.microsoft.com/office/drawing/2014/main" id="{0D6661F8-3B70-447E-A4E4-21AE372DD0CB}"/>
              </a:ext>
            </a:extLst>
          </p:cNvPr>
          <p:cNvSpPr>
            <a:spLocks noChangeArrowheads="1"/>
          </p:cNvSpPr>
          <p:nvPr/>
        </p:nvSpPr>
        <p:spPr bwMode="auto">
          <a:xfrm>
            <a:off x="6918960" y="27635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35" name="Rectangle 7">
            <a:extLst>
              <a:ext uri="{FF2B5EF4-FFF2-40B4-BE49-F238E27FC236}">
                <a16:creationId xmlns:a16="http://schemas.microsoft.com/office/drawing/2014/main" id="{A28ACA47-0465-421E-9695-CB5BDF4E3B81}"/>
              </a:ext>
            </a:extLst>
          </p:cNvPr>
          <p:cNvSpPr>
            <a:spLocks noChangeArrowheads="1"/>
          </p:cNvSpPr>
          <p:nvPr/>
        </p:nvSpPr>
        <p:spPr bwMode="auto">
          <a:xfrm>
            <a:off x="7223760" y="27635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36" name="Rectangle 8">
            <a:extLst>
              <a:ext uri="{FF2B5EF4-FFF2-40B4-BE49-F238E27FC236}">
                <a16:creationId xmlns:a16="http://schemas.microsoft.com/office/drawing/2014/main" id="{5942B2C1-CF80-460E-A58C-54E2D7116B7F}"/>
              </a:ext>
            </a:extLst>
          </p:cNvPr>
          <p:cNvSpPr>
            <a:spLocks noChangeArrowheads="1"/>
          </p:cNvSpPr>
          <p:nvPr/>
        </p:nvSpPr>
        <p:spPr bwMode="auto">
          <a:xfrm>
            <a:off x="7528560" y="27635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37" name="Rectangle 9">
            <a:extLst>
              <a:ext uri="{FF2B5EF4-FFF2-40B4-BE49-F238E27FC236}">
                <a16:creationId xmlns:a16="http://schemas.microsoft.com/office/drawing/2014/main" id="{3DF7B618-34E4-4A44-AEF3-8AD075ADFDB5}"/>
              </a:ext>
            </a:extLst>
          </p:cNvPr>
          <p:cNvSpPr>
            <a:spLocks noChangeArrowheads="1"/>
          </p:cNvSpPr>
          <p:nvPr/>
        </p:nvSpPr>
        <p:spPr bwMode="auto">
          <a:xfrm>
            <a:off x="7833360" y="27635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38" name="Rectangle 10">
            <a:extLst>
              <a:ext uri="{FF2B5EF4-FFF2-40B4-BE49-F238E27FC236}">
                <a16:creationId xmlns:a16="http://schemas.microsoft.com/office/drawing/2014/main" id="{44DFDA5C-E12B-41AE-9730-4C163A7012DB}"/>
              </a:ext>
            </a:extLst>
          </p:cNvPr>
          <p:cNvSpPr>
            <a:spLocks noChangeArrowheads="1"/>
          </p:cNvSpPr>
          <p:nvPr/>
        </p:nvSpPr>
        <p:spPr bwMode="auto">
          <a:xfrm>
            <a:off x="8138160" y="27635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39" name="Rectangle 11">
            <a:extLst>
              <a:ext uri="{FF2B5EF4-FFF2-40B4-BE49-F238E27FC236}">
                <a16:creationId xmlns:a16="http://schemas.microsoft.com/office/drawing/2014/main" id="{E43E3AB5-931B-46AD-99CE-D8C7F9394458}"/>
              </a:ext>
            </a:extLst>
          </p:cNvPr>
          <p:cNvSpPr>
            <a:spLocks noChangeArrowheads="1"/>
          </p:cNvSpPr>
          <p:nvPr/>
        </p:nvSpPr>
        <p:spPr bwMode="auto">
          <a:xfrm>
            <a:off x="8442960" y="27635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40" name="Rectangle 12">
            <a:extLst>
              <a:ext uri="{FF2B5EF4-FFF2-40B4-BE49-F238E27FC236}">
                <a16:creationId xmlns:a16="http://schemas.microsoft.com/office/drawing/2014/main" id="{9B396B43-DFA1-4F20-919D-153CFE5DEE46}"/>
              </a:ext>
            </a:extLst>
          </p:cNvPr>
          <p:cNvSpPr>
            <a:spLocks noChangeArrowheads="1"/>
          </p:cNvSpPr>
          <p:nvPr/>
        </p:nvSpPr>
        <p:spPr bwMode="auto">
          <a:xfrm>
            <a:off x="8747760" y="27635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41" name="Rectangle 13">
            <a:extLst>
              <a:ext uri="{FF2B5EF4-FFF2-40B4-BE49-F238E27FC236}">
                <a16:creationId xmlns:a16="http://schemas.microsoft.com/office/drawing/2014/main" id="{58F39A80-34C0-43AF-B00E-3DACF0DD9DD9}"/>
              </a:ext>
            </a:extLst>
          </p:cNvPr>
          <p:cNvSpPr>
            <a:spLocks noChangeArrowheads="1"/>
          </p:cNvSpPr>
          <p:nvPr/>
        </p:nvSpPr>
        <p:spPr bwMode="auto">
          <a:xfrm>
            <a:off x="9052560" y="27635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42" name="Rectangle 14">
            <a:extLst>
              <a:ext uri="{FF2B5EF4-FFF2-40B4-BE49-F238E27FC236}">
                <a16:creationId xmlns:a16="http://schemas.microsoft.com/office/drawing/2014/main" id="{27896BE1-0E5D-4798-A552-92589B129F17}"/>
              </a:ext>
            </a:extLst>
          </p:cNvPr>
          <p:cNvSpPr>
            <a:spLocks noChangeArrowheads="1"/>
          </p:cNvSpPr>
          <p:nvPr/>
        </p:nvSpPr>
        <p:spPr bwMode="auto">
          <a:xfrm>
            <a:off x="9357360" y="27635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43" name="Rectangle 15">
            <a:extLst>
              <a:ext uri="{FF2B5EF4-FFF2-40B4-BE49-F238E27FC236}">
                <a16:creationId xmlns:a16="http://schemas.microsoft.com/office/drawing/2014/main" id="{FBDC3A58-F506-41DA-B532-79B067279024}"/>
              </a:ext>
            </a:extLst>
          </p:cNvPr>
          <p:cNvSpPr>
            <a:spLocks noChangeArrowheads="1"/>
          </p:cNvSpPr>
          <p:nvPr/>
        </p:nvSpPr>
        <p:spPr bwMode="auto">
          <a:xfrm>
            <a:off x="9662160" y="27635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44" name="Rectangle 16">
            <a:extLst>
              <a:ext uri="{FF2B5EF4-FFF2-40B4-BE49-F238E27FC236}">
                <a16:creationId xmlns:a16="http://schemas.microsoft.com/office/drawing/2014/main" id="{2C145D8B-58F0-44D2-A164-6AE2FFC63F43}"/>
              </a:ext>
            </a:extLst>
          </p:cNvPr>
          <p:cNvSpPr>
            <a:spLocks noChangeArrowheads="1"/>
          </p:cNvSpPr>
          <p:nvPr/>
        </p:nvSpPr>
        <p:spPr bwMode="auto">
          <a:xfrm>
            <a:off x="9966960" y="27635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45" name="Rectangle 17">
            <a:extLst>
              <a:ext uri="{FF2B5EF4-FFF2-40B4-BE49-F238E27FC236}">
                <a16:creationId xmlns:a16="http://schemas.microsoft.com/office/drawing/2014/main" id="{8D22EFDE-CFCA-4F99-B63A-00DE2ED666AC}"/>
              </a:ext>
            </a:extLst>
          </p:cNvPr>
          <p:cNvSpPr>
            <a:spLocks noChangeArrowheads="1"/>
          </p:cNvSpPr>
          <p:nvPr/>
        </p:nvSpPr>
        <p:spPr bwMode="auto">
          <a:xfrm>
            <a:off x="10271760" y="27635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46" name="Text Box 18">
            <a:extLst>
              <a:ext uri="{FF2B5EF4-FFF2-40B4-BE49-F238E27FC236}">
                <a16:creationId xmlns:a16="http://schemas.microsoft.com/office/drawing/2014/main" id="{5605AD4E-0A6D-422C-B926-688BC9E9E85A}"/>
              </a:ext>
            </a:extLst>
          </p:cNvPr>
          <p:cNvSpPr txBox="1">
            <a:spLocks noChangeArrowheads="1"/>
          </p:cNvSpPr>
          <p:nvPr/>
        </p:nvSpPr>
        <p:spPr bwMode="auto">
          <a:xfrm>
            <a:off x="6617335" y="30302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0</a:t>
            </a:r>
          </a:p>
        </p:txBody>
      </p:sp>
      <p:sp>
        <p:nvSpPr>
          <p:cNvPr id="150547" name="Text Box 19">
            <a:extLst>
              <a:ext uri="{FF2B5EF4-FFF2-40B4-BE49-F238E27FC236}">
                <a16:creationId xmlns:a16="http://schemas.microsoft.com/office/drawing/2014/main" id="{B082D8F8-3A5C-4BE0-A2DA-9C70531919E8}"/>
              </a:ext>
            </a:extLst>
          </p:cNvPr>
          <p:cNvSpPr txBox="1">
            <a:spLocks noChangeArrowheads="1"/>
          </p:cNvSpPr>
          <p:nvPr/>
        </p:nvSpPr>
        <p:spPr bwMode="auto">
          <a:xfrm>
            <a:off x="6918960" y="30302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1</a:t>
            </a:r>
          </a:p>
        </p:txBody>
      </p:sp>
      <p:sp>
        <p:nvSpPr>
          <p:cNvPr id="150548" name="Text Box 20">
            <a:extLst>
              <a:ext uri="{FF2B5EF4-FFF2-40B4-BE49-F238E27FC236}">
                <a16:creationId xmlns:a16="http://schemas.microsoft.com/office/drawing/2014/main" id="{755F75BF-8FD2-4375-B487-F6F2240F46BC}"/>
              </a:ext>
            </a:extLst>
          </p:cNvPr>
          <p:cNvSpPr txBox="1">
            <a:spLocks noChangeArrowheads="1"/>
          </p:cNvSpPr>
          <p:nvPr/>
        </p:nvSpPr>
        <p:spPr bwMode="auto">
          <a:xfrm>
            <a:off x="7220585" y="30302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2</a:t>
            </a:r>
          </a:p>
        </p:txBody>
      </p:sp>
      <p:sp>
        <p:nvSpPr>
          <p:cNvPr id="150549" name="Text Box 21">
            <a:extLst>
              <a:ext uri="{FF2B5EF4-FFF2-40B4-BE49-F238E27FC236}">
                <a16:creationId xmlns:a16="http://schemas.microsoft.com/office/drawing/2014/main" id="{7415504B-A1A8-4336-A872-9D6077B1501A}"/>
              </a:ext>
            </a:extLst>
          </p:cNvPr>
          <p:cNvSpPr txBox="1">
            <a:spLocks noChangeArrowheads="1"/>
          </p:cNvSpPr>
          <p:nvPr/>
        </p:nvSpPr>
        <p:spPr bwMode="auto">
          <a:xfrm>
            <a:off x="7522210" y="30302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3</a:t>
            </a:r>
          </a:p>
        </p:txBody>
      </p:sp>
      <p:sp>
        <p:nvSpPr>
          <p:cNvPr id="150550" name="Text Box 22">
            <a:extLst>
              <a:ext uri="{FF2B5EF4-FFF2-40B4-BE49-F238E27FC236}">
                <a16:creationId xmlns:a16="http://schemas.microsoft.com/office/drawing/2014/main" id="{C4E5B6EF-21CE-43D5-B192-00B098EB9F08}"/>
              </a:ext>
            </a:extLst>
          </p:cNvPr>
          <p:cNvSpPr txBox="1">
            <a:spLocks noChangeArrowheads="1"/>
          </p:cNvSpPr>
          <p:nvPr/>
        </p:nvSpPr>
        <p:spPr bwMode="auto">
          <a:xfrm>
            <a:off x="7823835" y="30302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4</a:t>
            </a:r>
          </a:p>
        </p:txBody>
      </p:sp>
      <p:sp>
        <p:nvSpPr>
          <p:cNvPr id="150551" name="Text Box 23">
            <a:extLst>
              <a:ext uri="{FF2B5EF4-FFF2-40B4-BE49-F238E27FC236}">
                <a16:creationId xmlns:a16="http://schemas.microsoft.com/office/drawing/2014/main" id="{6C4476C2-9761-4718-A8B3-14FE7929AEA8}"/>
              </a:ext>
            </a:extLst>
          </p:cNvPr>
          <p:cNvSpPr txBox="1">
            <a:spLocks noChangeArrowheads="1"/>
          </p:cNvSpPr>
          <p:nvPr/>
        </p:nvSpPr>
        <p:spPr bwMode="auto">
          <a:xfrm>
            <a:off x="8125460" y="30302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5</a:t>
            </a:r>
          </a:p>
        </p:txBody>
      </p:sp>
      <p:sp>
        <p:nvSpPr>
          <p:cNvPr id="150552" name="Text Box 24">
            <a:extLst>
              <a:ext uri="{FF2B5EF4-FFF2-40B4-BE49-F238E27FC236}">
                <a16:creationId xmlns:a16="http://schemas.microsoft.com/office/drawing/2014/main" id="{D20FCF8F-DD93-40F5-86B8-2EE2BBBE6014}"/>
              </a:ext>
            </a:extLst>
          </p:cNvPr>
          <p:cNvSpPr txBox="1">
            <a:spLocks noChangeArrowheads="1"/>
          </p:cNvSpPr>
          <p:nvPr/>
        </p:nvSpPr>
        <p:spPr bwMode="auto">
          <a:xfrm>
            <a:off x="8427085" y="30302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6</a:t>
            </a:r>
          </a:p>
        </p:txBody>
      </p:sp>
      <p:sp>
        <p:nvSpPr>
          <p:cNvPr id="150553" name="Text Box 25">
            <a:extLst>
              <a:ext uri="{FF2B5EF4-FFF2-40B4-BE49-F238E27FC236}">
                <a16:creationId xmlns:a16="http://schemas.microsoft.com/office/drawing/2014/main" id="{27C321D7-FD90-48FF-9FF2-5E904D6FB8F4}"/>
              </a:ext>
            </a:extLst>
          </p:cNvPr>
          <p:cNvSpPr txBox="1">
            <a:spLocks noChangeArrowheads="1"/>
          </p:cNvSpPr>
          <p:nvPr/>
        </p:nvSpPr>
        <p:spPr bwMode="auto">
          <a:xfrm>
            <a:off x="8728710" y="30302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7</a:t>
            </a:r>
          </a:p>
        </p:txBody>
      </p:sp>
      <p:sp>
        <p:nvSpPr>
          <p:cNvPr id="150554" name="Text Box 26">
            <a:extLst>
              <a:ext uri="{FF2B5EF4-FFF2-40B4-BE49-F238E27FC236}">
                <a16:creationId xmlns:a16="http://schemas.microsoft.com/office/drawing/2014/main" id="{5FFFB04D-42EA-4CD9-B66D-D97E10FB252B}"/>
              </a:ext>
            </a:extLst>
          </p:cNvPr>
          <p:cNvSpPr txBox="1">
            <a:spLocks noChangeArrowheads="1"/>
          </p:cNvSpPr>
          <p:nvPr/>
        </p:nvSpPr>
        <p:spPr bwMode="auto">
          <a:xfrm>
            <a:off x="9030335" y="30302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8</a:t>
            </a:r>
          </a:p>
        </p:txBody>
      </p:sp>
      <p:sp>
        <p:nvSpPr>
          <p:cNvPr id="150555" name="Text Box 27">
            <a:extLst>
              <a:ext uri="{FF2B5EF4-FFF2-40B4-BE49-F238E27FC236}">
                <a16:creationId xmlns:a16="http://schemas.microsoft.com/office/drawing/2014/main" id="{90BE3BF2-281E-49D1-8747-F4944C3A01E8}"/>
              </a:ext>
            </a:extLst>
          </p:cNvPr>
          <p:cNvSpPr txBox="1">
            <a:spLocks noChangeArrowheads="1"/>
          </p:cNvSpPr>
          <p:nvPr/>
        </p:nvSpPr>
        <p:spPr bwMode="auto">
          <a:xfrm>
            <a:off x="9331960" y="30302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9</a:t>
            </a:r>
          </a:p>
        </p:txBody>
      </p:sp>
      <p:sp>
        <p:nvSpPr>
          <p:cNvPr id="150556" name="Text Box 28">
            <a:extLst>
              <a:ext uri="{FF2B5EF4-FFF2-40B4-BE49-F238E27FC236}">
                <a16:creationId xmlns:a16="http://schemas.microsoft.com/office/drawing/2014/main" id="{D9228AFA-F9FE-4B59-AE8B-4114B7A47157}"/>
              </a:ext>
            </a:extLst>
          </p:cNvPr>
          <p:cNvSpPr txBox="1">
            <a:spLocks noChangeArrowheads="1"/>
          </p:cNvSpPr>
          <p:nvPr/>
        </p:nvSpPr>
        <p:spPr bwMode="auto">
          <a:xfrm>
            <a:off x="9576435" y="303022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10</a:t>
            </a:r>
          </a:p>
        </p:txBody>
      </p:sp>
      <p:sp>
        <p:nvSpPr>
          <p:cNvPr id="150557" name="Text Box 29">
            <a:extLst>
              <a:ext uri="{FF2B5EF4-FFF2-40B4-BE49-F238E27FC236}">
                <a16:creationId xmlns:a16="http://schemas.microsoft.com/office/drawing/2014/main" id="{A1F9D9D5-BDA9-41C5-B4F3-226DF240BAA9}"/>
              </a:ext>
            </a:extLst>
          </p:cNvPr>
          <p:cNvSpPr txBox="1">
            <a:spLocks noChangeArrowheads="1"/>
          </p:cNvSpPr>
          <p:nvPr/>
        </p:nvSpPr>
        <p:spPr bwMode="auto">
          <a:xfrm>
            <a:off x="9878060" y="303022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11</a:t>
            </a:r>
          </a:p>
        </p:txBody>
      </p:sp>
      <p:sp>
        <p:nvSpPr>
          <p:cNvPr id="150558" name="Text Box 30">
            <a:extLst>
              <a:ext uri="{FF2B5EF4-FFF2-40B4-BE49-F238E27FC236}">
                <a16:creationId xmlns:a16="http://schemas.microsoft.com/office/drawing/2014/main" id="{96921A90-A0CC-4D50-B627-9B34E4C864E9}"/>
              </a:ext>
            </a:extLst>
          </p:cNvPr>
          <p:cNvSpPr txBox="1">
            <a:spLocks noChangeArrowheads="1"/>
          </p:cNvSpPr>
          <p:nvPr/>
        </p:nvSpPr>
        <p:spPr bwMode="auto">
          <a:xfrm>
            <a:off x="10179685" y="303022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12</a:t>
            </a:r>
          </a:p>
        </p:txBody>
      </p:sp>
      <p:sp>
        <p:nvSpPr>
          <p:cNvPr id="150559" name="Rectangle 31">
            <a:extLst>
              <a:ext uri="{FF2B5EF4-FFF2-40B4-BE49-F238E27FC236}">
                <a16:creationId xmlns:a16="http://schemas.microsoft.com/office/drawing/2014/main" id="{24848F40-C27D-4A9E-AAF1-FD9E9EDC2735}"/>
              </a:ext>
            </a:extLst>
          </p:cNvPr>
          <p:cNvSpPr>
            <a:spLocks noChangeArrowheads="1"/>
          </p:cNvSpPr>
          <p:nvPr/>
        </p:nvSpPr>
        <p:spPr bwMode="auto">
          <a:xfrm>
            <a:off x="6614160" y="39827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60" name="Rectangle 32">
            <a:extLst>
              <a:ext uri="{FF2B5EF4-FFF2-40B4-BE49-F238E27FC236}">
                <a16:creationId xmlns:a16="http://schemas.microsoft.com/office/drawing/2014/main" id="{1D4F958A-EC55-4C11-A935-C82F2F1A55F3}"/>
              </a:ext>
            </a:extLst>
          </p:cNvPr>
          <p:cNvSpPr>
            <a:spLocks noChangeArrowheads="1"/>
          </p:cNvSpPr>
          <p:nvPr/>
        </p:nvSpPr>
        <p:spPr bwMode="auto">
          <a:xfrm>
            <a:off x="6918960" y="39827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61" name="Rectangle 33">
            <a:extLst>
              <a:ext uri="{FF2B5EF4-FFF2-40B4-BE49-F238E27FC236}">
                <a16:creationId xmlns:a16="http://schemas.microsoft.com/office/drawing/2014/main" id="{C1395FB5-92F0-4529-B1EC-AB321B449221}"/>
              </a:ext>
            </a:extLst>
          </p:cNvPr>
          <p:cNvSpPr>
            <a:spLocks noChangeArrowheads="1"/>
          </p:cNvSpPr>
          <p:nvPr/>
        </p:nvSpPr>
        <p:spPr bwMode="auto">
          <a:xfrm>
            <a:off x="7223760" y="39827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41</a:t>
            </a:r>
          </a:p>
        </p:txBody>
      </p:sp>
      <p:sp>
        <p:nvSpPr>
          <p:cNvPr id="150562" name="Rectangle 34">
            <a:extLst>
              <a:ext uri="{FF2B5EF4-FFF2-40B4-BE49-F238E27FC236}">
                <a16:creationId xmlns:a16="http://schemas.microsoft.com/office/drawing/2014/main" id="{BDFA1000-83BB-4C10-B3CF-C1C41DD9A01F}"/>
              </a:ext>
            </a:extLst>
          </p:cNvPr>
          <p:cNvSpPr>
            <a:spLocks noChangeArrowheads="1"/>
          </p:cNvSpPr>
          <p:nvPr/>
        </p:nvSpPr>
        <p:spPr bwMode="auto">
          <a:xfrm>
            <a:off x="7528560" y="39827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63" name="Rectangle 35">
            <a:extLst>
              <a:ext uri="{FF2B5EF4-FFF2-40B4-BE49-F238E27FC236}">
                <a16:creationId xmlns:a16="http://schemas.microsoft.com/office/drawing/2014/main" id="{D5CDBD54-8326-41BF-BF86-9C5673467B2A}"/>
              </a:ext>
            </a:extLst>
          </p:cNvPr>
          <p:cNvSpPr>
            <a:spLocks noChangeArrowheads="1"/>
          </p:cNvSpPr>
          <p:nvPr/>
        </p:nvSpPr>
        <p:spPr bwMode="auto">
          <a:xfrm>
            <a:off x="7833360" y="39827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64" name="Rectangle 36">
            <a:extLst>
              <a:ext uri="{FF2B5EF4-FFF2-40B4-BE49-F238E27FC236}">
                <a16:creationId xmlns:a16="http://schemas.microsoft.com/office/drawing/2014/main" id="{BE3B6690-0E4D-4ADB-9F0E-A967366DC000}"/>
              </a:ext>
            </a:extLst>
          </p:cNvPr>
          <p:cNvSpPr>
            <a:spLocks noChangeArrowheads="1"/>
          </p:cNvSpPr>
          <p:nvPr/>
        </p:nvSpPr>
        <p:spPr bwMode="auto">
          <a:xfrm>
            <a:off x="8138160" y="39827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18</a:t>
            </a:r>
          </a:p>
        </p:txBody>
      </p:sp>
      <p:sp>
        <p:nvSpPr>
          <p:cNvPr id="150565" name="Rectangle 37">
            <a:extLst>
              <a:ext uri="{FF2B5EF4-FFF2-40B4-BE49-F238E27FC236}">
                <a16:creationId xmlns:a16="http://schemas.microsoft.com/office/drawing/2014/main" id="{3794BCE0-D78D-42FC-81D6-F8C5DFE6F5DA}"/>
              </a:ext>
            </a:extLst>
          </p:cNvPr>
          <p:cNvSpPr>
            <a:spLocks noChangeArrowheads="1"/>
          </p:cNvSpPr>
          <p:nvPr/>
        </p:nvSpPr>
        <p:spPr bwMode="auto">
          <a:xfrm>
            <a:off x="8442960" y="39827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44</a:t>
            </a:r>
          </a:p>
        </p:txBody>
      </p:sp>
      <p:sp>
        <p:nvSpPr>
          <p:cNvPr id="150566" name="Rectangle 38">
            <a:extLst>
              <a:ext uri="{FF2B5EF4-FFF2-40B4-BE49-F238E27FC236}">
                <a16:creationId xmlns:a16="http://schemas.microsoft.com/office/drawing/2014/main" id="{7641D7E1-733A-445F-B7C3-BF87D9A226D9}"/>
              </a:ext>
            </a:extLst>
          </p:cNvPr>
          <p:cNvSpPr>
            <a:spLocks noChangeArrowheads="1"/>
          </p:cNvSpPr>
          <p:nvPr/>
        </p:nvSpPr>
        <p:spPr bwMode="auto">
          <a:xfrm>
            <a:off x="8747760" y="39827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59</a:t>
            </a:r>
          </a:p>
        </p:txBody>
      </p:sp>
      <p:sp>
        <p:nvSpPr>
          <p:cNvPr id="150567" name="Rectangle 39">
            <a:extLst>
              <a:ext uri="{FF2B5EF4-FFF2-40B4-BE49-F238E27FC236}">
                <a16:creationId xmlns:a16="http://schemas.microsoft.com/office/drawing/2014/main" id="{5EECAB24-A5BF-4A01-93B4-2ADCF66497D8}"/>
              </a:ext>
            </a:extLst>
          </p:cNvPr>
          <p:cNvSpPr>
            <a:spLocks noChangeArrowheads="1"/>
          </p:cNvSpPr>
          <p:nvPr/>
        </p:nvSpPr>
        <p:spPr bwMode="auto">
          <a:xfrm>
            <a:off x="9052560" y="39827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32</a:t>
            </a:r>
          </a:p>
        </p:txBody>
      </p:sp>
      <p:sp>
        <p:nvSpPr>
          <p:cNvPr id="150568" name="Rectangle 40">
            <a:extLst>
              <a:ext uri="{FF2B5EF4-FFF2-40B4-BE49-F238E27FC236}">
                <a16:creationId xmlns:a16="http://schemas.microsoft.com/office/drawing/2014/main" id="{136A1AF1-E756-4085-8710-401A1C38A897}"/>
              </a:ext>
            </a:extLst>
          </p:cNvPr>
          <p:cNvSpPr>
            <a:spLocks noChangeArrowheads="1"/>
          </p:cNvSpPr>
          <p:nvPr/>
        </p:nvSpPr>
        <p:spPr bwMode="auto">
          <a:xfrm>
            <a:off x="9357360" y="39827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22</a:t>
            </a:r>
          </a:p>
        </p:txBody>
      </p:sp>
      <p:sp>
        <p:nvSpPr>
          <p:cNvPr id="150569" name="Rectangle 41">
            <a:extLst>
              <a:ext uri="{FF2B5EF4-FFF2-40B4-BE49-F238E27FC236}">
                <a16:creationId xmlns:a16="http://schemas.microsoft.com/office/drawing/2014/main" id="{07FF809C-3006-4022-ABE3-63F3B42AE861}"/>
              </a:ext>
            </a:extLst>
          </p:cNvPr>
          <p:cNvSpPr>
            <a:spLocks noChangeArrowheads="1"/>
          </p:cNvSpPr>
          <p:nvPr/>
        </p:nvSpPr>
        <p:spPr bwMode="auto">
          <a:xfrm>
            <a:off x="9662160" y="39827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31</a:t>
            </a:r>
          </a:p>
        </p:txBody>
      </p:sp>
      <p:sp>
        <p:nvSpPr>
          <p:cNvPr id="150570" name="Rectangle 42">
            <a:extLst>
              <a:ext uri="{FF2B5EF4-FFF2-40B4-BE49-F238E27FC236}">
                <a16:creationId xmlns:a16="http://schemas.microsoft.com/office/drawing/2014/main" id="{9E439F56-4F50-406C-9A83-C83EBDF56AF0}"/>
              </a:ext>
            </a:extLst>
          </p:cNvPr>
          <p:cNvSpPr>
            <a:spLocks noChangeArrowheads="1"/>
          </p:cNvSpPr>
          <p:nvPr/>
        </p:nvSpPr>
        <p:spPr bwMode="auto">
          <a:xfrm>
            <a:off x="9966960" y="39827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73</a:t>
            </a:r>
          </a:p>
        </p:txBody>
      </p:sp>
      <p:sp>
        <p:nvSpPr>
          <p:cNvPr id="150571" name="Rectangle 43">
            <a:extLst>
              <a:ext uri="{FF2B5EF4-FFF2-40B4-BE49-F238E27FC236}">
                <a16:creationId xmlns:a16="http://schemas.microsoft.com/office/drawing/2014/main" id="{67758E0A-B29A-4995-94CE-A381598CF45D}"/>
              </a:ext>
            </a:extLst>
          </p:cNvPr>
          <p:cNvSpPr>
            <a:spLocks noChangeArrowheads="1"/>
          </p:cNvSpPr>
          <p:nvPr/>
        </p:nvSpPr>
        <p:spPr bwMode="auto">
          <a:xfrm>
            <a:off x="10271760" y="398272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a:t>
            </a:r>
          </a:p>
        </p:txBody>
      </p:sp>
      <p:sp>
        <p:nvSpPr>
          <p:cNvPr id="150572" name="Text Box 44">
            <a:extLst>
              <a:ext uri="{FF2B5EF4-FFF2-40B4-BE49-F238E27FC236}">
                <a16:creationId xmlns:a16="http://schemas.microsoft.com/office/drawing/2014/main" id="{5F4F4F78-B7A3-446F-ACF8-5E7FE414C01E}"/>
              </a:ext>
            </a:extLst>
          </p:cNvPr>
          <p:cNvSpPr txBox="1">
            <a:spLocks noChangeArrowheads="1"/>
          </p:cNvSpPr>
          <p:nvPr/>
        </p:nvSpPr>
        <p:spPr bwMode="auto">
          <a:xfrm>
            <a:off x="6617335" y="42494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0</a:t>
            </a:r>
          </a:p>
        </p:txBody>
      </p:sp>
      <p:sp>
        <p:nvSpPr>
          <p:cNvPr id="150573" name="Text Box 45">
            <a:extLst>
              <a:ext uri="{FF2B5EF4-FFF2-40B4-BE49-F238E27FC236}">
                <a16:creationId xmlns:a16="http://schemas.microsoft.com/office/drawing/2014/main" id="{D593DEFB-CBA9-4A87-AE41-1FB5E1D8A4A1}"/>
              </a:ext>
            </a:extLst>
          </p:cNvPr>
          <p:cNvSpPr txBox="1">
            <a:spLocks noChangeArrowheads="1"/>
          </p:cNvSpPr>
          <p:nvPr/>
        </p:nvSpPr>
        <p:spPr bwMode="auto">
          <a:xfrm>
            <a:off x="6918960" y="42494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1</a:t>
            </a:r>
          </a:p>
        </p:txBody>
      </p:sp>
      <p:sp>
        <p:nvSpPr>
          <p:cNvPr id="150574" name="Text Box 46">
            <a:extLst>
              <a:ext uri="{FF2B5EF4-FFF2-40B4-BE49-F238E27FC236}">
                <a16:creationId xmlns:a16="http://schemas.microsoft.com/office/drawing/2014/main" id="{94E7EF17-E131-4A26-8791-993A9824880C}"/>
              </a:ext>
            </a:extLst>
          </p:cNvPr>
          <p:cNvSpPr txBox="1">
            <a:spLocks noChangeArrowheads="1"/>
          </p:cNvSpPr>
          <p:nvPr/>
        </p:nvSpPr>
        <p:spPr bwMode="auto">
          <a:xfrm>
            <a:off x="7220585" y="42494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2</a:t>
            </a:r>
          </a:p>
        </p:txBody>
      </p:sp>
      <p:sp>
        <p:nvSpPr>
          <p:cNvPr id="150575" name="Text Box 47">
            <a:extLst>
              <a:ext uri="{FF2B5EF4-FFF2-40B4-BE49-F238E27FC236}">
                <a16:creationId xmlns:a16="http://schemas.microsoft.com/office/drawing/2014/main" id="{77DEC6AE-4BD9-4546-B8E8-E19F848E0827}"/>
              </a:ext>
            </a:extLst>
          </p:cNvPr>
          <p:cNvSpPr txBox="1">
            <a:spLocks noChangeArrowheads="1"/>
          </p:cNvSpPr>
          <p:nvPr/>
        </p:nvSpPr>
        <p:spPr bwMode="auto">
          <a:xfrm>
            <a:off x="7522210" y="42494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3</a:t>
            </a:r>
          </a:p>
        </p:txBody>
      </p:sp>
      <p:sp>
        <p:nvSpPr>
          <p:cNvPr id="150576" name="Text Box 48">
            <a:extLst>
              <a:ext uri="{FF2B5EF4-FFF2-40B4-BE49-F238E27FC236}">
                <a16:creationId xmlns:a16="http://schemas.microsoft.com/office/drawing/2014/main" id="{C9AE0F32-9ACF-410F-A22D-9EB912606708}"/>
              </a:ext>
            </a:extLst>
          </p:cNvPr>
          <p:cNvSpPr txBox="1">
            <a:spLocks noChangeArrowheads="1"/>
          </p:cNvSpPr>
          <p:nvPr/>
        </p:nvSpPr>
        <p:spPr bwMode="auto">
          <a:xfrm>
            <a:off x="7823835" y="42494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4</a:t>
            </a:r>
          </a:p>
        </p:txBody>
      </p:sp>
      <p:sp>
        <p:nvSpPr>
          <p:cNvPr id="150577" name="Text Box 49">
            <a:extLst>
              <a:ext uri="{FF2B5EF4-FFF2-40B4-BE49-F238E27FC236}">
                <a16:creationId xmlns:a16="http://schemas.microsoft.com/office/drawing/2014/main" id="{32F641F5-854C-4305-AFBD-A5118E34638B}"/>
              </a:ext>
            </a:extLst>
          </p:cNvPr>
          <p:cNvSpPr txBox="1">
            <a:spLocks noChangeArrowheads="1"/>
          </p:cNvSpPr>
          <p:nvPr/>
        </p:nvSpPr>
        <p:spPr bwMode="auto">
          <a:xfrm>
            <a:off x="8125460" y="42494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5</a:t>
            </a:r>
          </a:p>
        </p:txBody>
      </p:sp>
      <p:sp>
        <p:nvSpPr>
          <p:cNvPr id="150578" name="Text Box 50">
            <a:extLst>
              <a:ext uri="{FF2B5EF4-FFF2-40B4-BE49-F238E27FC236}">
                <a16:creationId xmlns:a16="http://schemas.microsoft.com/office/drawing/2014/main" id="{F76E0CE6-EFAB-40E9-9146-182A281EB160}"/>
              </a:ext>
            </a:extLst>
          </p:cNvPr>
          <p:cNvSpPr txBox="1">
            <a:spLocks noChangeArrowheads="1"/>
          </p:cNvSpPr>
          <p:nvPr/>
        </p:nvSpPr>
        <p:spPr bwMode="auto">
          <a:xfrm>
            <a:off x="8427085" y="42494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6</a:t>
            </a:r>
          </a:p>
        </p:txBody>
      </p:sp>
      <p:sp>
        <p:nvSpPr>
          <p:cNvPr id="150579" name="Text Box 51">
            <a:extLst>
              <a:ext uri="{FF2B5EF4-FFF2-40B4-BE49-F238E27FC236}">
                <a16:creationId xmlns:a16="http://schemas.microsoft.com/office/drawing/2014/main" id="{3040FC21-88BE-445F-B3CB-FC87447B4B02}"/>
              </a:ext>
            </a:extLst>
          </p:cNvPr>
          <p:cNvSpPr txBox="1">
            <a:spLocks noChangeArrowheads="1"/>
          </p:cNvSpPr>
          <p:nvPr/>
        </p:nvSpPr>
        <p:spPr bwMode="auto">
          <a:xfrm>
            <a:off x="8728710" y="42494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7</a:t>
            </a:r>
          </a:p>
        </p:txBody>
      </p:sp>
      <p:sp>
        <p:nvSpPr>
          <p:cNvPr id="150580" name="Text Box 52">
            <a:extLst>
              <a:ext uri="{FF2B5EF4-FFF2-40B4-BE49-F238E27FC236}">
                <a16:creationId xmlns:a16="http://schemas.microsoft.com/office/drawing/2014/main" id="{B4BC3EEF-538E-48DB-8BB4-D778EB229DC0}"/>
              </a:ext>
            </a:extLst>
          </p:cNvPr>
          <p:cNvSpPr txBox="1">
            <a:spLocks noChangeArrowheads="1"/>
          </p:cNvSpPr>
          <p:nvPr/>
        </p:nvSpPr>
        <p:spPr bwMode="auto">
          <a:xfrm>
            <a:off x="9030335" y="42494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8</a:t>
            </a:r>
          </a:p>
        </p:txBody>
      </p:sp>
      <p:sp>
        <p:nvSpPr>
          <p:cNvPr id="150581" name="Text Box 53">
            <a:extLst>
              <a:ext uri="{FF2B5EF4-FFF2-40B4-BE49-F238E27FC236}">
                <a16:creationId xmlns:a16="http://schemas.microsoft.com/office/drawing/2014/main" id="{15E31BF0-F19F-48BC-9D09-A310ECC25F2C}"/>
              </a:ext>
            </a:extLst>
          </p:cNvPr>
          <p:cNvSpPr txBox="1">
            <a:spLocks noChangeArrowheads="1"/>
          </p:cNvSpPr>
          <p:nvPr/>
        </p:nvSpPr>
        <p:spPr bwMode="auto">
          <a:xfrm>
            <a:off x="9331960" y="424942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9</a:t>
            </a:r>
          </a:p>
        </p:txBody>
      </p:sp>
      <p:sp>
        <p:nvSpPr>
          <p:cNvPr id="150582" name="Text Box 54">
            <a:extLst>
              <a:ext uri="{FF2B5EF4-FFF2-40B4-BE49-F238E27FC236}">
                <a16:creationId xmlns:a16="http://schemas.microsoft.com/office/drawing/2014/main" id="{037B308C-E768-4902-B1FF-052B89B17E01}"/>
              </a:ext>
            </a:extLst>
          </p:cNvPr>
          <p:cNvSpPr txBox="1">
            <a:spLocks noChangeArrowheads="1"/>
          </p:cNvSpPr>
          <p:nvPr/>
        </p:nvSpPr>
        <p:spPr bwMode="auto">
          <a:xfrm>
            <a:off x="9576435" y="424942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10</a:t>
            </a:r>
          </a:p>
        </p:txBody>
      </p:sp>
      <p:sp>
        <p:nvSpPr>
          <p:cNvPr id="150583" name="Text Box 55">
            <a:extLst>
              <a:ext uri="{FF2B5EF4-FFF2-40B4-BE49-F238E27FC236}">
                <a16:creationId xmlns:a16="http://schemas.microsoft.com/office/drawing/2014/main" id="{BFD1E556-0412-412D-BD3C-9DF41D6067FA}"/>
              </a:ext>
            </a:extLst>
          </p:cNvPr>
          <p:cNvSpPr txBox="1">
            <a:spLocks noChangeArrowheads="1"/>
          </p:cNvSpPr>
          <p:nvPr/>
        </p:nvSpPr>
        <p:spPr bwMode="auto">
          <a:xfrm>
            <a:off x="9878060" y="424942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11</a:t>
            </a:r>
          </a:p>
        </p:txBody>
      </p:sp>
      <p:sp>
        <p:nvSpPr>
          <p:cNvPr id="150584" name="Text Box 56">
            <a:extLst>
              <a:ext uri="{FF2B5EF4-FFF2-40B4-BE49-F238E27FC236}">
                <a16:creationId xmlns:a16="http://schemas.microsoft.com/office/drawing/2014/main" id="{41C979E8-0C2F-4C97-B77D-27BDC673965A}"/>
              </a:ext>
            </a:extLst>
          </p:cNvPr>
          <p:cNvSpPr txBox="1">
            <a:spLocks noChangeArrowheads="1"/>
          </p:cNvSpPr>
          <p:nvPr/>
        </p:nvSpPr>
        <p:spPr bwMode="auto">
          <a:xfrm>
            <a:off x="10179685" y="424942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12</a:t>
            </a:r>
          </a:p>
        </p:txBody>
      </p:sp>
      <p:sp>
        <p:nvSpPr>
          <p:cNvPr id="150585" name="AutoShape 57">
            <a:extLst>
              <a:ext uri="{FF2B5EF4-FFF2-40B4-BE49-F238E27FC236}">
                <a16:creationId xmlns:a16="http://schemas.microsoft.com/office/drawing/2014/main" id="{F3549F3A-F72D-4C45-A562-7F59328692DE}"/>
              </a:ext>
            </a:extLst>
          </p:cNvPr>
          <p:cNvSpPr>
            <a:spLocks noChangeArrowheads="1"/>
          </p:cNvSpPr>
          <p:nvPr/>
        </p:nvSpPr>
        <p:spPr bwMode="auto">
          <a:xfrm>
            <a:off x="8442960" y="3449320"/>
            <a:ext cx="304800" cy="304800"/>
          </a:xfrm>
          <a:prstGeom prst="downArrow">
            <a:avLst>
              <a:gd name="adj1" fmla="val 50000"/>
              <a:gd name="adj2" fmla="val 25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788F1300-7F0C-4C72-A3B4-12743F0FDE10}"/>
              </a:ext>
            </a:extLst>
          </p:cNvPr>
          <p:cNvSpPr>
            <a:spLocks noGrp="1" noChangeArrowheads="1"/>
          </p:cNvSpPr>
          <p:nvPr>
            <p:ph type="title"/>
          </p:nvPr>
        </p:nvSpPr>
        <p:spPr/>
        <p:txBody>
          <a:bodyPr/>
          <a:lstStyle/>
          <a:p>
            <a:r>
              <a:rPr lang="en-US" altLang="en-US"/>
              <a:t>Search with Linear Probing</a:t>
            </a:r>
          </a:p>
        </p:txBody>
      </p:sp>
      <p:sp>
        <p:nvSpPr>
          <p:cNvPr id="151555" name="Rectangle 3" descr="Rectangle: Click to edit Master text styles&#10;Second level&#10;Third level&#10;Fourth level&#10;Fifth level">
            <a:extLst>
              <a:ext uri="{FF2B5EF4-FFF2-40B4-BE49-F238E27FC236}">
                <a16:creationId xmlns:a16="http://schemas.microsoft.com/office/drawing/2014/main" id="{C58D4854-51BD-4F4D-9663-1D1C782E60EA}"/>
              </a:ext>
            </a:extLst>
          </p:cNvPr>
          <p:cNvSpPr>
            <a:spLocks noGrp="1" noChangeArrowheads="1"/>
          </p:cNvSpPr>
          <p:nvPr>
            <p:ph sz="half" idx="1"/>
          </p:nvPr>
        </p:nvSpPr>
        <p:spPr>
          <a:xfrm>
            <a:off x="2286000" y="1676400"/>
            <a:ext cx="3733800" cy="4419600"/>
          </a:xfrm>
        </p:spPr>
        <p:txBody>
          <a:bodyPr/>
          <a:lstStyle/>
          <a:p>
            <a:r>
              <a:rPr lang="en-US" altLang="en-US" sz="2400"/>
              <a:t>Consider a hash table </a:t>
            </a:r>
            <a:r>
              <a:rPr lang="en-US" altLang="en-US" sz="2400" b="1" i="1">
                <a:latin typeface="Times New Roman" panose="02020603050405020304" pitchFamily="18" charset="0"/>
              </a:rPr>
              <a:t>A</a:t>
            </a:r>
            <a:r>
              <a:rPr lang="en-US" altLang="en-US" sz="2400"/>
              <a:t> that uses linear probing</a:t>
            </a:r>
          </a:p>
          <a:p>
            <a:r>
              <a:rPr lang="en-US" altLang="en-US" sz="2400">
                <a:solidFill>
                  <a:schemeClr val="tx2"/>
                </a:solidFill>
              </a:rPr>
              <a:t>get</a:t>
            </a:r>
            <a:r>
              <a:rPr lang="en-US" altLang="en-US" sz="2400">
                <a:latin typeface="Times New Roman" panose="02020603050405020304" pitchFamily="18" charset="0"/>
              </a:rPr>
              <a:t>(</a:t>
            </a:r>
            <a:r>
              <a:rPr lang="en-US" altLang="en-US" sz="2400" b="1" i="1">
                <a:latin typeface="Times New Roman" panose="02020603050405020304" pitchFamily="18" charset="0"/>
              </a:rPr>
              <a:t>k</a:t>
            </a:r>
            <a:r>
              <a:rPr lang="en-US" altLang="en-US" sz="2400">
                <a:latin typeface="Times New Roman" panose="02020603050405020304" pitchFamily="18" charset="0"/>
              </a:rPr>
              <a:t>)</a:t>
            </a:r>
          </a:p>
          <a:p>
            <a:pPr lvl="1"/>
            <a:r>
              <a:rPr lang="en-US" altLang="en-US"/>
              <a:t>We start at cell </a:t>
            </a:r>
            <a:r>
              <a:rPr lang="en-US" altLang="en-US" b="1" i="1">
                <a:latin typeface="Times New Roman" panose="02020603050405020304" pitchFamily="18" charset="0"/>
              </a:rPr>
              <a:t>h</a:t>
            </a:r>
            <a:r>
              <a:rPr lang="en-US" altLang="en-US">
                <a:latin typeface="Times New Roman" panose="02020603050405020304" pitchFamily="18" charset="0"/>
              </a:rPr>
              <a:t>(</a:t>
            </a:r>
            <a:r>
              <a:rPr lang="en-US" altLang="en-US" b="1" i="1">
                <a:latin typeface="Times New Roman" panose="02020603050405020304" pitchFamily="18" charset="0"/>
              </a:rPr>
              <a:t>k</a:t>
            </a:r>
            <a:r>
              <a:rPr lang="en-US" altLang="en-US">
                <a:latin typeface="Times New Roman" panose="02020603050405020304" pitchFamily="18" charset="0"/>
              </a:rPr>
              <a:t>) </a:t>
            </a:r>
            <a:endParaRPr lang="en-US" altLang="en-US"/>
          </a:p>
          <a:p>
            <a:pPr lvl="1"/>
            <a:r>
              <a:rPr lang="en-US" altLang="en-US"/>
              <a:t>We probe consecutive locations until one of the following occurs</a:t>
            </a:r>
          </a:p>
          <a:p>
            <a:pPr lvl="2"/>
            <a:r>
              <a:rPr lang="en-US" altLang="en-US"/>
              <a:t>An item with key </a:t>
            </a:r>
            <a:r>
              <a:rPr lang="en-US" altLang="en-US" b="1" i="1">
                <a:latin typeface="Times New Roman" panose="02020603050405020304" pitchFamily="18" charset="0"/>
              </a:rPr>
              <a:t>k</a:t>
            </a:r>
            <a:r>
              <a:rPr lang="en-US" altLang="en-US"/>
              <a:t> is found, or</a:t>
            </a:r>
          </a:p>
          <a:p>
            <a:pPr lvl="2"/>
            <a:r>
              <a:rPr lang="en-US" altLang="en-US"/>
              <a:t>An empty cell is found, or</a:t>
            </a:r>
          </a:p>
          <a:p>
            <a:pPr lvl="2"/>
            <a:r>
              <a:rPr lang="en-US" altLang="en-US" b="1" i="1">
                <a:latin typeface="Times New Roman" panose="02020603050405020304" pitchFamily="18" charset="0"/>
              </a:rPr>
              <a:t>N</a:t>
            </a:r>
            <a:r>
              <a:rPr lang="en-US" altLang="en-US"/>
              <a:t> cells have been unsuccessfully probed </a:t>
            </a:r>
          </a:p>
        </p:txBody>
      </p:sp>
      <p:sp>
        <p:nvSpPr>
          <p:cNvPr id="7" name="Slide Number Placeholder 6">
            <a:extLst>
              <a:ext uri="{FF2B5EF4-FFF2-40B4-BE49-F238E27FC236}">
                <a16:creationId xmlns:a16="http://schemas.microsoft.com/office/drawing/2014/main" id="{FF7CF570-F3CB-4509-859F-9ED59C755347}"/>
              </a:ext>
            </a:extLst>
          </p:cNvPr>
          <p:cNvSpPr>
            <a:spLocks noGrp="1"/>
          </p:cNvSpPr>
          <p:nvPr>
            <p:ph type="sldNum" sz="quarter" idx="12"/>
          </p:nvPr>
        </p:nvSpPr>
        <p:spPr/>
        <p:txBody>
          <a:bodyPr/>
          <a:lstStyle/>
          <a:p>
            <a:fld id="{8C8D2791-D7CD-4615-A4A6-720E66292E4E}" type="slidenum">
              <a:rPr lang="en-US" altLang="en-US"/>
              <a:pPr/>
              <a:t>22</a:t>
            </a:fld>
            <a:endParaRPr lang="en-US" altLang="en-US"/>
          </a:p>
        </p:txBody>
      </p:sp>
      <p:sp>
        <p:nvSpPr>
          <p:cNvPr id="151556" name="Text Box 4">
            <a:extLst>
              <a:ext uri="{FF2B5EF4-FFF2-40B4-BE49-F238E27FC236}">
                <a16:creationId xmlns:a16="http://schemas.microsoft.com/office/drawing/2014/main" id="{0323BD4F-8B22-4E02-A13E-371FF69A0CBC}"/>
              </a:ext>
            </a:extLst>
          </p:cNvPr>
          <p:cNvSpPr txBox="1">
            <a:spLocks noChangeArrowheads="1"/>
          </p:cNvSpPr>
          <p:nvPr/>
        </p:nvSpPr>
        <p:spPr bwMode="auto">
          <a:xfrm>
            <a:off x="6400800" y="1676401"/>
            <a:ext cx="3810000" cy="4291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85750">
              <a:defRPr sz="2400">
                <a:solidFill>
                  <a:schemeClr val="tx1"/>
                </a:solidFill>
                <a:latin typeface="Times New Roman" panose="02020603050405020304" pitchFamily="18" charset="0"/>
              </a:defRPr>
            </a:lvl1pPr>
            <a:lvl2pPr marL="285750" algn="l" defTabSz="285750">
              <a:defRPr sz="2400">
                <a:solidFill>
                  <a:schemeClr val="tx1"/>
                </a:solidFill>
                <a:latin typeface="Times New Roman" panose="02020603050405020304" pitchFamily="18" charset="0"/>
              </a:defRPr>
            </a:lvl2pPr>
            <a:lvl3pPr algn="l" defTabSz="285750">
              <a:defRPr sz="2400">
                <a:solidFill>
                  <a:schemeClr val="tx1"/>
                </a:solidFill>
                <a:latin typeface="Times New Roman" panose="02020603050405020304" pitchFamily="18" charset="0"/>
              </a:defRPr>
            </a:lvl3pPr>
            <a:lvl4pPr algn="l" defTabSz="285750">
              <a:defRPr sz="2400">
                <a:solidFill>
                  <a:schemeClr val="tx1"/>
                </a:solidFill>
                <a:latin typeface="Times New Roman" panose="02020603050405020304" pitchFamily="18" charset="0"/>
              </a:defRPr>
            </a:lvl4pPr>
            <a:lvl5pPr algn="l" defTabSz="285750">
              <a:defRPr sz="2400">
                <a:solidFill>
                  <a:schemeClr val="tx1"/>
                </a:solidFill>
                <a:latin typeface="Times New Roman" panose="02020603050405020304" pitchFamily="18" charset="0"/>
              </a:defRPr>
            </a:lvl5pPr>
            <a:lvl6pPr defTabSz="285750" fontAlgn="base">
              <a:spcBef>
                <a:spcPct val="0"/>
              </a:spcBef>
              <a:spcAft>
                <a:spcPct val="0"/>
              </a:spcAft>
              <a:defRPr sz="2400">
                <a:solidFill>
                  <a:schemeClr val="tx1"/>
                </a:solidFill>
                <a:latin typeface="Times New Roman" panose="02020603050405020304" pitchFamily="18" charset="0"/>
              </a:defRPr>
            </a:lvl6pPr>
            <a:lvl7pPr defTabSz="285750" fontAlgn="base">
              <a:spcBef>
                <a:spcPct val="0"/>
              </a:spcBef>
              <a:spcAft>
                <a:spcPct val="0"/>
              </a:spcAft>
              <a:defRPr sz="2400">
                <a:solidFill>
                  <a:schemeClr val="tx1"/>
                </a:solidFill>
                <a:latin typeface="Times New Roman" panose="02020603050405020304" pitchFamily="18" charset="0"/>
              </a:defRPr>
            </a:lvl7pPr>
            <a:lvl8pPr defTabSz="285750" fontAlgn="base">
              <a:spcBef>
                <a:spcPct val="0"/>
              </a:spcBef>
              <a:spcAft>
                <a:spcPct val="0"/>
              </a:spcAft>
              <a:defRPr sz="2400">
                <a:solidFill>
                  <a:schemeClr val="tx1"/>
                </a:solidFill>
                <a:latin typeface="Times New Roman" panose="02020603050405020304" pitchFamily="18" charset="0"/>
              </a:defRPr>
            </a:lvl8pPr>
            <a:lvl9pPr defTabSz="28575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hlink"/>
              </a:buClr>
              <a:buSzPct val="110000"/>
              <a:buFont typeface="Wingdings" panose="05000000000000000000" pitchFamily="2" charset="2"/>
              <a:buNone/>
            </a:pPr>
            <a:r>
              <a:rPr lang="en-US" altLang="en-US" sz="1800" b="1">
                <a:solidFill>
                  <a:srgbClr val="000000"/>
                </a:solidFill>
              </a:rPr>
              <a:t>Algorithm</a:t>
            </a:r>
            <a:r>
              <a:rPr lang="en-US" altLang="en-US" sz="1800"/>
              <a:t> </a:t>
            </a:r>
            <a:r>
              <a:rPr lang="en-US" altLang="en-US" sz="1800" b="1" i="1">
                <a:solidFill>
                  <a:schemeClr val="tx2"/>
                </a:solidFill>
              </a:rPr>
              <a:t>get</a:t>
            </a:r>
            <a:r>
              <a:rPr lang="en-US" altLang="en-US" sz="1800">
                <a:solidFill>
                  <a:schemeClr val="tx2"/>
                </a:solidFill>
              </a:rPr>
              <a:t>(</a:t>
            </a:r>
            <a:r>
              <a:rPr lang="en-US" altLang="en-US" sz="1800" b="1" i="1">
                <a:solidFill>
                  <a:schemeClr val="tx2"/>
                </a:solidFill>
              </a:rPr>
              <a:t>k</a:t>
            </a:r>
            <a:r>
              <a:rPr lang="en-US" altLang="en-US" sz="1800">
                <a:solidFill>
                  <a:schemeClr val="tx2"/>
                </a:solidFill>
              </a:rPr>
              <a:t>)	</a:t>
            </a:r>
          </a:p>
          <a:p>
            <a:pPr>
              <a:lnSpc>
                <a:spcPct val="90000"/>
              </a:lnSpc>
              <a:spcBef>
                <a:spcPct val="20000"/>
              </a:spcBef>
              <a:buClr>
                <a:schemeClr val="hlink"/>
              </a:buClr>
              <a:buSzPct val="110000"/>
              <a:buFont typeface="Wingdings" panose="05000000000000000000" pitchFamily="2" charset="2"/>
              <a:buNone/>
            </a:pPr>
            <a:r>
              <a:rPr lang="en-US" altLang="en-US" sz="1800">
                <a:solidFill>
                  <a:schemeClr val="tx2"/>
                </a:solidFill>
              </a:rPr>
              <a:t>	</a:t>
            </a:r>
            <a:r>
              <a:rPr lang="en-US" altLang="en-US" sz="1800" b="1" i="1">
                <a:solidFill>
                  <a:schemeClr val="accent2"/>
                </a:solidFill>
              </a:rPr>
              <a:t>i</a:t>
            </a:r>
            <a:r>
              <a:rPr lang="en-US" altLang="en-US" sz="1800">
                <a:solidFill>
                  <a:schemeClr val="accent2"/>
                </a:solidFill>
              </a:rPr>
              <a:t> </a:t>
            </a:r>
            <a:r>
              <a:rPr lang="en-US" altLang="en-US" sz="1800">
                <a:solidFill>
                  <a:schemeClr val="accent2"/>
                </a:solidFill>
                <a:latin typeface="Symbol" panose="05050102010706020507" pitchFamily="18" charset="2"/>
                <a:sym typeface="Symbol" panose="05050102010706020507" pitchFamily="18" charset="2"/>
              </a:rPr>
              <a:t></a:t>
            </a:r>
            <a:r>
              <a:rPr lang="en-US" altLang="en-US" sz="1800" b="1" i="1">
                <a:solidFill>
                  <a:schemeClr val="accent2"/>
                </a:solidFill>
              </a:rPr>
              <a:t> h</a:t>
            </a:r>
            <a:r>
              <a:rPr lang="en-US" altLang="en-US" sz="1800">
                <a:solidFill>
                  <a:schemeClr val="accent2"/>
                </a:solidFill>
              </a:rPr>
              <a:t>(</a:t>
            </a:r>
            <a:r>
              <a:rPr lang="en-US" altLang="en-US" sz="1800" b="1" i="1">
                <a:solidFill>
                  <a:schemeClr val="accent2"/>
                </a:solidFill>
              </a:rPr>
              <a:t>k</a:t>
            </a:r>
            <a:r>
              <a:rPr lang="en-US" altLang="en-US" sz="1800">
                <a:solidFill>
                  <a:schemeClr val="accent2"/>
                </a:solidFill>
              </a:rPr>
              <a:t>)</a:t>
            </a:r>
          </a:p>
          <a:p>
            <a:pPr>
              <a:lnSpc>
                <a:spcPct val="90000"/>
              </a:lnSpc>
              <a:spcBef>
                <a:spcPct val="20000"/>
              </a:spcBef>
              <a:buClr>
                <a:schemeClr val="hlink"/>
              </a:buClr>
              <a:buSzPct val="110000"/>
              <a:buFont typeface="Wingdings" panose="05000000000000000000" pitchFamily="2" charset="2"/>
              <a:buNone/>
            </a:pPr>
            <a:r>
              <a:rPr lang="en-US" altLang="en-US" sz="1800">
                <a:solidFill>
                  <a:schemeClr val="accent2"/>
                </a:solidFill>
              </a:rPr>
              <a:t>	</a:t>
            </a:r>
            <a:r>
              <a:rPr lang="en-US" altLang="en-US" sz="1800" b="1" i="1">
                <a:solidFill>
                  <a:schemeClr val="accent2"/>
                </a:solidFill>
              </a:rPr>
              <a:t>p</a:t>
            </a:r>
            <a:r>
              <a:rPr lang="en-US" altLang="en-US" sz="1800">
                <a:solidFill>
                  <a:schemeClr val="accent2"/>
                </a:solidFill>
              </a:rPr>
              <a:t> </a:t>
            </a:r>
            <a:r>
              <a:rPr lang="en-US" altLang="en-US" sz="1800">
                <a:solidFill>
                  <a:schemeClr val="accent2"/>
                </a:solidFill>
                <a:latin typeface="Symbol" panose="05050102010706020507" pitchFamily="18" charset="2"/>
                <a:sym typeface="Symbol" panose="05050102010706020507" pitchFamily="18" charset="2"/>
              </a:rPr>
              <a:t></a:t>
            </a:r>
            <a:r>
              <a:rPr lang="en-US" altLang="en-US" sz="1800" b="1" i="1">
                <a:solidFill>
                  <a:schemeClr val="accent2"/>
                </a:solidFill>
              </a:rPr>
              <a:t> </a:t>
            </a:r>
            <a:r>
              <a:rPr lang="en-US" altLang="en-US" sz="1800">
                <a:solidFill>
                  <a:schemeClr val="accent2"/>
                </a:solidFill>
              </a:rPr>
              <a:t>0</a:t>
            </a:r>
          </a:p>
          <a:p>
            <a:pPr>
              <a:lnSpc>
                <a:spcPct val="90000"/>
              </a:lnSpc>
              <a:spcBef>
                <a:spcPct val="20000"/>
              </a:spcBef>
              <a:buClr>
                <a:schemeClr val="hlink"/>
              </a:buClr>
              <a:buSzPct val="110000"/>
              <a:buFont typeface="Wingdings" panose="05000000000000000000" pitchFamily="2" charset="2"/>
              <a:buNone/>
            </a:pPr>
            <a:r>
              <a:rPr lang="en-US" altLang="en-US" sz="1800">
                <a:solidFill>
                  <a:schemeClr val="tx2"/>
                </a:solidFill>
              </a:rPr>
              <a:t>	</a:t>
            </a:r>
            <a:r>
              <a:rPr lang="en-US" altLang="en-US" sz="1800" b="1">
                <a:solidFill>
                  <a:srgbClr val="000000"/>
                </a:solidFill>
              </a:rPr>
              <a:t>repeat</a:t>
            </a:r>
          </a:p>
          <a:p>
            <a:pPr>
              <a:lnSpc>
                <a:spcPct val="90000"/>
              </a:lnSpc>
              <a:spcBef>
                <a:spcPct val="20000"/>
              </a:spcBef>
              <a:buClr>
                <a:schemeClr val="hlink"/>
              </a:buClr>
              <a:buSzPct val="110000"/>
              <a:buFont typeface="Wingdings" panose="05000000000000000000" pitchFamily="2" charset="2"/>
              <a:buNone/>
            </a:pPr>
            <a:r>
              <a:rPr lang="en-US" altLang="en-US" sz="1800" b="1">
                <a:solidFill>
                  <a:srgbClr val="000000"/>
                </a:solidFill>
              </a:rPr>
              <a:t>		</a:t>
            </a:r>
            <a:r>
              <a:rPr lang="en-US" altLang="en-US" sz="1800" b="1" i="1">
                <a:solidFill>
                  <a:schemeClr val="accent2"/>
                </a:solidFill>
              </a:rPr>
              <a:t>c</a:t>
            </a:r>
            <a:r>
              <a:rPr lang="en-US" altLang="en-US" sz="1800">
                <a:solidFill>
                  <a:schemeClr val="accent2"/>
                </a:solidFill>
              </a:rPr>
              <a:t> </a:t>
            </a:r>
            <a:r>
              <a:rPr lang="en-US" altLang="en-US" sz="1800">
                <a:solidFill>
                  <a:schemeClr val="accent2"/>
                </a:solidFill>
                <a:latin typeface="Symbol" panose="05050102010706020507" pitchFamily="18" charset="2"/>
                <a:sym typeface="Symbol" panose="05050102010706020507" pitchFamily="18" charset="2"/>
              </a:rPr>
              <a:t></a:t>
            </a:r>
            <a:r>
              <a:rPr lang="en-US" altLang="en-US" sz="1800" b="1" i="1">
                <a:solidFill>
                  <a:schemeClr val="accent2"/>
                </a:solidFill>
              </a:rPr>
              <a:t> A</a:t>
            </a:r>
            <a:r>
              <a:rPr lang="en-US" altLang="en-US" sz="1800">
                <a:solidFill>
                  <a:schemeClr val="accent2"/>
                </a:solidFill>
              </a:rPr>
              <a:t>[</a:t>
            </a:r>
            <a:r>
              <a:rPr lang="en-US" altLang="en-US" sz="1800" b="1" i="1">
                <a:solidFill>
                  <a:schemeClr val="accent2"/>
                </a:solidFill>
              </a:rPr>
              <a:t>i</a:t>
            </a:r>
            <a:r>
              <a:rPr lang="en-US" altLang="en-US" sz="1800">
                <a:solidFill>
                  <a:schemeClr val="accent2"/>
                </a:solidFill>
              </a:rPr>
              <a:t>]</a:t>
            </a:r>
          </a:p>
          <a:p>
            <a:pPr>
              <a:lnSpc>
                <a:spcPct val="90000"/>
              </a:lnSpc>
              <a:spcBef>
                <a:spcPct val="20000"/>
              </a:spcBef>
              <a:buClr>
                <a:schemeClr val="hlink"/>
              </a:buClr>
              <a:buSzPct val="110000"/>
              <a:buFont typeface="Wingdings" panose="05000000000000000000" pitchFamily="2" charset="2"/>
              <a:buNone/>
            </a:pPr>
            <a:r>
              <a:rPr lang="en-US" altLang="en-US" sz="1800">
                <a:solidFill>
                  <a:schemeClr val="accent2"/>
                </a:solidFill>
              </a:rPr>
              <a:t>		</a:t>
            </a:r>
            <a:r>
              <a:rPr lang="en-US" altLang="en-US" sz="1800" b="1">
                <a:solidFill>
                  <a:srgbClr val="000000"/>
                </a:solidFill>
              </a:rPr>
              <a:t>if </a:t>
            </a:r>
            <a:r>
              <a:rPr lang="en-US" altLang="en-US" sz="1800" b="1" i="1">
                <a:solidFill>
                  <a:schemeClr val="accent2"/>
                </a:solidFill>
              </a:rPr>
              <a:t>c</a:t>
            </a:r>
            <a:r>
              <a:rPr lang="en-US" altLang="en-US" sz="1800">
                <a:solidFill>
                  <a:schemeClr val="accent2"/>
                </a:solidFill>
              </a:rPr>
              <a:t> </a:t>
            </a:r>
            <a:r>
              <a:rPr lang="en-US" altLang="en-US" sz="1800">
                <a:solidFill>
                  <a:schemeClr val="accent2"/>
                </a:solidFill>
                <a:latin typeface="Symbol" panose="05050102010706020507" pitchFamily="18" charset="2"/>
                <a:sym typeface="Symbol" panose="05050102010706020507" pitchFamily="18" charset="2"/>
              </a:rPr>
              <a:t>=</a:t>
            </a:r>
            <a:r>
              <a:rPr lang="en-US" altLang="en-US" sz="1800">
                <a:solidFill>
                  <a:schemeClr val="accent2"/>
                </a:solidFill>
              </a:rPr>
              <a:t> </a:t>
            </a:r>
            <a:r>
              <a:rPr lang="en-US" altLang="en-US" sz="1800">
                <a:solidFill>
                  <a:schemeClr val="accent2"/>
                </a:solidFill>
                <a:latin typeface="Symbol" panose="05050102010706020507" pitchFamily="18" charset="2"/>
                <a:sym typeface="Symbol" panose="05050102010706020507" pitchFamily="18" charset="2"/>
              </a:rPr>
              <a:t></a:t>
            </a:r>
          </a:p>
          <a:p>
            <a:pPr>
              <a:lnSpc>
                <a:spcPct val="90000"/>
              </a:lnSpc>
              <a:spcBef>
                <a:spcPct val="20000"/>
              </a:spcBef>
              <a:buClr>
                <a:schemeClr val="hlink"/>
              </a:buClr>
              <a:buSzPct val="110000"/>
              <a:buFont typeface="Wingdings" panose="05000000000000000000" pitchFamily="2" charset="2"/>
              <a:buNone/>
            </a:pPr>
            <a:r>
              <a:rPr lang="en-US" altLang="en-US" sz="1800">
                <a:solidFill>
                  <a:schemeClr val="accent2"/>
                </a:solidFill>
                <a:latin typeface="Symbol" panose="05050102010706020507" pitchFamily="18" charset="2"/>
                <a:sym typeface="Symbol" panose="05050102010706020507" pitchFamily="18" charset="2"/>
              </a:rPr>
              <a:t>			</a:t>
            </a:r>
            <a:r>
              <a:rPr lang="en-US" altLang="en-US" sz="1800" b="1">
                <a:solidFill>
                  <a:srgbClr val="000000"/>
                </a:solidFill>
              </a:rPr>
              <a:t>return</a:t>
            </a:r>
            <a:r>
              <a:rPr lang="en-US" altLang="en-US" sz="1800">
                <a:solidFill>
                  <a:schemeClr val="accent2"/>
                </a:solidFill>
              </a:rPr>
              <a:t> </a:t>
            </a:r>
            <a:r>
              <a:rPr lang="en-US" altLang="en-US" sz="1800" b="1" i="1">
                <a:solidFill>
                  <a:schemeClr val="accent2"/>
                </a:solidFill>
              </a:rPr>
              <a:t>null</a:t>
            </a:r>
            <a:endParaRPr lang="en-US" altLang="en-US" sz="1800" b="1">
              <a:solidFill>
                <a:schemeClr val="accent2"/>
              </a:solidFill>
            </a:endParaRPr>
          </a:p>
          <a:p>
            <a:pPr>
              <a:lnSpc>
                <a:spcPct val="90000"/>
              </a:lnSpc>
              <a:spcBef>
                <a:spcPct val="20000"/>
              </a:spcBef>
              <a:buClr>
                <a:schemeClr val="hlink"/>
              </a:buClr>
              <a:buSzPct val="110000"/>
              <a:buFont typeface="Wingdings" panose="05000000000000000000" pitchFamily="2" charset="2"/>
              <a:buNone/>
            </a:pPr>
            <a:r>
              <a:rPr lang="en-US" altLang="en-US" sz="1800" b="1">
                <a:solidFill>
                  <a:srgbClr val="000000"/>
                </a:solidFill>
              </a:rPr>
              <a:t>		 else if </a:t>
            </a:r>
            <a:r>
              <a:rPr lang="en-US" altLang="en-US" sz="1800" b="1" i="1">
                <a:solidFill>
                  <a:schemeClr val="accent2"/>
                </a:solidFill>
              </a:rPr>
              <a:t>c.key </a:t>
            </a:r>
            <a:r>
              <a:rPr lang="en-US" altLang="en-US" sz="1800">
                <a:solidFill>
                  <a:schemeClr val="accent2"/>
                </a:solidFill>
              </a:rPr>
              <a:t>() </a:t>
            </a:r>
            <a:r>
              <a:rPr lang="en-US" altLang="en-US" sz="1800">
                <a:solidFill>
                  <a:schemeClr val="accent2"/>
                </a:solidFill>
                <a:latin typeface="Symbol" panose="05050102010706020507" pitchFamily="18" charset="2"/>
                <a:sym typeface="Symbol" panose="05050102010706020507" pitchFamily="18" charset="2"/>
              </a:rPr>
              <a:t>=</a:t>
            </a:r>
            <a:r>
              <a:rPr lang="en-US" altLang="en-US" sz="1800">
                <a:solidFill>
                  <a:schemeClr val="accent2"/>
                </a:solidFill>
              </a:rPr>
              <a:t> </a:t>
            </a:r>
            <a:r>
              <a:rPr lang="en-US" altLang="en-US" sz="1800" b="1" i="1">
                <a:solidFill>
                  <a:schemeClr val="accent2"/>
                </a:solidFill>
              </a:rPr>
              <a:t>k</a:t>
            </a:r>
          </a:p>
          <a:p>
            <a:pPr>
              <a:lnSpc>
                <a:spcPct val="90000"/>
              </a:lnSpc>
              <a:spcBef>
                <a:spcPct val="20000"/>
              </a:spcBef>
              <a:buClr>
                <a:schemeClr val="hlink"/>
              </a:buClr>
              <a:buSzPct val="110000"/>
              <a:buFont typeface="Wingdings" panose="05000000000000000000" pitchFamily="2" charset="2"/>
              <a:buNone/>
            </a:pPr>
            <a:r>
              <a:rPr lang="en-US" altLang="en-US" sz="1800" b="1" i="1">
                <a:solidFill>
                  <a:schemeClr val="accent2"/>
                </a:solidFill>
              </a:rPr>
              <a:t>			</a:t>
            </a:r>
            <a:r>
              <a:rPr lang="en-US" altLang="en-US" sz="1800" b="1">
                <a:solidFill>
                  <a:srgbClr val="000000"/>
                </a:solidFill>
              </a:rPr>
              <a:t>return</a:t>
            </a:r>
            <a:r>
              <a:rPr lang="en-US" altLang="en-US" sz="1800">
                <a:solidFill>
                  <a:schemeClr val="accent2"/>
                </a:solidFill>
              </a:rPr>
              <a:t> </a:t>
            </a:r>
            <a:r>
              <a:rPr lang="en-US" altLang="en-US" sz="1800" b="1" i="1">
                <a:solidFill>
                  <a:schemeClr val="accent2"/>
                </a:solidFill>
              </a:rPr>
              <a:t>c.element</a:t>
            </a:r>
            <a:r>
              <a:rPr lang="en-US" altLang="en-US" sz="1800">
                <a:solidFill>
                  <a:schemeClr val="accent2"/>
                </a:solidFill>
              </a:rPr>
              <a:t>()</a:t>
            </a:r>
            <a:endParaRPr lang="en-US" altLang="en-US" sz="1800">
              <a:solidFill>
                <a:schemeClr val="tx2"/>
              </a:solidFill>
            </a:endParaRPr>
          </a:p>
          <a:p>
            <a:pPr>
              <a:lnSpc>
                <a:spcPct val="90000"/>
              </a:lnSpc>
              <a:spcBef>
                <a:spcPct val="20000"/>
              </a:spcBef>
              <a:buClr>
                <a:schemeClr val="hlink"/>
              </a:buClr>
              <a:buSzPct val="110000"/>
              <a:buFont typeface="Wingdings" panose="05000000000000000000" pitchFamily="2" charset="2"/>
              <a:buNone/>
            </a:pPr>
            <a:r>
              <a:rPr lang="en-US" altLang="en-US" sz="1800" b="1">
                <a:solidFill>
                  <a:srgbClr val="000000"/>
                </a:solidFill>
              </a:rPr>
              <a:t>		else</a:t>
            </a:r>
          </a:p>
          <a:p>
            <a:pPr>
              <a:lnSpc>
                <a:spcPct val="90000"/>
              </a:lnSpc>
              <a:spcBef>
                <a:spcPct val="20000"/>
              </a:spcBef>
              <a:buClr>
                <a:schemeClr val="hlink"/>
              </a:buClr>
              <a:buSzPct val="110000"/>
              <a:buFont typeface="Wingdings" panose="05000000000000000000" pitchFamily="2" charset="2"/>
              <a:buNone/>
            </a:pPr>
            <a:r>
              <a:rPr lang="en-US" altLang="en-US" sz="1800" b="1">
                <a:solidFill>
                  <a:srgbClr val="000000"/>
                </a:solidFill>
              </a:rPr>
              <a:t>			</a:t>
            </a:r>
            <a:r>
              <a:rPr lang="en-US" altLang="en-US" sz="1800" b="1" i="1">
                <a:solidFill>
                  <a:schemeClr val="accent2"/>
                </a:solidFill>
              </a:rPr>
              <a:t>i</a:t>
            </a:r>
            <a:r>
              <a:rPr lang="en-US" altLang="en-US" sz="1800">
                <a:solidFill>
                  <a:schemeClr val="accent2"/>
                </a:solidFill>
              </a:rPr>
              <a:t> </a:t>
            </a:r>
            <a:r>
              <a:rPr lang="en-US" altLang="en-US" sz="1800">
                <a:solidFill>
                  <a:schemeClr val="accent2"/>
                </a:solidFill>
                <a:latin typeface="Symbol" panose="05050102010706020507" pitchFamily="18" charset="2"/>
                <a:sym typeface="Symbol" panose="05050102010706020507" pitchFamily="18" charset="2"/>
              </a:rPr>
              <a:t></a:t>
            </a:r>
            <a:r>
              <a:rPr lang="en-US" altLang="en-US" sz="1800" b="1" i="1">
                <a:solidFill>
                  <a:schemeClr val="accent2"/>
                </a:solidFill>
              </a:rPr>
              <a:t> </a:t>
            </a:r>
            <a:r>
              <a:rPr lang="en-US" altLang="en-US" sz="1800">
                <a:solidFill>
                  <a:schemeClr val="accent2"/>
                </a:solidFill>
              </a:rPr>
              <a:t>(</a:t>
            </a:r>
            <a:r>
              <a:rPr lang="en-US" altLang="en-US" sz="1800" b="1" i="1">
                <a:solidFill>
                  <a:schemeClr val="accent2"/>
                </a:solidFill>
              </a:rPr>
              <a:t>i</a:t>
            </a:r>
            <a:r>
              <a:rPr lang="en-US" altLang="en-US" sz="1800">
                <a:solidFill>
                  <a:schemeClr val="accent2"/>
                </a:solidFill>
              </a:rPr>
              <a:t> </a:t>
            </a:r>
            <a:r>
              <a:rPr lang="en-US" altLang="en-US" sz="1800">
                <a:solidFill>
                  <a:schemeClr val="accent2"/>
                </a:solidFill>
                <a:latin typeface="Symbol" panose="05050102010706020507" pitchFamily="18" charset="2"/>
                <a:sym typeface="Symbol" panose="05050102010706020507" pitchFamily="18" charset="2"/>
              </a:rPr>
              <a:t>+</a:t>
            </a:r>
            <a:r>
              <a:rPr lang="en-US" altLang="en-US" sz="1800" b="1" i="1">
                <a:solidFill>
                  <a:schemeClr val="accent2"/>
                </a:solidFill>
              </a:rPr>
              <a:t> </a:t>
            </a:r>
            <a:r>
              <a:rPr lang="en-US" altLang="en-US" sz="1800">
                <a:solidFill>
                  <a:schemeClr val="accent2"/>
                </a:solidFill>
              </a:rPr>
              <a:t>1)</a:t>
            </a:r>
            <a:r>
              <a:rPr lang="en-US" altLang="en-US" sz="1800" b="1" i="1">
                <a:solidFill>
                  <a:schemeClr val="accent2"/>
                </a:solidFill>
              </a:rPr>
              <a:t> </a:t>
            </a:r>
            <a:r>
              <a:rPr lang="en-US" altLang="en-US" sz="1800">
                <a:solidFill>
                  <a:schemeClr val="accent2"/>
                </a:solidFill>
              </a:rPr>
              <a:t>mod</a:t>
            </a:r>
            <a:r>
              <a:rPr lang="en-US" altLang="en-US" sz="1800" b="1" i="1">
                <a:solidFill>
                  <a:schemeClr val="accent2"/>
                </a:solidFill>
              </a:rPr>
              <a:t> N</a:t>
            </a:r>
            <a:endParaRPr lang="en-US" altLang="en-US" sz="1800">
              <a:solidFill>
                <a:schemeClr val="accent2"/>
              </a:solidFill>
            </a:endParaRPr>
          </a:p>
          <a:p>
            <a:pPr lvl="1">
              <a:lnSpc>
                <a:spcPct val="90000"/>
              </a:lnSpc>
              <a:spcBef>
                <a:spcPct val="20000"/>
              </a:spcBef>
              <a:buClr>
                <a:schemeClr val="hlink"/>
              </a:buClr>
              <a:buSzPct val="110000"/>
              <a:buFont typeface="Wingdings" panose="05000000000000000000" pitchFamily="2" charset="2"/>
              <a:buNone/>
            </a:pPr>
            <a:r>
              <a:rPr lang="en-US" altLang="en-US" sz="1800" b="1">
                <a:solidFill>
                  <a:srgbClr val="000000"/>
                </a:solidFill>
              </a:rPr>
              <a:t>		</a:t>
            </a:r>
            <a:r>
              <a:rPr lang="en-US" altLang="en-US" sz="1800" b="1" i="1">
                <a:solidFill>
                  <a:schemeClr val="accent2"/>
                </a:solidFill>
              </a:rPr>
              <a:t>p</a:t>
            </a:r>
            <a:r>
              <a:rPr lang="en-US" altLang="en-US" sz="1800">
                <a:solidFill>
                  <a:schemeClr val="accent2"/>
                </a:solidFill>
              </a:rPr>
              <a:t> </a:t>
            </a:r>
            <a:r>
              <a:rPr lang="en-US" altLang="en-US" sz="1800">
                <a:solidFill>
                  <a:schemeClr val="accent2"/>
                </a:solidFill>
                <a:latin typeface="Symbol" panose="05050102010706020507" pitchFamily="18" charset="2"/>
                <a:sym typeface="Symbol" panose="05050102010706020507" pitchFamily="18" charset="2"/>
              </a:rPr>
              <a:t></a:t>
            </a:r>
            <a:r>
              <a:rPr lang="en-US" altLang="en-US" sz="1800" b="1" i="1">
                <a:solidFill>
                  <a:schemeClr val="accent2"/>
                </a:solidFill>
              </a:rPr>
              <a:t> p</a:t>
            </a:r>
            <a:r>
              <a:rPr lang="en-US" altLang="en-US" sz="1800">
                <a:solidFill>
                  <a:schemeClr val="accent2"/>
                </a:solidFill>
              </a:rPr>
              <a:t> </a:t>
            </a:r>
            <a:r>
              <a:rPr lang="en-US" altLang="en-US" sz="1800">
                <a:solidFill>
                  <a:schemeClr val="accent2"/>
                </a:solidFill>
                <a:latin typeface="Symbol" panose="05050102010706020507" pitchFamily="18" charset="2"/>
                <a:sym typeface="Symbol" panose="05050102010706020507" pitchFamily="18" charset="2"/>
              </a:rPr>
              <a:t>+</a:t>
            </a:r>
            <a:r>
              <a:rPr lang="en-US" altLang="en-US" sz="1800" b="1" i="1">
                <a:solidFill>
                  <a:schemeClr val="accent2"/>
                </a:solidFill>
              </a:rPr>
              <a:t> </a:t>
            </a:r>
            <a:r>
              <a:rPr lang="en-US" altLang="en-US" sz="1800">
                <a:solidFill>
                  <a:schemeClr val="accent2"/>
                </a:solidFill>
              </a:rPr>
              <a:t>1</a:t>
            </a:r>
          </a:p>
          <a:p>
            <a:pPr lvl="1">
              <a:lnSpc>
                <a:spcPct val="90000"/>
              </a:lnSpc>
              <a:spcBef>
                <a:spcPct val="20000"/>
              </a:spcBef>
              <a:buClr>
                <a:schemeClr val="hlink"/>
              </a:buClr>
              <a:buSzPct val="110000"/>
              <a:buFont typeface="Wingdings" panose="05000000000000000000" pitchFamily="2" charset="2"/>
              <a:buNone/>
            </a:pPr>
            <a:r>
              <a:rPr lang="en-US" altLang="en-US" sz="1800" b="1">
                <a:solidFill>
                  <a:srgbClr val="000000"/>
                </a:solidFill>
              </a:rPr>
              <a:t>until</a:t>
            </a:r>
            <a:r>
              <a:rPr lang="en-US" altLang="en-US" sz="1800">
                <a:solidFill>
                  <a:schemeClr val="accent2"/>
                </a:solidFill>
              </a:rPr>
              <a:t> 	 </a:t>
            </a:r>
            <a:r>
              <a:rPr lang="en-US" altLang="en-US" sz="1800" b="1" i="1">
                <a:solidFill>
                  <a:schemeClr val="accent2"/>
                </a:solidFill>
              </a:rPr>
              <a:t>p</a:t>
            </a:r>
            <a:r>
              <a:rPr lang="en-US" altLang="en-US" sz="1800">
                <a:solidFill>
                  <a:schemeClr val="accent2"/>
                </a:solidFill>
              </a:rPr>
              <a:t> </a:t>
            </a:r>
            <a:r>
              <a:rPr lang="en-US" altLang="en-US" sz="1800">
                <a:solidFill>
                  <a:schemeClr val="accent2"/>
                </a:solidFill>
                <a:latin typeface="Symbol" panose="05050102010706020507" pitchFamily="18" charset="2"/>
                <a:sym typeface="Symbol" panose="05050102010706020507" pitchFamily="18" charset="2"/>
              </a:rPr>
              <a:t>=</a:t>
            </a:r>
            <a:r>
              <a:rPr lang="en-US" altLang="en-US" sz="1800">
                <a:solidFill>
                  <a:schemeClr val="accent2"/>
                </a:solidFill>
              </a:rPr>
              <a:t> </a:t>
            </a:r>
            <a:r>
              <a:rPr lang="en-US" altLang="en-US" sz="1800" b="1" i="1">
                <a:solidFill>
                  <a:schemeClr val="accent2"/>
                </a:solidFill>
              </a:rPr>
              <a:t>N</a:t>
            </a:r>
          </a:p>
          <a:p>
            <a:pPr>
              <a:lnSpc>
                <a:spcPct val="90000"/>
              </a:lnSpc>
              <a:spcBef>
                <a:spcPct val="20000"/>
              </a:spcBef>
              <a:buClr>
                <a:schemeClr val="hlink"/>
              </a:buClr>
              <a:buSzPct val="110000"/>
              <a:buFont typeface="Wingdings" panose="05000000000000000000" pitchFamily="2" charset="2"/>
              <a:buNone/>
            </a:pPr>
            <a:r>
              <a:rPr lang="en-US" altLang="en-US" sz="1800">
                <a:solidFill>
                  <a:schemeClr val="accent2"/>
                </a:solidFill>
                <a:latin typeface="Symbol" panose="05050102010706020507" pitchFamily="18" charset="2"/>
                <a:sym typeface="Symbol" panose="05050102010706020507" pitchFamily="18" charset="2"/>
              </a:rPr>
              <a:t>	</a:t>
            </a:r>
            <a:r>
              <a:rPr lang="en-US" altLang="en-US" sz="1800" b="1">
                <a:solidFill>
                  <a:srgbClr val="000000"/>
                </a:solidFill>
              </a:rPr>
              <a:t>return</a:t>
            </a:r>
            <a:r>
              <a:rPr lang="en-US" altLang="en-US" sz="1800">
                <a:solidFill>
                  <a:schemeClr val="accent2"/>
                </a:solidFill>
              </a:rPr>
              <a:t> </a:t>
            </a:r>
            <a:r>
              <a:rPr lang="en-US" altLang="en-US" sz="1800" b="1" i="1">
                <a:solidFill>
                  <a:schemeClr val="accent2"/>
                </a:solidFill>
              </a:rPr>
              <a:t>null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026">
            <a:extLst>
              <a:ext uri="{FF2B5EF4-FFF2-40B4-BE49-F238E27FC236}">
                <a16:creationId xmlns:a16="http://schemas.microsoft.com/office/drawing/2014/main" id="{4B49A087-DF5A-46FC-BAA8-B6F7EF0FF977}"/>
              </a:ext>
            </a:extLst>
          </p:cNvPr>
          <p:cNvSpPr>
            <a:spLocks noGrp="1" noChangeArrowheads="1"/>
          </p:cNvSpPr>
          <p:nvPr>
            <p:ph type="title"/>
          </p:nvPr>
        </p:nvSpPr>
        <p:spPr/>
        <p:txBody>
          <a:bodyPr/>
          <a:lstStyle/>
          <a:p>
            <a:r>
              <a:rPr lang="en-US" altLang="en-US"/>
              <a:t>Updates with Linear Probing</a:t>
            </a:r>
          </a:p>
        </p:txBody>
      </p:sp>
      <p:sp>
        <p:nvSpPr>
          <p:cNvPr id="154627" name="Rectangle 1027" descr="Rectangle: Click to edit Master text styles&#10;Second level&#10;Third level&#10;Fourth level&#10;Fifth level">
            <a:extLst>
              <a:ext uri="{FF2B5EF4-FFF2-40B4-BE49-F238E27FC236}">
                <a16:creationId xmlns:a16="http://schemas.microsoft.com/office/drawing/2014/main" id="{E0E37789-274A-484C-A8D4-988A50541E8F}"/>
              </a:ext>
            </a:extLst>
          </p:cNvPr>
          <p:cNvSpPr>
            <a:spLocks noGrp="1" noChangeArrowheads="1"/>
          </p:cNvSpPr>
          <p:nvPr>
            <p:ph sz="half" idx="1"/>
          </p:nvPr>
        </p:nvSpPr>
        <p:spPr>
          <a:xfrm>
            <a:off x="1356360" y="1676400"/>
            <a:ext cx="4892040" cy="4572000"/>
          </a:xfrm>
        </p:spPr>
        <p:txBody>
          <a:bodyPr/>
          <a:lstStyle/>
          <a:p>
            <a:pPr>
              <a:lnSpc>
                <a:spcPct val="100000"/>
              </a:lnSpc>
            </a:pPr>
            <a:r>
              <a:rPr lang="en-US" altLang="en-US" sz="2400" dirty="0"/>
              <a:t>To handle insertions and deletions, we introduce a special object, called </a:t>
            </a:r>
            <a:r>
              <a:rPr lang="en-US" altLang="en-US" sz="2400" b="1" i="1" dirty="0">
                <a:latin typeface="Times New Roman" panose="02020603050405020304" pitchFamily="18" charset="0"/>
              </a:rPr>
              <a:t>AVAILABLE</a:t>
            </a:r>
            <a:r>
              <a:rPr lang="en-US" altLang="en-US" sz="2400" dirty="0"/>
              <a:t>, which replaces deleted elements</a:t>
            </a:r>
          </a:p>
          <a:p>
            <a:pPr>
              <a:lnSpc>
                <a:spcPct val="100000"/>
              </a:lnSpc>
            </a:pPr>
            <a:r>
              <a:rPr lang="en-US" altLang="en-US" sz="2400" dirty="0">
                <a:solidFill>
                  <a:schemeClr val="tx2"/>
                </a:solidFill>
              </a:rPr>
              <a:t>remove</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k</a:t>
            </a:r>
            <a:r>
              <a:rPr lang="en-US" altLang="en-US" sz="2400" dirty="0">
                <a:latin typeface="Times New Roman" panose="02020603050405020304" pitchFamily="18" charset="0"/>
              </a:rPr>
              <a:t>)</a:t>
            </a:r>
            <a:endParaRPr lang="en-US" altLang="en-US" sz="2400" dirty="0"/>
          </a:p>
          <a:p>
            <a:pPr lvl="1">
              <a:lnSpc>
                <a:spcPct val="100000"/>
              </a:lnSpc>
            </a:pPr>
            <a:r>
              <a:rPr lang="en-US" altLang="en-US" dirty="0"/>
              <a:t>We search for an entry with key </a:t>
            </a:r>
            <a:r>
              <a:rPr lang="en-US" altLang="en-US" b="1" i="1" dirty="0">
                <a:latin typeface="Times New Roman" panose="02020603050405020304" pitchFamily="18" charset="0"/>
              </a:rPr>
              <a:t>k</a:t>
            </a:r>
            <a:r>
              <a:rPr lang="en-US" altLang="en-US" dirty="0"/>
              <a:t> </a:t>
            </a:r>
          </a:p>
          <a:p>
            <a:pPr lvl="1">
              <a:lnSpc>
                <a:spcPct val="100000"/>
              </a:lnSpc>
            </a:pPr>
            <a:r>
              <a:rPr lang="en-US" altLang="en-US" dirty="0"/>
              <a:t>If such an entry </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k, v</a:t>
            </a:r>
            <a:r>
              <a:rPr lang="en-US" altLang="en-US" sz="2400" dirty="0">
                <a:latin typeface="Times New Roman" panose="02020603050405020304" pitchFamily="18" charset="0"/>
              </a:rPr>
              <a:t>)</a:t>
            </a:r>
            <a:r>
              <a:rPr lang="en-US" altLang="en-US" dirty="0"/>
              <a:t> is found, we replace it with the special item </a:t>
            </a:r>
            <a:r>
              <a:rPr lang="en-US" altLang="en-US" b="1" i="1" dirty="0">
                <a:latin typeface="Times New Roman" panose="02020603050405020304" pitchFamily="18" charset="0"/>
              </a:rPr>
              <a:t>AVAILABLE</a:t>
            </a:r>
            <a:r>
              <a:rPr lang="en-US" altLang="en-US" dirty="0"/>
              <a:t> and we return element </a:t>
            </a:r>
            <a:r>
              <a:rPr lang="en-US" altLang="en-US" sz="2400" b="1" i="1" dirty="0">
                <a:latin typeface="Times New Roman" panose="02020603050405020304" pitchFamily="18" charset="0"/>
              </a:rPr>
              <a:t>o</a:t>
            </a:r>
            <a:endParaRPr lang="en-US" altLang="en-US" dirty="0"/>
          </a:p>
          <a:p>
            <a:pPr lvl="1">
              <a:lnSpc>
                <a:spcPct val="100000"/>
              </a:lnSpc>
            </a:pPr>
            <a:r>
              <a:rPr lang="en-US" altLang="en-US" dirty="0"/>
              <a:t>Else, we return </a:t>
            </a:r>
            <a:r>
              <a:rPr lang="en-US" altLang="en-US" b="1" i="1" dirty="0">
                <a:latin typeface="Times New Roman" panose="02020603050405020304" pitchFamily="18" charset="0"/>
              </a:rPr>
              <a:t>null</a:t>
            </a:r>
          </a:p>
        </p:txBody>
      </p:sp>
      <p:sp>
        <p:nvSpPr>
          <p:cNvPr id="154628" name="Rectangle 1028" descr="Rectangle: Click to edit Master text styles&#10;Second level&#10;Third level&#10;Fourth level&#10;Fifth level">
            <a:extLst>
              <a:ext uri="{FF2B5EF4-FFF2-40B4-BE49-F238E27FC236}">
                <a16:creationId xmlns:a16="http://schemas.microsoft.com/office/drawing/2014/main" id="{D66ABB26-A78B-470D-A4C8-9A2382179C68}"/>
              </a:ext>
            </a:extLst>
          </p:cNvPr>
          <p:cNvSpPr>
            <a:spLocks noGrp="1" noChangeArrowheads="1"/>
          </p:cNvSpPr>
          <p:nvPr>
            <p:ph sz="half" idx="2"/>
          </p:nvPr>
        </p:nvSpPr>
        <p:spPr>
          <a:xfrm>
            <a:off x="6324600" y="1676400"/>
            <a:ext cx="5212080" cy="4724400"/>
          </a:xfrm>
        </p:spPr>
        <p:txBody>
          <a:bodyPr/>
          <a:lstStyle/>
          <a:p>
            <a:pPr>
              <a:lnSpc>
                <a:spcPct val="100000"/>
              </a:lnSpc>
            </a:pPr>
            <a:r>
              <a:rPr lang="en-US" altLang="en-US" sz="2800" dirty="0">
                <a:solidFill>
                  <a:schemeClr val="tx2"/>
                </a:solidFill>
              </a:rPr>
              <a:t>put</a:t>
            </a:r>
            <a:r>
              <a:rPr lang="en-US" altLang="en-US" sz="2800" dirty="0">
                <a:latin typeface="Times New Roman" panose="02020603050405020304" pitchFamily="18" charset="0"/>
              </a:rPr>
              <a:t>(</a:t>
            </a:r>
            <a:r>
              <a:rPr lang="en-US" altLang="en-US" sz="2800" b="1" i="1" dirty="0">
                <a:latin typeface="Times New Roman" panose="02020603050405020304" pitchFamily="18" charset="0"/>
              </a:rPr>
              <a:t>k, v</a:t>
            </a:r>
            <a:r>
              <a:rPr lang="en-US" altLang="en-US" sz="2800" dirty="0">
                <a:latin typeface="Times New Roman" panose="02020603050405020304" pitchFamily="18" charset="0"/>
              </a:rPr>
              <a:t>)</a:t>
            </a:r>
            <a:endParaRPr lang="en-US" altLang="en-US" sz="2800" dirty="0"/>
          </a:p>
          <a:p>
            <a:pPr lvl="1">
              <a:lnSpc>
                <a:spcPct val="100000"/>
              </a:lnSpc>
            </a:pPr>
            <a:r>
              <a:rPr lang="en-US" altLang="en-US" sz="2400" dirty="0"/>
              <a:t>We throw an exception if the table is full</a:t>
            </a:r>
          </a:p>
          <a:p>
            <a:pPr lvl="1">
              <a:lnSpc>
                <a:spcPct val="100000"/>
              </a:lnSpc>
            </a:pPr>
            <a:r>
              <a:rPr lang="en-US" altLang="en-US" sz="2400" dirty="0"/>
              <a:t>We start at cell </a:t>
            </a:r>
            <a:r>
              <a:rPr lang="en-US" altLang="en-US" sz="2400" b="1" i="1" dirty="0">
                <a:latin typeface="Times New Roman" panose="02020603050405020304" pitchFamily="18" charset="0"/>
              </a:rPr>
              <a:t>h</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k</a:t>
            </a:r>
            <a:r>
              <a:rPr lang="en-US" altLang="en-US" sz="2400" dirty="0">
                <a:latin typeface="Times New Roman" panose="02020603050405020304" pitchFamily="18" charset="0"/>
              </a:rPr>
              <a:t>) </a:t>
            </a:r>
            <a:endParaRPr lang="en-US" altLang="en-US" sz="2400" dirty="0"/>
          </a:p>
          <a:p>
            <a:pPr lvl="1">
              <a:lnSpc>
                <a:spcPct val="100000"/>
              </a:lnSpc>
            </a:pPr>
            <a:r>
              <a:rPr lang="en-US" altLang="en-US" sz="2400" dirty="0"/>
              <a:t>We probe consecutive cells until one of the following occurs</a:t>
            </a:r>
          </a:p>
          <a:p>
            <a:pPr lvl="2">
              <a:lnSpc>
                <a:spcPct val="100000"/>
              </a:lnSpc>
            </a:pPr>
            <a:r>
              <a:rPr lang="en-US" altLang="en-US" sz="2000" dirty="0"/>
              <a:t>A cell </a:t>
            </a:r>
            <a:r>
              <a:rPr lang="en-US" altLang="en-US" sz="2000" b="1" i="1" dirty="0" err="1">
                <a:latin typeface="Times New Roman" panose="02020603050405020304" pitchFamily="18" charset="0"/>
              </a:rPr>
              <a:t>i</a:t>
            </a:r>
            <a:r>
              <a:rPr lang="en-US" altLang="en-US" sz="2000" dirty="0"/>
              <a:t> is found that is either empty or stores </a:t>
            </a:r>
            <a:r>
              <a:rPr lang="en-US" altLang="en-US" sz="2000" b="1" i="1" dirty="0">
                <a:latin typeface="Times New Roman" panose="02020603050405020304" pitchFamily="18" charset="0"/>
              </a:rPr>
              <a:t>AVAILABLE</a:t>
            </a:r>
            <a:r>
              <a:rPr lang="en-US" altLang="en-US" sz="2000" dirty="0"/>
              <a:t>, or</a:t>
            </a:r>
          </a:p>
          <a:p>
            <a:pPr lvl="2">
              <a:lnSpc>
                <a:spcPct val="100000"/>
              </a:lnSpc>
            </a:pPr>
            <a:r>
              <a:rPr lang="en-US" altLang="en-US" sz="2000" b="1" i="1" dirty="0">
                <a:latin typeface="Times New Roman" panose="02020603050405020304" pitchFamily="18" charset="0"/>
              </a:rPr>
              <a:t>N</a:t>
            </a:r>
            <a:r>
              <a:rPr lang="en-US" altLang="en-US" sz="2000" dirty="0"/>
              <a:t> cells have been unsuccessfully probed</a:t>
            </a:r>
          </a:p>
          <a:p>
            <a:pPr lvl="1">
              <a:lnSpc>
                <a:spcPct val="100000"/>
              </a:lnSpc>
            </a:pPr>
            <a:r>
              <a:rPr lang="en-US" altLang="en-US" sz="2400" dirty="0"/>
              <a:t>We store entry </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k, v</a:t>
            </a:r>
            <a:r>
              <a:rPr lang="en-US" altLang="en-US" sz="2400" dirty="0">
                <a:latin typeface="Times New Roman" panose="02020603050405020304" pitchFamily="18" charset="0"/>
              </a:rPr>
              <a:t>)</a:t>
            </a:r>
            <a:r>
              <a:rPr lang="en-US" altLang="en-US" sz="2400" dirty="0"/>
              <a:t> in cell </a:t>
            </a:r>
            <a:r>
              <a:rPr lang="en-US" altLang="en-US" sz="2400" b="1" i="1" dirty="0" err="1">
                <a:latin typeface="Times New Roman" panose="02020603050405020304" pitchFamily="18" charset="0"/>
              </a:rPr>
              <a:t>i</a:t>
            </a:r>
            <a:endParaRPr lang="en-US" altLang="en-US" sz="2400" b="1" i="1" dirty="0">
              <a:latin typeface="Times New Roman" panose="02020603050405020304" pitchFamily="18" charset="0"/>
            </a:endParaRPr>
          </a:p>
        </p:txBody>
      </p:sp>
      <p:sp>
        <p:nvSpPr>
          <p:cNvPr id="6" name="Slide Number Placeholder 5">
            <a:extLst>
              <a:ext uri="{FF2B5EF4-FFF2-40B4-BE49-F238E27FC236}">
                <a16:creationId xmlns:a16="http://schemas.microsoft.com/office/drawing/2014/main" id="{AED54073-5856-4BD2-806E-2BEE04988A2B}"/>
              </a:ext>
            </a:extLst>
          </p:cNvPr>
          <p:cNvSpPr>
            <a:spLocks noGrp="1"/>
          </p:cNvSpPr>
          <p:nvPr>
            <p:ph type="sldNum" sz="quarter" idx="12"/>
          </p:nvPr>
        </p:nvSpPr>
        <p:spPr/>
        <p:txBody>
          <a:bodyPr/>
          <a:lstStyle/>
          <a:p>
            <a:fld id="{4F3F0C26-1B1B-4895-A2F4-ACF93464079D}" type="slidenum">
              <a:rPr lang="en-US" altLang="en-US"/>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6B33-750C-402F-B7DB-87C20B09EC8A}"/>
              </a:ext>
            </a:extLst>
          </p:cNvPr>
          <p:cNvSpPr>
            <a:spLocks noGrp="1"/>
          </p:cNvSpPr>
          <p:nvPr>
            <p:ph type="title"/>
          </p:nvPr>
        </p:nvSpPr>
        <p:spPr/>
        <p:txBody>
          <a:bodyPr/>
          <a:lstStyle/>
          <a:p>
            <a:r>
              <a:rPr lang="en-US" dirty="0"/>
              <a:t>Quadratic Probing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A62191-1E19-4314-AD5C-CFBEBA80187C}"/>
                  </a:ext>
                </a:extLst>
              </p:cNvPr>
              <p:cNvSpPr>
                <a:spLocks noGrp="1"/>
              </p:cNvSpPr>
              <p:nvPr>
                <p:ph sz="half" idx="1"/>
              </p:nvPr>
            </p:nvSpPr>
            <p:spPr>
              <a:xfrm>
                <a:off x="1142999" y="2057399"/>
                <a:ext cx="9875519" cy="4023360"/>
              </a:xfrm>
            </p:spPr>
            <p:txBody>
              <a:bodyPr/>
              <a:lstStyle/>
              <a:p>
                <a:r>
                  <a:rPr lang="en-US" b="1" dirty="0"/>
                  <a:t>Clustering:</a:t>
                </a:r>
                <a:r>
                  <a:rPr lang="en-US" dirty="0"/>
                  <a:t> The main problem with linear probing is clustering, many consecutive elements form groups and it starts taking time to find a free slot or to search an element.</a:t>
                </a:r>
              </a:p>
              <a:p>
                <a:r>
                  <a:rPr lang="en-US" dirty="0"/>
                  <a:t>In quadratic probing : we look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oMath>
                </a14:m>
                <a:r>
                  <a:rPr lang="en-US" dirty="0"/>
                  <a:t>space in the array in the </a:t>
                </a:r>
                <a:r>
                  <a:rPr lang="en-US" dirty="0" err="1"/>
                  <a:t>ith</a:t>
                </a:r>
                <a:r>
                  <a:rPr lang="en-US" dirty="0"/>
                  <a:t> iteration.</a:t>
                </a:r>
              </a:p>
              <a:p>
                <a:pPr marL="45720" indent="0">
                  <a:buNone/>
                </a:pPr>
                <a:r>
                  <a:rPr lang="en-US" altLang="en-US" sz="2000" dirty="0">
                    <a:latin typeface="+mj-lt"/>
                  </a:rPr>
                  <a:t>let hash(x) be the array index from a hash function. </a:t>
                </a:r>
              </a:p>
              <a:p>
                <a:pPr marL="45720" indent="0">
                  <a:buNone/>
                </a:pPr>
                <a:r>
                  <a:rPr lang="en-US" altLang="en-US" sz="2000" dirty="0">
                    <a:latin typeface="+mj-lt"/>
                  </a:rPr>
                  <a:t>If index hash(x) % S is full, then we try (hash(x) + 1*1) % S </a:t>
                </a:r>
              </a:p>
              <a:p>
                <a:pPr marL="45720" indent="0">
                  <a:buNone/>
                </a:pPr>
                <a:r>
                  <a:rPr lang="en-US" altLang="en-US" sz="2000" dirty="0">
                    <a:latin typeface="+mj-lt"/>
                  </a:rPr>
                  <a:t>If (hash(x) + 1*1) % S is also full, then we try (hash(x) + 2*2) % S  and so on…</a:t>
                </a:r>
              </a:p>
              <a:p>
                <a:pPr marL="45720" indent="0">
                  <a:buNone/>
                </a:pPr>
                <a:r>
                  <a:rPr lang="en-US" altLang="en-US" sz="2000" dirty="0">
                    <a:latin typeface="+mj-lt"/>
                  </a:rPr>
                  <a:t>Quadrating Probing also creates secondary clustering, where chunks of memory spaces with same number of elements are usually clumped together.</a:t>
                </a:r>
              </a:p>
            </p:txBody>
          </p:sp>
        </mc:Choice>
        <mc:Fallback xmlns="">
          <p:sp>
            <p:nvSpPr>
              <p:cNvPr id="3" name="Content Placeholder 2">
                <a:extLst>
                  <a:ext uri="{FF2B5EF4-FFF2-40B4-BE49-F238E27FC236}">
                    <a16:creationId xmlns:a16="http://schemas.microsoft.com/office/drawing/2014/main" id="{98A62191-1E19-4314-AD5C-CFBEBA80187C}"/>
                  </a:ext>
                </a:extLst>
              </p:cNvPr>
              <p:cNvSpPr>
                <a:spLocks noGrp="1" noRot="1" noChangeAspect="1" noMove="1" noResize="1" noEditPoints="1" noAdjustHandles="1" noChangeArrowheads="1" noChangeShapeType="1" noTextEdit="1"/>
              </p:cNvSpPr>
              <p:nvPr>
                <p:ph sz="half" idx="1"/>
              </p:nvPr>
            </p:nvSpPr>
            <p:spPr>
              <a:xfrm>
                <a:off x="1142999" y="2057399"/>
                <a:ext cx="9875519" cy="4023360"/>
              </a:xfrm>
              <a:blipFill>
                <a:blip r:embed="rId2"/>
                <a:stretch>
                  <a:fillRect l="-123" t="-1818" r="-55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590C55EA-2089-414E-81BC-238B59EB8D11}"/>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2224953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A54D6AD0-9C1C-4960-940B-A91CBA943712}"/>
              </a:ext>
            </a:extLst>
          </p:cNvPr>
          <p:cNvSpPr>
            <a:spLocks noGrp="1" noChangeArrowheads="1"/>
          </p:cNvSpPr>
          <p:nvPr>
            <p:ph type="title"/>
          </p:nvPr>
        </p:nvSpPr>
        <p:spPr/>
        <p:txBody>
          <a:bodyPr/>
          <a:lstStyle/>
          <a:p>
            <a:r>
              <a:rPr lang="en-US" altLang="en-US"/>
              <a:t>Double Hashing</a:t>
            </a:r>
          </a:p>
        </p:txBody>
      </p:sp>
      <p:sp>
        <p:nvSpPr>
          <p:cNvPr id="155651" name="Rectangle 3" descr="Rectangle: Click to edit Master text styles&#10;Second level&#10;Third level&#10;Fourth level&#10;Fifth level">
            <a:extLst>
              <a:ext uri="{FF2B5EF4-FFF2-40B4-BE49-F238E27FC236}">
                <a16:creationId xmlns:a16="http://schemas.microsoft.com/office/drawing/2014/main" id="{195E58FE-001A-4B82-A097-FA7DCD22991F}"/>
              </a:ext>
            </a:extLst>
          </p:cNvPr>
          <p:cNvSpPr>
            <a:spLocks noGrp="1" noChangeArrowheads="1"/>
          </p:cNvSpPr>
          <p:nvPr>
            <p:ph sz="half" idx="1"/>
          </p:nvPr>
        </p:nvSpPr>
        <p:spPr>
          <a:xfrm>
            <a:off x="1061720" y="1625600"/>
            <a:ext cx="5186680" cy="4775200"/>
          </a:xfrm>
        </p:spPr>
        <p:txBody>
          <a:bodyPr>
            <a:normAutofit/>
          </a:bodyPr>
          <a:lstStyle/>
          <a:p>
            <a:pPr>
              <a:lnSpc>
                <a:spcPct val="90000"/>
              </a:lnSpc>
            </a:pPr>
            <a:r>
              <a:rPr lang="en-US" altLang="en-US" sz="2400" dirty="0"/>
              <a:t>Double hashing uses a secondary hash function </a:t>
            </a:r>
            <a:r>
              <a:rPr lang="en-US" altLang="en-US" sz="2400" b="1" i="1" dirty="0">
                <a:latin typeface="Times New Roman" panose="02020603050405020304" pitchFamily="18" charset="0"/>
              </a:rPr>
              <a:t>d</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k</a:t>
            </a:r>
            <a:r>
              <a:rPr lang="en-US" altLang="en-US" sz="2400" dirty="0">
                <a:latin typeface="Times New Roman" panose="02020603050405020304" pitchFamily="18" charset="0"/>
              </a:rPr>
              <a:t>) </a:t>
            </a:r>
            <a:r>
              <a:rPr lang="en-US" altLang="en-US" sz="2400" dirty="0"/>
              <a:t>and handles collisions by placing an item in the first available cell of the series</a:t>
            </a:r>
            <a:br>
              <a:rPr lang="en-US" altLang="en-US" sz="2400" dirty="0"/>
            </a:br>
            <a:r>
              <a:rPr lang="en-US" altLang="en-US" sz="2400" dirty="0">
                <a:latin typeface="Times New Roman" panose="02020603050405020304" pitchFamily="18" charset="0"/>
              </a:rPr>
              <a:t>	(</a:t>
            </a:r>
            <a:r>
              <a:rPr lang="en-US" altLang="en-US" sz="2400" b="1" i="1" dirty="0">
                <a:latin typeface="Times New Roman" panose="02020603050405020304" pitchFamily="18" charset="0"/>
              </a:rPr>
              <a:t>h(k)</a:t>
            </a:r>
            <a:r>
              <a:rPr lang="en-US" altLang="en-US" sz="2400" i="1" dirty="0">
                <a:latin typeface="Times New Roman" panose="02020603050405020304" pitchFamily="18" charset="0"/>
              </a:rPr>
              <a:t> </a:t>
            </a:r>
            <a:r>
              <a:rPr lang="en-US" altLang="en-US" sz="2400" dirty="0">
                <a:latin typeface="Symbol" panose="05050102010706020507" pitchFamily="18" charset="2"/>
              </a:rPr>
              <a:t>+</a:t>
            </a:r>
            <a:r>
              <a:rPr lang="en-US" altLang="en-US" sz="2400" dirty="0">
                <a:latin typeface="Times New Roman" panose="02020603050405020304" pitchFamily="18" charset="0"/>
              </a:rPr>
              <a:t> </a:t>
            </a:r>
            <a:r>
              <a:rPr lang="en-US" altLang="en-US" sz="2400" b="1" i="1" dirty="0" err="1">
                <a:latin typeface="Times New Roman" panose="02020603050405020304" pitchFamily="18" charset="0"/>
              </a:rPr>
              <a:t>jd</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k</a:t>
            </a:r>
            <a:r>
              <a:rPr lang="en-US" altLang="en-US" sz="2400" dirty="0">
                <a:latin typeface="Times New Roman" panose="02020603050405020304" pitchFamily="18" charset="0"/>
              </a:rPr>
              <a:t>)) mod </a:t>
            </a:r>
            <a:r>
              <a:rPr lang="en-US" altLang="en-US" sz="2400" b="1" i="1" dirty="0">
                <a:latin typeface="Times New Roman" panose="02020603050405020304" pitchFamily="18" charset="0"/>
              </a:rPr>
              <a:t>N</a:t>
            </a:r>
            <a:br>
              <a:rPr lang="en-US" altLang="en-US" sz="2400" b="1" i="1" dirty="0">
                <a:latin typeface="Times New Roman" panose="02020603050405020304" pitchFamily="18" charset="0"/>
              </a:rPr>
            </a:br>
            <a:r>
              <a:rPr lang="en-US" altLang="en-US" sz="2400" b="1" i="1" dirty="0">
                <a:latin typeface="Times New Roman" panose="02020603050405020304" pitchFamily="18" charset="0"/>
              </a:rPr>
              <a:t> </a:t>
            </a:r>
            <a:r>
              <a:rPr lang="en-US" altLang="en-US" sz="2400" dirty="0"/>
              <a:t>for </a:t>
            </a:r>
            <a:r>
              <a:rPr lang="en-US" altLang="en-US" sz="2400" b="1" i="1" dirty="0">
                <a:latin typeface="Times New Roman" panose="02020603050405020304" pitchFamily="18" charset="0"/>
              </a:rPr>
              <a:t>j</a:t>
            </a:r>
            <a:r>
              <a:rPr lang="en-US" altLang="en-US" sz="2400" i="1" dirty="0">
                <a:latin typeface="Times New Roman" panose="02020603050405020304" pitchFamily="18" charset="0"/>
              </a:rPr>
              <a:t> </a:t>
            </a:r>
            <a:r>
              <a:rPr lang="en-US" altLang="en-US" sz="2400" dirty="0">
                <a:latin typeface="Symbol" panose="05050102010706020507" pitchFamily="18" charset="2"/>
              </a:rPr>
              <a:t>=</a:t>
            </a:r>
            <a:r>
              <a:rPr lang="en-US" altLang="en-US" sz="2400" dirty="0">
                <a:latin typeface="Times New Roman" panose="02020603050405020304" pitchFamily="18" charset="0"/>
              </a:rPr>
              <a:t> 0,  1, … , </a:t>
            </a:r>
            <a:r>
              <a:rPr lang="en-US" altLang="en-US" sz="2400" b="1" i="1" dirty="0">
                <a:latin typeface="Times New Roman" panose="02020603050405020304" pitchFamily="18" charset="0"/>
              </a:rPr>
              <a:t>N </a:t>
            </a:r>
            <a:r>
              <a:rPr lang="en-US" altLang="en-US" sz="2400" dirty="0">
                <a:latin typeface="Symbol" panose="05050102010706020507" pitchFamily="18" charset="2"/>
              </a:rPr>
              <a:t>-</a:t>
            </a:r>
            <a:r>
              <a:rPr lang="en-US" altLang="en-US" sz="2400" dirty="0">
                <a:latin typeface="Times New Roman" panose="02020603050405020304" pitchFamily="18" charset="0"/>
              </a:rPr>
              <a:t> 1</a:t>
            </a:r>
          </a:p>
          <a:p>
            <a:pPr>
              <a:lnSpc>
                <a:spcPct val="90000"/>
              </a:lnSpc>
            </a:pPr>
            <a:r>
              <a:rPr lang="en-US" altLang="en-US" sz="2400" dirty="0"/>
              <a:t>The secondary hash function </a:t>
            </a:r>
            <a:r>
              <a:rPr lang="en-US" altLang="en-US" sz="2400" b="1" i="1" dirty="0">
                <a:latin typeface="CMSY8" charset="0"/>
              </a:rPr>
              <a:t>d</a:t>
            </a:r>
            <a:r>
              <a:rPr lang="en-US" altLang="en-US" sz="2400" dirty="0">
                <a:latin typeface="Times New Roman" panose="02020603050405020304" pitchFamily="18" charset="0"/>
              </a:rPr>
              <a:t>(</a:t>
            </a:r>
            <a:r>
              <a:rPr lang="en-US" altLang="en-US" sz="2400" b="1" i="1" dirty="0">
                <a:latin typeface="CMR10" charset="0"/>
              </a:rPr>
              <a:t>k</a:t>
            </a:r>
            <a:r>
              <a:rPr lang="en-US" altLang="en-US" sz="2400" dirty="0">
                <a:latin typeface="Times New Roman" panose="02020603050405020304" pitchFamily="18" charset="0"/>
              </a:rPr>
              <a:t>)</a:t>
            </a:r>
            <a:r>
              <a:rPr lang="en-US" altLang="en-US" sz="2400" dirty="0"/>
              <a:t> cannot have zero values</a:t>
            </a:r>
          </a:p>
          <a:p>
            <a:pPr>
              <a:lnSpc>
                <a:spcPct val="90000"/>
              </a:lnSpc>
            </a:pPr>
            <a:r>
              <a:rPr lang="en-US" altLang="en-US" sz="2400" dirty="0"/>
              <a:t>The table size </a:t>
            </a:r>
            <a:r>
              <a:rPr lang="en-US" altLang="en-US" sz="2400" b="1" i="1" dirty="0">
                <a:latin typeface="CMR10" charset="0"/>
              </a:rPr>
              <a:t>N</a:t>
            </a:r>
            <a:r>
              <a:rPr lang="en-US" altLang="en-US" sz="2400" dirty="0"/>
              <a:t> must be a prime to allow probing of all the cells</a:t>
            </a:r>
          </a:p>
        </p:txBody>
      </p:sp>
      <p:sp>
        <p:nvSpPr>
          <p:cNvPr id="155652" name="Rectangle 4" descr="Rectangle: Click to edit Master text styles&#10;Second level&#10;Third level&#10;Fourth level&#10;Fifth level">
            <a:extLst>
              <a:ext uri="{FF2B5EF4-FFF2-40B4-BE49-F238E27FC236}">
                <a16:creationId xmlns:a16="http://schemas.microsoft.com/office/drawing/2014/main" id="{41EC11F2-B597-4C76-B9AD-FAE2653CABD0}"/>
              </a:ext>
            </a:extLst>
          </p:cNvPr>
          <p:cNvSpPr>
            <a:spLocks noGrp="1" noChangeArrowheads="1"/>
          </p:cNvSpPr>
          <p:nvPr>
            <p:ph sz="half" idx="2"/>
          </p:nvPr>
        </p:nvSpPr>
        <p:spPr>
          <a:xfrm>
            <a:off x="6324600" y="1620520"/>
            <a:ext cx="5110480" cy="4038600"/>
          </a:xfrm>
        </p:spPr>
        <p:txBody>
          <a:bodyPr>
            <a:normAutofit/>
          </a:bodyPr>
          <a:lstStyle/>
          <a:p>
            <a:pPr>
              <a:lnSpc>
                <a:spcPct val="90000"/>
              </a:lnSpc>
            </a:pPr>
            <a:r>
              <a:rPr lang="en-US" altLang="en-US" sz="2400" dirty="0"/>
              <a:t>Common choice of compression function for the secondary hash function: 	</a:t>
            </a:r>
          </a:p>
          <a:p>
            <a:pPr lvl="1">
              <a:lnSpc>
                <a:spcPct val="90000"/>
              </a:lnSpc>
              <a:buFont typeface="Wingdings" panose="05000000000000000000" pitchFamily="2" charset="2"/>
              <a:buNone/>
            </a:pPr>
            <a:r>
              <a:rPr lang="en-US" altLang="en-US" b="1" i="1" dirty="0">
                <a:latin typeface="CMSY8" charset="0"/>
              </a:rPr>
              <a:t>d</a:t>
            </a:r>
            <a:r>
              <a:rPr lang="en-US" altLang="en-US" baseline="-25000" dirty="0">
                <a:latin typeface="CMSY8" charset="0"/>
              </a:rPr>
              <a:t>2</a:t>
            </a:r>
            <a:r>
              <a:rPr lang="en-US" altLang="en-US" dirty="0">
                <a:latin typeface="Times New Roman" panose="02020603050405020304" pitchFamily="18" charset="0"/>
              </a:rPr>
              <a:t>(</a:t>
            </a:r>
            <a:r>
              <a:rPr lang="en-US" altLang="en-US" b="1" i="1" dirty="0">
                <a:latin typeface="CMR10" charset="0"/>
              </a:rPr>
              <a:t>k</a:t>
            </a:r>
            <a:r>
              <a:rPr lang="en-US" altLang="en-US" dirty="0">
                <a:latin typeface="Times New Roman" panose="02020603050405020304" pitchFamily="18" charset="0"/>
              </a:rPr>
              <a:t>) </a:t>
            </a:r>
            <a:r>
              <a:rPr lang="en-US" altLang="en-US" dirty="0">
                <a:latin typeface="Symbol" panose="05050102010706020507" pitchFamily="18" charset="2"/>
              </a:rPr>
              <a:t>=</a:t>
            </a:r>
            <a:r>
              <a:rPr lang="en-US" altLang="en-US" dirty="0">
                <a:latin typeface="Times New Roman" panose="02020603050405020304" pitchFamily="18" charset="0"/>
              </a:rPr>
              <a:t> </a:t>
            </a:r>
            <a:r>
              <a:rPr lang="en-US" altLang="en-US" b="1" i="1" dirty="0">
                <a:latin typeface="Times New Roman" panose="02020603050405020304" pitchFamily="18" charset="0"/>
              </a:rPr>
              <a:t>k</a:t>
            </a:r>
            <a:r>
              <a:rPr lang="en-US" altLang="en-US" dirty="0">
                <a:latin typeface="Times New Roman" panose="02020603050405020304" pitchFamily="18" charset="0"/>
              </a:rPr>
              <a:t> mod </a:t>
            </a:r>
            <a:r>
              <a:rPr lang="en-US" altLang="en-US" b="1" i="1" dirty="0">
                <a:latin typeface="Times New Roman" panose="02020603050405020304" pitchFamily="18" charset="0"/>
              </a:rPr>
              <a:t>q</a:t>
            </a:r>
          </a:p>
          <a:p>
            <a:pPr>
              <a:lnSpc>
                <a:spcPct val="90000"/>
              </a:lnSpc>
              <a:buFont typeface="Wingdings" panose="05000000000000000000" pitchFamily="2" charset="2"/>
              <a:buNone/>
            </a:pPr>
            <a:r>
              <a:rPr lang="en-US" altLang="en-US" sz="2400" dirty="0"/>
              <a:t>		where</a:t>
            </a:r>
          </a:p>
          <a:p>
            <a:pPr lvl="1">
              <a:lnSpc>
                <a:spcPct val="90000"/>
              </a:lnSpc>
            </a:pPr>
            <a:r>
              <a:rPr lang="en-US" altLang="en-US" b="1" i="1" dirty="0">
                <a:latin typeface="Times New Roman" panose="02020603050405020304" pitchFamily="18" charset="0"/>
              </a:rPr>
              <a:t>q</a:t>
            </a:r>
            <a:r>
              <a:rPr lang="en-US" altLang="en-US" i="1" dirty="0">
                <a:latin typeface="Times New Roman" panose="02020603050405020304" pitchFamily="18" charset="0"/>
              </a:rPr>
              <a:t> </a:t>
            </a:r>
            <a:r>
              <a:rPr lang="en-US" altLang="en-US" dirty="0">
                <a:latin typeface="Symbol" panose="05050102010706020507" pitchFamily="18" charset="2"/>
              </a:rPr>
              <a:t>&lt;</a:t>
            </a:r>
            <a:r>
              <a:rPr lang="en-US" altLang="en-US" dirty="0">
                <a:latin typeface="Times New Roman" panose="02020603050405020304" pitchFamily="18" charset="0"/>
              </a:rPr>
              <a:t> </a:t>
            </a:r>
            <a:r>
              <a:rPr lang="en-US" altLang="en-US" b="1" i="1" dirty="0">
                <a:latin typeface="Times New Roman" panose="02020603050405020304" pitchFamily="18" charset="0"/>
              </a:rPr>
              <a:t>N</a:t>
            </a:r>
          </a:p>
          <a:p>
            <a:pPr lvl="1">
              <a:lnSpc>
                <a:spcPct val="90000"/>
              </a:lnSpc>
            </a:pPr>
            <a:r>
              <a:rPr lang="en-US" altLang="en-US" b="1" i="1" dirty="0">
                <a:latin typeface="CMR10" charset="0"/>
              </a:rPr>
              <a:t>q</a:t>
            </a:r>
            <a:r>
              <a:rPr lang="en-US" altLang="en-US" dirty="0"/>
              <a:t> is a prime</a:t>
            </a:r>
          </a:p>
          <a:p>
            <a:pPr>
              <a:lnSpc>
                <a:spcPct val="90000"/>
              </a:lnSpc>
            </a:pPr>
            <a:r>
              <a:rPr lang="en-US" altLang="en-US" sz="2400" dirty="0"/>
              <a:t>The possible values for </a:t>
            </a:r>
            <a:r>
              <a:rPr lang="en-US" altLang="en-US" sz="2400" b="1" i="1" dirty="0">
                <a:latin typeface="CMSY8" charset="0"/>
              </a:rPr>
              <a:t>d</a:t>
            </a:r>
            <a:r>
              <a:rPr lang="en-US" altLang="en-US" sz="2400" baseline="-25000" dirty="0">
                <a:latin typeface="CMSY8" charset="0"/>
              </a:rPr>
              <a:t>2</a:t>
            </a:r>
            <a:r>
              <a:rPr lang="en-US" altLang="en-US" sz="2400" dirty="0">
                <a:latin typeface="Times New Roman" panose="02020603050405020304" pitchFamily="18" charset="0"/>
              </a:rPr>
              <a:t>(</a:t>
            </a:r>
            <a:r>
              <a:rPr lang="en-US" altLang="en-US" sz="2400" b="1" i="1" dirty="0">
                <a:latin typeface="CMR10" charset="0"/>
              </a:rPr>
              <a:t>k</a:t>
            </a:r>
            <a:r>
              <a:rPr lang="en-US" altLang="en-US" sz="2400" dirty="0">
                <a:latin typeface="Times New Roman" panose="02020603050405020304" pitchFamily="18" charset="0"/>
              </a:rPr>
              <a:t>)</a:t>
            </a:r>
            <a:r>
              <a:rPr lang="en-US" altLang="en-US" sz="2400" dirty="0"/>
              <a:t> are</a:t>
            </a:r>
            <a:br>
              <a:rPr lang="en-US" altLang="en-US" sz="2400" dirty="0"/>
            </a:br>
            <a:r>
              <a:rPr lang="en-US" altLang="en-US" sz="2400" dirty="0"/>
              <a:t>	 </a:t>
            </a:r>
            <a:r>
              <a:rPr lang="en-US" altLang="en-US" sz="2400" dirty="0">
                <a:latin typeface="Times New Roman" panose="02020603050405020304" pitchFamily="18" charset="0"/>
              </a:rPr>
              <a:t>1, 2, … , </a:t>
            </a:r>
            <a:r>
              <a:rPr lang="en-US" altLang="en-US" sz="2400" b="1" i="1" dirty="0">
                <a:latin typeface="Times New Roman" panose="02020603050405020304" pitchFamily="18" charset="0"/>
              </a:rPr>
              <a:t>q</a:t>
            </a:r>
          </a:p>
        </p:txBody>
      </p:sp>
      <p:sp>
        <p:nvSpPr>
          <p:cNvPr id="7" name="Slide Number Placeholder 6">
            <a:extLst>
              <a:ext uri="{FF2B5EF4-FFF2-40B4-BE49-F238E27FC236}">
                <a16:creationId xmlns:a16="http://schemas.microsoft.com/office/drawing/2014/main" id="{47D19AA5-B886-47E8-BB8B-C2D7B0918316}"/>
              </a:ext>
            </a:extLst>
          </p:cNvPr>
          <p:cNvSpPr>
            <a:spLocks noGrp="1"/>
          </p:cNvSpPr>
          <p:nvPr>
            <p:ph type="sldNum" sz="quarter" idx="12"/>
          </p:nvPr>
        </p:nvSpPr>
        <p:spPr/>
        <p:txBody>
          <a:bodyPr/>
          <a:lstStyle/>
          <a:p>
            <a:fld id="{74A2223A-590D-4938-B17F-118CF7953789}" type="slidenum">
              <a:rPr lang="en-US" altLang="en-US"/>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B93A-3973-4342-8322-9A92A7BC59A9}"/>
              </a:ext>
            </a:extLst>
          </p:cNvPr>
          <p:cNvSpPr>
            <a:spLocks noGrp="1"/>
          </p:cNvSpPr>
          <p:nvPr>
            <p:ph type="title"/>
          </p:nvPr>
        </p:nvSpPr>
        <p:spPr/>
        <p:txBody>
          <a:bodyPr/>
          <a:lstStyle/>
          <a:p>
            <a:r>
              <a:rPr lang="en-US" dirty="0"/>
              <a:t>Load Factor</a:t>
            </a:r>
          </a:p>
        </p:txBody>
      </p:sp>
      <p:sp>
        <p:nvSpPr>
          <p:cNvPr id="6" name="Content Placeholder 5">
            <a:extLst>
              <a:ext uri="{FF2B5EF4-FFF2-40B4-BE49-F238E27FC236}">
                <a16:creationId xmlns:a16="http://schemas.microsoft.com/office/drawing/2014/main" id="{AA09820F-E6E3-44F2-AA73-3C4A162DDE7B}"/>
              </a:ext>
            </a:extLst>
          </p:cNvPr>
          <p:cNvSpPr>
            <a:spLocks noGrp="1"/>
          </p:cNvSpPr>
          <p:nvPr>
            <p:ph idx="1"/>
          </p:nvPr>
        </p:nvSpPr>
        <p:spPr>
          <a:xfrm>
            <a:off x="1143001" y="2057400"/>
            <a:ext cx="4810760" cy="4038600"/>
          </a:xfrm>
        </p:spPr>
        <p:txBody>
          <a:bodyPr>
            <a:normAutofit fontScale="92500" lnSpcReduction="20000"/>
          </a:bodyPr>
          <a:lstStyle/>
          <a:p>
            <a:r>
              <a:rPr lang="en-US" dirty="0"/>
              <a:t>Another important consideration is the table load factor,  λ.  </a:t>
            </a:r>
          </a:p>
          <a:p>
            <a:r>
              <a:rPr lang="en-US" dirty="0"/>
              <a:t>The load factor is the percentage of the table that is occupied.  </a:t>
            </a:r>
          </a:p>
          <a:p>
            <a:pPr marL="45720" indent="0">
              <a:buNone/>
            </a:pPr>
            <a:r>
              <a:rPr lang="en-US" dirty="0"/>
              <a:t>N/M </a:t>
            </a:r>
          </a:p>
          <a:p>
            <a:pPr marL="45720" indent="0">
              <a:buNone/>
            </a:pPr>
            <a:r>
              <a:rPr lang="en-US" dirty="0"/>
              <a:t>M is the size of the table, and</a:t>
            </a:r>
            <a:br>
              <a:rPr lang="en-US" dirty="0"/>
            </a:br>
            <a:r>
              <a:rPr lang="en-US" dirty="0"/>
              <a:t>N is the number of keys that have been inserted in the table</a:t>
            </a:r>
          </a:p>
          <a:p>
            <a:r>
              <a:rPr lang="en-US" dirty="0"/>
              <a:t>As the table load factor approaches 1.0 (hash table is almost full), the probe time increases.  </a:t>
            </a:r>
          </a:p>
          <a:p>
            <a:r>
              <a:rPr lang="en-US" dirty="0"/>
              <a:t>The best case is O(1) and worst case is O(N) for new insert, successful find and unsuccessful find.</a:t>
            </a:r>
          </a:p>
        </p:txBody>
      </p:sp>
      <p:sp>
        <p:nvSpPr>
          <p:cNvPr id="5" name="Slide Number Placeholder 4">
            <a:extLst>
              <a:ext uri="{FF2B5EF4-FFF2-40B4-BE49-F238E27FC236}">
                <a16:creationId xmlns:a16="http://schemas.microsoft.com/office/drawing/2014/main" id="{597A94CD-F937-4B44-BDC1-4B271485C4C3}"/>
              </a:ext>
            </a:extLst>
          </p:cNvPr>
          <p:cNvSpPr>
            <a:spLocks noGrp="1"/>
          </p:cNvSpPr>
          <p:nvPr>
            <p:ph type="sldNum" sz="quarter" idx="12"/>
          </p:nvPr>
        </p:nvSpPr>
        <p:spPr/>
        <p:txBody>
          <a:bodyPr/>
          <a:lstStyle/>
          <a:p>
            <a:fld id="{6D22F896-40B5-4ADD-8801-0D06FADFA095}" type="slidenum">
              <a:rPr lang="en-US" smtClean="0"/>
              <a:t>26</a:t>
            </a:fld>
            <a:endParaRPr lang="en-US" dirty="0"/>
          </a:p>
        </p:txBody>
      </p:sp>
      <mc:AlternateContent xmlns:mc="http://schemas.openxmlformats.org/markup-compatibility/2006">
        <mc:Choice xmlns:a14="http://schemas.microsoft.com/office/drawing/2010/main" Requires="a14">
          <p:sp>
            <p:nvSpPr>
              <p:cNvPr id="7" name="Content Placeholder 5">
                <a:extLst>
                  <a:ext uri="{FF2B5EF4-FFF2-40B4-BE49-F238E27FC236}">
                    <a16:creationId xmlns:a16="http://schemas.microsoft.com/office/drawing/2014/main" id="{EE719B7D-F3B0-416D-BD2F-B4452EAF9D4C}"/>
                  </a:ext>
                </a:extLst>
              </p:cNvPr>
              <p:cNvSpPr txBox="1">
                <a:spLocks/>
              </p:cNvSpPr>
              <p:nvPr/>
            </p:nvSpPr>
            <p:spPr>
              <a:xfrm>
                <a:off x="6477001" y="1965960"/>
                <a:ext cx="4810760" cy="4038600"/>
              </a:xfrm>
              <a:prstGeom prst="rect">
                <a:avLst/>
              </a:prstGeom>
            </p:spPr>
            <p:txBody>
              <a:bodyPr vert="horz" lIns="91440" tIns="45720" rIns="91440" bIns="45720" rtlCol="0">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t>Load factor λ influences the average case.</a:t>
                </a:r>
              </a:p>
              <a:p>
                <a:r>
                  <a:rPr lang="en-US" dirty="0"/>
                  <a:t>Linear Probing, Unsuccessful Search</a:t>
                </a:r>
              </a:p>
              <a:p>
                <a:pPr marL="45720" indent="0">
                  <a:buNone/>
                </a:pPr>
                <a:endParaRPr lang="en-US" dirty="0"/>
              </a:p>
              <a:p>
                <a:pPr marL="4572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m:rPr>
                                          <m:nor/>
                                        </m:rPr>
                                        <a:rPr lang="en-US" dirty="0"/>
                                        <m:t>λ</m:t>
                                      </m:r>
                                    </m:e>
                                  </m:d>
                                </m:e>
                                <m:sup>
                                  <m:r>
                                    <a:rPr lang="en-US" b="0" i="1" smtClean="0">
                                      <a:latin typeface="Cambria Math" panose="02040503050406030204" pitchFamily="18" charset="0"/>
                                    </a:rPr>
                                    <m:t>2</m:t>
                                  </m:r>
                                </m:sup>
                              </m:sSup>
                            </m:den>
                          </m:f>
                        </m:e>
                      </m:d>
                    </m:oMath>
                  </m:oMathPara>
                </a14:m>
                <a:endParaRPr lang="en-US" b="0" dirty="0"/>
              </a:p>
              <a:p>
                <a:r>
                  <a:rPr lang="en-US" dirty="0"/>
                  <a:t>Linear Probing, Successful Search</a:t>
                </a:r>
              </a:p>
              <a:p>
                <a:pPr marL="45720" indent="0">
                  <a:buNone/>
                </a:pPr>
                <a:endParaRPr lang="en-US" dirty="0"/>
              </a:p>
              <a:p>
                <a:pPr marL="4572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smtClean="0">
                              <a:latin typeface="Cambria Math" panose="02040503050406030204" pitchFamily="18" charset="0"/>
                            </a:rPr>
                          </m:ctrlPr>
                        </m:dPr>
                        <m:e>
                          <m:r>
                            <a:rPr lang="en-US" i="1">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m:rPr>
                                  <m:nor/>
                                </m:rPr>
                                <a:rPr lang="en-US" dirty="0"/>
                                <m:t>λ</m:t>
                              </m:r>
                            </m:den>
                          </m:f>
                        </m:e>
                      </m:d>
                    </m:oMath>
                  </m:oMathPara>
                </a14:m>
                <a:endParaRPr lang="en-US" b="0" dirty="0"/>
              </a:p>
            </p:txBody>
          </p:sp>
        </mc:Choice>
        <mc:Fallback>
          <p:sp>
            <p:nvSpPr>
              <p:cNvPr id="7" name="Content Placeholder 5">
                <a:extLst>
                  <a:ext uri="{FF2B5EF4-FFF2-40B4-BE49-F238E27FC236}">
                    <a16:creationId xmlns:a16="http://schemas.microsoft.com/office/drawing/2014/main" id="{EE719B7D-F3B0-416D-BD2F-B4452EAF9D4C}"/>
                  </a:ext>
                </a:extLst>
              </p:cNvPr>
              <p:cNvSpPr txBox="1">
                <a:spLocks noRot="1" noChangeAspect="1" noMove="1" noResize="1" noEditPoints="1" noAdjustHandles="1" noChangeArrowheads="1" noChangeShapeType="1" noTextEdit="1"/>
              </p:cNvSpPr>
              <p:nvPr/>
            </p:nvSpPr>
            <p:spPr>
              <a:xfrm>
                <a:off x="6477001" y="1965960"/>
                <a:ext cx="4810760" cy="4038600"/>
              </a:xfrm>
              <a:prstGeom prst="rect">
                <a:avLst/>
              </a:prstGeom>
              <a:blipFill>
                <a:blip r:embed="rId2"/>
                <a:stretch>
                  <a:fillRect t="-2870"/>
                </a:stretch>
              </a:blipFill>
            </p:spPr>
            <p:txBody>
              <a:bodyPr/>
              <a:lstStyle/>
              <a:p>
                <a:r>
                  <a:rPr lang="en-US">
                    <a:noFill/>
                  </a:rPr>
                  <a:t> </a:t>
                </a:r>
              </a:p>
            </p:txBody>
          </p:sp>
        </mc:Fallback>
      </mc:AlternateContent>
    </p:spTree>
    <p:extLst>
      <p:ext uri="{BB962C8B-B14F-4D97-AF65-F5344CB8AC3E}">
        <p14:creationId xmlns:p14="http://schemas.microsoft.com/office/powerpoint/2010/main" val="3930194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1122B89E-D25F-4B96-AC33-37E911F97B6B}"/>
              </a:ext>
            </a:extLst>
          </p:cNvPr>
          <p:cNvSpPr>
            <a:spLocks noGrp="1" noChangeArrowheads="1"/>
          </p:cNvSpPr>
          <p:nvPr>
            <p:ph type="title"/>
          </p:nvPr>
        </p:nvSpPr>
        <p:spPr>
          <a:xfrm>
            <a:off x="2362200" y="381000"/>
            <a:ext cx="5562600" cy="1143000"/>
          </a:xfrm>
        </p:spPr>
        <p:txBody>
          <a:bodyPr>
            <a:normAutofit fontScale="90000"/>
          </a:bodyPr>
          <a:lstStyle/>
          <a:p>
            <a:r>
              <a:rPr lang="en-US" altLang="en-US"/>
              <a:t>Performance of Hashing</a:t>
            </a:r>
          </a:p>
        </p:txBody>
      </p:sp>
      <p:sp>
        <p:nvSpPr>
          <p:cNvPr id="152579" name="Rectangle 3" descr="Rectangle: Click to edit Master text styles&#10;Second level&#10;Third level&#10;Fourth level&#10;Fifth level">
            <a:extLst>
              <a:ext uri="{FF2B5EF4-FFF2-40B4-BE49-F238E27FC236}">
                <a16:creationId xmlns:a16="http://schemas.microsoft.com/office/drawing/2014/main" id="{A7E570F2-5090-4144-A36F-CCF7584E7183}"/>
              </a:ext>
            </a:extLst>
          </p:cNvPr>
          <p:cNvSpPr>
            <a:spLocks noGrp="1" noChangeArrowheads="1"/>
          </p:cNvSpPr>
          <p:nvPr>
            <p:ph sz="half" idx="1"/>
          </p:nvPr>
        </p:nvSpPr>
        <p:spPr>
          <a:xfrm>
            <a:off x="858520" y="1676400"/>
            <a:ext cx="5389880" cy="4572000"/>
          </a:xfrm>
        </p:spPr>
        <p:txBody>
          <a:bodyPr>
            <a:normAutofit/>
          </a:bodyPr>
          <a:lstStyle/>
          <a:p>
            <a:pPr>
              <a:lnSpc>
                <a:spcPct val="90000"/>
              </a:lnSpc>
            </a:pPr>
            <a:r>
              <a:rPr lang="en-US" altLang="en-US" sz="2400" dirty="0"/>
              <a:t>In the worst case, searches, insertions and removals on a hash table take </a:t>
            </a:r>
            <a:r>
              <a:rPr lang="en-US" altLang="en-US" sz="2400" b="1" i="1" dirty="0">
                <a:latin typeface="Times New Roman" panose="02020603050405020304" pitchFamily="18" charset="0"/>
              </a:rPr>
              <a:t>O</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n</a:t>
            </a:r>
            <a:r>
              <a:rPr lang="en-US" altLang="en-US" sz="2400" dirty="0">
                <a:latin typeface="Times New Roman" panose="02020603050405020304" pitchFamily="18" charset="0"/>
              </a:rPr>
              <a:t>) </a:t>
            </a:r>
            <a:r>
              <a:rPr lang="en-US" altLang="en-US" sz="2400" dirty="0"/>
              <a:t>time</a:t>
            </a:r>
          </a:p>
          <a:p>
            <a:pPr>
              <a:lnSpc>
                <a:spcPct val="90000"/>
              </a:lnSpc>
            </a:pPr>
            <a:r>
              <a:rPr lang="en-US" altLang="en-US" sz="2400" dirty="0"/>
              <a:t>The worst case occurs when all the keys inserted into the map collide</a:t>
            </a:r>
          </a:p>
          <a:p>
            <a:r>
              <a:rPr lang="en-US" altLang="en-US" sz="2400" dirty="0"/>
              <a:t>The load factor, </a:t>
            </a:r>
            <a:r>
              <a:rPr lang="en-US" sz="2400" dirty="0"/>
              <a:t>λ, </a:t>
            </a:r>
            <a:r>
              <a:rPr lang="en-US" altLang="en-US" sz="2400" dirty="0"/>
              <a:t>affects the performance of a hash table</a:t>
            </a:r>
          </a:p>
        </p:txBody>
      </p:sp>
      <p:sp>
        <p:nvSpPr>
          <p:cNvPr id="152580" name="Rectangle 4" descr="Rectangle: Click to edit Master text styles&#10;Second level&#10;Third level&#10;Fourth level&#10;Fifth level">
            <a:extLst>
              <a:ext uri="{FF2B5EF4-FFF2-40B4-BE49-F238E27FC236}">
                <a16:creationId xmlns:a16="http://schemas.microsoft.com/office/drawing/2014/main" id="{D5DE946C-4A18-4B97-8576-5C4A12D458E2}"/>
              </a:ext>
            </a:extLst>
          </p:cNvPr>
          <p:cNvSpPr>
            <a:spLocks noGrp="1" noChangeArrowheads="1"/>
          </p:cNvSpPr>
          <p:nvPr>
            <p:ph sz="half" idx="2"/>
          </p:nvPr>
        </p:nvSpPr>
        <p:spPr>
          <a:xfrm>
            <a:off x="6502400" y="1676400"/>
            <a:ext cx="5044440" cy="4343400"/>
          </a:xfrm>
        </p:spPr>
        <p:txBody>
          <a:bodyPr/>
          <a:lstStyle/>
          <a:p>
            <a:pPr>
              <a:lnSpc>
                <a:spcPct val="90000"/>
              </a:lnSpc>
            </a:pPr>
            <a:r>
              <a:rPr lang="en-US" altLang="en-US" sz="2400" dirty="0"/>
              <a:t>The expected running time of all the dictionary ADT operations in a hash table is </a:t>
            </a:r>
            <a:r>
              <a:rPr lang="en-US" altLang="en-US" sz="2400" b="1" i="1" dirty="0">
                <a:latin typeface="Times New Roman" panose="02020603050405020304" pitchFamily="18" charset="0"/>
              </a:rPr>
              <a:t>O</a:t>
            </a:r>
            <a:r>
              <a:rPr lang="en-US" altLang="en-US" sz="2400" dirty="0">
                <a:latin typeface="Times New Roman" panose="02020603050405020304" pitchFamily="18" charset="0"/>
              </a:rPr>
              <a:t>(1)</a:t>
            </a:r>
            <a:r>
              <a:rPr lang="en-US" altLang="en-US" sz="2400" dirty="0"/>
              <a:t> </a:t>
            </a:r>
          </a:p>
          <a:p>
            <a:pPr>
              <a:lnSpc>
                <a:spcPct val="90000"/>
              </a:lnSpc>
            </a:pPr>
            <a:r>
              <a:rPr lang="en-US" altLang="en-US" sz="2400" dirty="0"/>
              <a:t>In practice, hashing is very fast provided the load factor is not close to 100%</a:t>
            </a:r>
          </a:p>
          <a:p>
            <a:pPr>
              <a:lnSpc>
                <a:spcPct val="90000"/>
              </a:lnSpc>
            </a:pPr>
            <a:r>
              <a:rPr lang="en-US" altLang="en-US" sz="2400" dirty="0"/>
              <a:t>Applications of hash tables:</a:t>
            </a:r>
          </a:p>
          <a:p>
            <a:pPr lvl="1">
              <a:lnSpc>
                <a:spcPct val="90000"/>
              </a:lnSpc>
            </a:pPr>
            <a:r>
              <a:rPr lang="en-US" altLang="en-US" sz="1800" dirty="0"/>
              <a:t>small databases</a:t>
            </a:r>
          </a:p>
          <a:p>
            <a:pPr lvl="1">
              <a:lnSpc>
                <a:spcPct val="90000"/>
              </a:lnSpc>
            </a:pPr>
            <a:r>
              <a:rPr lang="en-US" altLang="en-US" sz="1800" dirty="0"/>
              <a:t>compilers</a:t>
            </a:r>
          </a:p>
          <a:p>
            <a:pPr lvl="1">
              <a:lnSpc>
                <a:spcPct val="90000"/>
              </a:lnSpc>
            </a:pPr>
            <a:r>
              <a:rPr lang="en-US" altLang="en-US" sz="1800" dirty="0"/>
              <a:t>browser caches</a:t>
            </a:r>
            <a:endParaRPr lang="en-US" altLang="en-US" dirty="0">
              <a:latin typeface="Times New Roman" panose="02020603050405020304" pitchFamily="18" charset="0"/>
            </a:endParaRPr>
          </a:p>
        </p:txBody>
      </p:sp>
      <p:sp>
        <p:nvSpPr>
          <p:cNvPr id="7" name="Slide Number Placeholder 6">
            <a:extLst>
              <a:ext uri="{FF2B5EF4-FFF2-40B4-BE49-F238E27FC236}">
                <a16:creationId xmlns:a16="http://schemas.microsoft.com/office/drawing/2014/main" id="{7D0F01A4-461E-463B-8452-EE27F3F19D56}"/>
              </a:ext>
            </a:extLst>
          </p:cNvPr>
          <p:cNvSpPr>
            <a:spLocks noGrp="1"/>
          </p:cNvSpPr>
          <p:nvPr>
            <p:ph type="sldNum" sz="quarter" idx="12"/>
          </p:nvPr>
        </p:nvSpPr>
        <p:spPr/>
        <p:txBody>
          <a:bodyPr/>
          <a:lstStyle/>
          <a:p>
            <a:fld id="{6AAC8112-F420-473F-973E-CB5A2653D6C4}" type="slidenum">
              <a:rPr lang="en-US" altLang="en-US"/>
              <a:pPr/>
              <a:t>27</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1D73-D72A-4149-AD45-DA10C8BBF3BC}"/>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C6A3191D-3808-440C-ADAC-3CD6403A5C41}"/>
              </a:ext>
            </a:extLst>
          </p:cNvPr>
          <p:cNvSpPr>
            <a:spLocks noGrp="1"/>
          </p:cNvSpPr>
          <p:nvPr>
            <p:ph idx="1"/>
          </p:nvPr>
        </p:nvSpPr>
        <p:spPr/>
        <p:txBody>
          <a:bodyPr/>
          <a:lstStyle/>
          <a:p>
            <a:r>
              <a:rPr lang="en-US" dirty="0"/>
              <a:t>Examples of keys:</a:t>
            </a:r>
          </a:p>
          <a:p>
            <a:pPr lvl="1"/>
            <a:r>
              <a:rPr lang="en-US" dirty="0"/>
              <a:t>Phone number</a:t>
            </a:r>
          </a:p>
          <a:p>
            <a:pPr lvl="1"/>
            <a:r>
              <a:rPr lang="en-US" dirty="0"/>
              <a:t>REDID</a:t>
            </a:r>
          </a:p>
          <a:p>
            <a:pPr lvl="1"/>
            <a:r>
              <a:rPr lang="en-US" dirty="0"/>
              <a:t>Employee ID</a:t>
            </a:r>
          </a:p>
          <a:p>
            <a:pPr lvl="1"/>
            <a:r>
              <a:rPr lang="en-US" dirty="0"/>
              <a:t>Item Number</a:t>
            </a:r>
          </a:p>
          <a:p>
            <a:pPr lvl="1"/>
            <a:endParaRPr lang="en-US" dirty="0"/>
          </a:p>
          <a:p>
            <a:r>
              <a:rPr lang="en-US" dirty="0"/>
              <a:t>A[8583354282] = “Jane Doe”</a:t>
            </a:r>
          </a:p>
          <a:p>
            <a:r>
              <a:rPr lang="en-US" dirty="0"/>
              <a:t>A[88800011] = “Jane Doe”</a:t>
            </a:r>
          </a:p>
          <a:p>
            <a:r>
              <a:rPr lang="en-US" dirty="0"/>
              <a:t>A[2345] = “Dixon No.2 Pencils”</a:t>
            </a:r>
          </a:p>
          <a:p>
            <a:pPr lvl="1"/>
            <a:endParaRPr lang="en-US" dirty="0"/>
          </a:p>
        </p:txBody>
      </p:sp>
      <p:sp>
        <p:nvSpPr>
          <p:cNvPr id="4" name="Slide Number Placeholder 3">
            <a:extLst>
              <a:ext uri="{FF2B5EF4-FFF2-40B4-BE49-F238E27FC236}">
                <a16:creationId xmlns:a16="http://schemas.microsoft.com/office/drawing/2014/main" id="{107FE64A-7588-4385-8F0B-E706E1CB31C7}"/>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95426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D9A9-2667-42A5-A527-27620986FBB5}"/>
              </a:ext>
            </a:extLst>
          </p:cNvPr>
          <p:cNvSpPr>
            <a:spLocks noGrp="1"/>
          </p:cNvSpPr>
          <p:nvPr>
            <p:ph type="title"/>
          </p:nvPr>
        </p:nvSpPr>
        <p:spPr/>
        <p:txBody>
          <a:bodyPr/>
          <a:lstStyle/>
          <a:p>
            <a:r>
              <a:rPr lang="en-US" dirty="0"/>
              <a:t>Need for </a:t>
            </a:r>
            <a:r>
              <a:rPr lang="en-US" dirty="0" err="1"/>
              <a:t>Hashtables</a:t>
            </a:r>
            <a:endParaRPr lang="en-US" dirty="0"/>
          </a:p>
        </p:txBody>
      </p:sp>
      <p:sp>
        <p:nvSpPr>
          <p:cNvPr id="3" name="Content Placeholder 2">
            <a:extLst>
              <a:ext uri="{FF2B5EF4-FFF2-40B4-BE49-F238E27FC236}">
                <a16:creationId xmlns:a16="http://schemas.microsoft.com/office/drawing/2014/main" id="{4A93F307-C126-4B21-BF0F-6E91487FB849}"/>
              </a:ext>
            </a:extLst>
          </p:cNvPr>
          <p:cNvSpPr>
            <a:spLocks noGrp="1"/>
          </p:cNvSpPr>
          <p:nvPr>
            <p:ph idx="1"/>
          </p:nvPr>
        </p:nvSpPr>
        <p:spPr/>
        <p:txBody>
          <a:bodyPr>
            <a:normAutofit/>
          </a:bodyPr>
          <a:lstStyle/>
          <a:p>
            <a:pPr marL="45720" indent="0">
              <a:buNone/>
            </a:pPr>
            <a:r>
              <a:rPr lang="en-US" sz="2400" dirty="0"/>
              <a:t>“If you know where something is, accessing it is easy”</a:t>
            </a:r>
          </a:p>
          <a:p>
            <a:pPr marL="45720" indent="0">
              <a:buNone/>
            </a:pPr>
            <a:endParaRPr lang="en-US" sz="2400" dirty="0"/>
          </a:p>
          <a:p>
            <a:r>
              <a:rPr lang="en-US" sz="2400" dirty="0" err="1"/>
              <a:t>Hashtables</a:t>
            </a:r>
            <a:r>
              <a:rPr lang="en-US" sz="2400" dirty="0"/>
              <a:t> make lookup O(1) operations.</a:t>
            </a:r>
          </a:p>
          <a:p>
            <a:endParaRPr lang="en-US" sz="2400" dirty="0"/>
          </a:p>
          <a:p>
            <a:r>
              <a:rPr lang="en-US" sz="2400" dirty="0"/>
              <a:t>Insertion and Deletion can also be O(1) operations.</a:t>
            </a:r>
          </a:p>
          <a:p>
            <a:pPr lvl="1"/>
            <a:r>
              <a:rPr lang="en-US" sz="2400" dirty="0"/>
              <a:t>Size of the array the key value pair needs to be mapped into has no relation to the number of keys possible. Hence lookup, insert and delete will always be O(1)</a:t>
            </a:r>
          </a:p>
        </p:txBody>
      </p:sp>
      <p:sp>
        <p:nvSpPr>
          <p:cNvPr id="4" name="Slide Number Placeholder 3">
            <a:extLst>
              <a:ext uri="{FF2B5EF4-FFF2-40B4-BE49-F238E27FC236}">
                <a16:creationId xmlns:a16="http://schemas.microsoft.com/office/drawing/2014/main" id="{7663CC3A-ECAA-4DE0-A2EC-93B38F4ADD64}"/>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71688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6052-36E5-415D-9DDE-8D332DAF1F63}"/>
              </a:ext>
            </a:extLst>
          </p:cNvPr>
          <p:cNvSpPr>
            <a:spLocks noGrp="1"/>
          </p:cNvSpPr>
          <p:nvPr>
            <p:ph type="title"/>
          </p:nvPr>
        </p:nvSpPr>
        <p:spPr/>
        <p:txBody>
          <a:bodyPr/>
          <a:lstStyle/>
          <a:p>
            <a:r>
              <a:rPr lang="en-US" dirty="0" err="1"/>
              <a:t>Hashtables</a:t>
            </a:r>
            <a:r>
              <a:rPr lang="en-US" dirty="0"/>
              <a:t> as Arrays</a:t>
            </a:r>
          </a:p>
        </p:txBody>
      </p:sp>
      <p:sp>
        <p:nvSpPr>
          <p:cNvPr id="3" name="Content Placeholder 2">
            <a:extLst>
              <a:ext uri="{FF2B5EF4-FFF2-40B4-BE49-F238E27FC236}">
                <a16:creationId xmlns:a16="http://schemas.microsoft.com/office/drawing/2014/main" id="{C75D1054-812D-4F9F-934B-987E148F3F35}"/>
              </a:ext>
            </a:extLst>
          </p:cNvPr>
          <p:cNvSpPr>
            <a:spLocks noGrp="1"/>
          </p:cNvSpPr>
          <p:nvPr>
            <p:ph idx="1"/>
          </p:nvPr>
        </p:nvSpPr>
        <p:spPr/>
        <p:txBody>
          <a:bodyPr>
            <a:normAutofit fontScale="85000" lnSpcReduction="20000"/>
          </a:bodyPr>
          <a:lstStyle/>
          <a:p>
            <a:pPr>
              <a:lnSpc>
                <a:spcPct val="110000"/>
              </a:lnSpc>
            </a:pPr>
            <a:r>
              <a:rPr lang="en-US" sz="2400" dirty="0"/>
              <a:t>Problems:</a:t>
            </a:r>
          </a:p>
          <a:p>
            <a:pPr lvl="1">
              <a:lnSpc>
                <a:spcPct val="110000"/>
              </a:lnSpc>
            </a:pPr>
            <a:r>
              <a:rPr lang="en-US" sz="2400" dirty="0"/>
              <a:t>If the array in which the dictionary needs to mapped is ordered, O(n) is the time Complexity for insert and delete since the array needs to be shifted after every operation.</a:t>
            </a:r>
          </a:p>
          <a:p>
            <a:pPr lvl="1">
              <a:lnSpc>
                <a:spcPct val="110000"/>
              </a:lnSpc>
            </a:pPr>
            <a:r>
              <a:rPr lang="en-US" sz="2400" dirty="0"/>
              <a:t>In this case, only integers can be used as a key, not Strings. String must be converted to an integer value.</a:t>
            </a:r>
          </a:p>
          <a:p>
            <a:pPr lvl="1">
              <a:lnSpc>
                <a:spcPct val="110000"/>
              </a:lnSpc>
            </a:pPr>
            <a:r>
              <a:rPr lang="en-US" sz="2400" dirty="0"/>
              <a:t>Using static arrays can also be a problem when the number of possible keys is smaller than the array set aside for the </a:t>
            </a:r>
            <a:r>
              <a:rPr lang="en-US" sz="2400" dirty="0" err="1"/>
              <a:t>hashtable</a:t>
            </a:r>
            <a:r>
              <a:rPr lang="en-US" sz="2400" dirty="0"/>
              <a:t>. This increases Space complexity.</a:t>
            </a:r>
          </a:p>
          <a:p>
            <a:pPr lvl="2">
              <a:lnSpc>
                <a:spcPct val="110000"/>
              </a:lnSpc>
            </a:pPr>
            <a:r>
              <a:rPr lang="en-US" sz="2000" dirty="0"/>
              <a:t>Example : Phone number for an area of 5000 people. Indexes are phone numbers.</a:t>
            </a:r>
          </a:p>
          <a:p>
            <a:pPr lvl="1">
              <a:lnSpc>
                <a:spcPct val="110000"/>
              </a:lnSpc>
            </a:pPr>
            <a:r>
              <a:rPr lang="en-US" sz="2400" dirty="0"/>
              <a:t>Sometimes while converting strings to integers, multiple key , value pair may get mapped to the same array index. </a:t>
            </a:r>
          </a:p>
          <a:p>
            <a:pPr lvl="2">
              <a:lnSpc>
                <a:spcPct val="110000"/>
              </a:lnSpc>
            </a:pPr>
            <a:r>
              <a:rPr lang="en-US" sz="2000" dirty="0"/>
              <a:t>This is called a collision.</a:t>
            </a:r>
          </a:p>
        </p:txBody>
      </p:sp>
      <p:sp>
        <p:nvSpPr>
          <p:cNvPr id="4" name="Slide Number Placeholder 3">
            <a:extLst>
              <a:ext uri="{FF2B5EF4-FFF2-40B4-BE49-F238E27FC236}">
                <a16:creationId xmlns:a16="http://schemas.microsoft.com/office/drawing/2014/main" id="{1EC06BEB-F6A9-42AC-985E-B79E31ED61F8}"/>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76471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a:extLst>
              <a:ext uri="{FF2B5EF4-FFF2-40B4-BE49-F238E27FC236}">
                <a16:creationId xmlns:a16="http://schemas.microsoft.com/office/drawing/2014/main" id="{817B5DDD-C112-4BF2-ACD8-B03C4BFEF617}"/>
              </a:ext>
            </a:extLst>
          </p:cNvPr>
          <p:cNvSpPr>
            <a:spLocks noGrp="1" noChangeArrowheads="1"/>
          </p:cNvSpPr>
          <p:nvPr>
            <p:ph type="title"/>
          </p:nvPr>
        </p:nvSpPr>
        <p:spPr>
          <a:xfrm>
            <a:off x="1203960" y="401320"/>
            <a:ext cx="7604760" cy="1143000"/>
          </a:xfrm>
        </p:spPr>
        <p:txBody>
          <a:bodyPr>
            <a:normAutofit fontScale="90000"/>
          </a:bodyPr>
          <a:lstStyle/>
          <a:p>
            <a:r>
              <a:rPr lang="en-US" altLang="en-US" dirty="0"/>
              <a:t>Hash Functions and Hash Tables </a:t>
            </a:r>
          </a:p>
        </p:txBody>
      </p:sp>
      <p:sp>
        <p:nvSpPr>
          <p:cNvPr id="144387" name="Rectangle 1027" descr="Rectangle: Click to edit Master text styles&#10;Second level&#10;Third level&#10;Fourth level&#10;Fifth level">
            <a:extLst>
              <a:ext uri="{FF2B5EF4-FFF2-40B4-BE49-F238E27FC236}">
                <a16:creationId xmlns:a16="http://schemas.microsoft.com/office/drawing/2014/main" id="{6EDD4F4D-3A85-40B4-8336-D43DB31E87DC}"/>
              </a:ext>
            </a:extLst>
          </p:cNvPr>
          <p:cNvSpPr>
            <a:spLocks noGrp="1" noChangeArrowheads="1"/>
          </p:cNvSpPr>
          <p:nvPr>
            <p:ph sz="half" idx="1"/>
          </p:nvPr>
        </p:nvSpPr>
        <p:spPr>
          <a:xfrm>
            <a:off x="2209800" y="1620520"/>
            <a:ext cx="8001000" cy="2590800"/>
          </a:xfrm>
        </p:spPr>
        <p:txBody>
          <a:bodyPr/>
          <a:lstStyle/>
          <a:p>
            <a:r>
              <a:rPr lang="en-US" altLang="en-US" sz="2400" dirty="0"/>
              <a:t>A </a:t>
            </a:r>
            <a:r>
              <a:rPr lang="en-US" altLang="en-US" sz="2400" dirty="0">
                <a:solidFill>
                  <a:schemeClr val="tx2"/>
                </a:solidFill>
              </a:rPr>
              <a:t>hash function</a:t>
            </a:r>
            <a:r>
              <a:rPr lang="en-US" altLang="en-US" sz="2400" dirty="0"/>
              <a:t> </a:t>
            </a:r>
            <a:r>
              <a:rPr lang="en-US" altLang="en-US" sz="2400" b="1" i="1" dirty="0">
                <a:latin typeface="Times New Roman" panose="02020603050405020304" pitchFamily="18" charset="0"/>
              </a:rPr>
              <a:t>h</a:t>
            </a:r>
            <a:r>
              <a:rPr lang="en-US" altLang="en-US" sz="2400" dirty="0"/>
              <a:t> maps keys of a given type to integers in a fixed interval </a:t>
            </a:r>
            <a:r>
              <a:rPr lang="en-US" altLang="en-US" sz="2400" dirty="0">
                <a:latin typeface="Times New Roman" panose="02020603050405020304" pitchFamily="18" charset="0"/>
              </a:rPr>
              <a:t>[0, </a:t>
            </a:r>
            <a:r>
              <a:rPr lang="en-US" altLang="en-US" sz="2400" b="1" i="1" dirty="0">
                <a:latin typeface="Times New Roman" panose="02020603050405020304" pitchFamily="18" charset="0"/>
              </a:rPr>
              <a:t>N</a:t>
            </a:r>
            <a:r>
              <a:rPr lang="en-US" altLang="en-US" sz="2400" b="1" i="1" dirty="0">
                <a:latin typeface="Symbol" panose="05050102010706020507" pitchFamily="18" charset="2"/>
              </a:rPr>
              <a:t> </a:t>
            </a:r>
            <a:r>
              <a:rPr lang="en-US" altLang="en-US" sz="2400" dirty="0">
                <a:latin typeface="Symbol" panose="05050102010706020507" pitchFamily="18" charset="2"/>
              </a:rPr>
              <a:t>- </a:t>
            </a:r>
            <a:r>
              <a:rPr lang="en-US" altLang="en-US" sz="2400" dirty="0">
                <a:latin typeface="Times New Roman" panose="02020603050405020304" pitchFamily="18" charset="0"/>
              </a:rPr>
              <a:t>1]</a:t>
            </a:r>
          </a:p>
          <a:p>
            <a:r>
              <a:rPr lang="en-US" altLang="en-US" sz="2400" dirty="0">
                <a:latin typeface="Verdana" panose="020B0604030504040204" pitchFamily="34" charset="0"/>
              </a:rPr>
              <a:t>Example:</a:t>
            </a:r>
            <a:br>
              <a:rPr lang="en-US" altLang="en-US" sz="2400" dirty="0">
                <a:latin typeface="Verdana" panose="020B0604030504040204" pitchFamily="34" charset="0"/>
              </a:rPr>
            </a:br>
            <a:r>
              <a:rPr lang="en-US" altLang="en-US" sz="2400" dirty="0">
                <a:latin typeface="Verdana" panose="020B0604030504040204" pitchFamily="34" charset="0"/>
              </a:rPr>
              <a:t>	</a:t>
            </a:r>
            <a:r>
              <a:rPr lang="en-US" altLang="en-US" sz="2400" b="1" i="1" dirty="0">
                <a:latin typeface="Times New Roman" panose="02020603050405020304" pitchFamily="18" charset="0"/>
              </a:rPr>
              <a:t>h</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x</a:t>
            </a:r>
            <a:r>
              <a:rPr lang="en-US" altLang="en-US" sz="2400" dirty="0">
                <a:latin typeface="Times New Roman" panose="02020603050405020304" pitchFamily="18" charset="0"/>
              </a:rPr>
              <a:t>) </a:t>
            </a:r>
            <a:r>
              <a:rPr lang="en-US" altLang="en-US" sz="2400" dirty="0">
                <a:latin typeface="Symbol" panose="05050102010706020507" pitchFamily="18" charset="2"/>
              </a:rPr>
              <a:t>=</a:t>
            </a:r>
            <a:r>
              <a:rPr lang="en-US" altLang="en-US" sz="2400" dirty="0">
                <a:latin typeface="Times New Roman" panose="02020603050405020304" pitchFamily="18" charset="0"/>
              </a:rPr>
              <a:t> </a:t>
            </a:r>
            <a:r>
              <a:rPr lang="en-US" altLang="en-US" sz="2400" b="1" i="1" dirty="0">
                <a:latin typeface="Times New Roman" panose="02020603050405020304" pitchFamily="18" charset="0"/>
              </a:rPr>
              <a:t>x</a:t>
            </a:r>
            <a:r>
              <a:rPr lang="en-US" altLang="en-US" sz="2400" dirty="0">
                <a:latin typeface="Times New Roman" panose="02020603050405020304" pitchFamily="18" charset="0"/>
              </a:rPr>
              <a:t> mod </a:t>
            </a:r>
            <a:r>
              <a:rPr lang="en-US" altLang="en-US" sz="2400" b="1" i="1" dirty="0">
                <a:latin typeface="Times New Roman" panose="02020603050405020304" pitchFamily="18" charset="0"/>
              </a:rPr>
              <a:t>N</a:t>
            </a:r>
            <a:br>
              <a:rPr lang="en-US" altLang="en-US" sz="2400" b="1" i="1" dirty="0">
                <a:latin typeface="Times New Roman" panose="02020603050405020304" pitchFamily="18" charset="0"/>
              </a:rPr>
            </a:br>
            <a:r>
              <a:rPr lang="en-US" altLang="en-US" sz="2400" dirty="0">
                <a:latin typeface="Verdana" panose="020B0604030504040204" pitchFamily="34" charset="0"/>
              </a:rPr>
              <a:t>is a hash function for integer keys</a:t>
            </a:r>
          </a:p>
          <a:p>
            <a:r>
              <a:rPr lang="en-US" altLang="en-US" sz="2400" dirty="0">
                <a:latin typeface="Verdana" panose="020B0604030504040204" pitchFamily="34" charset="0"/>
              </a:rPr>
              <a:t>The integer </a:t>
            </a:r>
            <a:r>
              <a:rPr lang="en-US" altLang="en-US" sz="2400" b="1" i="1" dirty="0">
                <a:latin typeface="Times New Roman" panose="02020603050405020304" pitchFamily="18" charset="0"/>
              </a:rPr>
              <a:t>h</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x</a:t>
            </a:r>
            <a:r>
              <a:rPr lang="en-US" altLang="en-US" sz="2400" dirty="0">
                <a:latin typeface="Times New Roman" panose="02020603050405020304" pitchFamily="18" charset="0"/>
              </a:rPr>
              <a:t>)</a:t>
            </a:r>
            <a:r>
              <a:rPr lang="en-US" altLang="en-US" sz="2400" dirty="0">
                <a:latin typeface="Verdana" panose="020B0604030504040204" pitchFamily="34" charset="0"/>
              </a:rPr>
              <a:t> is called the </a:t>
            </a:r>
            <a:r>
              <a:rPr lang="en-US" altLang="en-US" sz="2400" dirty="0">
                <a:solidFill>
                  <a:schemeClr val="tx2"/>
                </a:solidFill>
                <a:latin typeface="Verdana" panose="020B0604030504040204" pitchFamily="34" charset="0"/>
              </a:rPr>
              <a:t>hash value</a:t>
            </a:r>
            <a:r>
              <a:rPr lang="en-US" altLang="en-US" sz="2400" dirty="0">
                <a:latin typeface="Verdana" panose="020B0604030504040204" pitchFamily="34" charset="0"/>
              </a:rPr>
              <a:t> of key </a:t>
            </a:r>
            <a:r>
              <a:rPr lang="en-US" altLang="en-US" sz="2400" b="1" i="1" dirty="0">
                <a:latin typeface="Times New Roman" panose="02020603050405020304" pitchFamily="18" charset="0"/>
              </a:rPr>
              <a:t>x</a:t>
            </a:r>
          </a:p>
        </p:txBody>
      </p:sp>
      <p:sp>
        <p:nvSpPr>
          <p:cNvPr id="144388" name="Rectangle 1028" descr="Rectangle: Click to edit Master text styles&#10;Second level&#10;Third level&#10;Fourth level&#10;Fifth level">
            <a:extLst>
              <a:ext uri="{FF2B5EF4-FFF2-40B4-BE49-F238E27FC236}">
                <a16:creationId xmlns:a16="http://schemas.microsoft.com/office/drawing/2014/main" id="{99E3532B-DA4A-42BF-A055-289FF57844E7}"/>
              </a:ext>
            </a:extLst>
          </p:cNvPr>
          <p:cNvSpPr>
            <a:spLocks noGrp="1" noChangeArrowheads="1"/>
          </p:cNvSpPr>
          <p:nvPr>
            <p:ph sz="half" idx="2"/>
          </p:nvPr>
        </p:nvSpPr>
        <p:spPr>
          <a:xfrm>
            <a:off x="2209800" y="4241800"/>
            <a:ext cx="7848600" cy="1981200"/>
          </a:xfrm>
        </p:spPr>
        <p:txBody>
          <a:bodyPr>
            <a:normAutofit lnSpcReduction="10000"/>
          </a:bodyPr>
          <a:lstStyle/>
          <a:p>
            <a:pPr>
              <a:lnSpc>
                <a:spcPct val="90000"/>
              </a:lnSpc>
            </a:pPr>
            <a:r>
              <a:rPr lang="en-US" altLang="en-US" sz="2400" dirty="0">
                <a:latin typeface="Verdana" panose="020B0604030504040204" pitchFamily="34" charset="0"/>
              </a:rPr>
              <a:t>A </a:t>
            </a:r>
            <a:r>
              <a:rPr lang="en-US" altLang="en-US" sz="2400" dirty="0">
                <a:solidFill>
                  <a:schemeClr val="tx2"/>
                </a:solidFill>
                <a:latin typeface="Verdana" panose="020B0604030504040204" pitchFamily="34" charset="0"/>
              </a:rPr>
              <a:t>hash table</a:t>
            </a:r>
            <a:r>
              <a:rPr lang="en-US" altLang="en-US" sz="2400" dirty="0">
                <a:latin typeface="Verdana" panose="020B0604030504040204" pitchFamily="34" charset="0"/>
              </a:rPr>
              <a:t> for a given key type consists of</a:t>
            </a:r>
          </a:p>
          <a:p>
            <a:pPr lvl="1">
              <a:lnSpc>
                <a:spcPct val="90000"/>
              </a:lnSpc>
            </a:pPr>
            <a:r>
              <a:rPr lang="en-US" altLang="en-US" sz="2400" dirty="0">
                <a:latin typeface="Verdana" panose="020B0604030504040204" pitchFamily="34" charset="0"/>
              </a:rPr>
              <a:t>Hash function </a:t>
            </a:r>
            <a:r>
              <a:rPr lang="en-US" altLang="en-US" sz="2400" b="1" i="1" dirty="0">
                <a:latin typeface="Times New Roman" panose="02020603050405020304" pitchFamily="18" charset="0"/>
              </a:rPr>
              <a:t>h</a:t>
            </a:r>
            <a:endParaRPr lang="en-US" altLang="en-US" sz="2400" dirty="0"/>
          </a:p>
          <a:p>
            <a:pPr lvl="1">
              <a:lnSpc>
                <a:spcPct val="90000"/>
              </a:lnSpc>
            </a:pPr>
            <a:r>
              <a:rPr lang="en-US" altLang="en-US" sz="2400" dirty="0"/>
              <a:t>Array (called table) of size </a:t>
            </a:r>
            <a:r>
              <a:rPr lang="en-US" altLang="en-US" sz="2400" b="1" i="1" dirty="0">
                <a:latin typeface="Times New Roman" panose="02020603050405020304" pitchFamily="18" charset="0"/>
              </a:rPr>
              <a:t>N</a:t>
            </a:r>
          </a:p>
          <a:p>
            <a:pPr>
              <a:lnSpc>
                <a:spcPct val="90000"/>
              </a:lnSpc>
            </a:pPr>
            <a:r>
              <a:rPr lang="en-US" altLang="en-US" sz="2400" dirty="0"/>
              <a:t>When implementing a map with a hash table, the goal is to store item </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k</a:t>
            </a:r>
            <a:r>
              <a:rPr lang="en-US" altLang="en-US" sz="2400" dirty="0">
                <a:latin typeface="Times New Roman" panose="02020603050405020304" pitchFamily="18" charset="0"/>
              </a:rPr>
              <a:t>, </a:t>
            </a:r>
            <a:r>
              <a:rPr lang="en-US" altLang="en-US" sz="2400" b="1" i="1" dirty="0">
                <a:latin typeface="Times New Roman" panose="02020603050405020304" pitchFamily="18" charset="0"/>
              </a:rPr>
              <a:t>v</a:t>
            </a:r>
            <a:r>
              <a:rPr lang="en-US" altLang="en-US" sz="2400" dirty="0">
                <a:latin typeface="Times New Roman" panose="02020603050405020304" pitchFamily="18" charset="0"/>
              </a:rPr>
              <a:t>)</a:t>
            </a:r>
            <a:r>
              <a:rPr lang="en-US" altLang="en-US" sz="2400" dirty="0"/>
              <a:t> at index </a:t>
            </a:r>
            <a:r>
              <a:rPr lang="en-US" altLang="en-US" sz="2400" b="1" i="1" dirty="0" err="1">
                <a:latin typeface="Times New Roman" panose="02020603050405020304" pitchFamily="18" charset="0"/>
              </a:rPr>
              <a:t>i</a:t>
            </a:r>
            <a:r>
              <a:rPr lang="en-US" altLang="en-US" sz="2400" dirty="0">
                <a:latin typeface="Times New Roman" panose="02020603050405020304" pitchFamily="18" charset="0"/>
              </a:rPr>
              <a:t> </a:t>
            </a:r>
            <a:r>
              <a:rPr lang="en-US" altLang="en-US" sz="2400" dirty="0">
                <a:latin typeface="Symbol" panose="05050102010706020507" pitchFamily="18" charset="2"/>
              </a:rPr>
              <a:t>=</a:t>
            </a:r>
            <a:r>
              <a:rPr lang="en-US" altLang="en-US" sz="2400" dirty="0">
                <a:latin typeface="Times New Roman" panose="02020603050405020304" pitchFamily="18" charset="0"/>
              </a:rPr>
              <a:t> </a:t>
            </a:r>
            <a:r>
              <a:rPr lang="en-US" altLang="en-US" sz="2400" b="1" i="1" dirty="0">
                <a:latin typeface="Times New Roman" panose="02020603050405020304" pitchFamily="18" charset="0"/>
              </a:rPr>
              <a:t>h</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k</a:t>
            </a:r>
            <a:r>
              <a:rPr lang="en-US" altLang="en-US" sz="2400" dirty="0">
                <a:latin typeface="Times New Roman" panose="02020603050405020304" pitchFamily="18" charset="0"/>
              </a:rPr>
              <a:t>)</a:t>
            </a:r>
          </a:p>
          <a:p>
            <a:pPr lvl="1">
              <a:lnSpc>
                <a:spcPct val="90000"/>
              </a:lnSpc>
            </a:pPr>
            <a:endParaRPr lang="en-US" altLang="en-US" sz="2400" dirty="0">
              <a:latin typeface="Verdana" panose="020B0604030504040204" pitchFamily="34" charset="0"/>
            </a:endParaRPr>
          </a:p>
        </p:txBody>
      </p:sp>
      <p:sp>
        <p:nvSpPr>
          <p:cNvPr id="7" name="Slide Number Placeholder 6">
            <a:extLst>
              <a:ext uri="{FF2B5EF4-FFF2-40B4-BE49-F238E27FC236}">
                <a16:creationId xmlns:a16="http://schemas.microsoft.com/office/drawing/2014/main" id="{5C417972-E7D4-4FB0-A742-32BFCB0E01D1}"/>
              </a:ext>
            </a:extLst>
          </p:cNvPr>
          <p:cNvSpPr>
            <a:spLocks noGrp="1"/>
          </p:cNvSpPr>
          <p:nvPr>
            <p:ph type="sldNum" sz="quarter" idx="12"/>
          </p:nvPr>
        </p:nvSpPr>
        <p:spPr/>
        <p:txBody>
          <a:bodyPr/>
          <a:lstStyle/>
          <a:p>
            <a:fld id="{14D458E8-C91E-478A-B152-8674353E8ED4}"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5A166C2F-4843-42F9-8008-029657ABF0FC}"/>
              </a:ext>
            </a:extLst>
          </p:cNvPr>
          <p:cNvSpPr>
            <a:spLocks noGrp="1" noChangeArrowheads="1"/>
          </p:cNvSpPr>
          <p:nvPr>
            <p:ph type="title"/>
          </p:nvPr>
        </p:nvSpPr>
        <p:spPr/>
        <p:txBody>
          <a:bodyPr/>
          <a:lstStyle/>
          <a:p>
            <a:r>
              <a:rPr lang="en-US" altLang="en-US"/>
              <a:t>Example</a:t>
            </a:r>
          </a:p>
        </p:txBody>
      </p:sp>
      <p:sp>
        <p:nvSpPr>
          <p:cNvPr id="145411" name="Rectangle 3" descr="Rectangle: Click to edit Master text styles&#10;Second level&#10;Third level&#10;Fourth level&#10;Fifth level">
            <a:extLst>
              <a:ext uri="{FF2B5EF4-FFF2-40B4-BE49-F238E27FC236}">
                <a16:creationId xmlns:a16="http://schemas.microsoft.com/office/drawing/2014/main" id="{B32C6B09-46A5-4EAE-AAB9-DC762806E096}"/>
              </a:ext>
            </a:extLst>
          </p:cNvPr>
          <p:cNvSpPr>
            <a:spLocks noGrp="1" noChangeArrowheads="1"/>
          </p:cNvSpPr>
          <p:nvPr>
            <p:ph idx="1"/>
          </p:nvPr>
        </p:nvSpPr>
        <p:spPr>
          <a:xfrm>
            <a:off x="2209800" y="1828800"/>
            <a:ext cx="4343400" cy="4419600"/>
          </a:xfrm>
        </p:spPr>
        <p:txBody>
          <a:bodyPr>
            <a:normAutofit lnSpcReduction="10000"/>
          </a:bodyPr>
          <a:lstStyle/>
          <a:p>
            <a:r>
              <a:rPr lang="en-US" altLang="en-US" sz="2400" dirty="0"/>
              <a:t>We design a hash table for a map storing entries as (SSN, Name), where SSN (social security number) is a nine-digit positive integer</a:t>
            </a:r>
          </a:p>
          <a:p>
            <a:r>
              <a:rPr lang="en-US" altLang="en-US" sz="2400" dirty="0"/>
              <a:t>Our hash table uses an array of size</a:t>
            </a:r>
            <a:r>
              <a:rPr lang="en-US" altLang="en-US" sz="2400" dirty="0">
                <a:latin typeface="Times New Roman" panose="02020603050405020304" pitchFamily="18" charset="0"/>
              </a:rPr>
              <a:t> </a:t>
            </a:r>
            <a:r>
              <a:rPr lang="en-US" altLang="en-US" sz="2400" b="1" i="1" dirty="0">
                <a:latin typeface="Times New Roman" panose="02020603050405020304" pitchFamily="18" charset="0"/>
              </a:rPr>
              <a:t>N</a:t>
            </a:r>
            <a:r>
              <a:rPr lang="en-US" altLang="en-US" sz="2400" b="1" i="1" dirty="0">
                <a:latin typeface="Symbol" panose="05050102010706020507" pitchFamily="18" charset="2"/>
              </a:rPr>
              <a:t> </a:t>
            </a:r>
            <a:r>
              <a:rPr lang="en-US" altLang="en-US" sz="2400" dirty="0">
                <a:latin typeface="Symbol" panose="05050102010706020507" pitchFamily="18" charset="2"/>
              </a:rPr>
              <a:t>= </a:t>
            </a:r>
            <a:r>
              <a:rPr lang="en-US" altLang="en-US" sz="2400" dirty="0">
                <a:latin typeface="Times New Roman" panose="02020603050405020304" pitchFamily="18" charset="0"/>
              </a:rPr>
              <a:t>10,000</a:t>
            </a:r>
            <a:r>
              <a:rPr lang="en-US" altLang="en-US" sz="2400" dirty="0"/>
              <a:t> and the hash function</a:t>
            </a:r>
            <a:br>
              <a:rPr lang="en-US" altLang="en-US" sz="2400" dirty="0"/>
            </a:br>
            <a:r>
              <a:rPr lang="en-US" altLang="en-US" sz="2400" b="1" i="1" dirty="0">
                <a:latin typeface="Times New Roman" panose="02020603050405020304" pitchFamily="18" charset="0"/>
              </a:rPr>
              <a:t>h</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x</a:t>
            </a:r>
            <a:r>
              <a:rPr lang="en-US" altLang="en-US" sz="2400" dirty="0">
                <a:latin typeface="Times New Roman" panose="02020603050405020304" pitchFamily="18" charset="0"/>
              </a:rPr>
              <a:t>)</a:t>
            </a:r>
            <a:r>
              <a:rPr lang="en-US" altLang="en-US" sz="2400" dirty="0">
                <a:latin typeface="Symbol" panose="05050102010706020507" pitchFamily="18" charset="2"/>
              </a:rPr>
              <a:t> = </a:t>
            </a:r>
            <a:r>
              <a:rPr lang="en-US" altLang="en-US" sz="2400" dirty="0">
                <a:latin typeface="Times New Roman" panose="02020603050405020304" pitchFamily="18" charset="0"/>
              </a:rPr>
              <a:t>last four digits of </a:t>
            </a:r>
            <a:r>
              <a:rPr lang="en-US" altLang="en-US" sz="2400" b="1" i="1" dirty="0">
                <a:latin typeface="Times New Roman" panose="02020603050405020304" pitchFamily="18" charset="0"/>
              </a:rPr>
              <a:t>x</a:t>
            </a:r>
          </a:p>
          <a:p>
            <a:r>
              <a:rPr lang="en-US" altLang="en-US" sz="2400" b="1" i="1" dirty="0">
                <a:solidFill>
                  <a:srgbClr val="FF0000"/>
                </a:solidFill>
                <a:latin typeface="Times New Roman" panose="02020603050405020304" pitchFamily="18" charset="0"/>
              </a:rPr>
              <a:t>This is a rare case of perfect hashing where only one key-value pair is mapped to each array index</a:t>
            </a:r>
            <a:r>
              <a:rPr lang="en-US" altLang="en-US" sz="2400" b="1" i="1" dirty="0">
                <a:latin typeface="Times New Roman" panose="02020603050405020304" pitchFamily="18" charset="0"/>
              </a:rPr>
              <a:t>.</a:t>
            </a:r>
          </a:p>
        </p:txBody>
      </p:sp>
      <p:sp>
        <p:nvSpPr>
          <p:cNvPr id="31" name="Slide Number Placeholder 30">
            <a:extLst>
              <a:ext uri="{FF2B5EF4-FFF2-40B4-BE49-F238E27FC236}">
                <a16:creationId xmlns:a16="http://schemas.microsoft.com/office/drawing/2014/main" id="{DDA5D857-1BDE-4046-9CA7-5B22BBA5DFBC}"/>
              </a:ext>
            </a:extLst>
          </p:cNvPr>
          <p:cNvSpPr>
            <a:spLocks noGrp="1"/>
          </p:cNvSpPr>
          <p:nvPr>
            <p:ph type="sldNum" sz="quarter" idx="12"/>
          </p:nvPr>
        </p:nvSpPr>
        <p:spPr/>
        <p:txBody>
          <a:bodyPr/>
          <a:lstStyle/>
          <a:p>
            <a:fld id="{CAFDEEAF-F140-4100-81D7-5B5B501463D3}" type="slidenum">
              <a:rPr lang="en-US" altLang="en-US"/>
              <a:pPr/>
              <a:t>7</a:t>
            </a:fld>
            <a:endParaRPr lang="en-US" altLang="en-US"/>
          </a:p>
        </p:txBody>
      </p:sp>
      <p:grpSp>
        <p:nvGrpSpPr>
          <p:cNvPr id="145438" name="Group 30">
            <a:extLst>
              <a:ext uri="{FF2B5EF4-FFF2-40B4-BE49-F238E27FC236}">
                <a16:creationId xmlns:a16="http://schemas.microsoft.com/office/drawing/2014/main" id="{7FCAFB58-C828-4D5A-8341-1988814849CD}"/>
              </a:ext>
            </a:extLst>
          </p:cNvPr>
          <p:cNvGrpSpPr>
            <a:grpSpLocks/>
          </p:cNvGrpSpPr>
          <p:nvPr/>
        </p:nvGrpSpPr>
        <p:grpSpPr bwMode="auto">
          <a:xfrm>
            <a:off x="6781800" y="1828800"/>
            <a:ext cx="2978150" cy="3124200"/>
            <a:chOff x="2496" y="1488"/>
            <a:chExt cx="1876" cy="1968"/>
          </a:xfrm>
        </p:grpSpPr>
        <p:sp>
          <p:nvSpPr>
            <p:cNvPr id="145412" name="Rectangle 4">
              <a:extLst>
                <a:ext uri="{FF2B5EF4-FFF2-40B4-BE49-F238E27FC236}">
                  <a16:creationId xmlns:a16="http://schemas.microsoft.com/office/drawing/2014/main" id="{4B672921-D9EE-45B7-8A5E-C5BC79C66185}"/>
                </a:ext>
              </a:extLst>
            </p:cNvPr>
            <p:cNvSpPr>
              <a:spLocks noChangeArrowheads="1"/>
            </p:cNvSpPr>
            <p:nvPr/>
          </p:nvSpPr>
          <p:spPr bwMode="auto">
            <a:xfrm>
              <a:off x="2996" y="1536"/>
              <a:ext cx="192"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ym typeface="Symbol" panose="05050102010706020507" pitchFamily="18" charset="2"/>
                </a:rPr>
                <a:t></a:t>
              </a:r>
              <a:endParaRPr lang="en-US" altLang="en-US"/>
            </a:p>
          </p:txBody>
        </p:sp>
        <p:sp>
          <p:nvSpPr>
            <p:cNvPr id="145413" name="Rectangle 5">
              <a:extLst>
                <a:ext uri="{FF2B5EF4-FFF2-40B4-BE49-F238E27FC236}">
                  <a16:creationId xmlns:a16="http://schemas.microsoft.com/office/drawing/2014/main" id="{2F817CE4-75D5-4CEF-95A3-540D844D991E}"/>
                </a:ext>
              </a:extLst>
            </p:cNvPr>
            <p:cNvSpPr>
              <a:spLocks noChangeArrowheads="1"/>
            </p:cNvSpPr>
            <p:nvPr/>
          </p:nvSpPr>
          <p:spPr bwMode="auto">
            <a:xfrm>
              <a:off x="2996" y="1728"/>
              <a:ext cx="192"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4" name="Rectangle 6">
              <a:extLst>
                <a:ext uri="{FF2B5EF4-FFF2-40B4-BE49-F238E27FC236}">
                  <a16:creationId xmlns:a16="http://schemas.microsoft.com/office/drawing/2014/main" id="{A3CB2774-EC1F-4CA3-BCC1-25FCF20DFEFB}"/>
                </a:ext>
              </a:extLst>
            </p:cNvPr>
            <p:cNvSpPr>
              <a:spLocks noChangeArrowheads="1"/>
            </p:cNvSpPr>
            <p:nvPr/>
          </p:nvSpPr>
          <p:spPr bwMode="auto">
            <a:xfrm>
              <a:off x="2996" y="1920"/>
              <a:ext cx="192"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ym typeface="Symbol" panose="05050102010706020507" pitchFamily="18" charset="2"/>
              </a:endParaRPr>
            </a:p>
          </p:txBody>
        </p:sp>
        <p:sp>
          <p:nvSpPr>
            <p:cNvPr id="145415" name="Rectangle 7">
              <a:extLst>
                <a:ext uri="{FF2B5EF4-FFF2-40B4-BE49-F238E27FC236}">
                  <a16:creationId xmlns:a16="http://schemas.microsoft.com/office/drawing/2014/main" id="{0A518AB3-3E9A-4EF8-B811-40F5348BA2A3}"/>
                </a:ext>
              </a:extLst>
            </p:cNvPr>
            <p:cNvSpPr>
              <a:spLocks noChangeArrowheads="1"/>
            </p:cNvSpPr>
            <p:nvPr/>
          </p:nvSpPr>
          <p:spPr bwMode="auto">
            <a:xfrm>
              <a:off x="2996" y="2112"/>
              <a:ext cx="192"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ym typeface="Symbol" panose="05050102010706020507" pitchFamily="18" charset="2"/>
                </a:rPr>
                <a:t></a:t>
              </a:r>
            </a:p>
          </p:txBody>
        </p:sp>
        <p:sp>
          <p:nvSpPr>
            <p:cNvPr id="145416" name="Rectangle 8">
              <a:extLst>
                <a:ext uri="{FF2B5EF4-FFF2-40B4-BE49-F238E27FC236}">
                  <a16:creationId xmlns:a16="http://schemas.microsoft.com/office/drawing/2014/main" id="{D225A5E1-C850-4E57-BD15-9748F59A464A}"/>
                </a:ext>
              </a:extLst>
            </p:cNvPr>
            <p:cNvSpPr>
              <a:spLocks noChangeArrowheads="1"/>
            </p:cNvSpPr>
            <p:nvPr/>
          </p:nvSpPr>
          <p:spPr bwMode="auto">
            <a:xfrm>
              <a:off x="2996" y="2304"/>
              <a:ext cx="192"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7" name="Rectangle 9">
              <a:extLst>
                <a:ext uri="{FF2B5EF4-FFF2-40B4-BE49-F238E27FC236}">
                  <a16:creationId xmlns:a16="http://schemas.microsoft.com/office/drawing/2014/main" id="{27DFD312-1A81-4AF3-8988-155D49D8217D}"/>
                </a:ext>
              </a:extLst>
            </p:cNvPr>
            <p:cNvSpPr>
              <a:spLocks noChangeArrowheads="1"/>
            </p:cNvSpPr>
            <p:nvPr/>
          </p:nvSpPr>
          <p:spPr bwMode="auto">
            <a:xfrm>
              <a:off x="2996" y="3072"/>
              <a:ext cx="192"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8" name="Rectangle 10">
              <a:extLst>
                <a:ext uri="{FF2B5EF4-FFF2-40B4-BE49-F238E27FC236}">
                  <a16:creationId xmlns:a16="http://schemas.microsoft.com/office/drawing/2014/main" id="{0B25D307-624F-4988-BA89-136424C9F4E4}"/>
                </a:ext>
              </a:extLst>
            </p:cNvPr>
            <p:cNvSpPr>
              <a:spLocks noChangeArrowheads="1"/>
            </p:cNvSpPr>
            <p:nvPr/>
          </p:nvSpPr>
          <p:spPr bwMode="auto">
            <a:xfrm>
              <a:off x="2996" y="2880"/>
              <a:ext cx="192"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ym typeface="Symbol" panose="05050102010706020507" pitchFamily="18" charset="2"/>
                </a:rPr>
                <a:t></a:t>
              </a:r>
            </a:p>
          </p:txBody>
        </p:sp>
        <p:sp>
          <p:nvSpPr>
            <p:cNvPr id="145419" name="Rectangle 11">
              <a:extLst>
                <a:ext uri="{FF2B5EF4-FFF2-40B4-BE49-F238E27FC236}">
                  <a16:creationId xmlns:a16="http://schemas.microsoft.com/office/drawing/2014/main" id="{CD47713D-7EA6-4528-8407-3E60772381D5}"/>
                </a:ext>
              </a:extLst>
            </p:cNvPr>
            <p:cNvSpPr>
              <a:spLocks noChangeArrowheads="1"/>
            </p:cNvSpPr>
            <p:nvPr/>
          </p:nvSpPr>
          <p:spPr bwMode="auto">
            <a:xfrm>
              <a:off x="2996" y="3264"/>
              <a:ext cx="192"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ym typeface="Symbol" panose="05050102010706020507" pitchFamily="18" charset="2"/>
                </a:rPr>
                <a:t></a:t>
              </a:r>
            </a:p>
          </p:txBody>
        </p:sp>
        <p:sp>
          <p:nvSpPr>
            <p:cNvPr id="145420" name="Text Box 12">
              <a:extLst>
                <a:ext uri="{FF2B5EF4-FFF2-40B4-BE49-F238E27FC236}">
                  <a16:creationId xmlns:a16="http://schemas.microsoft.com/office/drawing/2014/main" id="{2C43CAAF-5B4D-4958-AEA1-DB39A3162F78}"/>
                </a:ext>
              </a:extLst>
            </p:cNvPr>
            <p:cNvSpPr txBox="1">
              <a:spLocks noChangeArrowheads="1"/>
            </p:cNvSpPr>
            <p:nvPr/>
          </p:nvSpPr>
          <p:spPr bwMode="auto">
            <a:xfrm>
              <a:off x="2784" y="148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0</a:t>
              </a:r>
            </a:p>
          </p:txBody>
        </p:sp>
        <p:sp>
          <p:nvSpPr>
            <p:cNvPr id="145421" name="Text Box 13">
              <a:extLst>
                <a:ext uri="{FF2B5EF4-FFF2-40B4-BE49-F238E27FC236}">
                  <a16:creationId xmlns:a16="http://schemas.microsoft.com/office/drawing/2014/main" id="{0BCA8930-617F-4E55-B899-2D4CD6167C1C}"/>
                </a:ext>
              </a:extLst>
            </p:cNvPr>
            <p:cNvSpPr txBox="1">
              <a:spLocks noChangeArrowheads="1"/>
            </p:cNvSpPr>
            <p:nvPr/>
          </p:nvSpPr>
          <p:spPr bwMode="auto">
            <a:xfrm>
              <a:off x="2784" y="168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1</a:t>
              </a:r>
            </a:p>
          </p:txBody>
        </p:sp>
        <p:sp>
          <p:nvSpPr>
            <p:cNvPr id="145422" name="Text Box 14">
              <a:extLst>
                <a:ext uri="{FF2B5EF4-FFF2-40B4-BE49-F238E27FC236}">
                  <a16:creationId xmlns:a16="http://schemas.microsoft.com/office/drawing/2014/main" id="{8FCF85DB-80F2-47F8-A301-1D452DB3D836}"/>
                </a:ext>
              </a:extLst>
            </p:cNvPr>
            <p:cNvSpPr txBox="1">
              <a:spLocks noChangeArrowheads="1"/>
            </p:cNvSpPr>
            <p:nvPr/>
          </p:nvSpPr>
          <p:spPr bwMode="auto">
            <a:xfrm>
              <a:off x="2784" y="1872"/>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2</a:t>
              </a:r>
            </a:p>
          </p:txBody>
        </p:sp>
        <p:sp>
          <p:nvSpPr>
            <p:cNvPr id="145423" name="Text Box 15">
              <a:extLst>
                <a:ext uri="{FF2B5EF4-FFF2-40B4-BE49-F238E27FC236}">
                  <a16:creationId xmlns:a16="http://schemas.microsoft.com/office/drawing/2014/main" id="{39F289B7-3DD5-4545-8072-EC4CD42AEF4F}"/>
                </a:ext>
              </a:extLst>
            </p:cNvPr>
            <p:cNvSpPr txBox="1">
              <a:spLocks noChangeArrowheads="1"/>
            </p:cNvSpPr>
            <p:nvPr/>
          </p:nvSpPr>
          <p:spPr bwMode="auto">
            <a:xfrm>
              <a:off x="2784" y="206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3</a:t>
              </a:r>
            </a:p>
          </p:txBody>
        </p:sp>
        <p:sp>
          <p:nvSpPr>
            <p:cNvPr id="145424" name="Text Box 16">
              <a:extLst>
                <a:ext uri="{FF2B5EF4-FFF2-40B4-BE49-F238E27FC236}">
                  <a16:creationId xmlns:a16="http://schemas.microsoft.com/office/drawing/2014/main" id="{FDC2BC97-A7C2-4C7A-9BE8-9A9A1B240F86}"/>
                </a:ext>
              </a:extLst>
            </p:cNvPr>
            <p:cNvSpPr txBox="1">
              <a:spLocks noChangeArrowheads="1"/>
            </p:cNvSpPr>
            <p:nvPr/>
          </p:nvSpPr>
          <p:spPr bwMode="auto">
            <a:xfrm>
              <a:off x="2784" y="2256"/>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4</a:t>
              </a:r>
            </a:p>
          </p:txBody>
        </p:sp>
        <p:sp>
          <p:nvSpPr>
            <p:cNvPr id="145425" name="Text Box 17">
              <a:extLst>
                <a:ext uri="{FF2B5EF4-FFF2-40B4-BE49-F238E27FC236}">
                  <a16:creationId xmlns:a16="http://schemas.microsoft.com/office/drawing/2014/main" id="{B4C69AF4-0494-40C2-AA6D-C43C50D7D83F}"/>
                </a:ext>
              </a:extLst>
            </p:cNvPr>
            <p:cNvSpPr txBox="1">
              <a:spLocks noChangeArrowheads="1"/>
            </p:cNvSpPr>
            <p:nvPr/>
          </p:nvSpPr>
          <p:spPr bwMode="auto">
            <a:xfrm>
              <a:off x="2589" y="2832"/>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a:latin typeface="Times New Roman" panose="02020603050405020304" pitchFamily="18" charset="0"/>
                </a:rPr>
                <a:t>9997</a:t>
              </a:r>
            </a:p>
          </p:txBody>
        </p:sp>
        <p:sp>
          <p:nvSpPr>
            <p:cNvPr id="145426" name="Text Box 18">
              <a:extLst>
                <a:ext uri="{FF2B5EF4-FFF2-40B4-BE49-F238E27FC236}">
                  <a16:creationId xmlns:a16="http://schemas.microsoft.com/office/drawing/2014/main" id="{BDB1FC05-5B76-45F0-88D0-6A8C57420E71}"/>
                </a:ext>
              </a:extLst>
            </p:cNvPr>
            <p:cNvSpPr txBox="1">
              <a:spLocks noChangeArrowheads="1"/>
            </p:cNvSpPr>
            <p:nvPr/>
          </p:nvSpPr>
          <p:spPr bwMode="auto">
            <a:xfrm>
              <a:off x="2496" y="3024"/>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9998</a:t>
              </a:r>
            </a:p>
          </p:txBody>
        </p:sp>
        <p:sp>
          <p:nvSpPr>
            <p:cNvPr id="145427" name="Text Box 19">
              <a:extLst>
                <a:ext uri="{FF2B5EF4-FFF2-40B4-BE49-F238E27FC236}">
                  <a16:creationId xmlns:a16="http://schemas.microsoft.com/office/drawing/2014/main" id="{A44B1663-17A9-42C7-A5FC-1A6AA8B3C4FA}"/>
                </a:ext>
              </a:extLst>
            </p:cNvPr>
            <p:cNvSpPr txBox="1">
              <a:spLocks noChangeArrowheads="1"/>
            </p:cNvSpPr>
            <p:nvPr/>
          </p:nvSpPr>
          <p:spPr bwMode="auto">
            <a:xfrm>
              <a:off x="2496" y="3216"/>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9999</a:t>
              </a:r>
            </a:p>
          </p:txBody>
        </p:sp>
        <p:sp>
          <p:nvSpPr>
            <p:cNvPr id="145428" name="Text Box 20">
              <a:extLst>
                <a:ext uri="{FF2B5EF4-FFF2-40B4-BE49-F238E27FC236}">
                  <a16:creationId xmlns:a16="http://schemas.microsoft.com/office/drawing/2014/main" id="{9B06B1E0-3E4B-4CD0-95EE-19A3C6802DEF}"/>
                </a:ext>
              </a:extLst>
            </p:cNvPr>
            <p:cNvSpPr txBox="1">
              <a:spLocks noChangeArrowheads="1"/>
            </p:cNvSpPr>
            <p:nvPr/>
          </p:nvSpPr>
          <p:spPr bwMode="auto">
            <a:xfrm rot="5400000">
              <a:off x="3009" y="2570"/>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a:t>
              </a:r>
            </a:p>
          </p:txBody>
        </p:sp>
        <p:sp>
          <p:nvSpPr>
            <p:cNvPr id="145429" name="AutoShape 21">
              <a:extLst>
                <a:ext uri="{FF2B5EF4-FFF2-40B4-BE49-F238E27FC236}">
                  <a16:creationId xmlns:a16="http://schemas.microsoft.com/office/drawing/2014/main" id="{B0A28D4C-2CEF-45E3-8715-792D8D229EC2}"/>
                </a:ext>
              </a:extLst>
            </p:cNvPr>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451-229-0004</a:t>
              </a:r>
            </a:p>
          </p:txBody>
        </p:sp>
        <p:sp>
          <p:nvSpPr>
            <p:cNvPr id="145430" name="AutoShape 22">
              <a:extLst>
                <a:ext uri="{FF2B5EF4-FFF2-40B4-BE49-F238E27FC236}">
                  <a16:creationId xmlns:a16="http://schemas.microsoft.com/office/drawing/2014/main" id="{93D28A75-38BB-45EF-A7E2-E161E2279266}"/>
                </a:ext>
              </a:extLst>
            </p:cNvPr>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981-101-0002</a:t>
              </a:r>
            </a:p>
          </p:txBody>
        </p:sp>
        <p:sp>
          <p:nvSpPr>
            <p:cNvPr id="145432" name="Line 24">
              <a:extLst>
                <a:ext uri="{FF2B5EF4-FFF2-40B4-BE49-F238E27FC236}">
                  <a16:creationId xmlns:a16="http://schemas.microsoft.com/office/drawing/2014/main" id="{4123EE24-7641-45E8-A1AC-DD8023028CF2}"/>
                </a:ext>
              </a:extLst>
            </p:cNvPr>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3" name="AutoShape 25">
              <a:extLst>
                <a:ext uri="{FF2B5EF4-FFF2-40B4-BE49-F238E27FC236}">
                  <a16:creationId xmlns:a16="http://schemas.microsoft.com/office/drawing/2014/main" id="{3D489D73-47D3-4C3F-9725-81CFE8F143CC}"/>
                </a:ext>
              </a:extLst>
            </p:cNvPr>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200-751-9998</a:t>
              </a:r>
            </a:p>
          </p:txBody>
        </p:sp>
        <p:sp>
          <p:nvSpPr>
            <p:cNvPr id="145434" name="Line 26">
              <a:extLst>
                <a:ext uri="{FF2B5EF4-FFF2-40B4-BE49-F238E27FC236}">
                  <a16:creationId xmlns:a16="http://schemas.microsoft.com/office/drawing/2014/main" id="{73378FEE-7E44-4B87-B281-F2807397B912}"/>
                </a:ext>
              </a:extLst>
            </p:cNvPr>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5" name="AutoShape 27">
              <a:extLst>
                <a:ext uri="{FF2B5EF4-FFF2-40B4-BE49-F238E27FC236}">
                  <a16:creationId xmlns:a16="http://schemas.microsoft.com/office/drawing/2014/main" id="{1BE7DB86-3A07-4281-9C8A-DE1F1BD9CD29}"/>
                </a:ext>
              </a:extLst>
            </p:cNvPr>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025-612-0001</a:t>
              </a:r>
            </a:p>
          </p:txBody>
        </p:sp>
        <p:sp>
          <p:nvSpPr>
            <p:cNvPr id="145436" name="Line 28">
              <a:extLst>
                <a:ext uri="{FF2B5EF4-FFF2-40B4-BE49-F238E27FC236}">
                  <a16:creationId xmlns:a16="http://schemas.microsoft.com/office/drawing/2014/main" id="{065E7574-0A19-4162-B29A-4AB620A98566}"/>
                </a:ext>
              </a:extLst>
            </p:cNvPr>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7" name="Line 29">
              <a:extLst>
                <a:ext uri="{FF2B5EF4-FFF2-40B4-BE49-F238E27FC236}">
                  <a16:creationId xmlns:a16="http://schemas.microsoft.com/office/drawing/2014/main" id="{6E54B51B-3D5E-4FC5-BFD0-679ACEDE2FCD}"/>
                </a:ext>
              </a:extLst>
            </p:cNvPr>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5B46-1EA0-4A11-9AA8-D88C7807AB4F}"/>
              </a:ext>
            </a:extLst>
          </p:cNvPr>
          <p:cNvSpPr>
            <a:spLocks noGrp="1"/>
          </p:cNvSpPr>
          <p:nvPr>
            <p:ph type="title"/>
          </p:nvPr>
        </p:nvSpPr>
        <p:spPr/>
        <p:txBody>
          <a:bodyPr/>
          <a:lstStyle/>
          <a:p>
            <a:r>
              <a:rPr lang="en-US" dirty="0"/>
              <a:t>Hash Function</a:t>
            </a:r>
          </a:p>
        </p:txBody>
      </p:sp>
      <p:sp>
        <p:nvSpPr>
          <p:cNvPr id="3" name="Content Placeholder 2">
            <a:extLst>
              <a:ext uri="{FF2B5EF4-FFF2-40B4-BE49-F238E27FC236}">
                <a16:creationId xmlns:a16="http://schemas.microsoft.com/office/drawing/2014/main" id="{3F2247C4-6ACD-4354-AB50-F24E7E85F0D0}"/>
              </a:ext>
            </a:extLst>
          </p:cNvPr>
          <p:cNvSpPr>
            <a:spLocks noGrp="1"/>
          </p:cNvSpPr>
          <p:nvPr>
            <p:ph idx="1"/>
          </p:nvPr>
        </p:nvSpPr>
        <p:spPr/>
        <p:txBody>
          <a:bodyPr>
            <a:normAutofit/>
          </a:bodyPr>
          <a:lstStyle/>
          <a:p>
            <a:r>
              <a:rPr lang="en-US" sz="2400" dirty="0"/>
              <a:t>Every key value pair is mapped to a array index using a hash function and the </a:t>
            </a:r>
            <a:r>
              <a:rPr lang="en-US" sz="2400" dirty="0" err="1"/>
              <a:t>hashcode</a:t>
            </a:r>
            <a:r>
              <a:rPr lang="en-US" sz="2400" dirty="0"/>
              <a:t> it provides.</a:t>
            </a:r>
          </a:p>
          <a:p>
            <a:endParaRPr lang="en-US" sz="2400" dirty="0"/>
          </a:p>
          <a:p>
            <a:pPr marL="45720" indent="0">
              <a:buNone/>
            </a:pPr>
            <a:r>
              <a:rPr lang="en-US" sz="2400" b="1" dirty="0" err="1">
                <a:solidFill>
                  <a:srgbClr val="FF0000"/>
                </a:solidFill>
              </a:rPr>
              <a:t>HashFunction</a:t>
            </a:r>
            <a:r>
              <a:rPr lang="en-US" sz="2400" b="1" dirty="0">
                <a:solidFill>
                  <a:srgbClr val="FF0000"/>
                </a:solidFill>
              </a:rPr>
              <a:t> = Compression (</a:t>
            </a:r>
            <a:r>
              <a:rPr lang="en-US" sz="2400" b="1" dirty="0" err="1">
                <a:solidFill>
                  <a:srgbClr val="FF0000"/>
                </a:solidFill>
              </a:rPr>
              <a:t>HashCode</a:t>
            </a:r>
            <a:r>
              <a:rPr lang="en-US" sz="2400" b="1" dirty="0">
                <a:solidFill>
                  <a:srgbClr val="FF0000"/>
                </a:solidFill>
              </a:rPr>
              <a:t>(key));</a:t>
            </a:r>
          </a:p>
          <a:p>
            <a:endParaRPr lang="en-US" sz="2400" dirty="0"/>
          </a:p>
          <a:p>
            <a:r>
              <a:rPr lang="en-US" sz="2400" dirty="0"/>
              <a:t>This hash function gives the index in which the key, value pair needs to be mapped.</a:t>
            </a:r>
          </a:p>
          <a:p>
            <a:endParaRPr lang="en-US" sz="2400" dirty="0"/>
          </a:p>
        </p:txBody>
      </p:sp>
      <p:sp>
        <p:nvSpPr>
          <p:cNvPr id="4" name="Slide Number Placeholder 3">
            <a:extLst>
              <a:ext uri="{FF2B5EF4-FFF2-40B4-BE49-F238E27FC236}">
                <a16:creationId xmlns:a16="http://schemas.microsoft.com/office/drawing/2014/main" id="{7FD74E08-66E0-4E42-83DC-AD672609166F}"/>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21246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3AEADA70-6352-49FC-B694-9580C54BFF3A}"/>
              </a:ext>
            </a:extLst>
          </p:cNvPr>
          <p:cNvSpPr>
            <a:spLocks noGrp="1" noChangeArrowheads="1"/>
          </p:cNvSpPr>
          <p:nvPr>
            <p:ph type="title"/>
          </p:nvPr>
        </p:nvSpPr>
        <p:spPr/>
        <p:txBody>
          <a:bodyPr/>
          <a:lstStyle/>
          <a:p>
            <a:r>
              <a:rPr lang="en-US" altLang="en-US" dirty="0"/>
              <a:t>Hash Functions</a:t>
            </a:r>
          </a:p>
        </p:txBody>
      </p:sp>
      <p:sp>
        <p:nvSpPr>
          <p:cNvPr id="146435" name="Rectangle 3" descr="Rectangle: Click to edit Master text styles&#10;Second level&#10;Third level&#10;Fourth level&#10;Fifth level">
            <a:extLst>
              <a:ext uri="{FF2B5EF4-FFF2-40B4-BE49-F238E27FC236}">
                <a16:creationId xmlns:a16="http://schemas.microsoft.com/office/drawing/2014/main" id="{FCF30EAE-458E-4AE3-93BF-764D6FF3E7FD}"/>
              </a:ext>
            </a:extLst>
          </p:cNvPr>
          <p:cNvSpPr>
            <a:spLocks noGrp="1" noChangeArrowheads="1"/>
          </p:cNvSpPr>
          <p:nvPr>
            <p:ph sz="half" idx="1"/>
          </p:nvPr>
        </p:nvSpPr>
        <p:spPr>
          <a:xfrm>
            <a:off x="2286000" y="2057400"/>
            <a:ext cx="4419600" cy="4267200"/>
          </a:xfrm>
        </p:spPr>
        <p:txBody>
          <a:bodyPr/>
          <a:lstStyle/>
          <a:p>
            <a:r>
              <a:rPr lang="en-US" altLang="en-US" sz="2800"/>
              <a:t>A hash function is usually specified as the composition of two functions:</a:t>
            </a:r>
          </a:p>
          <a:p>
            <a:pPr>
              <a:buFont typeface="Wingdings" panose="05000000000000000000" pitchFamily="2" charset="2"/>
              <a:buNone/>
            </a:pPr>
            <a:r>
              <a:rPr lang="en-US" altLang="en-US" sz="2800"/>
              <a:t>	</a:t>
            </a:r>
            <a:r>
              <a:rPr lang="en-US" altLang="en-US" sz="2800">
                <a:solidFill>
                  <a:schemeClr val="tx2"/>
                </a:solidFill>
              </a:rPr>
              <a:t>Hash code</a:t>
            </a:r>
            <a:r>
              <a:rPr lang="en-US" altLang="en-US" sz="2800"/>
              <a:t>:</a:t>
            </a:r>
            <a:br>
              <a:rPr lang="en-US" altLang="en-US" sz="2800"/>
            </a:br>
            <a:r>
              <a:rPr lang="en-US" altLang="en-US" sz="2800"/>
              <a:t>  </a:t>
            </a:r>
            <a:r>
              <a:rPr lang="en-US" altLang="en-US" sz="2800" b="1" i="1">
                <a:latin typeface="Times New Roman" panose="02020603050405020304" pitchFamily="18" charset="0"/>
              </a:rPr>
              <a:t>h</a:t>
            </a:r>
            <a:r>
              <a:rPr lang="en-US" altLang="en-US" sz="2800" baseline="-25000">
                <a:latin typeface="Times New Roman" panose="02020603050405020304" pitchFamily="18" charset="0"/>
              </a:rPr>
              <a:t>1</a:t>
            </a:r>
            <a:r>
              <a:rPr lang="en-US" altLang="en-US" sz="2800">
                <a:latin typeface="Times New Roman" panose="02020603050405020304" pitchFamily="18" charset="0"/>
              </a:rPr>
              <a:t>:</a:t>
            </a:r>
            <a:r>
              <a:rPr lang="en-US" altLang="en-US" sz="2800"/>
              <a:t> </a:t>
            </a:r>
            <a:r>
              <a:rPr lang="en-US" altLang="en-US" sz="2800">
                <a:latin typeface="Times New Roman" panose="02020603050405020304" pitchFamily="18" charset="0"/>
              </a:rPr>
              <a:t>keys</a:t>
            </a:r>
            <a:r>
              <a:rPr lang="en-US" altLang="en-US" sz="2800"/>
              <a:t> </a:t>
            </a:r>
            <a:r>
              <a:rPr lang="en-US" altLang="en-US" sz="2800">
                <a:latin typeface="Symbol" panose="05050102010706020507" pitchFamily="18" charset="2"/>
                <a:sym typeface="Symbol" panose="05050102010706020507" pitchFamily="18" charset="2"/>
              </a:rPr>
              <a:t></a:t>
            </a:r>
            <a:r>
              <a:rPr lang="en-US" altLang="en-US" sz="2800"/>
              <a:t> </a:t>
            </a:r>
            <a:r>
              <a:rPr lang="en-US" altLang="en-US" sz="2800">
                <a:latin typeface="Times New Roman" panose="02020603050405020304" pitchFamily="18" charset="0"/>
              </a:rPr>
              <a:t>integers</a:t>
            </a:r>
          </a:p>
          <a:p>
            <a:pPr>
              <a:buFont typeface="Wingdings" panose="05000000000000000000" pitchFamily="2" charset="2"/>
              <a:buNone/>
            </a:pPr>
            <a:r>
              <a:rPr lang="en-US" altLang="en-US" sz="2800">
                <a:solidFill>
                  <a:schemeClr val="tx2"/>
                </a:solidFill>
              </a:rPr>
              <a:t>	Compression function</a:t>
            </a:r>
            <a:r>
              <a:rPr lang="en-US" altLang="en-US" sz="2800"/>
              <a:t>:</a:t>
            </a:r>
            <a:br>
              <a:rPr lang="en-US" altLang="en-US" sz="2800"/>
            </a:br>
            <a:r>
              <a:rPr lang="en-US" altLang="en-US" sz="2800"/>
              <a:t>  </a:t>
            </a:r>
            <a:r>
              <a:rPr lang="en-US" altLang="en-US" sz="2800" b="1" i="1">
                <a:latin typeface="Times New Roman" panose="02020603050405020304" pitchFamily="18" charset="0"/>
              </a:rPr>
              <a:t>h</a:t>
            </a:r>
            <a:r>
              <a:rPr lang="en-US" altLang="en-US" sz="2800" baseline="-25000">
                <a:latin typeface="Times New Roman" panose="02020603050405020304" pitchFamily="18" charset="0"/>
              </a:rPr>
              <a:t>2</a:t>
            </a:r>
            <a:r>
              <a:rPr lang="en-US" altLang="en-US" sz="2800">
                <a:latin typeface="Times New Roman" panose="02020603050405020304" pitchFamily="18" charset="0"/>
              </a:rPr>
              <a:t>: integers</a:t>
            </a:r>
            <a:r>
              <a:rPr lang="en-US" altLang="en-US" sz="2800"/>
              <a:t> </a:t>
            </a:r>
            <a:r>
              <a:rPr lang="en-US" altLang="en-US" sz="2800">
                <a:latin typeface="Symbol" panose="05050102010706020507" pitchFamily="18" charset="2"/>
                <a:sym typeface="Symbol" panose="05050102010706020507" pitchFamily="18" charset="2"/>
              </a:rPr>
              <a:t></a:t>
            </a:r>
            <a:r>
              <a:rPr lang="en-US" altLang="en-US" sz="2800">
                <a:latin typeface="Times New Roman" panose="02020603050405020304" pitchFamily="18" charset="0"/>
              </a:rPr>
              <a:t> [0, </a:t>
            </a:r>
            <a:r>
              <a:rPr lang="en-US" altLang="en-US" sz="2800" b="1" i="1">
                <a:latin typeface="Times New Roman" panose="02020603050405020304" pitchFamily="18" charset="0"/>
              </a:rPr>
              <a:t>N</a:t>
            </a:r>
            <a:r>
              <a:rPr lang="en-US" altLang="en-US" sz="2800" b="1" i="1">
                <a:latin typeface="Symbol" panose="05050102010706020507" pitchFamily="18" charset="2"/>
              </a:rPr>
              <a:t> </a:t>
            </a:r>
            <a:r>
              <a:rPr lang="en-US" altLang="en-US" sz="2800">
                <a:latin typeface="Symbol" panose="05050102010706020507" pitchFamily="18" charset="2"/>
              </a:rPr>
              <a:t>- </a:t>
            </a:r>
            <a:r>
              <a:rPr lang="en-US" altLang="en-US" sz="2800">
                <a:latin typeface="Times New Roman" panose="02020603050405020304" pitchFamily="18" charset="0"/>
              </a:rPr>
              <a:t>1]</a:t>
            </a:r>
          </a:p>
        </p:txBody>
      </p:sp>
      <p:sp>
        <p:nvSpPr>
          <p:cNvPr id="146436" name="Rectangle 4" descr="Rectangle: Click to edit Master text styles&#10;Second level&#10;Third level&#10;Fourth level&#10;Fifth level">
            <a:extLst>
              <a:ext uri="{FF2B5EF4-FFF2-40B4-BE49-F238E27FC236}">
                <a16:creationId xmlns:a16="http://schemas.microsoft.com/office/drawing/2014/main" id="{E2B1A1F5-48AD-4FB7-9E3C-2C5810717A28}"/>
              </a:ext>
            </a:extLst>
          </p:cNvPr>
          <p:cNvSpPr>
            <a:spLocks noGrp="1" noChangeArrowheads="1"/>
          </p:cNvSpPr>
          <p:nvPr>
            <p:ph sz="half" idx="2"/>
          </p:nvPr>
        </p:nvSpPr>
        <p:spPr>
          <a:xfrm>
            <a:off x="6705600" y="2057400"/>
            <a:ext cx="3505200" cy="4495800"/>
          </a:xfrm>
        </p:spPr>
        <p:txBody>
          <a:bodyPr/>
          <a:lstStyle/>
          <a:p>
            <a:r>
              <a:rPr lang="en-US" altLang="en-US" sz="2400" dirty="0"/>
              <a:t>The hash code is applied first, and the compression function is applied next on the result, i.e., </a:t>
            </a:r>
            <a:br>
              <a:rPr lang="en-US" altLang="en-US" sz="2400" dirty="0"/>
            </a:br>
            <a:r>
              <a:rPr lang="en-US" altLang="en-US" sz="2400" dirty="0"/>
              <a:t>	</a:t>
            </a:r>
            <a:r>
              <a:rPr lang="en-US" altLang="en-US" sz="2400" b="1" i="1" dirty="0">
                <a:latin typeface="Times New Roman" panose="02020603050405020304" pitchFamily="18" charset="0"/>
              </a:rPr>
              <a:t>h</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x</a:t>
            </a:r>
            <a:r>
              <a:rPr lang="en-US" altLang="en-US" sz="2400" dirty="0">
                <a:latin typeface="Times New Roman" panose="02020603050405020304" pitchFamily="18" charset="0"/>
              </a:rPr>
              <a:t>) = </a:t>
            </a:r>
            <a:r>
              <a:rPr lang="en-US" altLang="en-US" sz="2400" b="1" i="1" dirty="0">
                <a:latin typeface="Times New Roman" panose="02020603050405020304" pitchFamily="18" charset="0"/>
              </a:rPr>
              <a:t>h</a:t>
            </a:r>
            <a:r>
              <a:rPr lang="en-US" altLang="en-US" sz="2400" baseline="-25000" dirty="0">
                <a:latin typeface="Times New Roman" panose="02020603050405020304" pitchFamily="18" charset="0"/>
              </a:rPr>
              <a:t>2</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h</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x</a:t>
            </a:r>
            <a:r>
              <a:rPr lang="en-US" altLang="en-US" sz="2400" dirty="0">
                <a:latin typeface="Times New Roman" panose="02020603050405020304" pitchFamily="18" charset="0"/>
              </a:rPr>
              <a:t>))</a:t>
            </a:r>
          </a:p>
          <a:p>
            <a:r>
              <a:rPr lang="en-US" altLang="en-US" sz="2400" dirty="0"/>
              <a:t>The goal of the hash function is to  “disperse” the keys in an apparently random way</a:t>
            </a:r>
          </a:p>
        </p:txBody>
      </p:sp>
      <p:sp>
        <p:nvSpPr>
          <p:cNvPr id="7" name="Slide Number Placeholder 6">
            <a:extLst>
              <a:ext uri="{FF2B5EF4-FFF2-40B4-BE49-F238E27FC236}">
                <a16:creationId xmlns:a16="http://schemas.microsoft.com/office/drawing/2014/main" id="{472920F2-BC36-4EE8-B96D-8F3493AD009D}"/>
              </a:ext>
            </a:extLst>
          </p:cNvPr>
          <p:cNvSpPr>
            <a:spLocks noGrp="1"/>
          </p:cNvSpPr>
          <p:nvPr>
            <p:ph type="sldNum" sz="quarter" idx="12"/>
          </p:nvPr>
        </p:nvSpPr>
        <p:spPr/>
        <p:txBody>
          <a:bodyPr/>
          <a:lstStyle/>
          <a:p>
            <a:fld id="{05A80741-5B3E-43D5-8B05-B577B561EE5D}" type="slidenum">
              <a:rPr lang="en-US" altLang="en-US"/>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6CA70E-ED75-4FF0-A862-8EF12B737755}">
  <ds:schemaRef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F1ABED-93B7-45AC-A513-2CB1FF159A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Wood Type</Template>
  <TotalTime>0</TotalTime>
  <Words>2933</Words>
  <Application>Microsoft Office PowerPoint</Application>
  <PresentationFormat>Widescreen</PresentationFormat>
  <Paragraphs>349</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Calibri</vt:lpstr>
      <vt:lpstr>Cambria Math</vt:lpstr>
      <vt:lpstr>CMR10</vt:lpstr>
      <vt:lpstr>CMSY8</vt:lpstr>
      <vt:lpstr>Corbel</vt:lpstr>
      <vt:lpstr>Rockwell</vt:lpstr>
      <vt:lpstr>Rockwell Condensed</vt:lpstr>
      <vt:lpstr>Symbol</vt:lpstr>
      <vt:lpstr>Times New Roman</vt:lpstr>
      <vt:lpstr>Verdana</vt:lpstr>
      <vt:lpstr>Wingdings</vt:lpstr>
      <vt:lpstr>Wood Type</vt:lpstr>
      <vt:lpstr>HASHTABLES</vt:lpstr>
      <vt:lpstr>Recall the Map ADT</vt:lpstr>
      <vt:lpstr>Keys</vt:lpstr>
      <vt:lpstr>Need for Hashtables</vt:lpstr>
      <vt:lpstr>Hashtables as Arrays</vt:lpstr>
      <vt:lpstr>Hash Functions and Hash Tables </vt:lpstr>
      <vt:lpstr>Example</vt:lpstr>
      <vt:lpstr>Hash Function</vt:lpstr>
      <vt:lpstr>Hash Functions</vt:lpstr>
      <vt:lpstr>Hash Codes </vt:lpstr>
      <vt:lpstr>Strings as Keys</vt:lpstr>
      <vt:lpstr>More Hashcodes</vt:lpstr>
      <vt:lpstr>Hash Codes (cont.)</vt:lpstr>
      <vt:lpstr>Compression Functions </vt:lpstr>
      <vt:lpstr>Properties of Hash Functions</vt:lpstr>
      <vt:lpstr>Collisions</vt:lpstr>
      <vt:lpstr>Collision Handling </vt:lpstr>
      <vt:lpstr>Separate Chaining - Implementation</vt:lpstr>
      <vt:lpstr>Separate Chaining Pros &amp; Cons</vt:lpstr>
      <vt:lpstr>Separate Chaining - Performance</vt:lpstr>
      <vt:lpstr>Linear Probing</vt:lpstr>
      <vt:lpstr>Search with Linear Probing</vt:lpstr>
      <vt:lpstr>Updates with Linear Probing</vt:lpstr>
      <vt:lpstr>Quadratic Probing</vt:lpstr>
      <vt:lpstr>Double Hashing</vt:lpstr>
      <vt:lpstr>Load Factor</vt:lpstr>
      <vt:lpstr>Performance of Hashing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2019-08-23T04:47:07Z</dcterms:created>
  <dcterms:modified xsi:type="dcterms:W3CDTF">2020-03-25T03:19:26Z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