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61" r:id="rId8"/>
    <p:sldId id="259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3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2/17/2020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C35-F547-4C97-9C2E-A0CA6B78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5D28-725A-4667-9D98-B88BB74C6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F3709-0308-40B7-B82F-1E99CE7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DDFA-A367-4881-8C58-D57AFCBA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7960-72A2-46D9-8BD7-F4D18556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85" y="1965960"/>
            <a:ext cx="10993349" cy="4038600"/>
          </a:xfrm>
        </p:spPr>
        <p:txBody>
          <a:bodyPr>
            <a:normAutofit/>
          </a:bodyPr>
          <a:lstStyle/>
          <a:p>
            <a:r>
              <a:rPr lang="en-US" dirty="0"/>
              <a:t>By using parameterized types we can define a Generic container and specify a generic datatype to go inside this container.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myc1 = new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myc3 = new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This way the actual implementation of the class </a:t>
            </a:r>
            <a:r>
              <a:rPr lang="en-US" dirty="0" err="1"/>
              <a:t>MyContainer</a:t>
            </a:r>
            <a:r>
              <a:rPr lang="en-US" dirty="0"/>
              <a:t>, only needs to be written once and is reusable for many different data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95D9-11AF-4678-B3B4-60FE9041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9777C-9711-4A7E-B816-17B9C74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2BF8C-B6A7-46DB-9BD2-6435D2A3AFC2}"/>
              </a:ext>
            </a:extLst>
          </p:cNvPr>
          <p:cNvSpPr/>
          <p:nvPr/>
        </p:nvSpPr>
        <p:spPr>
          <a:xfrm>
            <a:off x="1669551" y="2080517"/>
            <a:ext cx="2203806" cy="27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DATA TYPE / CONTAINER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LinkedList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4B767-A148-4389-ABE6-C9CD70D9587B}"/>
              </a:ext>
            </a:extLst>
          </p:cNvPr>
          <p:cNvSpPr/>
          <p:nvPr/>
        </p:nvSpPr>
        <p:spPr>
          <a:xfrm>
            <a:off x="5381946" y="553093"/>
            <a:ext cx="2203806" cy="27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CLASS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Class containing the implementation methods.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EDDCD-C36C-4648-87C3-4FB0A769D3BB}"/>
              </a:ext>
            </a:extLst>
          </p:cNvPr>
          <p:cNvSpPr/>
          <p:nvPr/>
        </p:nvSpPr>
        <p:spPr>
          <a:xfrm>
            <a:off x="5381946" y="3707259"/>
            <a:ext cx="2203806" cy="27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of Data that goes inside the 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3592B-27F6-4CC7-9DD3-C5631A81BEC1}"/>
              </a:ext>
            </a:extLst>
          </p:cNvPr>
          <p:cNvCxnSpPr/>
          <p:nvPr/>
        </p:nvCxnSpPr>
        <p:spPr>
          <a:xfrm flipV="1">
            <a:off x="2368193" y="1279133"/>
            <a:ext cx="544531" cy="62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32B10-72D9-4A24-BA26-E4EE43940ABE}"/>
              </a:ext>
            </a:extLst>
          </p:cNvPr>
          <p:cNvCxnSpPr>
            <a:cxnSpLocks/>
          </p:cNvCxnSpPr>
          <p:nvPr/>
        </p:nvCxnSpPr>
        <p:spPr>
          <a:xfrm flipH="1" flipV="1">
            <a:off x="4328845" y="1238036"/>
            <a:ext cx="962347" cy="58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12B1C8-28D3-4741-8CF9-839E6BEBDA91}"/>
              </a:ext>
            </a:extLst>
          </p:cNvPr>
          <p:cNvSpPr txBox="1"/>
          <p:nvPr/>
        </p:nvSpPr>
        <p:spPr>
          <a:xfrm>
            <a:off x="2409291" y="714054"/>
            <a:ext cx="213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6CF4CF-538C-46EC-9EF0-BAE7E65782C5}"/>
              </a:ext>
            </a:extLst>
          </p:cNvPr>
          <p:cNvCxnSpPr/>
          <p:nvPr/>
        </p:nvCxnSpPr>
        <p:spPr>
          <a:xfrm flipV="1">
            <a:off x="7929936" y="4714126"/>
            <a:ext cx="544531" cy="62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10B81-3F65-4B4A-9333-630DD2F90D44}"/>
              </a:ext>
            </a:extLst>
          </p:cNvPr>
          <p:cNvSpPr txBox="1"/>
          <p:nvPr/>
        </p:nvSpPr>
        <p:spPr>
          <a:xfrm>
            <a:off x="8505287" y="3951758"/>
            <a:ext cx="213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of Concern, just used to test the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531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57D-1DFB-45B0-8F07-55E4D0C0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Types -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20E7-9229-44B4-87BD-EA6C4D65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549" y="2024224"/>
            <a:ext cx="5309172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Generic Class: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StackClass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&lt;E&gt;{ }</a:t>
            </a:r>
          </a:p>
          <a:p>
            <a:pPr lvl="1"/>
            <a:endParaRPr lang="en-US" dirty="0"/>
          </a:p>
          <a:p>
            <a:r>
              <a:rPr lang="en-US" dirty="0"/>
              <a:t>Generic Methods: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obj)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Arrays of type E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E[] storage = (E[]) new Object[size];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2C85-4B6E-425A-B107-014BC256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DCDFD-C8F4-451B-828C-7FD516945885}"/>
              </a:ext>
            </a:extLst>
          </p:cNvPr>
          <p:cNvSpPr txBox="1">
            <a:spLocks/>
          </p:cNvSpPr>
          <p:nvPr/>
        </p:nvSpPr>
        <p:spPr>
          <a:xfrm>
            <a:off x="6329737" y="2091861"/>
            <a:ext cx="4137917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Constructors of Generic classes</a:t>
            </a:r>
          </a:p>
          <a:p>
            <a:pPr marL="45720" indent="0">
              <a:buNone/>
            </a:pPr>
            <a:endParaRPr lang="en-US" dirty="0"/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Node&lt;E&gt;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 data;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Node(E obj)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Data=obj;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lnSpc>
                <a:spcPct val="70000"/>
              </a:lnSpc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/>
              <a:t>Refer to the code in package </a:t>
            </a:r>
            <a:r>
              <a:rPr lang="en-US" dirty="0" err="1"/>
              <a:t>TestGenerics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F4DF-0D68-4098-9624-ED11C61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5EFF-8FD5-497A-B136-B2E2E711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comparison : To sort data within a data structures.</a:t>
            </a:r>
          </a:p>
          <a:p>
            <a:r>
              <a:rPr lang="en-US" dirty="0"/>
              <a:t>What defines the comparison of two objects?</a:t>
            </a:r>
          </a:p>
          <a:p>
            <a:pPr lvl="1"/>
            <a:r>
              <a:rPr lang="en-US" dirty="0"/>
              <a:t>For example : Comparing two address objects, compare unit number, street name, </a:t>
            </a:r>
            <a:r>
              <a:rPr lang="en-US" dirty="0" err="1"/>
              <a:t>zipcode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Which value should be used?</a:t>
            </a:r>
          </a:p>
          <a:p>
            <a:pPr lvl="1"/>
            <a:endParaRPr lang="en-US" dirty="0"/>
          </a:p>
          <a:p>
            <a:r>
              <a:rPr lang="en-US" dirty="0"/>
              <a:t>How to Implement?</a:t>
            </a:r>
          </a:p>
          <a:p>
            <a:pPr lvl="1"/>
            <a:r>
              <a:rPr lang="en-US" dirty="0"/>
              <a:t>Provide the implementation of the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method.</a:t>
            </a:r>
          </a:p>
          <a:p>
            <a:pPr lvl="2"/>
            <a:r>
              <a:rPr lang="en-US" dirty="0"/>
              <a:t>Returns 0 if the objects are equal</a:t>
            </a:r>
          </a:p>
          <a:p>
            <a:pPr lvl="2"/>
            <a:r>
              <a:rPr lang="en-US" dirty="0"/>
              <a:t>Returns positive number if the calling object comes after the argument object</a:t>
            </a:r>
          </a:p>
          <a:p>
            <a:pPr lvl="2"/>
            <a:r>
              <a:rPr lang="en-US" dirty="0"/>
              <a:t>Returns negative number if the calling object comes before the argument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8D875-F32F-4736-825C-52234744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9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00D-6810-43FD-80F4-87C53851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F060-547A-4741-89B2-B8B512D5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implemented in the container class</a:t>
            </a:r>
          </a:p>
          <a:p>
            <a:pPr marL="4572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LinkedList&lt;E&gt; implements Comparable&lt;E&gt;{ }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The above statement is meaningless</a:t>
            </a:r>
          </a:p>
          <a:p>
            <a:r>
              <a:rPr lang="en-US" dirty="0"/>
              <a:t>It is only implemented in the class which stores the data that goes into the container.</a:t>
            </a:r>
          </a:p>
          <a:p>
            <a:pPr marL="4572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Comparable&lt;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 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 to the code in package Comparable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C76C-CE5A-43F5-8E0F-88213AE8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A2D1-78E3-4CF4-A6F5-5191C06F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3B12-78E5-450C-92AD-2FEDC676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Polymorphism :</a:t>
            </a:r>
          </a:p>
          <a:p>
            <a:pPr marL="45720" indent="0">
              <a:buNone/>
            </a:pPr>
            <a:r>
              <a:rPr lang="en-US" altLang="en-US" dirty="0">
                <a:solidFill>
                  <a:srgbClr val="262626"/>
                </a:solidFill>
              </a:rPr>
              <a:t>Ability for a function or type to be written in such a way that it handles values identically without depending on knowledge of their types.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By Using Generic Programming, we can make code reusable for any type of Parameter / Data Type</a:t>
            </a:r>
          </a:p>
          <a:p>
            <a:pPr lvl="1"/>
            <a:r>
              <a:rPr lang="en-US" dirty="0"/>
              <a:t>This type checking is done at compile time.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Reduces runtime errors by ensuring type safety at compile time</a:t>
            </a:r>
          </a:p>
          <a:p>
            <a:pPr lvl="1"/>
            <a:r>
              <a:rPr lang="en-US" dirty="0"/>
              <a:t>Improves code reusability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3E74-7359-428B-95EC-7E39288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128-3D4A-4573-B58D-2BAFA7EB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50013"/>
            <a:ext cx="9872871" cy="534598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Consider a universal super efficient sorting algorithm, which sorts an integer array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SuperSorting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public int[]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superSort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" indent="0"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……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……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sortedarray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1CE4-EE1D-4FA8-ADA3-F4882983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0A63-5628-4C6F-8C04-A0D6D1169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369" y="744877"/>
            <a:ext cx="5209511" cy="39144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Same super sort for string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String[]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superSort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sortedarray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9578-BE9B-4294-AC9B-1E3FE6B4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1" y="744876"/>
            <a:ext cx="5321637" cy="39144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Same super sort for float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float[]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superSort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(float[]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sortedarray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3031-B8FF-474B-AF32-59BDB91B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F270D-46E4-4901-8B17-0F715797F1CE}"/>
              </a:ext>
            </a:extLst>
          </p:cNvPr>
          <p:cNvSpPr txBox="1"/>
          <p:nvPr/>
        </p:nvSpPr>
        <p:spPr>
          <a:xfrm>
            <a:off x="821933" y="4998378"/>
            <a:ext cx="1066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There is no reusability of code, the method needs to be over-ridden and implemented again for every data type.</a:t>
            </a:r>
          </a:p>
        </p:txBody>
      </p:sp>
    </p:spTree>
    <p:extLst>
      <p:ext uri="{BB962C8B-B14F-4D97-AF65-F5344CB8AC3E}">
        <p14:creationId xmlns:p14="http://schemas.microsoft.com/office/powerpoint/2010/main" val="11992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852-06AC-42E6-BF88-1DD5FF8A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 in Java 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ED32-0AE1-4562-9475-7646A5DF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initial Java collections stored values of type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sz="2800" dirty="0"/>
              <a:t>.</a:t>
            </a:r>
          </a:p>
          <a:p>
            <a:pPr marL="45720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They could store any type, since all types are subclasses of Object.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Results have to be Type Cast, it is tedious and prone to errors.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2EF58-70F7-4238-8FE9-2AD4D09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9DDA-4D36-4EA2-B45C-A788093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81" y="389136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Class – Root Class of all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1AF2C-F55E-4F45-87A1-63E86CBD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02D6F625-1194-4173-AF2A-BCD2AD394089}"/>
              </a:ext>
            </a:extLst>
          </p:cNvPr>
          <p:cNvGrpSpPr>
            <a:grpSpLocks/>
          </p:cNvGrpSpPr>
          <p:nvPr/>
        </p:nvGrpSpPr>
        <p:grpSpPr bwMode="auto">
          <a:xfrm>
            <a:off x="1519972" y="1682264"/>
            <a:ext cx="9655487" cy="4602975"/>
            <a:chOff x="330" y="1437"/>
            <a:chExt cx="4038" cy="1925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EA516DCD-B9C2-493C-8CFE-0715343C0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818"/>
              <a:ext cx="0" cy="2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EB3B713-F0D0-4853-BE83-42D78593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25">
              <a:extLst>
                <a:ext uri="{FF2B5EF4-FFF2-40B4-BE49-F238E27FC236}">
                  <a16:creationId xmlns:a16="http://schemas.microsoft.com/office/drawing/2014/main" id="{990A8440-33FE-4884-91FB-BB1FC4262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23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" name="Line 26">
              <a:extLst>
                <a:ext uri="{FF2B5EF4-FFF2-40B4-BE49-F238E27FC236}">
                  <a16:creationId xmlns:a16="http://schemas.microsoft.com/office/drawing/2014/main" id="{6C49DEDE-8B8F-43EB-81CD-D0E9BB440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2886"/>
              <a:ext cx="12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0" name="Line 27">
              <a:extLst>
                <a:ext uri="{FF2B5EF4-FFF2-40B4-BE49-F238E27FC236}">
                  <a16:creationId xmlns:a16="http://schemas.microsoft.com/office/drawing/2014/main" id="{98C677DC-C9E3-47CC-8A9D-ADAFAF62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71F8F7F2-77A7-4368-9734-81C5CE09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06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2" name="Line 29">
              <a:extLst>
                <a:ext uri="{FF2B5EF4-FFF2-40B4-BE49-F238E27FC236}">
                  <a16:creationId xmlns:a16="http://schemas.microsoft.com/office/drawing/2014/main" id="{7217E055-CBB2-44D9-A6D5-3BDBB34D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2880"/>
              <a:ext cx="0" cy="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3" name="Line 30">
              <a:extLst>
                <a:ext uri="{FF2B5EF4-FFF2-40B4-BE49-F238E27FC236}">
                  <a16:creationId xmlns:a16="http://schemas.microsoft.com/office/drawing/2014/main" id="{137C831E-E375-4473-860A-74882705C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288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CF6E2B7F-8979-4A64-A7A0-61CA4CD0C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" y="2649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8D5C22BD-00E3-495B-88FA-FC4A290F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05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id="{A4B07674-5912-482B-BE04-36EE01713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37"/>
              <a:ext cx="1248" cy="1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 err="1">
                  <a:solidFill>
                    <a:schemeClr val="accent1"/>
                  </a:solidFill>
                  <a:latin typeface="Arial Unicode MS" pitchFamily="34" charset="-128"/>
                </a:rPr>
                <a:t>StaffMember</a:t>
              </a:r>
              <a:endParaRPr lang="en-US" altLang="en-US" sz="2000" b="1" dirty="0">
                <a:solidFill>
                  <a:schemeClr val="accent1"/>
                </a:solidFill>
                <a:latin typeface="Arial Unicode MS" pitchFamily="34" charset="-128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82BCB8A3-D8D7-49D0-9A7B-0F16B5DA3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95"/>
              <a:ext cx="1008" cy="1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1"/>
                  </a:solidFill>
                  <a:latin typeface="Arial Unicode MS" pitchFamily="34" charset="-128"/>
                </a:rPr>
                <a:t>Executive</a:t>
              </a:r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3F9AAC7-D23E-4BE9-9C79-DABBD482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95"/>
              <a:ext cx="1008" cy="1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1"/>
                  </a:solidFill>
                  <a:latin typeface="Arial Unicode MS" pitchFamily="34" charset="-128"/>
                </a:rPr>
                <a:t>Hourly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CBED8F3F-A19D-447D-804F-189276AB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2301"/>
              <a:ext cx="1152" cy="1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1"/>
                  </a:solidFill>
                  <a:latin typeface="Arial Unicode MS" pitchFamily="34" charset="-128"/>
                </a:rPr>
                <a:t>Volunteer</a:t>
              </a:r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AD76DFF3-51D3-43C2-B9EB-88E9CF43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1"/>
              <a:ext cx="1248" cy="1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1"/>
                  </a:solidFill>
                  <a:latin typeface="Arial Unicode MS" pitchFamily="34" charset="-128"/>
                </a:rPr>
                <a:t>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87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A08-7F5F-4FD3-AA4E-EA703413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0DDA-2813-47E7-A99A-B41500E3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Object[10];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Volunteer vol = new Volunteer();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obj = vol;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obj;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All Class can be casted to type Object and stored under a single data type of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44FB-12D1-42F0-B693-CC90F0B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D52A-EA6D-4DA5-85D1-E0DAF2F1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973E-8C3B-416E-BB5E-03EF650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dirty="0"/>
              <a:t>– used to check if two objects are similar.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The Object super class equals() method does not see any subclass type.</a:t>
            </a:r>
          </a:p>
          <a:p>
            <a:pPr lvl="1"/>
            <a:r>
              <a:rPr lang="en-US" dirty="0"/>
              <a:t>This equals method only compares the memory location in the heap, which is not useful</a:t>
            </a:r>
          </a:p>
          <a:p>
            <a:pPr lvl="1"/>
            <a:r>
              <a:rPr lang="en-US" dirty="0"/>
              <a:t>This method must be overridden for every subclass to check for proper similarity.</a:t>
            </a:r>
          </a:p>
          <a:p>
            <a:pPr lvl="1"/>
            <a:endParaRPr lang="en-US" dirty="0"/>
          </a:p>
          <a:p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– converts any instance to a String format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s = new Student();</a:t>
            </a:r>
          </a:p>
          <a:p>
            <a:pPr marL="274320" lvl="1" indent="0">
              <a:buNone/>
            </a:pP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This calls the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of Object class, which only knows the memory location of the instance 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. </a:t>
            </a:r>
          </a:p>
          <a:p>
            <a:pPr marL="274320" lvl="1" indent="0">
              <a:buNone/>
            </a:pPr>
            <a:r>
              <a:rPr lang="en-US" dirty="0"/>
              <a:t>This method must also be overridden to print values in the subclass.</a:t>
            </a:r>
          </a:p>
          <a:p>
            <a:pPr marL="274320" lvl="1" indent="0">
              <a:buNone/>
            </a:pPr>
            <a:r>
              <a:rPr lang="en-US" dirty="0"/>
              <a:t>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4906D-8E78-4FB7-B5EF-E48A89D7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844-0F46-4B99-A2E0-069F0B37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 class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DB06-FEF3-49C4-99D1-15BCD73D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94103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Object[10];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 = new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[0]=(Object)sub;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super1 = new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[1]=(Object)super1;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 ="Hello World";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[2]=(Object)a;</a:t>
            </a:r>
          </a:p>
          <a:p>
            <a:pPr marL="45720" indent="0">
              <a:buNone/>
            </a:pP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i = new Integer(1);</a:t>
            </a:r>
          </a:p>
          <a:p>
            <a:pPr marL="4572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[3]=(Object)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D8EA-2060-4EC6-95E7-EAB0FAD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F5145-1B7B-4A3B-ACBE-85A0F77E6386}"/>
              </a:ext>
            </a:extLst>
          </p:cNvPr>
          <p:cNvSpPr txBox="1"/>
          <p:nvPr/>
        </p:nvSpPr>
        <p:spPr>
          <a:xfrm>
            <a:off x="7402531" y="1997839"/>
            <a:ext cx="43202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All these declarations and castings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They do not throw any error at compile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Errors are only generated during runtime when a method encounters a mismatched datatype.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Solution : </a:t>
            </a:r>
            <a:r>
              <a:rPr lang="en-US" sz="2000" b="1" i="1" dirty="0">
                <a:solidFill>
                  <a:schemeClr val="accent1"/>
                </a:solidFill>
              </a:rPr>
              <a:t>Parameterized Types</a:t>
            </a:r>
          </a:p>
        </p:txBody>
      </p:sp>
    </p:spTree>
    <p:extLst>
      <p:ext uri="{BB962C8B-B14F-4D97-AF65-F5344CB8AC3E}">
        <p14:creationId xmlns:p14="http://schemas.microsoft.com/office/powerpoint/2010/main" val="37099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905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Corbel</vt:lpstr>
      <vt:lpstr>Courier New</vt:lpstr>
      <vt:lpstr>Rockwell</vt:lpstr>
      <vt:lpstr>Rockwell Condensed</vt:lpstr>
      <vt:lpstr>Wingdings</vt:lpstr>
      <vt:lpstr>Wood Type</vt:lpstr>
      <vt:lpstr>GENERIC PROGRAMMING</vt:lpstr>
      <vt:lpstr>What is Generic Programming?</vt:lpstr>
      <vt:lpstr>PowerPoint Presentation</vt:lpstr>
      <vt:lpstr>PowerPoint Presentation</vt:lpstr>
      <vt:lpstr>Before Generics in Java 1.5</vt:lpstr>
      <vt:lpstr>Object Class – Root Class of all classes</vt:lpstr>
      <vt:lpstr>Object Class</vt:lpstr>
      <vt:lpstr>Object Class - Methods</vt:lpstr>
      <vt:lpstr>Problems with Object class casting</vt:lpstr>
      <vt:lpstr>Parameterized Types</vt:lpstr>
      <vt:lpstr>PowerPoint Presentation</vt:lpstr>
      <vt:lpstr>Parameterized Types - Rules</vt:lpstr>
      <vt:lpstr>Comparable Interface</vt:lpstr>
      <vt:lpstr>Comparable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2020-02-17T22:47:01Z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