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5" r:id="rId3"/>
    <p:sldId id="260" r:id="rId4"/>
    <p:sldId id="261" r:id="rId5"/>
    <p:sldId id="263" r:id="rId6"/>
    <p:sldId id="258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48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481CE8-D2AF-4116-8B2C-2FB78AFB5FCA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C11646A-91CC-43D9-8F24-DDE047CB4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25A-5B21-46D8-9926-111C6050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Minimum Spanning Tree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D6B94-4E62-46B7-B552-32A2C48FE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presentation does not have examples. Refer to the Video lecture for full walkthroughs of algorithms and examples.</a:t>
            </a:r>
          </a:p>
        </p:txBody>
      </p:sp>
    </p:spTree>
    <p:extLst>
      <p:ext uri="{BB962C8B-B14F-4D97-AF65-F5344CB8AC3E}">
        <p14:creationId xmlns:p14="http://schemas.microsoft.com/office/powerpoint/2010/main" val="39511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218B-2EEF-446F-8DDE-E9FA69A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AE8C-CFFB-4B97-991A-3228C4A5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spanning tree is a path that connects all vertices exactly once.</a:t>
            </a:r>
          </a:p>
          <a:p>
            <a:r>
              <a:rPr lang="en-US" dirty="0"/>
              <a:t>There may be many spanning trees for a given graph G=(V,E)</a:t>
            </a:r>
          </a:p>
          <a:p>
            <a:r>
              <a:rPr lang="en-US" dirty="0"/>
              <a:t>The spanning tree which has the minimum total cost is called the Minimum Spanning Tree.</a:t>
            </a:r>
          </a:p>
          <a:p>
            <a:r>
              <a:rPr lang="en-US" dirty="0"/>
              <a:t>If there are distinct edge weights, only one Minimum Spanning Tree exists for the graph.</a:t>
            </a:r>
          </a:p>
          <a:p>
            <a:r>
              <a:rPr lang="en-US" dirty="0"/>
              <a:t>If duplicate weight graphs exist, multiple MST may exist, but all with same cost.</a:t>
            </a:r>
          </a:p>
          <a:p>
            <a:r>
              <a:rPr lang="en-US" dirty="0"/>
              <a:t>Minimum Spanning trees only exist for Weighted, Undirected, Connected graphs.</a:t>
            </a:r>
          </a:p>
          <a:p>
            <a:pPr lvl="1"/>
            <a:r>
              <a:rPr lang="en-US" dirty="0"/>
              <a:t>For directed graphs we use Dijkstra’s algorithm</a:t>
            </a:r>
          </a:p>
          <a:p>
            <a:pPr lvl="1"/>
            <a:r>
              <a:rPr lang="en-US" dirty="0"/>
              <a:t>For unweighted graphs we use Breadth First Traversal</a:t>
            </a:r>
          </a:p>
          <a:p>
            <a:r>
              <a:rPr lang="en-US" dirty="0"/>
              <a:t>MST always has V-1 edges, where V is the number of vertices.</a:t>
            </a:r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4303-C454-4481-B08A-9DE620C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F489-0DDD-4467-B891-BBEE5EF1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the Greedy Approach.</a:t>
            </a:r>
          </a:p>
          <a:p>
            <a:r>
              <a:rPr lang="en-US" dirty="0"/>
              <a:t>Build’s the Minimum Spanning Tree by adding edges one by one into a growing spanning tree.</a:t>
            </a:r>
          </a:p>
          <a:p>
            <a:r>
              <a:rPr lang="en-US" dirty="0"/>
              <a:t>Each iteration of the algorithm finds an edge which has the least weight and reaches an </a:t>
            </a:r>
            <a:r>
              <a:rPr lang="en-US"/>
              <a:t>undiscovered vertex or </a:t>
            </a:r>
            <a:r>
              <a:rPr lang="en-US" dirty="0"/>
              <a:t>a vertex where </a:t>
            </a:r>
            <a:r>
              <a:rPr lang="en-US"/>
              <a:t>no cycle </a:t>
            </a:r>
            <a:r>
              <a:rPr lang="en-US" dirty="0"/>
              <a:t>is formed </a:t>
            </a:r>
            <a:r>
              <a:rPr lang="en-US"/>
              <a:t>in the MST</a:t>
            </a:r>
            <a:endParaRPr lang="en-US" dirty="0"/>
          </a:p>
          <a:p>
            <a:r>
              <a:rPr lang="en-US" dirty="0"/>
              <a:t>The Minimum Spanning Tree many be disconnected in the beginning of the algorithm and eventually connect.</a:t>
            </a:r>
          </a:p>
          <a:p>
            <a:r>
              <a:rPr lang="en-US" dirty="0"/>
              <a:t>All edges are sorted initially in ascending order of weights and it added one by one.</a:t>
            </a:r>
          </a:p>
          <a:p>
            <a:r>
              <a:rPr lang="en-US" dirty="0"/>
              <a:t>List of discovered and undiscovered vertices are maintained.</a:t>
            </a:r>
          </a:p>
          <a:p>
            <a:r>
              <a:rPr lang="en-US" dirty="0"/>
              <a:t>This algorithm is </a:t>
            </a:r>
            <a:r>
              <a:rPr lang="en-US" dirty="0" err="1"/>
              <a:t>prefered</a:t>
            </a:r>
            <a:r>
              <a:rPr lang="en-US" dirty="0"/>
              <a:t> and is faster for sparse graphs i.e. number of edges in the graph  are less.</a:t>
            </a:r>
          </a:p>
          <a:p>
            <a:r>
              <a:rPr lang="en-US" dirty="0"/>
              <a:t>Edges are already sorted or can be sorted on O(E)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C27D-E518-474B-A785-7E60C968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– Kruskal’s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F65E-AA6C-4432-846D-D94FBE07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Vertices = {0,1, 2, …. V-1};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/>
              <a:t>SpanningTree</a:t>
            </a:r>
            <a:r>
              <a:rPr lang="en-US" dirty="0"/>
              <a:t>={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Sort All Edges in E = {(v1,v2),….}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/>
              <a:t>edgeCount</a:t>
            </a:r>
            <a:r>
              <a:rPr lang="en-US" dirty="0"/>
              <a:t>=0;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While (</a:t>
            </a:r>
            <a:r>
              <a:rPr lang="en-US" dirty="0" err="1"/>
              <a:t>edgeCount</a:t>
            </a:r>
            <a:r>
              <a:rPr lang="en-US" dirty="0"/>
              <a:t>&lt;vertexCount-1)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find edge e = (v1 , v2) such that: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1. e is the minimum most value in 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2. e does not for a cycle when added to </a:t>
            </a:r>
            <a:r>
              <a:rPr lang="en-US" dirty="0" err="1"/>
              <a:t>SpanningTree</a:t>
            </a:r>
            <a:r>
              <a:rPr lang="en-US" dirty="0"/>
              <a:t>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</a:t>
            </a:r>
            <a:r>
              <a:rPr lang="en-US" dirty="0" err="1"/>
              <a:t>SpanningTree</a:t>
            </a:r>
            <a:r>
              <a:rPr lang="en-US" dirty="0"/>
              <a:t> = </a:t>
            </a:r>
            <a:r>
              <a:rPr lang="en-US" dirty="0" err="1"/>
              <a:t>SpanningTree</a:t>
            </a:r>
            <a:r>
              <a:rPr lang="en-US" dirty="0"/>
              <a:t> + {e};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</a:t>
            </a:r>
            <a:r>
              <a:rPr lang="en-US" dirty="0" err="1"/>
              <a:t>edgeCount</a:t>
            </a:r>
            <a:r>
              <a:rPr lang="en-US" dirty="0"/>
              <a:t>++;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9CFA-2028-4367-9C34-BE18B58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98E8-E11D-45CE-946F-AA66C133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edges are maintained as min heap.</a:t>
            </a:r>
          </a:p>
          <a:p>
            <a:pPr fontAlgn="base"/>
            <a:r>
              <a:rPr lang="en-US" dirty="0"/>
              <a:t>The next edge can be obtained in O(</a:t>
            </a:r>
            <a:r>
              <a:rPr lang="en-US" dirty="0" err="1"/>
              <a:t>logE</a:t>
            </a:r>
            <a:r>
              <a:rPr lang="en-US" dirty="0"/>
              <a:t>) time if graph has E edges.</a:t>
            </a:r>
          </a:p>
          <a:p>
            <a:pPr fontAlgn="base"/>
            <a:r>
              <a:rPr lang="en-US" dirty="0"/>
              <a:t>Reconstruction of heap takes O(E) time.</a:t>
            </a:r>
          </a:p>
          <a:p>
            <a:pPr fontAlgn="base"/>
            <a:r>
              <a:rPr lang="en-US" dirty="0"/>
              <a:t>So, Kruskal’s Algorithm takes O(</a:t>
            </a:r>
            <a:r>
              <a:rPr lang="en-US" dirty="0" err="1"/>
              <a:t>ElogE</a:t>
            </a:r>
            <a:r>
              <a:rPr lang="en-US" dirty="0"/>
              <a:t>) or O(</a:t>
            </a:r>
            <a:r>
              <a:rPr lang="en-US" dirty="0" err="1"/>
              <a:t>ElogV</a:t>
            </a:r>
            <a:r>
              <a:rPr lang="en-US" dirty="0"/>
              <a:t>) time.</a:t>
            </a:r>
          </a:p>
          <a:p>
            <a:pPr fontAlgn="base"/>
            <a:r>
              <a:rPr lang="en-US" dirty="0"/>
              <a:t>The value of E can be at most O(V</a:t>
            </a:r>
            <a:r>
              <a:rPr lang="en-US" baseline="30000" dirty="0"/>
              <a:t>2</a:t>
            </a:r>
            <a:r>
              <a:rPr lang="en-US" dirty="0"/>
              <a:t>), So, O(</a:t>
            </a:r>
            <a:r>
              <a:rPr lang="en-US" dirty="0" err="1"/>
              <a:t>logV</a:t>
            </a:r>
            <a:r>
              <a:rPr lang="en-US" dirty="0"/>
              <a:t>) and O(</a:t>
            </a:r>
            <a:r>
              <a:rPr lang="en-US" dirty="0" err="1"/>
              <a:t>logE</a:t>
            </a:r>
            <a:r>
              <a:rPr lang="en-US" dirty="0"/>
              <a:t>) are same.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68CF-3AF5-4612-B5F2-EF16C85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1C24-8C9F-41E6-9CA1-30335D64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Greedy Approach</a:t>
            </a:r>
          </a:p>
          <a:p>
            <a:r>
              <a:rPr lang="en-US" dirty="0"/>
              <a:t>Starts from an arbitrary Vertex, instead of edge like Kruskal’s</a:t>
            </a:r>
          </a:p>
          <a:p>
            <a:r>
              <a:rPr lang="en-US" dirty="0"/>
              <a:t>In some implementations two lists are maintained , one for vertices visited and the other with unvisited vertices.</a:t>
            </a:r>
          </a:p>
          <a:p>
            <a:pPr lvl="1"/>
            <a:r>
              <a:rPr lang="en-US" dirty="0"/>
              <a:t>A Boolean variable can also be used.</a:t>
            </a:r>
          </a:p>
          <a:p>
            <a:r>
              <a:rPr lang="en-US" dirty="0"/>
              <a:t>The most common data structure used in the implementation of Prim’s algorithm is a Priority Queue (Binary Heap).</a:t>
            </a:r>
          </a:p>
          <a:p>
            <a:r>
              <a:rPr lang="en-US" dirty="0"/>
              <a:t>With the prim’s algorithm the Minimum Spanning Tree is always connected.</a:t>
            </a:r>
          </a:p>
          <a:p>
            <a:r>
              <a:rPr lang="en-US" dirty="0"/>
              <a:t>Before starting the algorithm, remove cycles and minimize parallel edges.</a:t>
            </a:r>
          </a:p>
          <a:p>
            <a:r>
              <a:rPr lang="en-US" dirty="0"/>
              <a:t>Prim’s algorithm is preferred and is faster for dense graphs, where edges are approaching V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C530-0848-4F3C-B867-C652FAB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– prim’s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F5D6-413D-493F-A73C-B3D1B05F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/>
              <a:t>discoveredVertices</a:t>
            </a:r>
            <a:r>
              <a:rPr lang="en-US" dirty="0"/>
              <a:t> = {0};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/>
              <a:t>undiscoveredVertices</a:t>
            </a:r>
            <a:r>
              <a:rPr lang="en-US" dirty="0"/>
              <a:t> = {1, 2, …. V-1};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/>
              <a:t>SpanningTree</a:t>
            </a:r>
            <a:r>
              <a:rPr lang="en-US" dirty="0"/>
              <a:t>={ 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While (Undiscovered ! = null 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find edge e = (v1 , v2) such that: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1. v1  belongs to </a:t>
            </a:r>
            <a:r>
              <a:rPr lang="en-US" dirty="0" err="1"/>
              <a:t>discoveredVertices</a:t>
            </a: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2. v2 belongs to </a:t>
            </a:r>
            <a:r>
              <a:rPr lang="en-US" dirty="0" err="1"/>
              <a:t>undiscoveredVertices</a:t>
            </a: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3. e has least cost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</a:t>
            </a:r>
            <a:r>
              <a:rPr lang="en-US" dirty="0" err="1"/>
              <a:t>SpanningTree</a:t>
            </a:r>
            <a:r>
              <a:rPr lang="en-US" dirty="0"/>
              <a:t> = </a:t>
            </a:r>
            <a:r>
              <a:rPr lang="en-US" dirty="0" err="1"/>
              <a:t>SpanningTree</a:t>
            </a:r>
            <a:r>
              <a:rPr lang="en-US" dirty="0"/>
              <a:t> + {e};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</a:t>
            </a:r>
            <a:r>
              <a:rPr lang="en-US" dirty="0" err="1"/>
              <a:t>discoveredVertices</a:t>
            </a:r>
            <a:r>
              <a:rPr lang="en-US" dirty="0"/>
              <a:t> = </a:t>
            </a:r>
            <a:r>
              <a:rPr lang="en-US" dirty="0" err="1"/>
              <a:t>discoveredVertices</a:t>
            </a:r>
            <a:r>
              <a:rPr lang="en-US" dirty="0"/>
              <a:t> + {v2};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	</a:t>
            </a:r>
            <a:r>
              <a:rPr lang="en-US" dirty="0" err="1"/>
              <a:t>undiscoveredVertices</a:t>
            </a:r>
            <a:r>
              <a:rPr lang="en-US" dirty="0"/>
              <a:t> = </a:t>
            </a:r>
            <a:r>
              <a:rPr lang="en-US" dirty="0" err="1"/>
              <a:t>undiscoveredVertices</a:t>
            </a:r>
            <a:r>
              <a:rPr lang="en-US" dirty="0"/>
              <a:t> – {v2};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1E41-85D1-4A27-A7CC-27F3248F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8112-D835-497D-B0D9-2EE2852E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If adjacency list is used to represent the graph, then using breadth first search, all the vertices can be traversed in O(V + E) time.</a:t>
            </a:r>
          </a:p>
          <a:p>
            <a:pPr fontAlgn="base"/>
            <a:r>
              <a:rPr lang="en-US" dirty="0"/>
              <a:t>We traverse all the vertices of graph using breadth first search and use a min heap for storing the vertices not yet included in the MST.</a:t>
            </a:r>
          </a:p>
          <a:p>
            <a:pPr fontAlgn="base"/>
            <a:r>
              <a:rPr lang="en-US" dirty="0"/>
              <a:t>To get the minimum weight edge, we use min heap as a priority queue.</a:t>
            </a:r>
          </a:p>
          <a:p>
            <a:pPr fontAlgn="base"/>
            <a:r>
              <a:rPr lang="en-US" dirty="0"/>
              <a:t>Min heap operations like extracting minimum element and decreasing key value takes O(</a:t>
            </a:r>
            <a:r>
              <a:rPr lang="en-US" dirty="0" err="1"/>
              <a:t>logV</a:t>
            </a:r>
            <a:r>
              <a:rPr lang="en-US" dirty="0"/>
              <a:t>) time.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So, overall time complexity</a:t>
            </a:r>
          </a:p>
          <a:p>
            <a:pPr marL="0" indent="0" fontAlgn="base">
              <a:buNone/>
            </a:pPr>
            <a:r>
              <a:rPr lang="en-US" dirty="0"/>
              <a:t>= O(E + V) x O(</a:t>
            </a:r>
            <a:r>
              <a:rPr lang="en-US" dirty="0" err="1"/>
              <a:t>logV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dirty="0"/>
              <a:t>= O((E + V)</a:t>
            </a:r>
            <a:r>
              <a:rPr lang="en-US" dirty="0" err="1"/>
              <a:t>logV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dirty="0"/>
              <a:t>= O(</a:t>
            </a:r>
            <a:r>
              <a:rPr lang="en-US" dirty="0" err="1"/>
              <a:t>ElogV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0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FBD-BDB2-47A4-9BAC-9B1A687D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E91-360C-46BB-8B16-9096E106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edges are weighted and the edge weights are distinct , both algorithms are guaranteed to find the same minimum spanning tree.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weights are not distinct , both algorithms may not get the same tree, but the cost of the Minimum Spanning Trees will be the same.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25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785</TotalTime>
  <Words>819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Minimum Spanning Tree Algorithms</vt:lpstr>
      <vt:lpstr>MINIMUM SPANNING TREES</vt:lpstr>
      <vt:lpstr>Kruskal’s algorithm</vt:lpstr>
      <vt:lpstr>Pseudocode – Kruskal’s</vt:lpstr>
      <vt:lpstr>Analysis</vt:lpstr>
      <vt:lpstr>Prim’s Algorithm</vt:lpstr>
      <vt:lpstr>Pseudocode – prim’s</vt:lpstr>
      <vt:lpstr>ANALYSIS</vt:lpstr>
      <vt:lpstr>Comparison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Manju Muralidharan</cp:lastModifiedBy>
  <cp:revision>75</cp:revision>
  <dcterms:created xsi:type="dcterms:W3CDTF">2020-04-21T04:23:10Z</dcterms:created>
  <dcterms:modified xsi:type="dcterms:W3CDTF">2020-04-21T18:47:53Z</dcterms:modified>
</cp:coreProperties>
</file>